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 id="269" r:id="rId15"/>
    <p:sldId id="270" r:id="rId16"/>
    <p:sldId id="271" r:id="rId17"/>
    <p:sldId id="272" r:id="rId18"/>
    <p:sldId id="273" r:id="rId19"/>
    <p:sldId id="274" r:id="rId2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202FB19B-FCAD-499A-8E3E-296158BF7DC6}" type="datetimeFigureOut">
              <a:rPr lang="tr-TR" smtClean="0"/>
              <a:t>20.10.2021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0EF8545-79AE-46B2-885E-B591D4925FF3}" type="slidenum">
              <a:rPr lang="tr-TR" smtClean="0"/>
              <a:t>‹#›</a:t>
            </a:fld>
            <a:endParaRPr lang="tr-TR"/>
          </a:p>
        </p:txBody>
      </p:sp>
    </p:spTree>
    <p:extLst>
      <p:ext uri="{BB962C8B-B14F-4D97-AF65-F5344CB8AC3E}">
        <p14:creationId xmlns:p14="http://schemas.microsoft.com/office/powerpoint/2010/main" val="677353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02FB19B-FCAD-499A-8E3E-296158BF7DC6}" type="datetimeFigureOut">
              <a:rPr lang="tr-TR" smtClean="0"/>
              <a:t>20.10.2021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0EF8545-79AE-46B2-885E-B591D4925FF3}" type="slidenum">
              <a:rPr lang="tr-TR" smtClean="0"/>
              <a:t>‹#›</a:t>
            </a:fld>
            <a:endParaRPr lang="tr-TR"/>
          </a:p>
        </p:txBody>
      </p:sp>
    </p:spTree>
    <p:extLst>
      <p:ext uri="{BB962C8B-B14F-4D97-AF65-F5344CB8AC3E}">
        <p14:creationId xmlns:p14="http://schemas.microsoft.com/office/powerpoint/2010/main" val="3567554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02FB19B-FCAD-499A-8E3E-296158BF7DC6}" type="datetimeFigureOut">
              <a:rPr lang="tr-TR" smtClean="0"/>
              <a:t>20.10.2021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0EF8545-79AE-46B2-885E-B591D4925FF3}" type="slidenum">
              <a:rPr lang="tr-TR" smtClean="0"/>
              <a:t>‹#›</a:t>
            </a:fld>
            <a:endParaRPr lang="tr-TR"/>
          </a:p>
        </p:txBody>
      </p:sp>
    </p:spTree>
    <p:extLst>
      <p:ext uri="{BB962C8B-B14F-4D97-AF65-F5344CB8AC3E}">
        <p14:creationId xmlns:p14="http://schemas.microsoft.com/office/powerpoint/2010/main" val="2731493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02FB19B-FCAD-499A-8E3E-296158BF7DC6}" type="datetimeFigureOut">
              <a:rPr lang="tr-TR" smtClean="0"/>
              <a:t>20.10.2021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0EF8545-79AE-46B2-885E-B591D4925FF3}" type="slidenum">
              <a:rPr lang="tr-TR" smtClean="0"/>
              <a:t>‹#›</a:t>
            </a:fld>
            <a:endParaRPr lang="tr-TR"/>
          </a:p>
        </p:txBody>
      </p:sp>
    </p:spTree>
    <p:extLst>
      <p:ext uri="{BB962C8B-B14F-4D97-AF65-F5344CB8AC3E}">
        <p14:creationId xmlns:p14="http://schemas.microsoft.com/office/powerpoint/2010/main" val="4162519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202FB19B-FCAD-499A-8E3E-296158BF7DC6}" type="datetimeFigureOut">
              <a:rPr lang="tr-TR" smtClean="0"/>
              <a:t>20.10.2021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0EF8545-79AE-46B2-885E-B591D4925FF3}" type="slidenum">
              <a:rPr lang="tr-TR" smtClean="0"/>
              <a:t>‹#›</a:t>
            </a:fld>
            <a:endParaRPr lang="tr-TR"/>
          </a:p>
        </p:txBody>
      </p:sp>
    </p:spTree>
    <p:extLst>
      <p:ext uri="{BB962C8B-B14F-4D97-AF65-F5344CB8AC3E}">
        <p14:creationId xmlns:p14="http://schemas.microsoft.com/office/powerpoint/2010/main" val="4001292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202FB19B-FCAD-499A-8E3E-296158BF7DC6}" type="datetimeFigureOut">
              <a:rPr lang="tr-TR" smtClean="0"/>
              <a:t>20.10.2021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0EF8545-79AE-46B2-885E-B591D4925FF3}" type="slidenum">
              <a:rPr lang="tr-TR" smtClean="0"/>
              <a:t>‹#›</a:t>
            </a:fld>
            <a:endParaRPr lang="tr-TR"/>
          </a:p>
        </p:txBody>
      </p:sp>
    </p:spTree>
    <p:extLst>
      <p:ext uri="{BB962C8B-B14F-4D97-AF65-F5344CB8AC3E}">
        <p14:creationId xmlns:p14="http://schemas.microsoft.com/office/powerpoint/2010/main" val="1814751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202FB19B-FCAD-499A-8E3E-296158BF7DC6}" type="datetimeFigureOut">
              <a:rPr lang="tr-TR" smtClean="0"/>
              <a:t>20.10.2021</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40EF8545-79AE-46B2-885E-B591D4925FF3}" type="slidenum">
              <a:rPr lang="tr-TR" smtClean="0"/>
              <a:t>‹#›</a:t>
            </a:fld>
            <a:endParaRPr lang="tr-TR"/>
          </a:p>
        </p:txBody>
      </p:sp>
    </p:spTree>
    <p:extLst>
      <p:ext uri="{BB962C8B-B14F-4D97-AF65-F5344CB8AC3E}">
        <p14:creationId xmlns:p14="http://schemas.microsoft.com/office/powerpoint/2010/main" val="611780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202FB19B-FCAD-499A-8E3E-296158BF7DC6}" type="datetimeFigureOut">
              <a:rPr lang="tr-TR" smtClean="0"/>
              <a:t>20.10.2021</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40EF8545-79AE-46B2-885E-B591D4925FF3}" type="slidenum">
              <a:rPr lang="tr-TR" smtClean="0"/>
              <a:t>‹#›</a:t>
            </a:fld>
            <a:endParaRPr lang="tr-TR"/>
          </a:p>
        </p:txBody>
      </p:sp>
    </p:spTree>
    <p:extLst>
      <p:ext uri="{BB962C8B-B14F-4D97-AF65-F5344CB8AC3E}">
        <p14:creationId xmlns:p14="http://schemas.microsoft.com/office/powerpoint/2010/main" val="2889100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202FB19B-FCAD-499A-8E3E-296158BF7DC6}" type="datetimeFigureOut">
              <a:rPr lang="tr-TR" smtClean="0"/>
              <a:t>20.10.2021</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40EF8545-79AE-46B2-885E-B591D4925FF3}" type="slidenum">
              <a:rPr lang="tr-TR" smtClean="0"/>
              <a:t>‹#›</a:t>
            </a:fld>
            <a:endParaRPr lang="tr-TR"/>
          </a:p>
        </p:txBody>
      </p:sp>
    </p:spTree>
    <p:extLst>
      <p:ext uri="{BB962C8B-B14F-4D97-AF65-F5344CB8AC3E}">
        <p14:creationId xmlns:p14="http://schemas.microsoft.com/office/powerpoint/2010/main" val="3305056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202FB19B-FCAD-499A-8E3E-296158BF7DC6}" type="datetimeFigureOut">
              <a:rPr lang="tr-TR" smtClean="0"/>
              <a:t>20.10.2021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0EF8545-79AE-46B2-885E-B591D4925FF3}" type="slidenum">
              <a:rPr lang="tr-TR" smtClean="0"/>
              <a:t>‹#›</a:t>
            </a:fld>
            <a:endParaRPr lang="tr-TR"/>
          </a:p>
        </p:txBody>
      </p:sp>
    </p:spTree>
    <p:extLst>
      <p:ext uri="{BB962C8B-B14F-4D97-AF65-F5344CB8AC3E}">
        <p14:creationId xmlns:p14="http://schemas.microsoft.com/office/powerpoint/2010/main" val="4209609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202FB19B-FCAD-499A-8E3E-296158BF7DC6}" type="datetimeFigureOut">
              <a:rPr lang="tr-TR" smtClean="0"/>
              <a:t>20.10.2021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0EF8545-79AE-46B2-885E-B591D4925FF3}" type="slidenum">
              <a:rPr lang="tr-TR" smtClean="0"/>
              <a:t>‹#›</a:t>
            </a:fld>
            <a:endParaRPr lang="tr-TR"/>
          </a:p>
        </p:txBody>
      </p:sp>
    </p:spTree>
    <p:extLst>
      <p:ext uri="{BB962C8B-B14F-4D97-AF65-F5344CB8AC3E}">
        <p14:creationId xmlns:p14="http://schemas.microsoft.com/office/powerpoint/2010/main" val="3814347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FB19B-FCAD-499A-8E3E-296158BF7DC6}" type="datetimeFigureOut">
              <a:rPr lang="tr-TR" smtClean="0"/>
              <a:t>20.10.2021</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EF8545-79AE-46B2-885E-B591D4925FF3}" type="slidenum">
              <a:rPr lang="tr-TR" smtClean="0"/>
              <a:t>‹#›</a:t>
            </a:fld>
            <a:endParaRPr lang="tr-TR"/>
          </a:p>
        </p:txBody>
      </p:sp>
    </p:spTree>
    <p:extLst>
      <p:ext uri="{BB962C8B-B14F-4D97-AF65-F5344CB8AC3E}">
        <p14:creationId xmlns:p14="http://schemas.microsoft.com/office/powerpoint/2010/main" val="1733040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609601" y="558945"/>
            <a:ext cx="10861964" cy="3532764"/>
          </a:xfrm>
        </p:spPr>
        <p:txBody>
          <a:bodyPr>
            <a:normAutofit/>
          </a:bodyPr>
          <a:lstStyle/>
          <a:p>
            <a:r>
              <a:rPr lang="tr-TR" sz="4800" b="1" u="sng" dirty="0">
                <a:solidFill>
                  <a:prstClr val="black"/>
                </a:solidFill>
                <a:latin typeface="Arial Black" panose="020B0A04020102020204" pitchFamily="34" charset="0"/>
              </a:rPr>
              <a:t>YMH111 </a:t>
            </a:r>
            <a:br>
              <a:rPr lang="tr-TR" sz="4800" b="1" u="sng" dirty="0">
                <a:solidFill>
                  <a:prstClr val="black"/>
                </a:solidFill>
                <a:latin typeface="Arial Black" panose="020B0A04020102020204" pitchFamily="34" charset="0"/>
              </a:rPr>
            </a:br>
            <a:r>
              <a:rPr lang="tr-TR" sz="4800" b="1" u="sng" dirty="0" err="1">
                <a:solidFill>
                  <a:prstClr val="black"/>
                </a:solidFill>
                <a:latin typeface="Arial Black" panose="020B0A04020102020204" pitchFamily="34" charset="0"/>
              </a:rPr>
              <a:t>ALGORiTMA</a:t>
            </a:r>
            <a:r>
              <a:rPr lang="tr-TR" sz="4800" b="1" u="sng" dirty="0">
                <a:solidFill>
                  <a:prstClr val="black"/>
                </a:solidFill>
                <a:latin typeface="Arial Black" panose="020B0A04020102020204" pitchFamily="34" charset="0"/>
              </a:rPr>
              <a:t> </a:t>
            </a:r>
            <a:r>
              <a:rPr lang="tr-TR" sz="4800" b="1" u="sng" dirty="0" smtClean="0">
                <a:solidFill>
                  <a:prstClr val="black"/>
                </a:solidFill>
                <a:latin typeface="Arial Black" panose="020B0A04020102020204" pitchFamily="34" charset="0"/>
              </a:rPr>
              <a:t>ve PROGRAMLAMA</a:t>
            </a:r>
            <a:r>
              <a:rPr lang="tr-TR" sz="4800" b="1" u="sng" dirty="0">
                <a:solidFill>
                  <a:prstClr val="black"/>
                </a:solidFill>
                <a:latin typeface="Arial Black" panose="020B0A04020102020204" pitchFamily="34" charset="0"/>
              </a:rPr>
              <a:t/>
            </a:r>
            <a:br>
              <a:rPr lang="tr-TR" sz="4800" b="1" u="sng" dirty="0">
                <a:solidFill>
                  <a:prstClr val="black"/>
                </a:solidFill>
                <a:latin typeface="Arial Black" panose="020B0A04020102020204" pitchFamily="34" charset="0"/>
              </a:rPr>
            </a:br>
            <a:endParaRPr lang="tr-TR" sz="6600" dirty="0"/>
          </a:p>
        </p:txBody>
      </p:sp>
      <p:sp>
        <p:nvSpPr>
          <p:cNvPr id="3" name="Alt Başlık 2"/>
          <p:cNvSpPr>
            <a:spLocks noGrp="1"/>
          </p:cNvSpPr>
          <p:nvPr>
            <p:ph type="subTitle" idx="1"/>
          </p:nvPr>
        </p:nvSpPr>
        <p:spPr>
          <a:xfrm>
            <a:off x="6696363" y="5329239"/>
            <a:ext cx="5273964" cy="1219343"/>
          </a:xfrm>
        </p:spPr>
        <p:txBody>
          <a:bodyPr>
            <a:normAutofit lnSpcReduction="10000"/>
          </a:bodyPr>
          <a:lstStyle/>
          <a:p>
            <a:r>
              <a:rPr lang="tr-TR" sz="4000" b="1" dirty="0">
                <a:solidFill>
                  <a:srgbClr val="C00000"/>
                </a:solidFill>
              </a:rPr>
              <a:t>3</a:t>
            </a:r>
            <a:r>
              <a:rPr lang="tr-TR" sz="4000" b="1" dirty="0" smtClean="0">
                <a:solidFill>
                  <a:srgbClr val="C00000"/>
                </a:solidFill>
              </a:rPr>
              <a:t>.HAFTA</a:t>
            </a:r>
          </a:p>
          <a:p>
            <a:r>
              <a:rPr lang="tr-TR" sz="4000" b="1" dirty="0" smtClean="0">
                <a:solidFill>
                  <a:srgbClr val="C00000"/>
                </a:solidFill>
              </a:rPr>
              <a:t>(18-22 Ekim 2021)</a:t>
            </a:r>
          </a:p>
        </p:txBody>
      </p:sp>
    </p:spTree>
    <p:extLst>
      <p:ext uri="{BB962C8B-B14F-4D97-AF65-F5344CB8AC3E}">
        <p14:creationId xmlns:p14="http://schemas.microsoft.com/office/powerpoint/2010/main" val="3069269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SİSTEMATİK PROBLEM ÇÖZME YAPISI</a:t>
            </a:r>
            <a:endParaRPr lang="tr-TR" dirty="0"/>
          </a:p>
        </p:txBody>
      </p:sp>
      <p:sp>
        <p:nvSpPr>
          <p:cNvPr id="3" name="İçerik Yer Tutucusu 2"/>
          <p:cNvSpPr>
            <a:spLocks noGrp="1"/>
          </p:cNvSpPr>
          <p:nvPr>
            <p:ph idx="1"/>
          </p:nvPr>
        </p:nvSpPr>
        <p:spPr/>
        <p:txBody>
          <a:bodyPr/>
          <a:lstStyle/>
          <a:p>
            <a:pPr marL="514350" indent="-514350">
              <a:buFont typeface="+mj-lt"/>
              <a:buAutoNum type="arabicPeriod"/>
            </a:pPr>
            <a:r>
              <a:rPr lang="tr-TR" dirty="0" smtClean="0"/>
              <a:t>GİRDİ:</a:t>
            </a:r>
          </a:p>
          <a:p>
            <a:pPr marL="514350" indent="-514350">
              <a:buFont typeface="+mj-lt"/>
              <a:buAutoNum type="arabicPeriod"/>
            </a:pPr>
            <a:r>
              <a:rPr lang="tr-TR" dirty="0" smtClean="0"/>
              <a:t>ÇIKTI:</a:t>
            </a:r>
          </a:p>
          <a:p>
            <a:pPr marL="514350" indent="-514350">
              <a:buFont typeface="+mj-lt"/>
              <a:buAutoNum type="arabicPeriod"/>
            </a:pPr>
            <a:r>
              <a:rPr lang="tr-TR" dirty="0" smtClean="0"/>
              <a:t>MATEMATİK</a:t>
            </a:r>
          </a:p>
          <a:p>
            <a:pPr marL="1028700" lvl="1" indent="-571500">
              <a:buFont typeface="+mj-lt"/>
              <a:buAutoNum type="romanUcPeriod"/>
            </a:pPr>
            <a:r>
              <a:rPr lang="tr-TR" dirty="0" smtClean="0"/>
              <a:t>Tanımlayıcı:</a:t>
            </a:r>
          </a:p>
          <a:p>
            <a:pPr marL="1028700" lvl="1" indent="-571500">
              <a:buFont typeface="+mj-lt"/>
              <a:buAutoNum type="romanUcPeriod"/>
            </a:pPr>
            <a:r>
              <a:rPr lang="tr-TR" dirty="0" smtClean="0"/>
              <a:t>Zorunlu: </a:t>
            </a:r>
          </a:p>
          <a:p>
            <a:pPr marL="514350" indent="-514350">
              <a:buFont typeface="+mj-lt"/>
              <a:buAutoNum type="arabicPeriod"/>
            </a:pPr>
            <a:r>
              <a:rPr lang="tr-TR" dirty="0" smtClean="0"/>
              <a:t>KOŞULLU YÜRÜTME:</a:t>
            </a:r>
          </a:p>
          <a:p>
            <a:pPr marL="514350" indent="-514350">
              <a:buFont typeface="+mj-lt"/>
              <a:buAutoNum type="arabicPeriod"/>
            </a:pPr>
            <a:r>
              <a:rPr lang="tr-TR" dirty="0" smtClean="0"/>
              <a:t>TEKRARLAMA:</a:t>
            </a:r>
          </a:p>
          <a:p>
            <a:pPr marL="0" indent="0">
              <a:buNone/>
            </a:pPr>
            <a:endParaRPr lang="tr-TR" dirty="0"/>
          </a:p>
        </p:txBody>
      </p:sp>
    </p:spTree>
    <p:extLst>
      <p:ext uri="{BB962C8B-B14F-4D97-AF65-F5344CB8AC3E}">
        <p14:creationId xmlns:p14="http://schemas.microsoft.com/office/powerpoint/2010/main" val="1196985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8617" y="365125"/>
            <a:ext cx="11656291" cy="1325563"/>
          </a:xfrm>
        </p:spPr>
        <p:txBody>
          <a:bodyPr>
            <a:normAutofit fontScale="90000"/>
          </a:bodyPr>
          <a:lstStyle/>
          <a:p>
            <a:r>
              <a:rPr lang="tr-TR" b="1" dirty="0" smtClean="0"/>
              <a:t>ALGORİTMAYI İFADE ŞEKİLLERİ</a:t>
            </a:r>
            <a:br>
              <a:rPr lang="tr-TR" b="1" dirty="0" smtClean="0"/>
            </a:br>
            <a:r>
              <a:rPr lang="tr-TR" b="1" dirty="0"/>
              <a:t/>
            </a:r>
            <a:br>
              <a:rPr lang="tr-TR" b="1" dirty="0"/>
            </a:br>
            <a:r>
              <a:rPr lang="tr-TR" b="1" dirty="0" smtClean="0">
                <a:solidFill>
                  <a:srgbClr val="C00000"/>
                </a:solidFill>
              </a:rPr>
              <a:t>A. METİNSEL OLARAK DÜZ İFADE</a:t>
            </a:r>
            <a:endParaRPr lang="tr-TR" b="1" dirty="0">
              <a:solidFill>
                <a:srgbClr val="C00000"/>
              </a:solidFill>
            </a:endParaRPr>
          </a:p>
        </p:txBody>
      </p:sp>
      <p:sp>
        <p:nvSpPr>
          <p:cNvPr id="3" name="İçerik Yer Tutucusu 2"/>
          <p:cNvSpPr>
            <a:spLocks noGrp="1"/>
          </p:cNvSpPr>
          <p:nvPr>
            <p:ph idx="1"/>
          </p:nvPr>
        </p:nvSpPr>
        <p:spPr>
          <a:xfrm>
            <a:off x="101600" y="1884217"/>
            <a:ext cx="11252200" cy="4292745"/>
          </a:xfrm>
        </p:spPr>
        <p:txBody>
          <a:bodyPr>
            <a:normAutofit lnSpcReduction="10000"/>
          </a:bodyPr>
          <a:lstStyle/>
          <a:p>
            <a:r>
              <a:rPr lang="tr-TR" dirty="0" smtClean="0"/>
              <a:t>Burada algoritma adımları alt alta sıralı bir şekilde dizilirler. Başlarında satır numaraları olabilir.</a:t>
            </a:r>
          </a:p>
          <a:p>
            <a:r>
              <a:rPr lang="tr-TR" b="1" dirty="0" smtClean="0">
                <a:solidFill>
                  <a:srgbClr val="C00000"/>
                </a:solidFill>
              </a:rPr>
              <a:t>PROBLEM: Dışarıdan girilen A sayısının çift veya tek sayı olduğunu hesaplayınız.</a:t>
            </a:r>
          </a:p>
          <a:p>
            <a:pPr marL="514350" indent="-514350">
              <a:buFont typeface="+mj-lt"/>
              <a:buAutoNum type="arabicPeriod"/>
            </a:pPr>
            <a:r>
              <a:rPr lang="tr-TR" dirty="0" smtClean="0"/>
              <a:t>Bir sayı gir (A)</a:t>
            </a:r>
          </a:p>
          <a:p>
            <a:pPr marL="514350" indent="-514350">
              <a:buFont typeface="+mj-lt"/>
              <a:buAutoNum type="arabicPeriod"/>
            </a:pPr>
            <a:r>
              <a:rPr lang="tr-TR" dirty="0" smtClean="0"/>
              <a:t>A’ </a:t>
            </a:r>
            <a:r>
              <a:rPr lang="tr-TR" dirty="0" err="1" smtClean="0"/>
              <a:t>nın</a:t>
            </a:r>
            <a:r>
              <a:rPr lang="tr-TR" dirty="0" smtClean="0"/>
              <a:t> 2’ ye bölümünden kalanı hesapla (kalan = A </a:t>
            </a:r>
            <a:r>
              <a:rPr lang="tr-TR" dirty="0" err="1" smtClean="0"/>
              <a:t>mod</a:t>
            </a:r>
            <a:r>
              <a:rPr lang="tr-TR" dirty="0" smtClean="0"/>
              <a:t> 2)</a:t>
            </a:r>
          </a:p>
          <a:p>
            <a:pPr marL="514350" indent="-514350">
              <a:buFont typeface="+mj-lt"/>
              <a:buAutoNum type="arabicPeriod"/>
            </a:pPr>
            <a:r>
              <a:rPr lang="tr-TR" dirty="0" smtClean="0"/>
              <a:t>Kalan = 0 ise ekrana çift sayı yaz</a:t>
            </a:r>
          </a:p>
          <a:p>
            <a:pPr marL="514350" indent="-514350">
              <a:buFont typeface="+mj-lt"/>
              <a:buAutoNum type="arabicPeriod"/>
            </a:pPr>
            <a:r>
              <a:rPr lang="tr-TR" dirty="0"/>
              <a:t>Kalan = </a:t>
            </a:r>
            <a:r>
              <a:rPr lang="tr-TR" dirty="0" smtClean="0"/>
              <a:t>1 </a:t>
            </a:r>
            <a:r>
              <a:rPr lang="tr-TR" dirty="0"/>
              <a:t>ise ekrana </a:t>
            </a:r>
            <a:r>
              <a:rPr lang="tr-TR" dirty="0" smtClean="0"/>
              <a:t>tek </a:t>
            </a:r>
            <a:r>
              <a:rPr lang="tr-TR" dirty="0"/>
              <a:t>sayı </a:t>
            </a:r>
            <a:r>
              <a:rPr lang="tr-TR" dirty="0" smtClean="0"/>
              <a:t>yaz</a:t>
            </a:r>
          </a:p>
          <a:p>
            <a:pPr marL="514350" indent="-514350">
              <a:buFont typeface="+mj-lt"/>
              <a:buAutoNum type="arabicPeriod"/>
            </a:pPr>
            <a:r>
              <a:rPr lang="tr-TR" dirty="0" smtClean="0"/>
              <a:t>Çıkış</a:t>
            </a:r>
            <a:endParaRPr lang="tr-TR" dirty="0"/>
          </a:p>
          <a:p>
            <a:pPr marL="514350" indent="-514350">
              <a:buFont typeface="+mj-lt"/>
              <a:buAutoNum type="arabicPeriod"/>
            </a:pPr>
            <a:endParaRPr lang="tr-TR" dirty="0"/>
          </a:p>
        </p:txBody>
      </p:sp>
    </p:spTree>
    <p:extLst>
      <p:ext uri="{BB962C8B-B14F-4D97-AF65-F5344CB8AC3E}">
        <p14:creationId xmlns:p14="http://schemas.microsoft.com/office/powerpoint/2010/main" val="2888837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0"/>
            <a:ext cx="11353800" cy="1325563"/>
          </a:xfrm>
        </p:spPr>
        <p:txBody>
          <a:bodyPr>
            <a:normAutofit fontScale="90000"/>
          </a:bodyPr>
          <a:lstStyle/>
          <a:p>
            <a:r>
              <a:rPr lang="tr-TR" sz="4000" b="1" dirty="0">
                <a:solidFill>
                  <a:prstClr val="black"/>
                </a:solidFill>
              </a:rPr>
              <a:t>ALGORİTMAYI İFADE ŞEKİLLERİ</a:t>
            </a:r>
            <a:br>
              <a:rPr lang="tr-TR" sz="4000" b="1" dirty="0">
                <a:solidFill>
                  <a:prstClr val="black"/>
                </a:solidFill>
              </a:rPr>
            </a:br>
            <a:r>
              <a:rPr lang="tr-TR" sz="4000" b="1" dirty="0">
                <a:solidFill>
                  <a:prstClr val="black"/>
                </a:solidFill>
              </a:rPr>
              <a:t/>
            </a:r>
            <a:br>
              <a:rPr lang="tr-TR" sz="4000" b="1" dirty="0">
                <a:solidFill>
                  <a:prstClr val="black"/>
                </a:solidFill>
              </a:rPr>
            </a:br>
            <a:r>
              <a:rPr lang="tr-TR" sz="4000" b="1" dirty="0" smtClean="0">
                <a:solidFill>
                  <a:srgbClr val="C00000"/>
                </a:solidFill>
              </a:rPr>
              <a:t>B. AKIŞ DİYAGRAMLARI (FLOW CHART) İLE İFADE</a:t>
            </a:r>
            <a:endParaRPr lang="tr-TR" b="1" dirty="0"/>
          </a:p>
        </p:txBody>
      </p:sp>
      <p:sp>
        <p:nvSpPr>
          <p:cNvPr id="3" name="İçerik Yer Tutucusu 2"/>
          <p:cNvSpPr>
            <a:spLocks noGrp="1"/>
          </p:cNvSpPr>
          <p:nvPr>
            <p:ph idx="1"/>
          </p:nvPr>
        </p:nvSpPr>
        <p:spPr>
          <a:xfrm>
            <a:off x="101600" y="1825625"/>
            <a:ext cx="11914909" cy="4351338"/>
          </a:xfrm>
        </p:spPr>
        <p:txBody>
          <a:bodyPr/>
          <a:lstStyle/>
          <a:p>
            <a:r>
              <a:rPr lang="tr-TR" dirty="0" smtClean="0"/>
              <a:t>Kendine has standart bazı şekillerle algoritmanın ifade edilme biçimidir.</a:t>
            </a:r>
          </a:p>
          <a:p>
            <a:r>
              <a:rPr lang="tr-TR" dirty="0" smtClean="0"/>
              <a:t>Bu semboller uluslararası olup, geneldir.</a:t>
            </a:r>
          </a:p>
          <a:p>
            <a:r>
              <a:rPr lang="tr-TR" dirty="0" smtClean="0"/>
              <a:t>Algoritmaları ifade ederken kullanılan ortak dildir.</a:t>
            </a:r>
          </a:p>
          <a:p>
            <a:r>
              <a:rPr lang="tr-TR" dirty="0" smtClean="0"/>
              <a:t>Dolayısıyla </a:t>
            </a:r>
            <a:r>
              <a:rPr lang="tr-TR" dirty="0" err="1" smtClean="0"/>
              <a:t>metinsel</a:t>
            </a:r>
            <a:r>
              <a:rPr lang="tr-TR" dirty="0" smtClean="0"/>
              <a:t> olarak ifadeden daha anlamlı ve daha açıktır.</a:t>
            </a:r>
          </a:p>
          <a:p>
            <a:r>
              <a:rPr lang="tr-TR" dirty="0" smtClean="0"/>
              <a:t>Bu yöntemle oluşturulan bir algoritma dünyanın her yerinde rahatlıkla anlaşılır.</a:t>
            </a:r>
          </a:p>
          <a:p>
            <a:r>
              <a:rPr lang="tr-TR" dirty="0" smtClean="0"/>
              <a:t>Yani ; bir algoritmanın adımlarının mantıksal sırasını, adımların birbiri ile  bağlantısını, bir işlemden diğerine nasıl gidileceğini belirten kontrol mekanizmalarını, özel bazı şekil veya sembollerle anlatan bir ifade biçimidir.</a:t>
            </a:r>
            <a:endParaRPr lang="tr-TR" dirty="0"/>
          </a:p>
        </p:txBody>
      </p:sp>
    </p:spTree>
    <p:extLst>
      <p:ext uri="{BB962C8B-B14F-4D97-AF65-F5344CB8AC3E}">
        <p14:creationId xmlns:p14="http://schemas.microsoft.com/office/powerpoint/2010/main" val="3126002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çerik Yer Tutucusu 3"/>
          <p:cNvGraphicFramePr>
            <a:graphicFrameLocks noGrp="1"/>
          </p:cNvGraphicFramePr>
          <p:nvPr>
            <p:ph idx="4294967295"/>
            <p:extLst>
              <p:ext uri="{D42A27DB-BD31-4B8C-83A1-F6EECF244321}">
                <p14:modId xmlns:p14="http://schemas.microsoft.com/office/powerpoint/2010/main" val="3658841567"/>
              </p:ext>
            </p:extLst>
          </p:nvPr>
        </p:nvGraphicFramePr>
        <p:xfrm>
          <a:off x="323272" y="341743"/>
          <a:ext cx="10801928" cy="6336144"/>
        </p:xfrm>
        <a:graphic>
          <a:graphicData uri="http://schemas.openxmlformats.org/drawingml/2006/table">
            <a:tbl>
              <a:tblPr firstRow="1" bandRow="1">
                <a:tableStyleId>{5C22544A-7EE6-4342-B048-85BDC9FD1C3A}</a:tableStyleId>
              </a:tblPr>
              <a:tblGrid>
                <a:gridCol w="3796146">
                  <a:extLst>
                    <a:ext uri="{9D8B030D-6E8A-4147-A177-3AD203B41FA5}">
                      <a16:colId xmlns:a16="http://schemas.microsoft.com/office/drawing/2014/main" val="3105930767"/>
                    </a:ext>
                  </a:extLst>
                </a:gridCol>
                <a:gridCol w="7005782">
                  <a:extLst>
                    <a:ext uri="{9D8B030D-6E8A-4147-A177-3AD203B41FA5}">
                      <a16:colId xmlns:a16="http://schemas.microsoft.com/office/drawing/2014/main" val="2643438347"/>
                    </a:ext>
                  </a:extLst>
                </a:gridCol>
              </a:tblGrid>
              <a:tr h="704016">
                <a:tc>
                  <a:txBody>
                    <a:bodyPr/>
                    <a:lstStyle/>
                    <a:p>
                      <a:pPr algn="ctr"/>
                      <a:r>
                        <a:rPr lang="tr-TR" sz="3200" dirty="0" smtClean="0"/>
                        <a:t>ŞEKİL</a:t>
                      </a:r>
                      <a:endParaRPr lang="tr-TR" sz="3200" dirty="0"/>
                    </a:p>
                  </a:txBody>
                  <a:tcPr/>
                </a:tc>
                <a:tc>
                  <a:txBody>
                    <a:bodyPr/>
                    <a:lstStyle/>
                    <a:p>
                      <a:pPr algn="ctr"/>
                      <a:r>
                        <a:rPr lang="tr-TR" sz="3200" dirty="0" smtClean="0"/>
                        <a:t>ANLAMI</a:t>
                      </a:r>
                      <a:endParaRPr lang="tr-TR" sz="3200" dirty="0"/>
                    </a:p>
                  </a:txBody>
                  <a:tcPr/>
                </a:tc>
                <a:extLst>
                  <a:ext uri="{0D108BD9-81ED-4DB2-BD59-A6C34878D82A}">
                    <a16:rowId xmlns:a16="http://schemas.microsoft.com/office/drawing/2014/main" val="3608021935"/>
                  </a:ext>
                </a:extLst>
              </a:tr>
              <a:tr h="704016">
                <a:tc>
                  <a:txBody>
                    <a:bodyPr/>
                    <a:lstStyle/>
                    <a:p>
                      <a:endParaRPr lang="tr-TR" dirty="0"/>
                    </a:p>
                  </a:txBody>
                  <a:tcPr/>
                </a:tc>
                <a:tc>
                  <a:txBody>
                    <a:bodyPr/>
                    <a:lstStyle/>
                    <a:p>
                      <a:r>
                        <a:rPr lang="tr-TR" dirty="0" smtClean="0"/>
                        <a:t>Programın başlangıcı-bitişi</a:t>
                      </a:r>
                      <a:r>
                        <a:rPr lang="tr-TR" baseline="0" dirty="0" smtClean="0"/>
                        <a:t> </a:t>
                      </a:r>
                      <a:r>
                        <a:rPr lang="tr-TR" baseline="0" dirty="0" smtClean="0">
                          <a:solidFill>
                            <a:srgbClr val="C00000"/>
                          </a:solidFill>
                        </a:rPr>
                        <a:t>(Alg. sonlu sayıda olması için)</a:t>
                      </a:r>
                      <a:endParaRPr lang="tr-TR" dirty="0">
                        <a:solidFill>
                          <a:srgbClr val="C00000"/>
                        </a:solidFill>
                      </a:endParaRPr>
                    </a:p>
                  </a:txBody>
                  <a:tcPr/>
                </a:tc>
                <a:extLst>
                  <a:ext uri="{0D108BD9-81ED-4DB2-BD59-A6C34878D82A}">
                    <a16:rowId xmlns:a16="http://schemas.microsoft.com/office/drawing/2014/main" val="4261834299"/>
                  </a:ext>
                </a:extLst>
              </a:tr>
              <a:tr h="704016">
                <a:tc>
                  <a:txBody>
                    <a:bodyPr/>
                    <a:lstStyle/>
                    <a:p>
                      <a:endParaRPr lang="tr-TR" dirty="0"/>
                    </a:p>
                  </a:txBody>
                  <a:tcPr/>
                </a:tc>
                <a:tc>
                  <a:txBody>
                    <a:bodyPr/>
                    <a:lstStyle/>
                    <a:p>
                      <a:r>
                        <a:rPr lang="tr-TR" dirty="0" smtClean="0"/>
                        <a:t>Bilgi giriş çıkışı</a:t>
                      </a:r>
                      <a:endParaRPr lang="tr-TR" dirty="0"/>
                    </a:p>
                  </a:txBody>
                  <a:tcPr/>
                </a:tc>
                <a:extLst>
                  <a:ext uri="{0D108BD9-81ED-4DB2-BD59-A6C34878D82A}">
                    <a16:rowId xmlns:a16="http://schemas.microsoft.com/office/drawing/2014/main" val="1825045511"/>
                  </a:ext>
                </a:extLst>
              </a:tr>
              <a:tr h="704016">
                <a:tc>
                  <a:txBody>
                    <a:bodyPr/>
                    <a:lstStyle/>
                    <a:p>
                      <a:endParaRPr lang="tr-TR"/>
                    </a:p>
                  </a:txBody>
                  <a:tcPr/>
                </a:tc>
                <a:tc>
                  <a:txBody>
                    <a:bodyPr/>
                    <a:lstStyle/>
                    <a:p>
                      <a:r>
                        <a:rPr lang="tr-TR" dirty="0" smtClean="0"/>
                        <a:t>Aktarma, aritmetik işlem, işlem</a:t>
                      </a:r>
                      <a:endParaRPr lang="tr-TR" dirty="0"/>
                    </a:p>
                  </a:txBody>
                  <a:tcPr/>
                </a:tc>
                <a:extLst>
                  <a:ext uri="{0D108BD9-81ED-4DB2-BD59-A6C34878D82A}">
                    <a16:rowId xmlns:a16="http://schemas.microsoft.com/office/drawing/2014/main" val="2075948985"/>
                  </a:ext>
                </a:extLst>
              </a:tr>
              <a:tr h="704016">
                <a:tc>
                  <a:txBody>
                    <a:bodyPr/>
                    <a:lstStyle/>
                    <a:p>
                      <a:endParaRPr lang="tr-TR"/>
                    </a:p>
                  </a:txBody>
                  <a:tcPr/>
                </a:tc>
                <a:tc>
                  <a:txBody>
                    <a:bodyPr/>
                    <a:lstStyle/>
                    <a:p>
                      <a:r>
                        <a:rPr lang="tr-TR" dirty="0" smtClean="0"/>
                        <a:t>Karar alma (Alternatif yolların izlenmesini belirleyen bir karşılaştırma, soru</a:t>
                      </a:r>
                      <a:r>
                        <a:rPr lang="tr-TR" baseline="0" dirty="0" smtClean="0"/>
                        <a:t>  veya karar vermek</a:t>
                      </a:r>
                      <a:r>
                        <a:rPr lang="tr-TR" dirty="0" smtClean="0"/>
                        <a:t>)</a:t>
                      </a:r>
                      <a:endParaRPr lang="tr-TR" dirty="0"/>
                    </a:p>
                  </a:txBody>
                  <a:tcPr/>
                </a:tc>
                <a:extLst>
                  <a:ext uri="{0D108BD9-81ED-4DB2-BD59-A6C34878D82A}">
                    <a16:rowId xmlns:a16="http://schemas.microsoft.com/office/drawing/2014/main" val="1263854952"/>
                  </a:ext>
                </a:extLst>
              </a:tr>
              <a:tr h="704016">
                <a:tc>
                  <a:txBody>
                    <a:bodyPr/>
                    <a:lstStyle/>
                    <a:p>
                      <a:endParaRPr lang="tr-TR"/>
                    </a:p>
                  </a:txBody>
                  <a:tcPr/>
                </a:tc>
                <a:tc>
                  <a:txBody>
                    <a:bodyPr/>
                    <a:lstStyle/>
                    <a:p>
                      <a:r>
                        <a:rPr lang="tr-TR" dirty="0" smtClean="0"/>
                        <a:t>Döngü ( Dikdörtgenle, baklava dilimini birleştirir)</a:t>
                      </a:r>
                      <a:endParaRPr lang="tr-TR" dirty="0"/>
                    </a:p>
                  </a:txBody>
                  <a:tcPr/>
                </a:tc>
                <a:extLst>
                  <a:ext uri="{0D108BD9-81ED-4DB2-BD59-A6C34878D82A}">
                    <a16:rowId xmlns:a16="http://schemas.microsoft.com/office/drawing/2014/main" val="497550721"/>
                  </a:ext>
                </a:extLst>
              </a:tr>
              <a:tr h="704016">
                <a:tc>
                  <a:txBody>
                    <a:bodyPr/>
                    <a:lstStyle/>
                    <a:p>
                      <a:endParaRPr lang="tr-TR" dirty="0"/>
                    </a:p>
                  </a:txBody>
                  <a:tcPr/>
                </a:tc>
                <a:tc>
                  <a:txBody>
                    <a:bodyPr/>
                    <a:lstStyle/>
                    <a:p>
                      <a:r>
                        <a:rPr lang="tr-TR" dirty="0" smtClean="0"/>
                        <a:t>Birleştirme çizgileri</a:t>
                      </a:r>
                      <a:endParaRPr lang="tr-TR" dirty="0"/>
                    </a:p>
                  </a:txBody>
                  <a:tcPr/>
                </a:tc>
                <a:extLst>
                  <a:ext uri="{0D108BD9-81ED-4DB2-BD59-A6C34878D82A}">
                    <a16:rowId xmlns:a16="http://schemas.microsoft.com/office/drawing/2014/main" val="2063011513"/>
                  </a:ext>
                </a:extLst>
              </a:tr>
              <a:tr h="704016">
                <a:tc>
                  <a:txBody>
                    <a:bodyPr/>
                    <a:lstStyle/>
                    <a:p>
                      <a:endParaRPr lang="tr-TR"/>
                    </a:p>
                  </a:txBody>
                  <a:tcPr/>
                </a:tc>
                <a:tc>
                  <a:txBody>
                    <a:bodyPr/>
                    <a:lstStyle/>
                    <a:p>
                      <a:r>
                        <a:rPr lang="tr-TR" dirty="0" smtClean="0"/>
                        <a:t>Yazdır</a:t>
                      </a:r>
                      <a:r>
                        <a:rPr lang="tr-TR" baseline="0" dirty="0" smtClean="0"/>
                        <a:t> </a:t>
                      </a:r>
                      <a:endParaRPr lang="tr-TR" dirty="0"/>
                    </a:p>
                  </a:txBody>
                  <a:tcPr/>
                </a:tc>
                <a:extLst>
                  <a:ext uri="{0D108BD9-81ED-4DB2-BD59-A6C34878D82A}">
                    <a16:rowId xmlns:a16="http://schemas.microsoft.com/office/drawing/2014/main" val="1568807895"/>
                  </a:ext>
                </a:extLst>
              </a:tr>
              <a:tr h="704016">
                <a:tc>
                  <a:txBody>
                    <a:bodyPr/>
                    <a:lstStyle/>
                    <a:p>
                      <a:endParaRPr lang="tr-TR"/>
                    </a:p>
                  </a:txBody>
                  <a:tcPr/>
                </a:tc>
                <a:tc>
                  <a:txBody>
                    <a:bodyPr/>
                    <a:lstStyle/>
                    <a:p>
                      <a:r>
                        <a:rPr lang="tr-TR" dirty="0" smtClean="0"/>
                        <a:t>Bağlantı (Kodu başka bir noktadan diğer  noktaya bağlamak için)</a:t>
                      </a:r>
                      <a:endParaRPr lang="tr-TR" dirty="0"/>
                    </a:p>
                  </a:txBody>
                  <a:tcPr/>
                </a:tc>
                <a:extLst>
                  <a:ext uri="{0D108BD9-81ED-4DB2-BD59-A6C34878D82A}">
                    <a16:rowId xmlns:a16="http://schemas.microsoft.com/office/drawing/2014/main" val="1356573532"/>
                  </a:ext>
                </a:extLst>
              </a:tr>
            </a:tbl>
          </a:graphicData>
        </a:graphic>
      </p:graphicFrame>
      <p:sp>
        <p:nvSpPr>
          <p:cNvPr id="2" name="Oval 1"/>
          <p:cNvSpPr/>
          <p:nvPr/>
        </p:nvSpPr>
        <p:spPr>
          <a:xfrm>
            <a:off x="1625599" y="1129142"/>
            <a:ext cx="1357745" cy="5726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Paralelkenar 2"/>
          <p:cNvSpPr/>
          <p:nvPr/>
        </p:nvSpPr>
        <p:spPr>
          <a:xfrm>
            <a:off x="1625600" y="1801096"/>
            <a:ext cx="1440872" cy="572652"/>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p:cNvSpPr/>
          <p:nvPr/>
        </p:nvSpPr>
        <p:spPr>
          <a:xfrm>
            <a:off x="1625600" y="2572346"/>
            <a:ext cx="1357745" cy="531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Elmas 6"/>
          <p:cNvSpPr/>
          <p:nvPr/>
        </p:nvSpPr>
        <p:spPr>
          <a:xfrm>
            <a:off x="1625600" y="3161150"/>
            <a:ext cx="1357744" cy="67195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Altıgen 7"/>
          <p:cNvSpPr/>
          <p:nvPr/>
        </p:nvSpPr>
        <p:spPr>
          <a:xfrm>
            <a:off x="1625598" y="3890825"/>
            <a:ext cx="1357745" cy="57727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Sağ Ok 10"/>
          <p:cNvSpPr/>
          <p:nvPr/>
        </p:nvSpPr>
        <p:spPr>
          <a:xfrm>
            <a:off x="424873" y="4627417"/>
            <a:ext cx="923636" cy="5126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Aşağı Ok 11"/>
          <p:cNvSpPr/>
          <p:nvPr/>
        </p:nvSpPr>
        <p:spPr>
          <a:xfrm>
            <a:off x="1549400" y="4562777"/>
            <a:ext cx="457200" cy="7296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Yukarı Ok 12"/>
          <p:cNvSpPr/>
          <p:nvPr/>
        </p:nvSpPr>
        <p:spPr>
          <a:xfrm>
            <a:off x="2207491" y="4525824"/>
            <a:ext cx="480289" cy="76662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Sol Ok 13"/>
          <p:cNvSpPr/>
          <p:nvPr/>
        </p:nvSpPr>
        <p:spPr>
          <a:xfrm>
            <a:off x="2983343" y="4655409"/>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Akış Çizelgesi: Delikli Teyp 14"/>
          <p:cNvSpPr/>
          <p:nvPr/>
        </p:nvSpPr>
        <p:spPr>
          <a:xfrm>
            <a:off x="1588654" y="5350176"/>
            <a:ext cx="1237673" cy="569151"/>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Akış Çizelgesi: Bağlayıcı 15"/>
          <p:cNvSpPr/>
          <p:nvPr/>
        </p:nvSpPr>
        <p:spPr>
          <a:xfrm>
            <a:off x="1953489" y="6174528"/>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820175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 y="88035"/>
            <a:ext cx="11905673" cy="780184"/>
          </a:xfrm>
        </p:spPr>
        <p:txBody>
          <a:bodyPr/>
          <a:lstStyle/>
          <a:p>
            <a:r>
              <a:rPr lang="tr-TR" b="1" dirty="0" smtClean="0">
                <a:solidFill>
                  <a:srgbClr val="C00000"/>
                </a:solidFill>
              </a:rPr>
              <a:t>SORU:1 :</a:t>
            </a:r>
            <a:r>
              <a:rPr lang="tr-TR" dirty="0"/>
              <a:t> </a:t>
            </a:r>
            <a:r>
              <a:rPr lang="tr-TR" sz="2400" b="1" dirty="0"/>
              <a:t>Kartlı bir telefon ile yapılan görüşmenin algoritmasını </a:t>
            </a:r>
            <a:r>
              <a:rPr lang="tr-TR" sz="2400" b="1" dirty="0" smtClean="0"/>
              <a:t>çıkarınız.</a:t>
            </a:r>
            <a:endParaRPr lang="tr-TR" sz="2400" b="1" dirty="0"/>
          </a:p>
        </p:txBody>
      </p:sp>
      <p:sp>
        <p:nvSpPr>
          <p:cNvPr id="3" name="İçerik Yer Tutucusu 2"/>
          <p:cNvSpPr>
            <a:spLocks noGrp="1"/>
          </p:cNvSpPr>
          <p:nvPr>
            <p:ph idx="1"/>
          </p:nvPr>
        </p:nvSpPr>
        <p:spPr>
          <a:xfrm>
            <a:off x="127000" y="1132897"/>
            <a:ext cx="12065000" cy="5725103"/>
          </a:xfrm>
        </p:spPr>
        <p:txBody>
          <a:bodyPr>
            <a:normAutofit fontScale="92500" lnSpcReduction="20000"/>
          </a:bodyPr>
          <a:lstStyle/>
          <a:p>
            <a:r>
              <a:rPr lang="tr-TR" b="1" dirty="0" smtClean="0">
                <a:solidFill>
                  <a:srgbClr val="C00000"/>
                </a:solidFill>
              </a:rPr>
              <a:t>METİNSEL OLARAK YAZIMI:</a:t>
            </a:r>
          </a:p>
          <a:p>
            <a:pPr marL="514350" indent="-514350">
              <a:buFont typeface="+mj-lt"/>
              <a:buAutoNum type="arabicPeriod"/>
            </a:pPr>
            <a:r>
              <a:rPr lang="tr-TR" dirty="0" smtClean="0"/>
              <a:t>Ahizeyi kaldır</a:t>
            </a:r>
          </a:p>
          <a:p>
            <a:pPr marL="514350" indent="-514350">
              <a:buFont typeface="+mj-lt"/>
              <a:buAutoNum type="arabicPeriod"/>
            </a:pPr>
            <a:r>
              <a:rPr lang="tr-TR" dirty="0" smtClean="0"/>
              <a:t>Çevir sesini bekle</a:t>
            </a:r>
          </a:p>
          <a:p>
            <a:pPr marL="514350" indent="-514350">
              <a:buFont typeface="+mj-lt"/>
              <a:buAutoNum type="arabicPeriod"/>
            </a:pPr>
            <a:r>
              <a:rPr lang="tr-TR" dirty="0" smtClean="0"/>
              <a:t>Ses geldiyse kartı yuvaya takınız</a:t>
            </a:r>
          </a:p>
          <a:p>
            <a:pPr marL="514350" indent="-514350">
              <a:buFont typeface="+mj-lt"/>
              <a:buAutoNum type="arabicPeriod"/>
            </a:pPr>
            <a:r>
              <a:rPr lang="tr-TR" dirty="0" smtClean="0"/>
              <a:t>Kartın süresi doldu ise ahizeyi kapat</a:t>
            </a:r>
          </a:p>
          <a:p>
            <a:pPr marL="514350" indent="-514350">
              <a:buFont typeface="+mj-lt"/>
              <a:buAutoNum type="arabicPeriod"/>
            </a:pPr>
            <a:r>
              <a:rPr lang="tr-TR" dirty="0" smtClean="0"/>
              <a:t>Kartı al.</a:t>
            </a:r>
          </a:p>
          <a:p>
            <a:pPr marL="514350" indent="-514350">
              <a:buFont typeface="+mj-lt"/>
              <a:buAutoNum type="arabicPeriod"/>
            </a:pPr>
            <a:r>
              <a:rPr lang="tr-TR" dirty="0" smtClean="0"/>
              <a:t>Kartın süresi dolmadı ise numarayı çevir</a:t>
            </a:r>
          </a:p>
          <a:p>
            <a:pPr marL="514350" indent="-514350">
              <a:buFont typeface="+mj-lt"/>
              <a:buAutoNum type="arabicPeriod"/>
            </a:pPr>
            <a:r>
              <a:rPr lang="tr-TR" dirty="0" smtClean="0"/>
              <a:t>Karşıdan ses gelmesini bekle</a:t>
            </a:r>
          </a:p>
          <a:p>
            <a:pPr marL="514350" indent="-514350">
              <a:buFont typeface="+mj-lt"/>
              <a:buAutoNum type="arabicPeriod"/>
            </a:pPr>
            <a:r>
              <a:rPr lang="tr-TR" dirty="0" smtClean="0"/>
              <a:t>Ses yoksa ahizeyi kapa ve kartı al</a:t>
            </a:r>
          </a:p>
          <a:p>
            <a:pPr marL="514350" indent="-514350">
              <a:buFont typeface="+mj-lt"/>
              <a:buAutoNum type="arabicPeriod"/>
            </a:pPr>
            <a:r>
              <a:rPr lang="tr-TR" dirty="0" smtClean="0"/>
              <a:t>Yanıt yok sesi geldi ise ahizeyi kapat ve kartı al</a:t>
            </a:r>
          </a:p>
          <a:p>
            <a:pPr marL="514350" indent="-514350">
              <a:buFont typeface="+mj-lt"/>
              <a:buAutoNum type="arabicPeriod"/>
            </a:pPr>
            <a:r>
              <a:rPr lang="tr-TR" dirty="0" smtClean="0"/>
              <a:t>Arkadaşınızın sesi geldi ise konuşmaya başla</a:t>
            </a:r>
          </a:p>
          <a:p>
            <a:pPr marL="514350" indent="-514350">
              <a:buFont typeface="+mj-lt"/>
              <a:buAutoNum type="arabicPeriod"/>
            </a:pPr>
            <a:r>
              <a:rPr lang="tr-TR" dirty="0" smtClean="0"/>
              <a:t>Diyalog bitene kadar konuş</a:t>
            </a:r>
          </a:p>
          <a:p>
            <a:pPr marL="514350" indent="-514350">
              <a:buFont typeface="+mj-lt"/>
              <a:buAutoNum type="arabicPeriod"/>
            </a:pPr>
            <a:r>
              <a:rPr lang="tr-TR" dirty="0" smtClean="0"/>
              <a:t>Konuşma bitince </a:t>
            </a:r>
            <a:r>
              <a:rPr lang="tr-TR" smtClean="0"/>
              <a:t>ahizeyi </a:t>
            </a:r>
            <a:r>
              <a:rPr lang="tr-TR" smtClean="0"/>
              <a:t>yerine </a:t>
            </a:r>
            <a:r>
              <a:rPr lang="tr-TR" dirty="0" smtClean="0"/>
              <a:t>koy</a:t>
            </a:r>
          </a:p>
          <a:p>
            <a:pPr marL="514350" indent="-514350">
              <a:buFont typeface="+mj-lt"/>
              <a:buAutoNum type="arabicPeriod"/>
            </a:pPr>
            <a:r>
              <a:rPr lang="tr-TR" dirty="0" smtClean="0"/>
              <a:t>Kartı al</a:t>
            </a:r>
          </a:p>
          <a:p>
            <a:pPr marL="514350" indent="-514350">
              <a:buFont typeface="+mj-lt"/>
              <a:buAutoNum type="arabicPeriod"/>
            </a:pPr>
            <a:endParaRPr lang="tr-TR" dirty="0" smtClean="0"/>
          </a:p>
          <a:p>
            <a:pPr marL="514350" indent="-514350">
              <a:buFont typeface="+mj-lt"/>
              <a:buAutoNum type="arabicPeriod"/>
            </a:pPr>
            <a:endParaRPr lang="tr-TR" dirty="0" smtClean="0"/>
          </a:p>
          <a:p>
            <a:pPr marL="514350" indent="-514350">
              <a:buFont typeface="+mj-lt"/>
              <a:buAutoNum type="arabicPeriod"/>
            </a:pPr>
            <a:endParaRPr lang="tr-TR" dirty="0" smtClean="0"/>
          </a:p>
          <a:p>
            <a:pPr marL="514350" indent="-514350">
              <a:buFont typeface="+mj-lt"/>
              <a:buAutoNum type="arabicPeriod"/>
            </a:pPr>
            <a:endParaRPr lang="tr-TR" dirty="0" smtClean="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0691" y="1470746"/>
            <a:ext cx="4516582" cy="4616018"/>
          </a:xfrm>
          <a:prstGeom prst="rect">
            <a:avLst/>
          </a:prstGeom>
        </p:spPr>
      </p:pic>
    </p:spTree>
    <p:extLst>
      <p:ext uri="{BB962C8B-B14F-4D97-AF65-F5344CB8AC3E}">
        <p14:creationId xmlns:p14="http://schemas.microsoft.com/office/powerpoint/2010/main" val="3755434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364" y="120072"/>
            <a:ext cx="8820727" cy="6433127"/>
          </a:xfrm>
          <a:prstGeom prst="rect">
            <a:avLst/>
          </a:prstGeom>
        </p:spPr>
      </p:pic>
    </p:spTree>
    <p:extLst>
      <p:ext uri="{BB962C8B-B14F-4D97-AF65-F5344CB8AC3E}">
        <p14:creationId xmlns:p14="http://schemas.microsoft.com/office/powerpoint/2010/main" val="327501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544945" y="365125"/>
            <a:ext cx="10808855" cy="761711"/>
          </a:xfrm>
        </p:spPr>
        <p:txBody>
          <a:bodyPr>
            <a:normAutofit fontScale="90000"/>
          </a:bodyPr>
          <a:lstStyle/>
          <a:p>
            <a:r>
              <a:rPr lang="tr-TR" dirty="0" smtClean="0">
                <a:solidFill>
                  <a:srgbClr val="C00000"/>
                </a:solidFill>
              </a:rPr>
              <a:t>SORU 2: </a:t>
            </a:r>
            <a:r>
              <a:rPr lang="tr-TR" sz="2400" b="1" dirty="0" smtClean="0"/>
              <a:t>Çaydanlık içinde var olan suyu 40 dereceye kadar ısıtan algoritmayı bulunuz.</a:t>
            </a:r>
            <a:endParaRPr lang="tr-TR" sz="2400" b="1" dirty="0"/>
          </a:p>
        </p:txBody>
      </p:sp>
      <p:sp>
        <p:nvSpPr>
          <p:cNvPr id="3" name="İçerik Yer Tutucusu 2"/>
          <p:cNvSpPr>
            <a:spLocks noGrp="1"/>
          </p:cNvSpPr>
          <p:nvPr>
            <p:ph idx="1"/>
          </p:nvPr>
        </p:nvSpPr>
        <p:spPr/>
        <p:txBody>
          <a:bodyPr/>
          <a:lstStyle/>
          <a:p>
            <a:r>
              <a:rPr lang="tr-TR" b="1" dirty="0">
                <a:solidFill>
                  <a:srgbClr val="C00000"/>
                </a:solidFill>
              </a:rPr>
              <a:t>METİNSEL OLARAK YAZIMI:</a:t>
            </a:r>
          </a:p>
          <a:p>
            <a:pPr marL="514350" indent="-514350">
              <a:buFont typeface="+mj-lt"/>
              <a:buAutoNum type="arabicPeriod"/>
            </a:pPr>
            <a:r>
              <a:rPr lang="tr-TR" dirty="0" smtClean="0"/>
              <a:t>Başla</a:t>
            </a:r>
          </a:p>
          <a:p>
            <a:pPr marL="514350" indent="-514350">
              <a:buFont typeface="+mj-lt"/>
              <a:buAutoNum type="arabicPeriod"/>
            </a:pPr>
            <a:r>
              <a:rPr lang="tr-TR" dirty="0" smtClean="0"/>
              <a:t>Sıcaklık değerini koru</a:t>
            </a:r>
          </a:p>
          <a:p>
            <a:pPr marL="514350" indent="-514350">
              <a:buFont typeface="+mj-lt"/>
              <a:buAutoNum type="arabicPeriod"/>
            </a:pPr>
            <a:r>
              <a:rPr lang="tr-TR" dirty="0" smtClean="0"/>
              <a:t>Eğer sıcaklık &lt; 40 ise</a:t>
            </a:r>
          </a:p>
          <a:p>
            <a:pPr marL="514350" indent="-514350">
              <a:buFont typeface="+mj-lt"/>
              <a:buAutoNum type="arabicPeriod"/>
            </a:pPr>
            <a:r>
              <a:rPr lang="tr-TR" dirty="0" smtClean="0"/>
              <a:t>Isıtıcıyı çalıştır ve adım 2 ‘ ye git</a:t>
            </a:r>
          </a:p>
          <a:p>
            <a:pPr marL="514350" indent="-514350">
              <a:buFont typeface="+mj-lt"/>
              <a:buAutoNum type="arabicPeriod"/>
            </a:pPr>
            <a:r>
              <a:rPr lang="tr-TR" dirty="0" smtClean="0"/>
              <a:t>Değilse ısıtıcıyı kapat</a:t>
            </a:r>
          </a:p>
          <a:p>
            <a:pPr marL="514350" indent="-514350">
              <a:buFont typeface="+mj-lt"/>
              <a:buAutoNum type="arabicPeriod"/>
            </a:pPr>
            <a:r>
              <a:rPr lang="tr-TR" dirty="0" smtClean="0"/>
              <a:t>Dur</a:t>
            </a:r>
          </a:p>
          <a:p>
            <a:pPr marL="0" indent="0">
              <a:buNone/>
            </a:pPr>
            <a:endParaRPr lang="tr-TR" dirty="0"/>
          </a:p>
        </p:txBody>
      </p:sp>
    </p:spTree>
    <p:extLst>
      <p:ext uri="{BB962C8B-B14F-4D97-AF65-F5344CB8AC3E}">
        <p14:creationId xmlns:p14="http://schemas.microsoft.com/office/powerpoint/2010/main" val="2090097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2764" y="1224251"/>
            <a:ext cx="8127999" cy="4964113"/>
          </a:xfrm>
          <a:prstGeom prst="rect">
            <a:avLst/>
          </a:prstGeom>
        </p:spPr>
      </p:pic>
    </p:spTree>
    <p:extLst>
      <p:ext uri="{BB962C8B-B14F-4D97-AF65-F5344CB8AC3E}">
        <p14:creationId xmlns:p14="http://schemas.microsoft.com/office/powerpoint/2010/main" val="3861091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0"/>
            <a:ext cx="12192000" cy="1325563"/>
          </a:xfrm>
        </p:spPr>
        <p:txBody>
          <a:bodyPr>
            <a:normAutofit fontScale="90000"/>
          </a:bodyPr>
          <a:lstStyle/>
          <a:p>
            <a:r>
              <a:rPr lang="tr-TR" b="1" dirty="0" smtClean="0">
                <a:solidFill>
                  <a:srgbClr val="C00000"/>
                </a:solidFill>
              </a:rPr>
              <a:t>SORU:3 : </a:t>
            </a:r>
            <a:r>
              <a:rPr lang="tr-TR" sz="2700" b="1" dirty="0" smtClean="0"/>
              <a:t>A ve B boyaları karıştırılarak C boyası elde ediliyor. C boyası A’ dan 7 birim B’ den 1 birim katılarak elde ediliyor. Karışım, toplamın ¼  ‘ ü olduğunda içine tiner katılıyor. Boyayı hazırlamak için gerekli algoritmayı  kurunuz.</a:t>
            </a:r>
            <a:endParaRPr lang="tr-TR" sz="2700" b="1" dirty="0"/>
          </a:p>
        </p:txBody>
      </p:sp>
      <p:sp>
        <p:nvSpPr>
          <p:cNvPr id="3" name="İçerik Yer Tutucusu 2"/>
          <p:cNvSpPr>
            <a:spLocks noGrp="1"/>
          </p:cNvSpPr>
          <p:nvPr>
            <p:ph idx="1"/>
          </p:nvPr>
        </p:nvSpPr>
        <p:spPr/>
        <p:txBody>
          <a:bodyPr/>
          <a:lstStyle/>
          <a:p>
            <a:endParaRPr lang="tr-TR" dirty="0"/>
          </a:p>
        </p:txBody>
      </p:sp>
    </p:spTree>
    <p:extLst>
      <p:ext uri="{BB962C8B-B14F-4D97-AF65-F5344CB8AC3E}">
        <p14:creationId xmlns:p14="http://schemas.microsoft.com/office/powerpoint/2010/main" val="2917747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6091237" y="3424237"/>
            <a:ext cx="9525" cy="9525"/>
          </a:xfrm>
          <a:prstGeom prst="rect">
            <a:avLst/>
          </a:prstGeom>
        </p:spPr>
      </p:pic>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6436" y="661987"/>
            <a:ext cx="9162473" cy="5534025"/>
          </a:xfrm>
          <a:prstGeom prst="rect">
            <a:avLst/>
          </a:prstGeom>
        </p:spPr>
      </p:pic>
    </p:spTree>
    <p:extLst>
      <p:ext uri="{BB962C8B-B14F-4D97-AF65-F5344CB8AC3E}">
        <p14:creationId xmlns:p14="http://schemas.microsoft.com/office/powerpoint/2010/main" val="3869264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1"/>
            <a:ext cx="10515600" cy="1043708"/>
          </a:xfrm>
        </p:spPr>
        <p:txBody>
          <a:bodyPr>
            <a:normAutofit/>
          </a:bodyPr>
          <a:lstStyle/>
          <a:p>
            <a:r>
              <a:rPr lang="tr-TR" b="1" dirty="0" smtClean="0"/>
              <a:t>ALGORİTMA</a:t>
            </a:r>
            <a:endParaRPr lang="tr-TR" b="1" dirty="0"/>
          </a:p>
        </p:txBody>
      </p:sp>
      <p:sp>
        <p:nvSpPr>
          <p:cNvPr id="4" name="İçerik Yer Tutucusu 3"/>
          <p:cNvSpPr>
            <a:spLocks noGrp="1"/>
          </p:cNvSpPr>
          <p:nvPr>
            <p:ph idx="1"/>
          </p:nvPr>
        </p:nvSpPr>
        <p:spPr>
          <a:xfrm>
            <a:off x="212436" y="1228436"/>
            <a:ext cx="11684000" cy="5530418"/>
          </a:xfrm>
        </p:spPr>
        <p:txBody>
          <a:bodyPr/>
          <a:lstStyle/>
          <a:p>
            <a:r>
              <a:rPr lang="tr-TR" dirty="0" smtClean="0"/>
              <a:t>Herhangi bir problemin çözümünde izlenen, takip edilen bir yola(çözüm adımlarına) </a:t>
            </a:r>
            <a:r>
              <a:rPr lang="tr-TR" b="1" dirty="0" smtClean="0">
                <a:solidFill>
                  <a:srgbClr val="C00000"/>
                </a:solidFill>
              </a:rPr>
              <a:t>ALGORİTMA</a:t>
            </a:r>
            <a:r>
              <a:rPr lang="tr-TR" dirty="0" smtClean="0"/>
              <a:t> denir.</a:t>
            </a:r>
          </a:p>
          <a:p>
            <a:r>
              <a:rPr lang="tr-TR" dirty="0" smtClean="0"/>
              <a:t>Bir problemi çözerken izlediğimiz yol belirli bir mantık dahilinde olmalıdır. Çünkü hiçbir problem mantıksız, uygun olmayan bir yolla çözülemez.</a:t>
            </a:r>
          </a:p>
          <a:p>
            <a:r>
              <a:rPr lang="tr-TR" sz="4000" b="1" dirty="0" smtClean="0">
                <a:solidFill>
                  <a:srgbClr val="C00000"/>
                </a:solidFill>
              </a:rPr>
              <a:t>NOT:</a:t>
            </a:r>
            <a:r>
              <a:rPr lang="tr-TR" b="1" dirty="0" smtClean="0">
                <a:solidFill>
                  <a:srgbClr val="C00000"/>
                </a:solidFill>
              </a:rPr>
              <a:t> Program yazmak için kesinlikle algoritmanın oluşturulması şarttır. Algoritma kağıt üzerinde olmasa da  bir programcının kafasında mutlaka oluşmalıdır. Çünkü yazılacak her kod algoritmayı ifade etmelidir ki buda zaten problem çözümünü getirir. İşlediğiniz her kod algoritma rotasında olmalıdır.</a:t>
            </a:r>
            <a:endParaRPr lang="tr-TR" b="1" dirty="0">
              <a:solidFill>
                <a:srgbClr val="C00000"/>
              </a:solidFill>
            </a:endParaRPr>
          </a:p>
        </p:txBody>
      </p:sp>
    </p:spTree>
    <p:extLst>
      <p:ext uri="{BB962C8B-B14F-4D97-AF65-F5344CB8AC3E}">
        <p14:creationId xmlns:p14="http://schemas.microsoft.com/office/powerpoint/2010/main" val="1042809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514928" y="180397"/>
            <a:ext cx="10515600" cy="1325563"/>
          </a:xfrm>
        </p:spPr>
        <p:txBody>
          <a:bodyPr/>
          <a:lstStyle/>
          <a:p>
            <a:r>
              <a:rPr lang="tr-TR" b="1" dirty="0" smtClean="0"/>
              <a:t>PROBLEMLER NASIL ÇÖZÜLÜR</a:t>
            </a:r>
            <a:endParaRPr lang="tr-TR" b="1" dirty="0"/>
          </a:p>
        </p:txBody>
      </p:sp>
      <p:sp>
        <p:nvSpPr>
          <p:cNvPr id="3" name="İçerik Yer Tutucusu 2"/>
          <p:cNvSpPr>
            <a:spLocks noGrp="1"/>
          </p:cNvSpPr>
          <p:nvPr>
            <p:ph idx="1"/>
          </p:nvPr>
        </p:nvSpPr>
        <p:spPr>
          <a:xfrm>
            <a:off x="157019" y="1505960"/>
            <a:ext cx="11196782" cy="5153458"/>
          </a:xfrm>
        </p:spPr>
        <p:txBody>
          <a:bodyPr/>
          <a:lstStyle/>
          <a:p>
            <a:pPr marL="514350" indent="-514350">
              <a:buFont typeface="+mj-lt"/>
              <a:buAutoNum type="arabicPeriod"/>
            </a:pPr>
            <a:r>
              <a:rPr lang="tr-TR" dirty="0" smtClean="0"/>
              <a:t>PROBLEMİN ORTAYA KONULMASI</a:t>
            </a:r>
          </a:p>
          <a:p>
            <a:pPr marL="514350" indent="-514350">
              <a:buFont typeface="+mj-lt"/>
              <a:buAutoNum type="arabicPeriod"/>
            </a:pPr>
            <a:r>
              <a:rPr lang="tr-TR" dirty="0" smtClean="0"/>
              <a:t>ALGORİTMANIN KURULMASI</a:t>
            </a:r>
          </a:p>
          <a:p>
            <a:pPr marL="514350" indent="-514350">
              <a:buFont typeface="+mj-lt"/>
              <a:buAutoNum type="arabicPeriod"/>
            </a:pPr>
            <a:r>
              <a:rPr lang="tr-TR" dirty="0" smtClean="0"/>
              <a:t>KODLARIN (PROGRAMIN) YAZILMASI</a:t>
            </a:r>
          </a:p>
          <a:p>
            <a:pPr marL="514350" indent="-514350">
              <a:buFont typeface="+mj-lt"/>
              <a:buAutoNum type="arabicPeriod"/>
            </a:pPr>
            <a:r>
              <a:rPr lang="tr-TR" dirty="0" smtClean="0"/>
              <a:t>DENEME ve DÜZELTME</a:t>
            </a:r>
          </a:p>
          <a:p>
            <a:pPr marL="0" indent="0">
              <a:buNone/>
            </a:pPr>
            <a:endParaRPr lang="tr-TR" dirty="0" smtClean="0"/>
          </a:p>
          <a:p>
            <a:pPr marL="0" indent="0">
              <a:buNone/>
            </a:pPr>
            <a:endParaRPr lang="tr-TR" dirty="0"/>
          </a:p>
        </p:txBody>
      </p:sp>
      <p:sp>
        <p:nvSpPr>
          <p:cNvPr id="4" name="Dikdörtgen 3"/>
          <p:cNvSpPr/>
          <p:nvPr/>
        </p:nvSpPr>
        <p:spPr>
          <a:xfrm>
            <a:off x="323273" y="4082473"/>
            <a:ext cx="136698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Problem Tanımı</a:t>
            </a:r>
            <a:endParaRPr kumimoji="0" lang="tr-TR"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Sağ Ok 4"/>
          <p:cNvSpPr/>
          <p:nvPr/>
        </p:nvSpPr>
        <p:spPr>
          <a:xfrm>
            <a:off x="1782618" y="429735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Dikdörtgen 5"/>
          <p:cNvSpPr/>
          <p:nvPr/>
        </p:nvSpPr>
        <p:spPr>
          <a:xfrm>
            <a:off x="2780977" y="4082473"/>
            <a:ext cx="1467750" cy="1459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Problemin Analizi ve Algoritmanın Kurulması</a:t>
            </a:r>
            <a:endParaRPr kumimoji="0" lang="tr-T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Dikdörtgen 6"/>
          <p:cNvSpPr/>
          <p:nvPr/>
        </p:nvSpPr>
        <p:spPr>
          <a:xfrm>
            <a:off x="5299040" y="4082473"/>
            <a:ext cx="136698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smtClean="0">
                <a:ln>
                  <a:noFill/>
                </a:ln>
                <a:solidFill>
                  <a:prstClr val="white"/>
                </a:solidFill>
                <a:effectLst/>
                <a:uLnTx/>
                <a:uFillTx/>
                <a:latin typeface="Calibri" panose="020F0502020204030204"/>
                <a:ea typeface="+mn-ea"/>
                <a:cs typeface="+mn-cs"/>
              </a:rPr>
              <a:t>Programın Yazılması</a:t>
            </a:r>
            <a:endParaRPr kumimoji="0" lang="tr-T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Dikdörtgen 7"/>
          <p:cNvSpPr/>
          <p:nvPr/>
        </p:nvSpPr>
        <p:spPr>
          <a:xfrm>
            <a:off x="7788240" y="4082473"/>
            <a:ext cx="136698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smtClean="0">
                <a:ln>
                  <a:noFill/>
                </a:ln>
                <a:solidFill>
                  <a:prstClr val="white"/>
                </a:solidFill>
                <a:effectLst/>
                <a:uLnTx/>
                <a:uFillTx/>
                <a:latin typeface="Calibri" panose="020F0502020204030204"/>
                <a:ea typeface="+mn-ea"/>
                <a:cs typeface="+mn-cs"/>
              </a:rPr>
              <a:t>Programın Çalıştırılması</a:t>
            </a:r>
            <a:endParaRPr kumimoji="0" lang="tr-T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Sağ Ok 8"/>
          <p:cNvSpPr/>
          <p:nvPr/>
        </p:nvSpPr>
        <p:spPr>
          <a:xfrm>
            <a:off x="4274450" y="429735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Sağ Ok 9"/>
          <p:cNvSpPr/>
          <p:nvPr/>
        </p:nvSpPr>
        <p:spPr>
          <a:xfrm>
            <a:off x="6737927" y="429735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Sağ Ok 10"/>
          <p:cNvSpPr/>
          <p:nvPr/>
        </p:nvSpPr>
        <p:spPr>
          <a:xfrm>
            <a:off x="9227126" y="4297357"/>
            <a:ext cx="180340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Metin kutusu 11"/>
          <p:cNvSpPr txBox="1"/>
          <p:nvPr/>
        </p:nvSpPr>
        <p:spPr>
          <a:xfrm rot="5400000">
            <a:off x="9669068" y="5533401"/>
            <a:ext cx="181184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Hata varsa Düzelt</a:t>
            </a:r>
            <a:endPar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Eksi 12"/>
          <p:cNvSpPr/>
          <p:nvPr/>
        </p:nvSpPr>
        <p:spPr>
          <a:xfrm>
            <a:off x="5475223" y="5408036"/>
            <a:ext cx="5384800" cy="914400"/>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Eksi 13"/>
          <p:cNvSpPr/>
          <p:nvPr/>
        </p:nvSpPr>
        <p:spPr>
          <a:xfrm rot="5400000">
            <a:off x="8877059" y="5233628"/>
            <a:ext cx="2786936" cy="914400"/>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Sağ Ok 14"/>
          <p:cNvSpPr/>
          <p:nvPr/>
        </p:nvSpPr>
        <p:spPr>
          <a:xfrm rot="16200000">
            <a:off x="5584162" y="5222793"/>
            <a:ext cx="102581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Metin kutusu 15"/>
          <p:cNvSpPr txBox="1"/>
          <p:nvPr/>
        </p:nvSpPr>
        <p:spPr>
          <a:xfrm>
            <a:off x="6637560" y="5408036"/>
            <a:ext cx="18140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err="1" smtClean="0">
                <a:ln>
                  <a:noFill/>
                </a:ln>
                <a:solidFill>
                  <a:prstClr val="black"/>
                </a:solidFill>
                <a:effectLst/>
                <a:uLnTx/>
                <a:uFillTx/>
                <a:latin typeface="Calibri" panose="020F0502020204030204"/>
                <a:ea typeface="+mn-ea"/>
                <a:cs typeface="+mn-cs"/>
              </a:rPr>
              <a:t>Yazılımsal</a:t>
            </a:r>
            <a:r>
              <a:rPr kumimoji="0" lang="tr-T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 Hatalar</a:t>
            </a:r>
            <a:endPar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Eksi 16"/>
          <p:cNvSpPr/>
          <p:nvPr/>
        </p:nvSpPr>
        <p:spPr>
          <a:xfrm>
            <a:off x="2554838" y="6137709"/>
            <a:ext cx="8766326" cy="914400"/>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Sağ Ok 17"/>
          <p:cNvSpPr/>
          <p:nvPr/>
        </p:nvSpPr>
        <p:spPr>
          <a:xfrm rot="16200000">
            <a:off x="3060716" y="5895610"/>
            <a:ext cx="114487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Metin kutusu 18"/>
          <p:cNvSpPr txBox="1"/>
          <p:nvPr/>
        </p:nvSpPr>
        <p:spPr>
          <a:xfrm>
            <a:off x="4398249" y="6105522"/>
            <a:ext cx="183139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Mantıksal Hatalar</a:t>
            </a:r>
            <a:endPar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1350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3891" y="424873"/>
            <a:ext cx="10515600" cy="1108364"/>
          </a:xfrm>
        </p:spPr>
        <p:txBody>
          <a:bodyPr>
            <a:noAutofit/>
          </a:bodyPr>
          <a:lstStyle/>
          <a:p>
            <a:r>
              <a:rPr lang="tr-TR" b="1" dirty="0" smtClean="0"/>
              <a:t>1</a:t>
            </a:r>
            <a:r>
              <a:rPr lang="tr-TR" dirty="0" smtClean="0"/>
              <a:t>. </a:t>
            </a:r>
            <a:r>
              <a:rPr lang="tr-TR" b="1" dirty="0" smtClean="0"/>
              <a:t>PROBLEMİN ORTAYA KONULMASI</a:t>
            </a:r>
            <a:r>
              <a:rPr lang="tr-TR" dirty="0" smtClean="0"/>
              <a:t/>
            </a:r>
            <a:br>
              <a:rPr lang="tr-TR" dirty="0" smtClean="0"/>
            </a:br>
            <a:endParaRPr lang="tr-TR" dirty="0"/>
          </a:p>
        </p:txBody>
      </p:sp>
      <p:sp>
        <p:nvSpPr>
          <p:cNvPr id="3" name="İçerik Yer Tutucusu 2"/>
          <p:cNvSpPr>
            <a:spLocks noGrp="1"/>
          </p:cNvSpPr>
          <p:nvPr>
            <p:ph idx="1"/>
          </p:nvPr>
        </p:nvSpPr>
        <p:spPr>
          <a:xfrm>
            <a:off x="166255" y="1699491"/>
            <a:ext cx="11757890" cy="4477472"/>
          </a:xfrm>
        </p:spPr>
        <p:txBody>
          <a:bodyPr/>
          <a:lstStyle/>
          <a:p>
            <a:r>
              <a:rPr lang="tr-TR" dirty="0" smtClean="0"/>
              <a:t>Çözüme kavuşturulacak problemin </a:t>
            </a:r>
            <a:r>
              <a:rPr lang="tr-TR" b="1" dirty="0" smtClean="0"/>
              <a:t>eksiksiz</a:t>
            </a:r>
            <a:r>
              <a:rPr lang="tr-TR" dirty="0" smtClean="0"/>
              <a:t> ortaya konulması gerekir.</a:t>
            </a:r>
          </a:p>
          <a:p>
            <a:r>
              <a:rPr lang="tr-TR" dirty="0" smtClean="0"/>
              <a:t>Problem ne kadar tümüyle ortaya konulursa programda o kadar </a:t>
            </a:r>
            <a:r>
              <a:rPr lang="tr-TR" b="1" dirty="0" smtClean="0"/>
              <a:t>tam </a:t>
            </a:r>
            <a:r>
              <a:rPr lang="tr-TR" dirty="0" smtClean="0"/>
              <a:t>olacaktır.</a:t>
            </a:r>
          </a:p>
          <a:p>
            <a:r>
              <a:rPr lang="tr-TR" dirty="0" smtClean="0"/>
              <a:t>Problemdeki eksiklikler programı doğrudan etkileyerek eksik olmasına neden olacaktır </a:t>
            </a:r>
            <a:r>
              <a:rPr lang="tr-TR" b="1" dirty="0" smtClean="0">
                <a:solidFill>
                  <a:srgbClr val="C00000"/>
                </a:solidFill>
              </a:rPr>
              <a:t>(Ne kadar para o kadar köfte).</a:t>
            </a:r>
          </a:p>
          <a:p>
            <a:r>
              <a:rPr lang="tr-TR" dirty="0" smtClean="0"/>
              <a:t>Problem ne kadar genel geçer olursa programda genel ve geçer olur.</a:t>
            </a:r>
          </a:p>
          <a:p>
            <a:r>
              <a:rPr lang="tr-TR" dirty="0" smtClean="0"/>
              <a:t>Böyle bir program daha çok kişi tarafından benimsenir.</a:t>
            </a:r>
          </a:p>
          <a:p>
            <a:endParaRPr lang="tr-TR" dirty="0"/>
          </a:p>
        </p:txBody>
      </p:sp>
    </p:spTree>
    <p:extLst>
      <p:ext uri="{BB962C8B-B14F-4D97-AF65-F5344CB8AC3E}">
        <p14:creationId xmlns:p14="http://schemas.microsoft.com/office/powerpoint/2010/main" val="643377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65954"/>
            <a:ext cx="10515600" cy="1134774"/>
          </a:xfrm>
        </p:spPr>
        <p:txBody>
          <a:bodyPr>
            <a:normAutofit fontScale="90000"/>
          </a:bodyPr>
          <a:lstStyle/>
          <a:p>
            <a:r>
              <a:rPr lang="tr-TR" b="1" dirty="0" smtClean="0"/>
              <a:t>2. </a:t>
            </a:r>
            <a:r>
              <a:rPr lang="tr-TR" b="1" dirty="0"/>
              <a:t>ALGORİTMANIN KURULMASI</a:t>
            </a:r>
            <a:br>
              <a:rPr lang="tr-TR" b="1" dirty="0"/>
            </a:br>
            <a:endParaRPr lang="tr-TR" b="1" dirty="0"/>
          </a:p>
        </p:txBody>
      </p:sp>
      <p:sp>
        <p:nvSpPr>
          <p:cNvPr id="3" name="İçerik Yer Tutucusu 2"/>
          <p:cNvSpPr>
            <a:spLocks noGrp="1"/>
          </p:cNvSpPr>
          <p:nvPr>
            <p:ph idx="1"/>
          </p:nvPr>
        </p:nvSpPr>
        <p:spPr>
          <a:xfrm>
            <a:off x="92364" y="822036"/>
            <a:ext cx="12099636" cy="5624946"/>
          </a:xfrm>
        </p:spPr>
        <p:txBody>
          <a:bodyPr/>
          <a:lstStyle/>
          <a:p>
            <a:r>
              <a:rPr lang="tr-TR" dirty="0" smtClean="0"/>
              <a:t>Problem ve istekler doğrultusunda meydana gelecek çözüm programın gücünü gösterir.</a:t>
            </a:r>
          </a:p>
          <a:p>
            <a:r>
              <a:rPr lang="tr-TR" dirty="0" smtClean="0"/>
              <a:t>Sistemin nasıl çalıştığını bilerek, ortadaki probleme getirilen çözümleri belirli sıraya sokmak gerekir.</a:t>
            </a:r>
          </a:p>
          <a:p>
            <a:r>
              <a:rPr lang="tr-TR" b="1" dirty="0" smtClean="0">
                <a:solidFill>
                  <a:srgbClr val="C00000"/>
                </a:solidFill>
              </a:rPr>
              <a:t>Programı değerli kılan; </a:t>
            </a:r>
            <a:r>
              <a:rPr lang="tr-TR" b="1" dirty="0" smtClean="0"/>
              <a:t>ihtiyaçlar, istekler ve bunlara getirilen çözümdür. Algoritmayı kurarken kesinlikle, problemi yaşayan işin uzmanı kişilerle sıkı bir diyalog içinde olunmalıdır </a:t>
            </a:r>
            <a:r>
              <a:rPr lang="tr-TR" b="1" dirty="0" smtClean="0">
                <a:solidFill>
                  <a:srgbClr val="C00000"/>
                </a:solidFill>
              </a:rPr>
              <a:t>(Damdan düşenin halini damadan düşen anlar). </a:t>
            </a:r>
            <a:r>
              <a:rPr lang="tr-TR" b="1" dirty="0" smtClean="0"/>
              <a:t>Kendi başınıza getireceğiniz çözümler elbette kendinize göre olacaktır ve sadece sizin işinize yarayacaktır!!!</a:t>
            </a:r>
          </a:p>
          <a:p>
            <a:r>
              <a:rPr lang="tr-TR" dirty="0" smtClean="0"/>
              <a:t>Probleme getirilen çözüm birden fazla olabilir </a:t>
            </a:r>
            <a:r>
              <a:rPr lang="tr-TR" b="1" dirty="0" smtClean="0"/>
              <a:t>(PEKİ HANGİ ÇÖZÜM?)</a:t>
            </a:r>
          </a:p>
          <a:p>
            <a:r>
              <a:rPr lang="tr-TR" b="1" dirty="0" smtClean="0">
                <a:solidFill>
                  <a:srgbClr val="C00000"/>
                </a:solidFill>
              </a:rPr>
              <a:t>Bu çözümlerden en uygunu, en basiti ve en etkili olanı seçilmelidir.</a:t>
            </a:r>
          </a:p>
          <a:p>
            <a:endParaRPr lang="tr-TR" dirty="0" smtClean="0"/>
          </a:p>
          <a:p>
            <a:endParaRPr lang="tr-TR" dirty="0"/>
          </a:p>
        </p:txBody>
      </p:sp>
    </p:spTree>
    <p:extLst>
      <p:ext uri="{BB962C8B-B14F-4D97-AF65-F5344CB8AC3E}">
        <p14:creationId xmlns:p14="http://schemas.microsoft.com/office/powerpoint/2010/main" val="2941656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1582" y="0"/>
            <a:ext cx="10515600" cy="942109"/>
          </a:xfrm>
        </p:spPr>
        <p:txBody>
          <a:bodyPr/>
          <a:lstStyle/>
          <a:p>
            <a:r>
              <a:rPr lang="tr-TR" b="1" dirty="0"/>
              <a:t>2. ALGORİTMANIN KURULMASI</a:t>
            </a:r>
            <a:endParaRPr lang="tr-TR" dirty="0"/>
          </a:p>
        </p:txBody>
      </p:sp>
      <p:sp>
        <p:nvSpPr>
          <p:cNvPr id="3" name="İçerik Yer Tutucusu 2"/>
          <p:cNvSpPr>
            <a:spLocks noGrp="1"/>
          </p:cNvSpPr>
          <p:nvPr>
            <p:ph idx="1"/>
          </p:nvPr>
        </p:nvSpPr>
        <p:spPr>
          <a:xfrm>
            <a:off x="138545" y="942109"/>
            <a:ext cx="11877964" cy="5643418"/>
          </a:xfrm>
        </p:spPr>
        <p:txBody>
          <a:bodyPr>
            <a:normAutofit lnSpcReduction="10000"/>
          </a:bodyPr>
          <a:lstStyle/>
          <a:p>
            <a:r>
              <a:rPr lang="tr-TR" dirty="0" smtClean="0"/>
              <a:t>Bazen problem </a:t>
            </a:r>
            <a:r>
              <a:rPr lang="tr-TR" b="1" dirty="0" smtClean="0"/>
              <a:t>tek veya iki, üç aşamada </a:t>
            </a:r>
            <a:r>
              <a:rPr lang="tr-TR" dirty="0" smtClean="0"/>
              <a:t>çözülmeyebilir.</a:t>
            </a:r>
          </a:p>
          <a:p>
            <a:r>
              <a:rPr lang="tr-TR" dirty="0" smtClean="0"/>
              <a:t>Bunlar, </a:t>
            </a:r>
            <a:r>
              <a:rPr lang="tr-TR" b="1" dirty="0" smtClean="0"/>
              <a:t>alt gruplara ayrılarak</a:t>
            </a:r>
            <a:r>
              <a:rPr lang="tr-TR" dirty="0" smtClean="0"/>
              <a:t> bütünlüğü korunacak şekilde çözüme kavuşturulmalıdır. Bu gruplar arası bütünlük asla bozulmamalıdır.</a:t>
            </a:r>
          </a:p>
          <a:p>
            <a:r>
              <a:rPr lang="tr-TR" dirty="0" smtClean="0"/>
              <a:t>Probleme getirilen çözümler çalışma kağıdına dökülerek problemin ve getirilen çözümün tamamına hakim olmaya çalışılmalıdır.</a:t>
            </a:r>
          </a:p>
          <a:p>
            <a:r>
              <a:rPr lang="tr-TR" dirty="0" smtClean="0"/>
              <a:t>Problemin bir kısmına çözüm getirirken, getirilen çözümler bazen farklı başka problemleri doğurabilir. </a:t>
            </a:r>
          </a:p>
          <a:p>
            <a:r>
              <a:rPr lang="tr-TR" dirty="0"/>
              <a:t>Probleme getirilen </a:t>
            </a:r>
            <a:r>
              <a:rPr lang="tr-TR" dirty="0" smtClean="0"/>
              <a:t>çözüm </a:t>
            </a:r>
            <a:r>
              <a:rPr lang="tr-TR" b="1" dirty="0" smtClean="0">
                <a:solidFill>
                  <a:srgbClr val="C00000"/>
                </a:solidFill>
              </a:rPr>
              <a:t>güncelleştirilebilir ve </a:t>
            </a:r>
            <a:r>
              <a:rPr lang="tr-TR" b="1" dirty="0" err="1" smtClean="0">
                <a:solidFill>
                  <a:srgbClr val="C00000"/>
                </a:solidFill>
              </a:rPr>
              <a:t>eklenebilirlik</a:t>
            </a:r>
            <a:r>
              <a:rPr lang="tr-TR" b="1" dirty="0" smtClean="0">
                <a:solidFill>
                  <a:srgbClr val="C00000"/>
                </a:solidFill>
              </a:rPr>
              <a:t> </a:t>
            </a:r>
            <a:r>
              <a:rPr lang="tr-TR" dirty="0" smtClean="0"/>
              <a:t>özelliği taşımalıdır.</a:t>
            </a:r>
          </a:p>
          <a:p>
            <a:r>
              <a:rPr lang="tr-TR" dirty="0" smtClean="0"/>
              <a:t>Zamanla oluşan problemleri çözmek için önceden çözülmüş ve yazılmış programda eklemeler ve güncelleştirmeler olacaktır.</a:t>
            </a:r>
          </a:p>
          <a:p>
            <a:r>
              <a:rPr lang="tr-TR" b="1" dirty="0" smtClean="0">
                <a:solidFill>
                  <a:srgbClr val="C00000"/>
                </a:solidFill>
              </a:rPr>
              <a:t>Ne kadar kolay, sorunsuz ve basit bir şekilde ekleme ve güncelleme yapılırsa o kadar kolaylık ve zaman kazanılır dolayısıyla müşteri isteklerine süratle cevap verilmiş olunur.</a:t>
            </a:r>
          </a:p>
          <a:p>
            <a:endParaRPr lang="tr-TR" dirty="0" smtClean="0"/>
          </a:p>
          <a:p>
            <a:endParaRPr lang="tr-TR" dirty="0"/>
          </a:p>
        </p:txBody>
      </p:sp>
    </p:spTree>
    <p:extLst>
      <p:ext uri="{BB962C8B-B14F-4D97-AF65-F5344CB8AC3E}">
        <p14:creationId xmlns:p14="http://schemas.microsoft.com/office/powerpoint/2010/main" val="3233896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3.KODLARIN </a:t>
            </a:r>
            <a:r>
              <a:rPr lang="tr-TR" b="1" dirty="0"/>
              <a:t>(PROGRAMIN) YAZILMASI</a:t>
            </a:r>
            <a:br>
              <a:rPr lang="tr-TR" b="1" dirty="0"/>
            </a:br>
            <a:endParaRPr lang="tr-TR" b="1" dirty="0"/>
          </a:p>
        </p:txBody>
      </p:sp>
      <p:sp>
        <p:nvSpPr>
          <p:cNvPr id="3" name="İçerik Yer Tutucusu 2"/>
          <p:cNvSpPr>
            <a:spLocks noGrp="1"/>
          </p:cNvSpPr>
          <p:nvPr>
            <p:ph idx="1"/>
          </p:nvPr>
        </p:nvSpPr>
        <p:spPr>
          <a:xfrm>
            <a:off x="489527" y="1825625"/>
            <a:ext cx="10864273" cy="4351338"/>
          </a:xfrm>
        </p:spPr>
        <p:txBody>
          <a:bodyPr/>
          <a:lstStyle/>
          <a:p>
            <a:r>
              <a:rPr lang="tr-TR" dirty="0" smtClean="0"/>
              <a:t>Algoritma oluşturulduktan sonra istenilirse </a:t>
            </a:r>
            <a:r>
              <a:rPr lang="tr-TR" b="1" dirty="0" smtClean="0">
                <a:solidFill>
                  <a:srgbClr val="C00000"/>
                </a:solidFill>
              </a:rPr>
              <a:t>bu yazılı ifadelerden başka, akış diyagramları</a:t>
            </a:r>
            <a:r>
              <a:rPr lang="tr-TR" dirty="0" smtClean="0">
                <a:solidFill>
                  <a:srgbClr val="C00000"/>
                </a:solidFill>
              </a:rPr>
              <a:t> </a:t>
            </a:r>
            <a:r>
              <a:rPr lang="tr-TR" dirty="0" smtClean="0"/>
              <a:t>ile de ifade edilebilir.</a:t>
            </a:r>
          </a:p>
          <a:p>
            <a:r>
              <a:rPr lang="tr-TR" dirty="0" smtClean="0"/>
              <a:t>Bu aşamada algoritmaya cevap verebilecek </a:t>
            </a:r>
            <a:r>
              <a:rPr lang="tr-TR" b="1" dirty="0" smtClean="0">
                <a:solidFill>
                  <a:srgbClr val="C00000"/>
                </a:solidFill>
              </a:rPr>
              <a:t>bir programlama dili </a:t>
            </a:r>
            <a:r>
              <a:rPr lang="tr-TR" dirty="0" smtClean="0"/>
              <a:t>seçilir.</a:t>
            </a:r>
          </a:p>
          <a:p>
            <a:r>
              <a:rPr lang="tr-TR" dirty="0" smtClean="0"/>
              <a:t>Günümüzde artık diller arası farklılık hemen hemen ortadan kalkmıştır.</a:t>
            </a:r>
          </a:p>
          <a:p>
            <a:r>
              <a:rPr lang="tr-TR" dirty="0" smtClean="0"/>
              <a:t>Hazırlanan algoritma titizlikle kodlara dökülmelidir </a:t>
            </a:r>
            <a:r>
              <a:rPr lang="tr-TR" b="1" dirty="0" smtClean="0">
                <a:solidFill>
                  <a:srgbClr val="C00000"/>
                </a:solidFill>
              </a:rPr>
              <a:t>(Parayı veren düdüğü çalar).</a:t>
            </a:r>
          </a:p>
          <a:p>
            <a:endParaRPr lang="tr-TR" dirty="0" smtClean="0"/>
          </a:p>
          <a:p>
            <a:endParaRPr lang="tr-TR" dirty="0"/>
          </a:p>
        </p:txBody>
      </p:sp>
    </p:spTree>
    <p:extLst>
      <p:ext uri="{BB962C8B-B14F-4D97-AF65-F5344CB8AC3E}">
        <p14:creationId xmlns:p14="http://schemas.microsoft.com/office/powerpoint/2010/main" val="3299582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4.DENEME </a:t>
            </a:r>
            <a:r>
              <a:rPr lang="tr-TR" b="1" dirty="0"/>
              <a:t>ve DÜZELTME</a:t>
            </a:r>
            <a:r>
              <a:rPr lang="tr-TR" dirty="0"/>
              <a:t/>
            </a:r>
            <a:br>
              <a:rPr lang="tr-TR" dirty="0"/>
            </a:br>
            <a:endParaRPr lang="tr-TR" dirty="0"/>
          </a:p>
        </p:txBody>
      </p:sp>
      <p:sp>
        <p:nvSpPr>
          <p:cNvPr id="3" name="İçerik Yer Tutucusu 2"/>
          <p:cNvSpPr>
            <a:spLocks noGrp="1"/>
          </p:cNvSpPr>
          <p:nvPr>
            <p:ph idx="1"/>
          </p:nvPr>
        </p:nvSpPr>
        <p:spPr>
          <a:xfrm>
            <a:off x="101600" y="1465406"/>
            <a:ext cx="11970327" cy="4351338"/>
          </a:xfrm>
        </p:spPr>
        <p:txBody>
          <a:bodyPr/>
          <a:lstStyle/>
          <a:p>
            <a:r>
              <a:rPr lang="tr-TR" dirty="0" smtClean="0"/>
              <a:t>Program yazma aşamasında karşımıza </a:t>
            </a:r>
            <a:r>
              <a:rPr lang="tr-TR" b="1" dirty="0" smtClean="0">
                <a:solidFill>
                  <a:srgbClr val="C00000"/>
                </a:solidFill>
              </a:rPr>
              <a:t>iki türlü hata </a:t>
            </a:r>
            <a:r>
              <a:rPr lang="tr-TR" dirty="0" smtClean="0"/>
              <a:t>çıkar:</a:t>
            </a:r>
          </a:p>
          <a:p>
            <a:r>
              <a:rPr lang="tr-TR" dirty="0" smtClean="0"/>
              <a:t>Biri </a:t>
            </a:r>
            <a:r>
              <a:rPr lang="tr-TR" b="1" dirty="0" smtClean="0">
                <a:solidFill>
                  <a:srgbClr val="C00000"/>
                </a:solidFill>
              </a:rPr>
              <a:t>programlama diline ait gerek </a:t>
            </a:r>
            <a:r>
              <a:rPr lang="tr-TR" b="1" dirty="0" err="1" smtClean="0">
                <a:solidFill>
                  <a:srgbClr val="C00000"/>
                </a:solidFill>
              </a:rPr>
              <a:t>deyimsel</a:t>
            </a:r>
            <a:r>
              <a:rPr lang="tr-TR" b="1" dirty="0" smtClean="0">
                <a:solidFill>
                  <a:srgbClr val="C00000"/>
                </a:solidFill>
              </a:rPr>
              <a:t> veya </a:t>
            </a:r>
            <a:r>
              <a:rPr lang="tr-TR" b="1" dirty="0" err="1" smtClean="0">
                <a:solidFill>
                  <a:srgbClr val="C00000"/>
                </a:solidFill>
              </a:rPr>
              <a:t>kelimesel</a:t>
            </a:r>
            <a:r>
              <a:rPr lang="tr-TR" b="1" dirty="0" smtClean="0">
                <a:solidFill>
                  <a:srgbClr val="C00000"/>
                </a:solidFill>
              </a:rPr>
              <a:t> hatalar. </a:t>
            </a:r>
            <a:r>
              <a:rPr lang="tr-TR" b="1" dirty="0" smtClean="0"/>
              <a:t>Bunları düzeltmeden zaten program çalışmaz.</a:t>
            </a:r>
          </a:p>
          <a:p>
            <a:r>
              <a:rPr lang="tr-TR" dirty="0" smtClean="0"/>
              <a:t>Diğer hata ise </a:t>
            </a:r>
            <a:r>
              <a:rPr lang="tr-TR" b="1" dirty="0" smtClean="0">
                <a:solidFill>
                  <a:srgbClr val="C00000"/>
                </a:solidFill>
              </a:rPr>
              <a:t>probleme getirilen çözümün mantık dışı (hatalı)</a:t>
            </a:r>
            <a:r>
              <a:rPr lang="tr-TR" b="1" dirty="0">
                <a:solidFill>
                  <a:srgbClr val="C00000"/>
                </a:solidFill>
              </a:rPr>
              <a:t> </a:t>
            </a:r>
            <a:r>
              <a:rPr lang="tr-TR" b="1" dirty="0" smtClean="0">
                <a:solidFill>
                  <a:srgbClr val="C00000"/>
                </a:solidFill>
              </a:rPr>
              <a:t>olmasıdır. </a:t>
            </a:r>
            <a:r>
              <a:rPr lang="tr-TR" b="1" dirty="0" smtClean="0"/>
              <a:t>Bu durumda hatanın kaynakladığı yere dönülerek algoritmayı değiştirmek gerekir. Hata genellikle algoritmadan olabileceği gibi problemin tanımından da kaynaklanabilir </a:t>
            </a:r>
            <a:r>
              <a:rPr lang="tr-TR" b="1" dirty="0">
                <a:solidFill>
                  <a:srgbClr val="C00000"/>
                </a:solidFill>
              </a:rPr>
              <a:t>(Ne  ekersen onu biçersin</a:t>
            </a:r>
            <a:r>
              <a:rPr lang="tr-TR" b="1" dirty="0" smtClean="0">
                <a:solidFill>
                  <a:srgbClr val="C00000"/>
                </a:solidFill>
              </a:rPr>
              <a:t>)</a:t>
            </a:r>
            <a:r>
              <a:rPr lang="tr-TR" b="1" dirty="0" smtClean="0"/>
              <a:t>.</a:t>
            </a:r>
          </a:p>
          <a:p>
            <a:endParaRPr lang="tr-TR" dirty="0" smtClean="0"/>
          </a:p>
          <a:p>
            <a:endParaRPr lang="tr-TR" dirty="0"/>
          </a:p>
        </p:txBody>
      </p:sp>
    </p:spTree>
    <p:extLst>
      <p:ext uri="{BB962C8B-B14F-4D97-AF65-F5344CB8AC3E}">
        <p14:creationId xmlns:p14="http://schemas.microsoft.com/office/powerpoint/2010/main" val="974983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12436" y="365125"/>
            <a:ext cx="11776364" cy="1325563"/>
          </a:xfrm>
        </p:spPr>
        <p:txBody>
          <a:bodyPr>
            <a:normAutofit/>
          </a:bodyPr>
          <a:lstStyle/>
          <a:p>
            <a:r>
              <a:rPr lang="tr-TR" sz="4000" b="1" dirty="0" smtClean="0"/>
              <a:t>ALGORİTMA AZIRLANIRKEN DİKKAT EDİLECEK HUSUSLAR</a:t>
            </a:r>
            <a:endParaRPr lang="tr-TR" sz="4000" b="1" dirty="0"/>
          </a:p>
        </p:txBody>
      </p:sp>
      <p:sp>
        <p:nvSpPr>
          <p:cNvPr id="3" name="İçerik Yer Tutucusu 2"/>
          <p:cNvSpPr>
            <a:spLocks noGrp="1"/>
          </p:cNvSpPr>
          <p:nvPr>
            <p:ph idx="1"/>
          </p:nvPr>
        </p:nvSpPr>
        <p:spPr/>
        <p:txBody>
          <a:bodyPr/>
          <a:lstStyle/>
          <a:p>
            <a:pPr marL="514350" indent="-514350">
              <a:buFont typeface="+mj-lt"/>
              <a:buAutoNum type="arabicPeriod"/>
            </a:pPr>
            <a:r>
              <a:rPr lang="tr-TR" dirty="0" smtClean="0"/>
              <a:t>Algoritmada çözüm tamamıyla ifade edilmelidir.</a:t>
            </a:r>
          </a:p>
          <a:p>
            <a:pPr marL="514350" indent="-514350">
              <a:buFont typeface="+mj-lt"/>
              <a:buAutoNum type="arabicPeriod"/>
            </a:pPr>
            <a:r>
              <a:rPr lang="tr-TR" dirty="0" smtClean="0"/>
              <a:t>Algoritma basit olmalıdır. Karışık ve kompleks olmamalıdır.</a:t>
            </a:r>
          </a:p>
          <a:p>
            <a:pPr marL="514350" indent="-514350">
              <a:buFont typeface="+mj-lt"/>
              <a:buAutoNum type="arabicPeriod"/>
            </a:pPr>
            <a:r>
              <a:rPr lang="tr-TR" dirty="0" smtClean="0"/>
              <a:t>Yapılmak istenenler belirgin ve açık olmalıdır.</a:t>
            </a:r>
          </a:p>
          <a:p>
            <a:pPr marL="514350" indent="-514350">
              <a:buFont typeface="+mj-lt"/>
              <a:buAutoNum type="arabicPeriod"/>
            </a:pPr>
            <a:r>
              <a:rPr lang="tr-TR" dirty="0" smtClean="0"/>
              <a:t>Algoritma genel olmalıdır.</a:t>
            </a:r>
          </a:p>
          <a:p>
            <a:pPr marL="514350" indent="-514350">
              <a:buFont typeface="+mj-lt"/>
              <a:buAutoNum type="arabicPeriod"/>
            </a:pPr>
            <a:r>
              <a:rPr lang="tr-TR" dirty="0" smtClean="0"/>
              <a:t>İşlemler yapılma sırasına göre baştan sona doğru sıralanmalıdır.</a:t>
            </a:r>
          </a:p>
        </p:txBody>
      </p:sp>
    </p:spTree>
    <p:extLst>
      <p:ext uri="{BB962C8B-B14F-4D97-AF65-F5344CB8AC3E}">
        <p14:creationId xmlns:p14="http://schemas.microsoft.com/office/powerpoint/2010/main" val="226976053"/>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TotalTime>
  <Words>945</Words>
  <Application>Microsoft Office PowerPoint</Application>
  <PresentationFormat>Geniş ekran</PresentationFormat>
  <Paragraphs>113</Paragraphs>
  <Slides>19</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19</vt:i4>
      </vt:variant>
    </vt:vector>
  </HeadingPairs>
  <TitlesOfParts>
    <vt:vector size="24" baseType="lpstr">
      <vt:lpstr>Arial</vt:lpstr>
      <vt:lpstr>Arial Black</vt:lpstr>
      <vt:lpstr>Calibri</vt:lpstr>
      <vt:lpstr>Calibri Light</vt:lpstr>
      <vt:lpstr>Office Teması</vt:lpstr>
      <vt:lpstr>YMH111  ALGORiTMA ve PROGRAMLAMA </vt:lpstr>
      <vt:lpstr>ALGORİTMA</vt:lpstr>
      <vt:lpstr>PROBLEMLER NASIL ÇÖZÜLÜR</vt:lpstr>
      <vt:lpstr>1. PROBLEMİN ORTAYA KONULMASI </vt:lpstr>
      <vt:lpstr>2. ALGORİTMANIN KURULMASI </vt:lpstr>
      <vt:lpstr>2. ALGORİTMANIN KURULMASI</vt:lpstr>
      <vt:lpstr>3.KODLARIN (PROGRAMIN) YAZILMASI </vt:lpstr>
      <vt:lpstr>4.DENEME ve DÜZELTME </vt:lpstr>
      <vt:lpstr>ALGORİTMA AZIRLANIRKEN DİKKAT EDİLECEK HUSUSLAR</vt:lpstr>
      <vt:lpstr>SİSTEMATİK PROBLEM ÇÖZME YAPISI</vt:lpstr>
      <vt:lpstr>ALGORİTMAYI İFADE ŞEKİLLERİ  A. METİNSEL OLARAK DÜZ İFADE</vt:lpstr>
      <vt:lpstr>ALGORİTMAYI İFADE ŞEKİLLERİ  B. AKIŞ DİYAGRAMLARI (FLOW CHART) İLE İFADE</vt:lpstr>
      <vt:lpstr>PowerPoint Sunusu</vt:lpstr>
      <vt:lpstr>SORU:1 : Kartlı bir telefon ile yapılan görüşmenin algoritmasını çıkarınız.</vt:lpstr>
      <vt:lpstr>PowerPoint Sunusu</vt:lpstr>
      <vt:lpstr>SORU 2: Çaydanlık içinde var olan suyu 40 dereceye kadar ısıtan algoritmayı bulunuz.</vt:lpstr>
      <vt:lpstr>PowerPoint Sunusu</vt:lpstr>
      <vt:lpstr>SORU:3 : A ve B boyaları karıştırılarak C boyası elde ediliyor. C boyası A’ dan 7 birim B’ den 1 birim katılarak elde ediliyor. Karışım, toplamın ¼  ‘ ü olduğunda içine tiner katılıyor. Boyayı hazırlamak için gerekli algoritmayı  kurunuz.</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YMH111  ALGORiTMA ve PROGRAMLAMA </dc:title>
  <dc:creator>Alev Kaya</dc:creator>
  <cp:lastModifiedBy>Alev Kaya</cp:lastModifiedBy>
  <cp:revision>22</cp:revision>
  <dcterms:created xsi:type="dcterms:W3CDTF">2021-10-10T09:06:11Z</dcterms:created>
  <dcterms:modified xsi:type="dcterms:W3CDTF">2021-10-20T14:20:59Z</dcterms:modified>
</cp:coreProperties>
</file>