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EB782ED-EC9B-406F-86BF-F31ABC3949FA}"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28" name="PlaceHolder 2"/>
          <p:cNvSpPr>
            <a:spLocks noGrp="1"/>
          </p:cNvSpPr>
          <p:nvPr>
            <p:ph/>
          </p:nvPr>
        </p:nvSpPr>
        <p:spPr>
          <a:xfrm>
            <a:off x="685800" y="2142000"/>
            <a:ext cx="1013112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29" name="PlaceHolder 3"/>
          <p:cNvSpPr>
            <a:spLocks noGrp="1"/>
          </p:cNvSpPr>
          <p:nvPr>
            <p:ph/>
          </p:nvPr>
        </p:nvSpPr>
        <p:spPr>
          <a:xfrm>
            <a:off x="685800" y="4047840"/>
            <a:ext cx="1013112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4C26C0A-BBE4-4FC4-AF6C-DBDCA20318D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1" name="PlaceHolder 2"/>
          <p:cNvSpPr>
            <a:spLocks noGrp="1"/>
          </p:cNvSpPr>
          <p:nvPr>
            <p:ph/>
          </p:nvPr>
        </p:nvSpPr>
        <p:spPr>
          <a:xfrm>
            <a:off x="68580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32" name="PlaceHolder 3"/>
          <p:cNvSpPr>
            <a:spLocks noGrp="1"/>
          </p:cNvSpPr>
          <p:nvPr>
            <p:ph/>
          </p:nvPr>
        </p:nvSpPr>
        <p:spPr>
          <a:xfrm>
            <a:off x="587736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33" name="PlaceHolder 4"/>
          <p:cNvSpPr>
            <a:spLocks noGrp="1"/>
          </p:cNvSpPr>
          <p:nvPr>
            <p:ph/>
          </p:nvPr>
        </p:nvSpPr>
        <p:spPr>
          <a:xfrm>
            <a:off x="68580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34" name="PlaceHolder 5"/>
          <p:cNvSpPr>
            <a:spLocks noGrp="1"/>
          </p:cNvSpPr>
          <p:nvPr>
            <p:ph/>
          </p:nvPr>
        </p:nvSpPr>
        <p:spPr>
          <a:xfrm>
            <a:off x="587736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F126EC2-BFAC-47DA-9773-DC7C37EFBA51}"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6" name="PlaceHolder 2"/>
          <p:cNvSpPr>
            <a:spLocks noGrp="1"/>
          </p:cNvSpPr>
          <p:nvPr>
            <p:ph/>
          </p:nvPr>
        </p:nvSpPr>
        <p:spPr>
          <a:xfrm>
            <a:off x="685800" y="214200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37" name="PlaceHolder 3"/>
          <p:cNvSpPr>
            <a:spLocks noGrp="1"/>
          </p:cNvSpPr>
          <p:nvPr>
            <p:ph/>
          </p:nvPr>
        </p:nvSpPr>
        <p:spPr>
          <a:xfrm>
            <a:off x="4111200" y="214200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38" name="PlaceHolder 4"/>
          <p:cNvSpPr>
            <a:spLocks noGrp="1"/>
          </p:cNvSpPr>
          <p:nvPr>
            <p:ph/>
          </p:nvPr>
        </p:nvSpPr>
        <p:spPr>
          <a:xfrm>
            <a:off x="7536600" y="214200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39" name="PlaceHolder 5"/>
          <p:cNvSpPr>
            <a:spLocks noGrp="1"/>
          </p:cNvSpPr>
          <p:nvPr>
            <p:ph/>
          </p:nvPr>
        </p:nvSpPr>
        <p:spPr>
          <a:xfrm>
            <a:off x="685800" y="404784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40" name="PlaceHolder 6"/>
          <p:cNvSpPr>
            <a:spLocks noGrp="1"/>
          </p:cNvSpPr>
          <p:nvPr>
            <p:ph/>
          </p:nvPr>
        </p:nvSpPr>
        <p:spPr>
          <a:xfrm>
            <a:off x="4111200" y="404784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41" name="PlaceHolder 7"/>
          <p:cNvSpPr>
            <a:spLocks noGrp="1"/>
          </p:cNvSpPr>
          <p:nvPr>
            <p:ph/>
          </p:nvPr>
        </p:nvSpPr>
        <p:spPr>
          <a:xfrm>
            <a:off x="7536600" y="404784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A76BA05-326D-4192-8C52-4B01F552EA6D}"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8051CFB-2A03-4883-A3C3-7634AC10CC1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49" name="PlaceHolder 2"/>
          <p:cNvSpPr>
            <a:spLocks noGrp="1"/>
          </p:cNvSpPr>
          <p:nvPr>
            <p:ph type="subTitle"/>
          </p:nvPr>
        </p:nvSpPr>
        <p:spPr>
          <a:xfrm>
            <a:off x="685800" y="2142000"/>
            <a:ext cx="10131120" cy="3648600"/>
          </a:xfrm>
          <a:prstGeom prst="rect">
            <a:avLst/>
          </a:prstGeom>
          <a:noFill/>
          <a:ln w="0">
            <a:noFill/>
          </a:ln>
        </p:spPr>
        <p:txBody>
          <a:bodyPr lIns="0" tIns="0" rIns="0" bIns="0" anchor="ctr">
            <a:noAutofit/>
          </a:bodyPr>
          <a:lstStyle/>
          <a:p>
            <a:pPr algn="ctr">
              <a:buNone/>
            </a:pPr>
            <a:endParaRPr lang="x-none"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0BA55C7-F1ED-4E6F-890F-AEAC1FF1BFD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51" name="PlaceHolder 2"/>
          <p:cNvSpPr>
            <a:spLocks noGrp="1"/>
          </p:cNvSpPr>
          <p:nvPr>
            <p:ph/>
          </p:nvPr>
        </p:nvSpPr>
        <p:spPr>
          <a:xfrm>
            <a:off x="685800" y="2142000"/>
            <a:ext cx="1013112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E43330B-28E1-4A22-968F-43F12E83D5D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53" name="PlaceHolder 2"/>
          <p:cNvSpPr>
            <a:spLocks noGrp="1"/>
          </p:cNvSpPr>
          <p:nvPr>
            <p:ph/>
          </p:nvPr>
        </p:nvSpPr>
        <p:spPr>
          <a:xfrm>
            <a:off x="68580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54" name="PlaceHolder 3"/>
          <p:cNvSpPr>
            <a:spLocks noGrp="1"/>
          </p:cNvSpPr>
          <p:nvPr>
            <p:ph/>
          </p:nvPr>
        </p:nvSpPr>
        <p:spPr>
          <a:xfrm>
            <a:off x="587736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DF4FCA6-1D2E-48E9-B99D-FD00186AE89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9D20689-A308-4FCC-8952-4162AA7E3A7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609480"/>
            <a:ext cx="10131120" cy="6749640"/>
          </a:xfrm>
          <a:prstGeom prst="rect">
            <a:avLst/>
          </a:prstGeom>
          <a:noFill/>
          <a:ln w="0">
            <a:noFill/>
          </a:ln>
        </p:spPr>
        <p:txBody>
          <a:bodyPr lIns="0" tIns="0" rIns="0" bIns="0" anchor="ctr">
            <a:noAutofit/>
          </a:bodyPr>
          <a:lstStyle/>
          <a:p>
            <a:pPr algn="ctr">
              <a:buNone/>
            </a:pPr>
            <a:endParaRPr lang="x-none"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B8EB345-6F4D-4327-A045-88F436C3DAE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58" name="PlaceHolder 2"/>
          <p:cNvSpPr>
            <a:spLocks noGrp="1"/>
          </p:cNvSpPr>
          <p:nvPr>
            <p:ph/>
          </p:nvPr>
        </p:nvSpPr>
        <p:spPr>
          <a:xfrm>
            <a:off x="68580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59" name="PlaceHolder 3"/>
          <p:cNvSpPr>
            <a:spLocks noGrp="1"/>
          </p:cNvSpPr>
          <p:nvPr>
            <p:ph/>
          </p:nvPr>
        </p:nvSpPr>
        <p:spPr>
          <a:xfrm>
            <a:off x="587736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0" name="PlaceHolder 4"/>
          <p:cNvSpPr>
            <a:spLocks noGrp="1"/>
          </p:cNvSpPr>
          <p:nvPr>
            <p:ph/>
          </p:nvPr>
        </p:nvSpPr>
        <p:spPr>
          <a:xfrm>
            <a:off x="68580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D4165EF-2014-4B4C-82B3-BB0976CA2B2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7" name="PlaceHolder 2"/>
          <p:cNvSpPr>
            <a:spLocks noGrp="1"/>
          </p:cNvSpPr>
          <p:nvPr>
            <p:ph type="subTitle"/>
          </p:nvPr>
        </p:nvSpPr>
        <p:spPr>
          <a:xfrm>
            <a:off x="685800" y="2142000"/>
            <a:ext cx="10131120" cy="3648600"/>
          </a:xfrm>
          <a:prstGeom prst="rect">
            <a:avLst/>
          </a:prstGeom>
          <a:noFill/>
          <a:ln w="0">
            <a:noFill/>
          </a:ln>
        </p:spPr>
        <p:txBody>
          <a:bodyPr lIns="0" tIns="0" rIns="0" bIns="0" anchor="ctr">
            <a:noAutofit/>
          </a:bodyPr>
          <a:lstStyle/>
          <a:p>
            <a:pPr algn="ctr">
              <a:buNone/>
            </a:pPr>
            <a:endParaRPr lang="x-none"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5D719F1-90DD-404F-A394-E5DB577F188F}"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62" name="PlaceHolder 2"/>
          <p:cNvSpPr>
            <a:spLocks noGrp="1"/>
          </p:cNvSpPr>
          <p:nvPr>
            <p:ph/>
          </p:nvPr>
        </p:nvSpPr>
        <p:spPr>
          <a:xfrm>
            <a:off x="68580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3" name="PlaceHolder 3"/>
          <p:cNvSpPr>
            <a:spLocks noGrp="1"/>
          </p:cNvSpPr>
          <p:nvPr>
            <p:ph/>
          </p:nvPr>
        </p:nvSpPr>
        <p:spPr>
          <a:xfrm>
            <a:off x="587736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4" name="PlaceHolder 4"/>
          <p:cNvSpPr>
            <a:spLocks noGrp="1"/>
          </p:cNvSpPr>
          <p:nvPr>
            <p:ph/>
          </p:nvPr>
        </p:nvSpPr>
        <p:spPr>
          <a:xfrm>
            <a:off x="587736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45C1990-64EF-4412-A78B-18B39E37FE8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66" name="PlaceHolder 2"/>
          <p:cNvSpPr>
            <a:spLocks noGrp="1"/>
          </p:cNvSpPr>
          <p:nvPr>
            <p:ph/>
          </p:nvPr>
        </p:nvSpPr>
        <p:spPr>
          <a:xfrm>
            <a:off x="68580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7" name="PlaceHolder 3"/>
          <p:cNvSpPr>
            <a:spLocks noGrp="1"/>
          </p:cNvSpPr>
          <p:nvPr>
            <p:ph/>
          </p:nvPr>
        </p:nvSpPr>
        <p:spPr>
          <a:xfrm>
            <a:off x="587736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8" name="PlaceHolder 4"/>
          <p:cNvSpPr>
            <a:spLocks noGrp="1"/>
          </p:cNvSpPr>
          <p:nvPr>
            <p:ph/>
          </p:nvPr>
        </p:nvSpPr>
        <p:spPr>
          <a:xfrm>
            <a:off x="685800" y="4047840"/>
            <a:ext cx="1013112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D1552A3-8E1E-4024-9EE5-125279C97B8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70" name="PlaceHolder 2"/>
          <p:cNvSpPr>
            <a:spLocks noGrp="1"/>
          </p:cNvSpPr>
          <p:nvPr>
            <p:ph/>
          </p:nvPr>
        </p:nvSpPr>
        <p:spPr>
          <a:xfrm>
            <a:off x="685800" y="2142000"/>
            <a:ext cx="1013112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71" name="PlaceHolder 3"/>
          <p:cNvSpPr>
            <a:spLocks noGrp="1"/>
          </p:cNvSpPr>
          <p:nvPr>
            <p:ph/>
          </p:nvPr>
        </p:nvSpPr>
        <p:spPr>
          <a:xfrm>
            <a:off x="685800" y="4047840"/>
            <a:ext cx="1013112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7549292-D915-4D4D-9C38-7CF47F5E34C8}"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73" name="PlaceHolder 2"/>
          <p:cNvSpPr>
            <a:spLocks noGrp="1"/>
          </p:cNvSpPr>
          <p:nvPr>
            <p:ph/>
          </p:nvPr>
        </p:nvSpPr>
        <p:spPr>
          <a:xfrm>
            <a:off x="68580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74" name="PlaceHolder 3"/>
          <p:cNvSpPr>
            <a:spLocks noGrp="1"/>
          </p:cNvSpPr>
          <p:nvPr>
            <p:ph/>
          </p:nvPr>
        </p:nvSpPr>
        <p:spPr>
          <a:xfrm>
            <a:off x="587736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75" name="PlaceHolder 4"/>
          <p:cNvSpPr>
            <a:spLocks noGrp="1"/>
          </p:cNvSpPr>
          <p:nvPr>
            <p:ph/>
          </p:nvPr>
        </p:nvSpPr>
        <p:spPr>
          <a:xfrm>
            <a:off x="68580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76" name="PlaceHolder 5"/>
          <p:cNvSpPr>
            <a:spLocks noGrp="1"/>
          </p:cNvSpPr>
          <p:nvPr>
            <p:ph/>
          </p:nvPr>
        </p:nvSpPr>
        <p:spPr>
          <a:xfrm>
            <a:off x="587736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9B99699B-CBD4-4050-805E-73FAF04F3A5C}"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78" name="PlaceHolder 2"/>
          <p:cNvSpPr>
            <a:spLocks noGrp="1"/>
          </p:cNvSpPr>
          <p:nvPr>
            <p:ph/>
          </p:nvPr>
        </p:nvSpPr>
        <p:spPr>
          <a:xfrm>
            <a:off x="685800" y="214200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79" name="PlaceHolder 3"/>
          <p:cNvSpPr>
            <a:spLocks noGrp="1"/>
          </p:cNvSpPr>
          <p:nvPr>
            <p:ph/>
          </p:nvPr>
        </p:nvSpPr>
        <p:spPr>
          <a:xfrm>
            <a:off x="4111200" y="214200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80" name="PlaceHolder 4"/>
          <p:cNvSpPr>
            <a:spLocks noGrp="1"/>
          </p:cNvSpPr>
          <p:nvPr>
            <p:ph/>
          </p:nvPr>
        </p:nvSpPr>
        <p:spPr>
          <a:xfrm>
            <a:off x="7536600" y="214200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81" name="PlaceHolder 5"/>
          <p:cNvSpPr>
            <a:spLocks noGrp="1"/>
          </p:cNvSpPr>
          <p:nvPr>
            <p:ph/>
          </p:nvPr>
        </p:nvSpPr>
        <p:spPr>
          <a:xfrm>
            <a:off x="685800" y="404784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82" name="PlaceHolder 6"/>
          <p:cNvSpPr>
            <a:spLocks noGrp="1"/>
          </p:cNvSpPr>
          <p:nvPr>
            <p:ph/>
          </p:nvPr>
        </p:nvSpPr>
        <p:spPr>
          <a:xfrm>
            <a:off x="4111200" y="404784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83" name="PlaceHolder 7"/>
          <p:cNvSpPr>
            <a:spLocks noGrp="1"/>
          </p:cNvSpPr>
          <p:nvPr>
            <p:ph/>
          </p:nvPr>
        </p:nvSpPr>
        <p:spPr>
          <a:xfrm>
            <a:off x="7536600" y="4047840"/>
            <a:ext cx="326196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8D90318B-D3E2-4E87-8614-581DA57E91B9}"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9" name="PlaceHolder 2"/>
          <p:cNvSpPr>
            <a:spLocks noGrp="1"/>
          </p:cNvSpPr>
          <p:nvPr>
            <p:ph/>
          </p:nvPr>
        </p:nvSpPr>
        <p:spPr>
          <a:xfrm>
            <a:off x="685800" y="2142000"/>
            <a:ext cx="1013112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B4FB340-0FDF-4C4A-A140-5E6031D0A8EE}"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1" name="PlaceHolder 2"/>
          <p:cNvSpPr>
            <a:spLocks noGrp="1"/>
          </p:cNvSpPr>
          <p:nvPr>
            <p:ph/>
          </p:nvPr>
        </p:nvSpPr>
        <p:spPr>
          <a:xfrm>
            <a:off x="68580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12" name="PlaceHolder 3"/>
          <p:cNvSpPr>
            <a:spLocks noGrp="1"/>
          </p:cNvSpPr>
          <p:nvPr>
            <p:ph/>
          </p:nvPr>
        </p:nvSpPr>
        <p:spPr>
          <a:xfrm>
            <a:off x="587736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BA2782D-FC7D-45F3-9E0D-A6734E631B8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883A295-32B0-427B-BA1E-10FC17E2860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6749640"/>
          </a:xfrm>
          <a:prstGeom prst="rect">
            <a:avLst/>
          </a:prstGeom>
          <a:noFill/>
          <a:ln w="0">
            <a:noFill/>
          </a:ln>
        </p:spPr>
        <p:txBody>
          <a:bodyPr lIns="0" tIns="0" rIns="0" bIns="0" anchor="ctr">
            <a:noAutofit/>
          </a:bodyPr>
          <a:lstStyle/>
          <a:p>
            <a:pPr algn="ctr">
              <a:buNone/>
            </a:pPr>
            <a:endParaRPr lang="x-none"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ED1F6CF-83DC-4A7C-B2D7-58D243669E7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16" name="PlaceHolder 2"/>
          <p:cNvSpPr>
            <a:spLocks noGrp="1"/>
          </p:cNvSpPr>
          <p:nvPr>
            <p:ph/>
          </p:nvPr>
        </p:nvSpPr>
        <p:spPr>
          <a:xfrm>
            <a:off x="68580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17" name="PlaceHolder 3"/>
          <p:cNvSpPr>
            <a:spLocks noGrp="1"/>
          </p:cNvSpPr>
          <p:nvPr>
            <p:ph/>
          </p:nvPr>
        </p:nvSpPr>
        <p:spPr>
          <a:xfrm>
            <a:off x="587736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18" name="PlaceHolder 4"/>
          <p:cNvSpPr>
            <a:spLocks noGrp="1"/>
          </p:cNvSpPr>
          <p:nvPr>
            <p:ph/>
          </p:nvPr>
        </p:nvSpPr>
        <p:spPr>
          <a:xfrm>
            <a:off x="68580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197E01D-EFD1-4645-A461-B832B74C816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20" name="PlaceHolder 2"/>
          <p:cNvSpPr>
            <a:spLocks noGrp="1"/>
          </p:cNvSpPr>
          <p:nvPr>
            <p:ph/>
          </p:nvPr>
        </p:nvSpPr>
        <p:spPr>
          <a:xfrm>
            <a:off x="685800" y="2142000"/>
            <a:ext cx="4943880" cy="364860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21" name="PlaceHolder 3"/>
          <p:cNvSpPr>
            <a:spLocks noGrp="1"/>
          </p:cNvSpPr>
          <p:nvPr>
            <p:ph/>
          </p:nvPr>
        </p:nvSpPr>
        <p:spPr>
          <a:xfrm>
            <a:off x="587736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22" name="PlaceHolder 4"/>
          <p:cNvSpPr>
            <a:spLocks noGrp="1"/>
          </p:cNvSpPr>
          <p:nvPr>
            <p:ph/>
          </p:nvPr>
        </p:nvSpPr>
        <p:spPr>
          <a:xfrm>
            <a:off x="5877360" y="404784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593869-C58D-4B4F-A7D0-CA789C17A5C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1455840"/>
          </a:xfrm>
          <a:prstGeom prst="rect">
            <a:avLst/>
          </a:prstGeom>
          <a:noFill/>
          <a:ln w="0">
            <a:noFill/>
          </a:ln>
        </p:spPr>
        <p:txBody>
          <a:bodyPr lIns="0" tIns="0" rIns="0" bIns="0" anchor="ctr">
            <a:noAutofit/>
          </a:bodyPr>
          <a:lstStyle/>
          <a:p>
            <a:endParaRPr lang="en-US" sz="1800" b="0" strike="noStrike" spc="-1">
              <a:solidFill>
                <a:srgbClr val="FFFFFF"/>
              </a:solidFill>
              <a:latin typeface="Calibri"/>
            </a:endParaRPr>
          </a:p>
        </p:txBody>
      </p:sp>
      <p:sp>
        <p:nvSpPr>
          <p:cNvPr id="24" name="PlaceHolder 2"/>
          <p:cNvSpPr>
            <a:spLocks noGrp="1"/>
          </p:cNvSpPr>
          <p:nvPr>
            <p:ph/>
          </p:nvPr>
        </p:nvSpPr>
        <p:spPr>
          <a:xfrm>
            <a:off x="68580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25" name="PlaceHolder 3"/>
          <p:cNvSpPr>
            <a:spLocks noGrp="1"/>
          </p:cNvSpPr>
          <p:nvPr>
            <p:ph/>
          </p:nvPr>
        </p:nvSpPr>
        <p:spPr>
          <a:xfrm>
            <a:off x="5877360" y="2142000"/>
            <a:ext cx="494388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26" name="PlaceHolder 4"/>
          <p:cNvSpPr>
            <a:spLocks noGrp="1"/>
          </p:cNvSpPr>
          <p:nvPr>
            <p:ph/>
          </p:nvPr>
        </p:nvSpPr>
        <p:spPr>
          <a:xfrm>
            <a:off x="685800" y="4047840"/>
            <a:ext cx="10131120" cy="1740240"/>
          </a:xfrm>
          <a:prstGeom prst="rect">
            <a:avLst/>
          </a:prstGeom>
          <a:noFill/>
          <a:ln w="0">
            <a:noFill/>
          </a:ln>
        </p:spPr>
        <p:txBody>
          <a:bodyPr lIns="0" tIns="0" rIns="0" bIns="0" anchor="t">
            <a:normAutofit/>
          </a:bodyPr>
          <a:lstStyle/>
          <a:p>
            <a:endParaRPr lang="en-US" sz="1800" b="0" strike="noStrike" spc="-1">
              <a:solidFill>
                <a:srgbClr val="FFFFF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E61C1F2-B39B-4603-B449-C98B3567BC8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6" name="Picture 6" descr="Celestia-R1---OverlayTitleHD.png"/>
          <p:cNvPicPr/>
          <p:nvPr/>
        </p:nvPicPr>
        <p:blipFill>
          <a:blip r:embed="rId15"/>
          <a:stretch/>
        </p:blipFill>
        <p:spPr>
          <a:xfrm>
            <a:off x="0" y="0"/>
            <a:ext cx="12188520" cy="6855840"/>
          </a:xfrm>
          <a:prstGeom prst="rect">
            <a:avLst/>
          </a:prstGeom>
          <a:ln w="0">
            <a:noFill/>
          </a:ln>
        </p:spPr>
      </p:pic>
      <p:sp>
        <p:nvSpPr>
          <p:cNvPr id="7" name="PlaceHolder 1"/>
          <p:cNvSpPr>
            <a:spLocks noGrp="1"/>
          </p:cNvSpPr>
          <p:nvPr>
            <p:ph type="title"/>
          </p:nvPr>
        </p:nvSpPr>
        <p:spPr>
          <a:xfrm>
            <a:off x="3962520" y="1964160"/>
            <a:ext cx="7197480" cy="2421000"/>
          </a:xfrm>
          <a:prstGeom prst="rect">
            <a:avLst/>
          </a:prstGeom>
          <a:noFill/>
          <a:ln w="0">
            <a:noFill/>
          </a:ln>
        </p:spPr>
        <p:txBody>
          <a:bodyPr anchor="b">
            <a:normAutofit/>
          </a:bodyPr>
          <a:lstStyle/>
          <a:p>
            <a:pPr algn="r">
              <a:lnSpc>
                <a:spcPct val="100000"/>
              </a:lnSpc>
              <a:buNone/>
            </a:pPr>
            <a:r>
              <a:rPr lang="tr-TR" sz="4800" b="0" strike="noStrike" cap="all" spc="-1">
                <a:solidFill>
                  <a:srgbClr val="FFFFFF"/>
                </a:solidFill>
                <a:latin typeface="Calibri Light"/>
              </a:rPr>
              <a:t>Asıl başlık stilini düzenlemek için tıklayın</a:t>
            </a:r>
            <a:endParaRPr lang="en-US" sz="4800" b="0" strike="noStrike" spc="-1">
              <a:solidFill>
                <a:srgbClr val="FFFFFF"/>
              </a:solidFill>
              <a:latin typeface="Calibri"/>
            </a:endParaRPr>
          </a:p>
        </p:txBody>
      </p:sp>
      <p:sp>
        <p:nvSpPr>
          <p:cNvPr id="2" name="PlaceHolder 2"/>
          <p:cNvSpPr>
            <a:spLocks noGrp="1"/>
          </p:cNvSpPr>
          <p:nvPr>
            <p:ph type="dt" idx="1"/>
          </p:nvPr>
        </p:nvSpPr>
        <p:spPr>
          <a:xfrm>
            <a:off x="8932680" y="5870520"/>
            <a:ext cx="1599840" cy="377640"/>
          </a:xfrm>
          <a:prstGeom prst="rect">
            <a:avLst/>
          </a:prstGeom>
          <a:noFill/>
          <a:ln w="0">
            <a:noFill/>
          </a:ln>
        </p:spPr>
        <p:txBody>
          <a:bodyPr anchor="ctr">
            <a:noAutofit/>
          </a:bodyPr>
          <a:lstStyle>
            <a:lvl1pPr algn="r">
              <a:lnSpc>
                <a:spcPct val="100000"/>
              </a:lnSpc>
              <a:buNone/>
              <a:defRPr lang="en-US" sz="1000" b="0" strike="noStrike" spc="-1">
                <a:solidFill>
                  <a:srgbClr val="FFFFFF"/>
                </a:solidFill>
                <a:latin typeface="Calibri"/>
              </a:defRPr>
            </a:lvl1pPr>
          </a:lstStyle>
          <a:p>
            <a:pPr algn="r">
              <a:lnSpc>
                <a:spcPct val="100000"/>
              </a:lnSpc>
              <a:buNone/>
            </a:pPr>
            <a:r>
              <a:rPr lang="en-US" sz="1000" b="0" strike="noStrike" spc="-1">
                <a:solidFill>
                  <a:srgbClr val="FFFFFF"/>
                </a:solidFill>
                <a:latin typeface="Calibri"/>
              </a:rPr>
              <a:t>&lt;date/time&gt;</a:t>
            </a:r>
            <a:endParaRPr lang="x-none" sz="1000" b="0" strike="noStrike" spc="-1">
              <a:latin typeface="Times New Roman"/>
            </a:endParaRPr>
          </a:p>
        </p:txBody>
      </p:sp>
      <p:sp>
        <p:nvSpPr>
          <p:cNvPr id="3" name="PlaceHolder 3"/>
          <p:cNvSpPr>
            <a:spLocks noGrp="1"/>
          </p:cNvSpPr>
          <p:nvPr>
            <p:ph type="ftr" idx="2"/>
          </p:nvPr>
        </p:nvSpPr>
        <p:spPr>
          <a:xfrm>
            <a:off x="3962520" y="5870520"/>
            <a:ext cx="4893480" cy="377640"/>
          </a:xfrm>
          <a:prstGeom prst="rect">
            <a:avLst/>
          </a:prstGeom>
          <a:noFill/>
          <a:ln w="0">
            <a:noFill/>
          </a:ln>
        </p:spPr>
        <p:txBody>
          <a:bodyPr anchor="ctr">
            <a:noAutofit/>
          </a:bodyPr>
          <a:lstStyle>
            <a:lvl1pPr algn="ctr">
              <a:buNone/>
              <a:defRPr lang="x-none" sz="1400" b="0" strike="noStrike" spc="-1">
                <a:latin typeface="Times New Roman"/>
              </a:defRPr>
            </a:lvl1pPr>
          </a:lstStyle>
          <a:p>
            <a:pPr algn="ctr">
              <a:buNone/>
            </a:pPr>
            <a:r>
              <a:rPr lang="x-none" sz="1400" b="0" strike="noStrike" spc="-1">
                <a:latin typeface="Times New Roman"/>
              </a:rPr>
              <a:t>&lt;footer&gt;</a:t>
            </a:r>
          </a:p>
        </p:txBody>
      </p:sp>
      <p:sp>
        <p:nvSpPr>
          <p:cNvPr id="4" name="PlaceHolder 4"/>
          <p:cNvSpPr>
            <a:spLocks noGrp="1"/>
          </p:cNvSpPr>
          <p:nvPr>
            <p:ph type="sldNum" idx="3"/>
          </p:nvPr>
        </p:nvSpPr>
        <p:spPr>
          <a:xfrm>
            <a:off x="10608840" y="5870520"/>
            <a:ext cx="550800" cy="377640"/>
          </a:xfrm>
          <a:prstGeom prst="rect">
            <a:avLst/>
          </a:prstGeom>
          <a:noFill/>
          <a:ln w="0">
            <a:noFill/>
          </a:ln>
        </p:spPr>
        <p:txBody>
          <a:bodyPr anchor="ctr">
            <a:noAutofit/>
          </a:bodyPr>
          <a:lstStyle>
            <a:lvl1pPr algn="r">
              <a:lnSpc>
                <a:spcPct val="100000"/>
              </a:lnSpc>
              <a:buNone/>
              <a:defRPr lang="en-US" sz="1000" b="0" strike="noStrike" spc="-1">
                <a:solidFill>
                  <a:srgbClr val="FFFFFF"/>
                </a:solidFill>
                <a:latin typeface="Calibri"/>
              </a:defRPr>
            </a:lvl1pPr>
          </a:lstStyle>
          <a:p>
            <a:pPr algn="r">
              <a:lnSpc>
                <a:spcPct val="100000"/>
              </a:lnSpc>
              <a:buNone/>
            </a:pPr>
            <a:fld id="{6F47CE6F-DF7E-4127-A675-66B4077E5D0C}" type="slidenum">
              <a:rPr lang="en-US" sz="1000" b="0" strike="noStrike" spc="-1">
                <a:solidFill>
                  <a:srgbClr val="FFFFFF"/>
                </a:solidFill>
                <a:latin typeface="Calibri"/>
              </a:rPr>
              <a:t>‹#›</a:t>
            </a:fld>
            <a:endParaRPr lang="x-none" sz="10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Calibri"/>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FFFFFF"/>
                </a:solidFill>
                <a:latin typeface="Calibri"/>
              </a:rPr>
              <a:t>Second Outline Level</a:t>
            </a:r>
          </a:p>
          <a:p>
            <a:pPr marL="1296000" lvl="2" indent="-288000">
              <a:spcBef>
                <a:spcPts val="850"/>
              </a:spcBef>
              <a:buClr>
                <a:srgbClr val="FFFFFF"/>
              </a:buClr>
              <a:buSzPct val="45000"/>
              <a:buFont typeface="Wingdings" charset="2"/>
              <a:buChar char=""/>
            </a:pPr>
            <a:r>
              <a:rPr lang="en-US" sz="1200" b="0" strike="noStrike" spc="-1">
                <a:solidFill>
                  <a:srgbClr val="FFFFFF"/>
                </a:solidFill>
                <a:latin typeface="Calibri"/>
              </a:rPr>
              <a:t>Third Outline Level</a:t>
            </a:r>
          </a:p>
          <a:p>
            <a:pPr marL="1728000" lvl="3" indent="-216000">
              <a:spcBef>
                <a:spcPts val="567"/>
              </a:spcBef>
              <a:buClr>
                <a:srgbClr val="FFFFFF"/>
              </a:buClr>
              <a:buSzPct val="75000"/>
              <a:buFont typeface="Symbol" charset="2"/>
              <a:buChar char=""/>
            </a:pPr>
            <a:r>
              <a:rPr lang="en-US" sz="1200" b="0" strike="noStrike" spc="-1">
                <a:solidFill>
                  <a:srgbClr val="FFFFFF"/>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42" name="Picture 6" descr="Celestia-R1---OverlayContentHD.png"/>
          <p:cNvPicPr/>
          <p:nvPr/>
        </p:nvPicPr>
        <p:blipFill>
          <a:blip r:embed="rId15"/>
          <a:stretch/>
        </p:blipFill>
        <p:spPr>
          <a:xfrm>
            <a:off x="0" y="0"/>
            <a:ext cx="12188520" cy="6855840"/>
          </a:xfrm>
          <a:prstGeom prst="rect">
            <a:avLst/>
          </a:prstGeom>
          <a:ln w="0">
            <a:noFill/>
          </a:ln>
        </p:spPr>
      </p:pic>
      <p:sp>
        <p:nvSpPr>
          <p:cNvPr id="43" name="PlaceHolder 1"/>
          <p:cNvSpPr>
            <a:spLocks noGrp="1"/>
          </p:cNvSpPr>
          <p:nvPr>
            <p:ph type="title"/>
          </p:nvPr>
        </p:nvSpPr>
        <p:spPr>
          <a:xfrm>
            <a:off x="685800" y="609480"/>
            <a:ext cx="10131120" cy="1455840"/>
          </a:xfrm>
          <a:prstGeom prst="rect">
            <a:avLst/>
          </a:prstGeom>
          <a:noFill/>
          <a:ln w="0">
            <a:noFill/>
          </a:ln>
        </p:spPr>
        <p:txBody>
          <a:bodyPr anchor="ctr">
            <a:noAutofit/>
          </a:bodyPr>
          <a:lstStyle/>
          <a:p>
            <a:pPr>
              <a:lnSpc>
                <a:spcPct val="100000"/>
              </a:lnSpc>
              <a:buNone/>
            </a:pPr>
            <a:r>
              <a:rPr lang="tr-TR" sz="3600" b="0" strike="noStrike" cap="all" spc="-1">
                <a:solidFill>
                  <a:srgbClr val="FFFFFF"/>
                </a:solidFill>
                <a:latin typeface="Calibri Light"/>
              </a:rPr>
              <a:t>Asıl başlık stilini düzenlemek için tıklayın</a:t>
            </a:r>
            <a:endParaRPr lang="en-US" sz="3600" b="0" strike="noStrike" spc="-1">
              <a:solidFill>
                <a:srgbClr val="FFFFFF"/>
              </a:solidFill>
              <a:latin typeface="Calibri"/>
            </a:endParaRPr>
          </a:p>
        </p:txBody>
      </p:sp>
      <p:sp>
        <p:nvSpPr>
          <p:cNvPr id="44" name="PlaceHolder 2"/>
          <p:cNvSpPr>
            <a:spLocks noGrp="1"/>
          </p:cNvSpPr>
          <p:nvPr>
            <p:ph type="body"/>
          </p:nvPr>
        </p:nvSpPr>
        <p:spPr>
          <a:xfrm>
            <a:off x="685800" y="2142000"/>
            <a:ext cx="10131120" cy="3648600"/>
          </a:xfrm>
          <a:prstGeom prst="rect">
            <a:avLst/>
          </a:prstGeom>
          <a:noFill/>
          <a:ln w="0">
            <a:noFill/>
          </a:ln>
        </p:spPr>
        <p:txBody>
          <a:bodyPr anchor="ctr">
            <a:noAutofit/>
          </a:bodyPr>
          <a:lstStyle/>
          <a:p>
            <a:pPr marL="432000" indent="-324000">
              <a:lnSpc>
                <a:spcPct val="100000"/>
              </a:lnSpc>
              <a:spcAft>
                <a:spcPts val="1001"/>
              </a:spcAft>
              <a:buClr>
                <a:srgbClr val="FFFFFF"/>
              </a:buClr>
              <a:buSzPct val="45000"/>
              <a:buFont typeface="Wingdings" charset="2"/>
              <a:buChar char=""/>
            </a:pPr>
            <a:r>
              <a:rPr lang="tr-TR" sz="1800" b="0" strike="noStrike" spc="-1">
                <a:solidFill>
                  <a:srgbClr val="FFFFFF"/>
                </a:solidFill>
                <a:latin typeface="Calibri"/>
              </a:rPr>
              <a:t>Asıl metin stillerini düzenlemek için tıklayın</a:t>
            </a:r>
            <a:endParaRPr lang="en-US" sz="1800" b="0" strike="noStrike" spc="-1">
              <a:solidFill>
                <a:srgbClr val="FFFFFF"/>
              </a:solidFill>
              <a:latin typeface="Calibri"/>
            </a:endParaRPr>
          </a:p>
          <a:p>
            <a:pPr marL="864000" lvl="1" indent="-324000">
              <a:lnSpc>
                <a:spcPct val="100000"/>
              </a:lnSpc>
              <a:spcAft>
                <a:spcPts val="1001"/>
              </a:spcAft>
              <a:buClr>
                <a:srgbClr val="FFFFFF"/>
              </a:buClr>
              <a:buSzPct val="75000"/>
              <a:buFont typeface="Symbol" charset="2"/>
              <a:buChar char=""/>
            </a:pPr>
            <a:r>
              <a:rPr lang="tr-TR" sz="1600" b="0" strike="noStrike" spc="-1">
                <a:solidFill>
                  <a:srgbClr val="FFFFFF"/>
                </a:solidFill>
                <a:latin typeface="Calibri"/>
              </a:rPr>
              <a:t>İkinci düzey</a:t>
            </a:r>
            <a:endParaRPr lang="en-US" sz="1600" b="0" strike="noStrike" spc="-1">
              <a:solidFill>
                <a:srgbClr val="FFFFFF"/>
              </a:solidFill>
              <a:latin typeface="Calibri"/>
            </a:endParaRPr>
          </a:p>
          <a:p>
            <a:pPr marL="1296000" lvl="2" indent="-288000">
              <a:lnSpc>
                <a:spcPct val="100000"/>
              </a:lnSpc>
              <a:spcAft>
                <a:spcPts val="1001"/>
              </a:spcAft>
              <a:buClr>
                <a:srgbClr val="FFFFFF"/>
              </a:buClr>
              <a:buSzPct val="45000"/>
              <a:buFont typeface="Wingdings" charset="2"/>
              <a:buChar char=""/>
            </a:pPr>
            <a:r>
              <a:rPr lang="tr-TR" sz="1400" b="0" strike="noStrike" spc="-1">
                <a:solidFill>
                  <a:srgbClr val="FFFFFF"/>
                </a:solidFill>
                <a:latin typeface="Calibri"/>
              </a:rPr>
              <a:t>Üçüncü düzey</a:t>
            </a:r>
            <a:endParaRPr lang="en-US" sz="1400" b="0" strike="noStrike" spc="-1">
              <a:solidFill>
                <a:srgbClr val="FFFFFF"/>
              </a:solidFill>
              <a:latin typeface="Calibri"/>
            </a:endParaRPr>
          </a:p>
          <a:p>
            <a:pPr marL="1728000" lvl="3" indent="-216000">
              <a:lnSpc>
                <a:spcPct val="100000"/>
              </a:lnSpc>
              <a:spcAft>
                <a:spcPts val="1001"/>
              </a:spcAft>
              <a:buClr>
                <a:srgbClr val="FFFFFF"/>
              </a:buClr>
              <a:buSzPct val="75000"/>
              <a:buFont typeface="Symbol" charset="2"/>
              <a:buChar char=""/>
            </a:pPr>
            <a:r>
              <a:rPr lang="tr-TR" sz="1200" b="0" strike="noStrike" spc="-1">
                <a:solidFill>
                  <a:srgbClr val="FFFFFF"/>
                </a:solidFill>
                <a:latin typeface="Calibri"/>
              </a:rPr>
              <a:t>Dördüncü düzey</a:t>
            </a:r>
            <a:endParaRPr lang="en-US" sz="1200" b="0" strike="noStrike" spc="-1">
              <a:solidFill>
                <a:srgbClr val="FFFFFF"/>
              </a:solidFill>
              <a:latin typeface="Calibri"/>
            </a:endParaRPr>
          </a:p>
          <a:p>
            <a:pPr marL="2160000" lvl="4" indent="-216000">
              <a:lnSpc>
                <a:spcPct val="100000"/>
              </a:lnSpc>
              <a:spcAft>
                <a:spcPts val="1001"/>
              </a:spcAft>
              <a:buClr>
                <a:srgbClr val="FFFFFF"/>
              </a:buClr>
              <a:buSzPct val="45000"/>
              <a:buFont typeface="Wingdings" charset="2"/>
              <a:buChar char=""/>
            </a:pPr>
            <a:r>
              <a:rPr lang="tr-TR" sz="1200" b="0" strike="noStrike" spc="-1">
                <a:solidFill>
                  <a:srgbClr val="FFFFFF"/>
                </a:solidFill>
                <a:latin typeface="Calibri"/>
              </a:rPr>
              <a:t>Beşinci düzey</a:t>
            </a:r>
            <a:endParaRPr lang="en-US" sz="1200" b="0" strike="noStrike" spc="-1">
              <a:solidFill>
                <a:srgbClr val="FFFFFF"/>
              </a:solidFill>
              <a:latin typeface="Calibri"/>
            </a:endParaRPr>
          </a:p>
        </p:txBody>
      </p:sp>
      <p:sp>
        <p:nvSpPr>
          <p:cNvPr id="45" name="PlaceHolder 3"/>
          <p:cNvSpPr>
            <a:spLocks noGrp="1"/>
          </p:cNvSpPr>
          <p:nvPr>
            <p:ph type="dt" idx="4"/>
          </p:nvPr>
        </p:nvSpPr>
        <p:spPr>
          <a:xfrm>
            <a:off x="8589600" y="5870520"/>
            <a:ext cx="1599840" cy="377640"/>
          </a:xfrm>
          <a:prstGeom prst="rect">
            <a:avLst/>
          </a:prstGeom>
          <a:noFill/>
          <a:ln w="0">
            <a:noFill/>
          </a:ln>
        </p:spPr>
        <p:txBody>
          <a:bodyPr anchor="ctr">
            <a:noAutofit/>
          </a:bodyPr>
          <a:lstStyle>
            <a:lvl1pPr algn="r">
              <a:lnSpc>
                <a:spcPct val="100000"/>
              </a:lnSpc>
              <a:buNone/>
              <a:defRPr lang="en-US" sz="1000" b="0" strike="noStrike" spc="-1">
                <a:solidFill>
                  <a:srgbClr val="FFFFFF"/>
                </a:solidFill>
                <a:latin typeface="Calibri"/>
              </a:defRPr>
            </a:lvl1pPr>
          </a:lstStyle>
          <a:p>
            <a:pPr algn="r">
              <a:lnSpc>
                <a:spcPct val="100000"/>
              </a:lnSpc>
              <a:buNone/>
            </a:pPr>
            <a:r>
              <a:rPr lang="en-US" sz="1000" b="0" strike="noStrike" spc="-1">
                <a:solidFill>
                  <a:srgbClr val="FFFFFF"/>
                </a:solidFill>
                <a:latin typeface="Calibri"/>
              </a:rPr>
              <a:t>&lt;date/time&gt;</a:t>
            </a:r>
            <a:endParaRPr lang="x-none" sz="1000" b="0" strike="noStrike" spc="-1">
              <a:latin typeface="Times New Roman"/>
            </a:endParaRPr>
          </a:p>
        </p:txBody>
      </p:sp>
      <p:sp>
        <p:nvSpPr>
          <p:cNvPr id="46" name="PlaceHolder 4"/>
          <p:cNvSpPr>
            <a:spLocks noGrp="1"/>
          </p:cNvSpPr>
          <p:nvPr>
            <p:ph type="ftr" idx="5"/>
          </p:nvPr>
        </p:nvSpPr>
        <p:spPr>
          <a:xfrm>
            <a:off x="685800" y="5870520"/>
            <a:ext cx="7827120" cy="377640"/>
          </a:xfrm>
          <a:prstGeom prst="rect">
            <a:avLst/>
          </a:prstGeom>
          <a:noFill/>
          <a:ln w="0">
            <a:noFill/>
          </a:ln>
        </p:spPr>
        <p:txBody>
          <a:bodyPr anchor="ctr">
            <a:noAutofit/>
          </a:bodyPr>
          <a:lstStyle>
            <a:lvl1pPr algn="ctr">
              <a:buNone/>
              <a:defRPr lang="x-none" sz="1400" b="0" strike="noStrike" spc="-1">
                <a:latin typeface="Times New Roman"/>
              </a:defRPr>
            </a:lvl1pPr>
          </a:lstStyle>
          <a:p>
            <a:pPr algn="ctr">
              <a:buNone/>
            </a:pPr>
            <a:r>
              <a:rPr lang="x-none" sz="1400" b="0" strike="noStrike" spc="-1">
                <a:latin typeface="Times New Roman"/>
              </a:rPr>
              <a:t>&lt;footer&gt;</a:t>
            </a:r>
          </a:p>
        </p:txBody>
      </p:sp>
      <p:sp>
        <p:nvSpPr>
          <p:cNvPr id="47" name="PlaceHolder 5"/>
          <p:cNvSpPr>
            <a:spLocks noGrp="1"/>
          </p:cNvSpPr>
          <p:nvPr>
            <p:ph type="sldNum" idx="6"/>
          </p:nvPr>
        </p:nvSpPr>
        <p:spPr>
          <a:xfrm>
            <a:off x="10266120" y="5870520"/>
            <a:ext cx="550800" cy="377640"/>
          </a:xfrm>
          <a:prstGeom prst="rect">
            <a:avLst/>
          </a:prstGeom>
          <a:noFill/>
          <a:ln w="0">
            <a:noFill/>
          </a:ln>
        </p:spPr>
        <p:txBody>
          <a:bodyPr anchor="ctr">
            <a:noAutofit/>
          </a:bodyPr>
          <a:lstStyle>
            <a:lvl1pPr algn="r">
              <a:lnSpc>
                <a:spcPct val="100000"/>
              </a:lnSpc>
              <a:buNone/>
              <a:defRPr lang="en-US" sz="1000" b="0" strike="noStrike" spc="-1">
                <a:solidFill>
                  <a:srgbClr val="FFFFFF"/>
                </a:solidFill>
                <a:latin typeface="Calibri"/>
              </a:defRPr>
            </a:lvl1pPr>
          </a:lstStyle>
          <a:p>
            <a:pPr algn="r">
              <a:lnSpc>
                <a:spcPct val="100000"/>
              </a:lnSpc>
              <a:buNone/>
            </a:pPr>
            <a:fld id="{BB092009-1A02-4650-BB70-3E21977596F0}" type="slidenum">
              <a:rPr lang="en-US" sz="1000" b="0" strike="noStrike" spc="-1">
                <a:solidFill>
                  <a:srgbClr val="FFFFFF"/>
                </a:solidFill>
                <a:latin typeface="Calibri"/>
              </a:rPr>
              <a:t>‹#›</a:t>
            </a:fld>
            <a:endParaRPr lang="x-none"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652640" y="2362320"/>
            <a:ext cx="6507360" cy="1913040"/>
          </a:xfrm>
          <a:prstGeom prst="rect">
            <a:avLst/>
          </a:prstGeom>
          <a:noFill/>
          <a:ln w="0">
            <a:noFill/>
          </a:ln>
        </p:spPr>
        <p:txBody>
          <a:bodyPr anchor="b">
            <a:normAutofit fontScale="99000"/>
          </a:bodyPr>
          <a:lstStyle/>
          <a:p>
            <a:pPr algn="r">
              <a:lnSpc>
                <a:spcPct val="100000"/>
              </a:lnSpc>
              <a:buNone/>
            </a:pPr>
            <a:r>
              <a:rPr lang="tr-TR" sz="6000" b="0" strike="noStrike" cap="all" spc="-1">
                <a:solidFill>
                  <a:srgbClr val="FFFFFF"/>
                </a:solidFill>
                <a:latin typeface="Calibri Light"/>
              </a:rPr>
              <a:t>ALGORİTMA VE PROGRAMLAMA - II</a:t>
            </a:r>
            <a:endParaRPr lang="en-US" sz="6000" b="0" strike="noStrike" spc="-1">
              <a:solidFill>
                <a:srgbClr val="FFFFFF"/>
              </a:solidFill>
              <a:latin typeface="Calibri"/>
            </a:endParaRPr>
          </a:p>
        </p:txBody>
      </p:sp>
      <p:sp>
        <p:nvSpPr>
          <p:cNvPr id="85" name="PlaceHolder 2"/>
          <p:cNvSpPr>
            <a:spLocks noGrp="1"/>
          </p:cNvSpPr>
          <p:nvPr>
            <p:ph type="subTitle"/>
          </p:nvPr>
        </p:nvSpPr>
        <p:spPr>
          <a:xfrm>
            <a:off x="457200" y="4495680"/>
            <a:ext cx="10702440" cy="1005120"/>
          </a:xfrm>
          <a:prstGeom prst="rect">
            <a:avLst/>
          </a:prstGeom>
          <a:noFill/>
          <a:ln w="0">
            <a:noFill/>
          </a:ln>
        </p:spPr>
        <p:txBody>
          <a:bodyPr anchor="t">
            <a:normAutofit fontScale="75500" lnSpcReduction="10000"/>
          </a:bodyPr>
          <a:lstStyle/>
          <a:p>
            <a:pPr algn="r">
              <a:lnSpc>
                <a:spcPct val="100000"/>
              </a:lnSpc>
              <a:spcAft>
                <a:spcPts val="1001"/>
              </a:spcAft>
              <a:buNone/>
              <a:tabLst>
                <a:tab pos="0" algn="l"/>
              </a:tabLst>
            </a:pPr>
            <a:r>
              <a:rPr lang="tr-TR" sz="4000" b="0" strike="noStrike" cap="all" spc="-1">
                <a:solidFill>
                  <a:srgbClr val="FFFFFF"/>
                </a:solidFill>
                <a:latin typeface="Calibri"/>
              </a:rPr>
              <a:t>JAVA İLE NESNE YÖNELİMLİ PROGRAMLAMA</a:t>
            </a:r>
            <a:endParaRPr lang="x-none" sz="4000" b="0" strike="noStrike" spc="-1">
              <a:latin typeface="Arial"/>
            </a:endParaRPr>
          </a:p>
          <a:p>
            <a:pPr algn="r">
              <a:lnSpc>
                <a:spcPct val="100000"/>
              </a:lnSpc>
              <a:spcAft>
                <a:spcPts val="1001"/>
              </a:spcAft>
              <a:buNone/>
              <a:tabLst>
                <a:tab pos="0" algn="l"/>
              </a:tabLst>
            </a:pPr>
            <a:r>
              <a:rPr lang="tr-TR" sz="4000" b="0" strike="noStrike" cap="all" spc="-1">
                <a:solidFill>
                  <a:srgbClr val="FFFFFF"/>
                </a:solidFill>
                <a:latin typeface="Calibri"/>
              </a:rPr>
              <a:t>ABSTRACTION</a:t>
            </a:r>
            <a:endParaRPr lang="x-none"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Programlamada soyutlamanın önemi</a:t>
            </a:r>
            <a:endParaRPr lang="en-US" sz="3400" b="0" strike="noStrike" spc="-1">
              <a:solidFill>
                <a:srgbClr val="FFFFFF"/>
              </a:solidFill>
              <a:latin typeface="Calibri"/>
            </a:endParaRPr>
          </a:p>
        </p:txBody>
      </p:sp>
      <p:sp>
        <p:nvSpPr>
          <p:cNvPr id="106" name="PlaceHolder 2"/>
          <p:cNvSpPr>
            <a:spLocks noGrp="1"/>
          </p:cNvSpPr>
          <p:nvPr>
            <p:ph/>
          </p:nvPr>
        </p:nvSpPr>
        <p:spPr>
          <a:xfrm>
            <a:off x="613080" y="2138400"/>
            <a:ext cx="10131120" cy="29628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Nesne yönelimli programlamada soyutlama, uygulama ayrıntılarını onlardan gizleyerek kullanıcılara işlevsellik sağlama sürecidir. Başka bir deyişle, kullanıcı, bir varlığın dahili çalışması yerine sadece ne yaptığı hakkında bilgi sahibi olacaktır.</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80880" y="228600"/>
            <a:ext cx="11506320" cy="685800"/>
          </a:xfrm>
          <a:prstGeom prst="rect">
            <a:avLst/>
          </a:prstGeom>
          <a:noFill/>
          <a:ln w="0">
            <a:noFill/>
          </a:ln>
        </p:spPr>
        <p:txBody>
          <a:bodyPr anchor="ctr">
            <a:normAutofit/>
          </a:bodyPr>
          <a:lstStyle/>
          <a:p>
            <a:pPr algn="ctr">
              <a:lnSpc>
                <a:spcPct val="100000"/>
              </a:lnSpc>
              <a:buNone/>
            </a:pPr>
            <a:r>
              <a:rPr lang="tr-TR" sz="3400" b="0" strike="noStrike" cap="all" spc="-1">
                <a:solidFill>
                  <a:srgbClr val="FFFFFF"/>
                </a:solidFill>
                <a:latin typeface="Calibri Light"/>
              </a:rPr>
              <a:t>Java soyutlama – gerçek bir dünya örneği</a:t>
            </a:r>
            <a:endParaRPr lang="en-US" sz="3400" b="0" strike="noStrike" spc="-1">
              <a:solidFill>
                <a:srgbClr val="FFFFFF"/>
              </a:solidFill>
              <a:latin typeface="Calibri"/>
            </a:endParaRPr>
          </a:p>
        </p:txBody>
      </p:sp>
      <p:pic>
        <p:nvPicPr>
          <p:cNvPr id="108" name="Resim 107"/>
          <p:cNvPicPr/>
          <p:nvPr/>
        </p:nvPicPr>
        <p:blipFill>
          <a:blip r:embed="rId2"/>
          <a:stretch/>
        </p:blipFill>
        <p:spPr>
          <a:xfrm>
            <a:off x="1932120" y="986400"/>
            <a:ext cx="8583480" cy="5715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 soyutlama – gerçek bir dünya örneği</a:t>
            </a:r>
            <a:endParaRPr lang="en-US" sz="3400" b="0" strike="noStrike" spc="-1">
              <a:solidFill>
                <a:srgbClr val="FFFFFF"/>
              </a:solidFill>
              <a:latin typeface="Calibri"/>
            </a:endParaRPr>
          </a:p>
        </p:txBody>
      </p:sp>
      <p:sp>
        <p:nvSpPr>
          <p:cNvPr id="110" name="PlaceHolder 2"/>
          <p:cNvSpPr>
            <a:spLocks noGrp="1"/>
          </p:cNvSpPr>
          <p:nvPr>
            <p:ph/>
          </p:nvPr>
        </p:nvSpPr>
        <p:spPr>
          <a:xfrm>
            <a:off x="685800" y="2057400"/>
            <a:ext cx="10131120" cy="36486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Burada, bir Sahibin Araba açıklaması, servis geçmişi vb. ayrıntılarla ilgilendiğini görebilirsiniz; Garaj Personeli, Lisans, iş tanımı, fatura, mal sahibi vb. ayrıntılarla ilgilenir; Araç kimlik numarası, şimdiki sahibi, plaka vb. ayrıntılarla ise Kayıt Ofisi ilgilenir.</a:t>
            </a:r>
            <a:endParaRPr lang="en-US" sz="28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Bu, her uygulamanın kendisi için önemli olan ayrıntıları tanımladığı anlamına gelir.</a:t>
            </a:r>
            <a:endParaRPr lang="en-US" sz="28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Soyutlama, bir nesnenin gereksiz ayrıntılarını filtreleme tekniği olarak görülebilir, böylece sadece onu tanımlayan faydalı özellikler kalır. Soyutlama, varlığın algılanan davranışına odaklanır. Varlığın harici bir görünümünü sağlar.</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soyutlama</a:t>
            </a:r>
            <a:endParaRPr lang="en-US" sz="3400" b="0" strike="noStrike" spc="-1">
              <a:solidFill>
                <a:srgbClr val="FFFFFF"/>
              </a:solidFill>
              <a:latin typeface="Calibri"/>
            </a:endParaRPr>
          </a:p>
        </p:txBody>
      </p:sp>
      <p:sp>
        <p:nvSpPr>
          <p:cNvPr id="112" name="PlaceHolder 2"/>
          <p:cNvSpPr>
            <a:spLocks noGrp="1"/>
          </p:cNvSpPr>
          <p:nvPr>
            <p:ph/>
          </p:nvPr>
        </p:nvSpPr>
        <p:spPr>
          <a:xfrm>
            <a:off x="685800" y="1828800"/>
            <a:ext cx="10131120" cy="36486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Java'da, Soyut sınıfları ve arayüzleri kullanarak Veri Soyutlamayı başarabiliriz. Arayüzler %100 soyutlamaya (tam soyutlamaya) izin verir. Arayüzler, uygulamayı tamamen soyutlamanıza izin verir.</a:t>
            </a:r>
            <a:endParaRPr lang="en-US" sz="28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Soyut sınıflar, %0 ila %100 soyutlamaya (kısmi ila tam soyutlamaya) izin verir, çünkü soyut sınıflar, kısmi bir soyutlama ile sonuçlanan uygulamaya sahip somut yöntemler içerebilir.</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685800" y="228600"/>
            <a:ext cx="11506320" cy="91440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soyut sınıflar</a:t>
            </a:r>
            <a:endParaRPr lang="en-US" sz="3400" b="0" strike="noStrike" spc="-1">
              <a:solidFill>
                <a:srgbClr val="FFFFFF"/>
              </a:solidFill>
              <a:latin typeface="Calibri"/>
            </a:endParaRPr>
          </a:p>
        </p:txBody>
      </p:sp>
      <p:sp>
        <p:nvSpPr>
          <p:cNvPr id="114" name="PlaceHolder 2"/>
          <p:cNvSpPr>
            <a:spLocks noGrp="1"/>
          </p:cNvSpPr>
          <p:nvPr>
            <p:ph/>
          </p:nvPr>
        </p:nvSpPr>
        <p:spPr>
          <a:xfrm>
            <a:off x="841680" y="2066400"/>
            <a:ext cx="10131120" cy="36486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Soyut sınıf, nesneleri oluşturulamayan bir sınıftır. Abstract anahtar sözcüğü kullanılarak bir Abstract sınıfı oluşturulur. Bir kavramı temsil etmek için kullanılır.</a:t>
            </a:r>
            <a:endParaRPr lang="en-US" sz="2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Soyut bir sınıf, soyut yöntemlere (gövdesiz yöntemler) sahip olabileceği gibi, soyut olmayan yöntemlere veya somut yöntemlere (gövdeli yöntemler) sahip olabilir. Soyut olmayan bir sınıf soyut yöntemlere sahip olamaz.</a:t>
            </a:r>
            <a:endParaRPr lang="en-US" sz="2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Sınıf, en az bir soyut yöntem içeriyorsa, soyut olarak bildirilmelidir.</a:t>
            </a:r>
            <a:endParaRPr lang="en-US" sz="2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Soyut bir sınıf, kendi türünde nesneler oluşturmanıza izin vermez. Bu durumda, yalnızca alt sınıfının nesnelerini kullanabiliriz.</a:t>
            </a:r>
            <a:endParaRPr lang="en-US" sz="2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Soyut bir sınıf kullanarak, %0 ila %100 soyutlama elde edebiliriz.</a:t>
            </a:r>
            <a:endParaRPr lang="en-US" sz="2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Soyut bir sınıfta her zaman varsayılan bir kurucu vardır, ayrıca parametreli bir kurucuya sahip olabilir.</a:t>
            </a:r>
            <a:endParaRPr lang="en-US" sz="2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Soyut sınıf ayrıca nihai ve statik yöntemler içerebilir.</a:t>
            </a:r>
            <a:endParaRPr lang="en-US" sz="2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000" b="0" strike="noStrike" spc="-1">
                <a:solidFill>
                  <a:srgbClr val="FFFFFF"/>
                </a:solidFill>
                <a:latin typeface="Calibri"/>
              </a:rPr>
              <a:t>Ayrıca, soyut bir sınıf, uygulama için alt sınıfları tarafından genişletilmesi gereken bir kılavuz veya şablon gibidir.</a:t>
            </a:r>
            <a:endParaRPr lang="en-US" sz="20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soyut sınıflar</a:t>
            </a:r>
            <a:endParaRPr lang="en-US" sz="3400" b="0" strike="noStrike" spc="-1">
              <a:solidFill>
                <a:srgbClr val="FFFFFF"/>
              </a:solidFill>
              <a:latin typeface="Calibri"/>
            </a:endParaRPr>
          </a:p>
        </p:txBody>
      </p:sp>
      <p:sp>
        <p:nvSpPr>
          <p:cNvPr id="116" name="PlaceHolder 2"/>
          <p:cNvSpPr>
            <a:spLocks noGrp="1"/>
          </p:cNvSpPr>
          <p:nvPr>
            <p:ph/>
          </p:nvPr>
        </p:nvSpPr>
        <p:spPr>
          <a:xfrm>
            <a:off x="685800" y="1600200"/>
            <a:ext cx="11045520" cy="6858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3000" b="0" strike="noStrike" spc="-1">
                <a:solidFill>
                  <a:srgbClr val="FFFFFF"/>
                </a:solidFill>
                <a:latin typeface="Calibri"/>
              </a:rPr>
              <a:t>Soyut bir sınıf bildirmek için abstract anahtar sözcüğünü kullanırız. Sözdizimi aşağıda verilmiştir:</a:t>
            </a:r>
            <a:endParaRPr lang="en-US" sz="3000" b="0" strike="noStrike" spc="-1">
              <a:solidFill>
                <a:srgbClr val="FFFFFF"/>
              </a:solidFill>
              <a:latin typeface="Calibri"/>
            </a:endParaRPr>
          </a:p>
        </p:txBody>
      </p:sp>
      <p:pic>
        <p:nvPicPr>
          <p:cNvPr id="117" name="Resim 116"/>
          <p:cNvPicPr/>
          <p:nvPr/>
        </p:nvPicPr>
        <p:blipFill>
          <a:blip r:embed="rId2"/>
          <a:stretch/>
        </p:blipFill>
        <p:spPr>
          <a:xfrm>
            <a:off x="1143000" y="2743200"/>
            <a:ext cx="9601200" cy="3444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85800" y="37296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soyut metodlar</a:t>
            </a:r>
            <a:endParaRPr lang="en-US" sz="3400" b="0" strike="noStrike" spc="-1">
              <a:solidFill>
                <a:srgbClr val="FFFFFF"/>
              </a:solidFill>
              <a:latin typeface="Calibri"/>
            </a:endParaRPr>
          </a:p>
        </p:txBody>
      </p:sp>
      <p:sp>
        <p:nvSpPr>
          <p:cNvPr id="119" name="PlaceHolder 2"/>
          <p:cNvSpPr>
            <a:spLocks noGrp="1"/>
          </p:cNvSpPr>
          <p:nvPr>
            <p:ph/>
          </p:nvPr>
        </p:nvSpPr>
        <p:spPr>
          <a:xfrm>
            <a:off x="685800" y="3657600"/>
            <a:ext cx="11045520" cy="6858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3000" b="0" strike="noStrike" spc="-1">
                <a:solidFill>
                  <a:srgbClr val="FFFFFF"/>
                </a:solidFill>
                <a:latin typeface="Calibri"/>
              </a:rPr>
              <a:t>Soyut yöntemler, uygulaması olmayan ve yöntem gövdesi olmayan yöntemlerdir. Herhangi bir metot ifadesi içermezler.</a:t>
            </a:r>
            <a:endParaRPr lang="en-US" sz="3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3000" b="0" strike="noStrike" spc="-1">
                <a:solidFill>
                  <a:srgbClr val="FFFFFF"/>
                </a:solidFill>
                <a:latin typeface="Calibri"/>
              </a:rPr>
              <a:t>Soyut bir yöntem, soyut bir anahtar kelimeyle bildirilir.</a:t>
            </a:r>
            <a:endParaRPr lang="en-US" sz="3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3000" b="0" strike="noStrike" spc="-1">
                <a:solidFill>
                  <a:srgbClr val="FFFFFF"/>
                </a:solidFill>
                <a:latin typeface="Calibri"/>
              </a:rPr>
              <a:t>Soyut bir yöntemin bildirimi noktalı virgülle bitmelidir;</a:t>
            </a:r>
            <a:endParaRPr lang="en-US" sz="30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3000" b="0" strike="noStrike" spc="-1">
                <a:solidFill>
                  <a:srgbClr val="FFFFFF"/>
                </a:solidFill>
                <a:latin typeface="Calibri"/>
              </a:rPr>
              <a:t>Soyut sınıfı miras alan alt sınıflar, bu miras alınan soyut yöntemlerin uygulanmasını sağlamalıdır.</a:t>
            </a:r>
            <a:endParaRPr lang="en-US" sz="30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soyut metodlar</a:t>
            </a:r>
            <a:endParaRPr lang="en-US" sz="3400" b="0" strike="noStrike" spc="-1">
              <a:solidFill>
                <a:srgbClr val="FFFFFF"/>
              </a:solidFill>
              <a:latin typeface="Calibri"/>
            </a:endParaRPr>
          </a:p>
        </p:txBody>
      </p:sp>
      <p:sp>
        <p:nvSpPr>
          <p:cNvPr id="121" name="PlaceHolder 2"/>
          <p:cNvSpPr>
            <a:spLocks noGrp="1"/>
          </p:cNvSpPr>
          <p:nvPr>
            <p:ph/>
          </p:nvPr>
        </p:nvSpPr>
        <p:spPr>
          <a:xfrm>
            <a:off x="613080" y="1828800"/>
            <a:ext cx="11045520" cy="457200"/>
          </a:xfrm>
          <a:prstGeom prst="rect">
            <a:avLst/>
          </a:prstGeom>
          <a:noFill/>
          <a:ln w="0">
            <a:noFill/>
          </a:ln>
        </p:spPr>
        <p:txBody>
          <a:bodyPr anchor="ctr">
            <a:noAutofit/>
          </a:bodyPr>
          <a:lstStyle/>
          <a:p>
            <a:pPr marL="432000" indent="-324000">
              <a:spcBef>
                <a:spcPts val="1417"/>
              </a:spcBef>
              <a:buClr>
                <a:srgbClr val="FFFFFF"/>
              </a:buClr>
              <a:buSzPct val="45000"/>
              <a:buFont typeface="Wingdings" charset="2"/>
              <a:buChar char=""/>
            </a:pPr>
            <a:r>
              <a:rPr lang="en-US" sz="3000" b="0" strike="noStrike" spc="-1">
                <a:solidFill>
                  <a:srgbClr val="FFFFFF"/>
                </a:solidFill>
                <a:latin typeface="Calibri"/>
              </a:rPr>
              <a:t>Soyut yöntemler bildirme sözdizimi:</a:t>
            </a:r>
          </a:p>
        </p:txBody>
      </p:sp>
      <p:pic>
        <p:nvPicPr>
          <p:cNvPr id="122" name="Resim 121"/>
          <p:cNvPicPr/>
          <p:nvPr/>
        </p:nvPicPr>
        <p:blipFill>
          <a:blip r:embed="rId2"/>
          <a:stretch/>
        </p:blipFill>
        <p:spPr>
          <a:xfrm>
            <a:off x="500040" y="3200400"/>
            <a:ext cx="11158560" cy="9144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80880" y="2743200"/>
            <a:ext cx="11506320" cy="1455840"/>
          </a:xfrm>
          <a:prstGeom prst="rect">
            <a:avLst/>
          </a:prstGeom>
          <a:noFill/>
          <a:ln w="0">
            <a:noFill/>
          </a:ln>
        </p:spPr>
        <p:txBody>
          <a:bodyPr anchor="ctr">
            <a:normAutofit/>
          </a:bodyPr>
          <a:lstStyle/>
          <a:p>
            <a:pPr algn="ctr">
              <a:lnSpc>
                <a:spcPct val="100000"/>
              </a:lnSpc>
              <a:buNone/>
            </a:pPr>
            <a:r>
              <a:rPr lang="tr-TR" sz="3400" b="0" strike="noStrike" cap="all" spc="-1">
                <a:solidFill>
                  <a:srgbClr val="FFFFFF"/>
                </a:solidFill>
                <a:latin typeface="Calibri Light"/>
              </a:rPr>
              <a:t>Java ile Soyutlamada derinlere doğru</a:t>
            </a:r>
            <a:endParaRPr lang="en-US" sz="34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neden Soyut Sınıflara ihtiyacımız var?</a:t>
            </a:r>
            <a:endParaRPr lang="en-US" sz="3400" b="0" strike="noStrike" spc="-1">
              <a:solidFill>
                <a:srgbClr val="FFFFFF"/>
              </a:solidFill>
              <a:latin typeface="Calibri"/>
            </a:endParaRPr>
          </a:p>
        </p:txBody>
      </p:sp>
      <p:sp>
        <p:nvSpPr>
          <p:cNvPr id="125" name="PlaceHolder 2"/>
          <p:cNvSpPr>
            <a:spLocks noGrp="1"/>
          </p:cNvSpPr>
          <p:nvPr>
            <p:ph/>
          </p:nvPr>
        </p:nvSpPr>
        <p:spPr>
          <a:xfrm>
            <a:off x="613080" y="1828800"/>
            <a:ext cx="11045520" cy="4343400"/>
          </a:xfrm>
          <a:prstGeom prst="rect">
            <a:avLst/>
          </a:prstGeom>
          <a:noFill/>
          <a:ln w="0">
            <a:noFill/>
          </a:ln>
        </p:spPr>
        <p:txBody>
          <a:bodyPr anchor="ctr">
            <a:noAutofit/>
          </a:bodyPr>
          <a:lstStyle/>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Soyut sınıflardan bir nesne yaratamıyorsak ve onları da kullanamıyorsak, soyut sınıflara ne gerek var?</a:t>
            </a:r>
          </a:p>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Bu soruyu yanıtlamak için, her yöntemin eksiksiz bir uygulamasını vermeden, belirli bir fikrin genel biçimini veya yapısını veya yönergelerini bildiren bir sınıf oluşturmak istediğimiz bir durumu ele alalım.</a:t>
            </a:r>
          </a:p>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Ve sınıfın bu genelleştirilmiş formunun veya yapısının tüm alt sınıfları tarafından kullanılmasını ve alt sınıfların ihtiyaca göre tüm uygulama detaylarını yerine getirerek bu yönergeleri dayatmasını istiyoruz.</a:t>
            </a:r>
          </a:p>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Yöntemin ebeveyn sınıfta uygulanmasına gerek yoktur, bu nedenle bu yöntemleri ebeveyn sınıfta soyut olarak ilan edebiliriz. Yani, bu soyut yöntemlerin herhangi bir yöntem gövdesini veya uygulamasını sağlamayacağız.</a:t>
            </a:r>
          </a:p>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Bu yöntemleri soyut yapmak, türetilmiş tüm sınıfları bu soyut yöntemleri uygulamaya zorlayacaktır, aksi takdirde kodunuzda bir derleme hatası olacaktır.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457200"/>
            <a:ext cx="10131120" cy="1455840"/>
          </a:xfrm>
          <a:prstGeom prst="rect">
            <a:avLst/>
          </a:prstGeom>
          <a:noFill/>
          <a:ln w="0">
            <a:noFill/>
          </a:ln>
        </p:spPr>
        <p:txBody>
          <a:bodyPr anchor="ctr">
            <a:normAutofit/>
          </a:bodyPr>
          <a:lstStyle/>
          <a:p>
            <a:pPr>
              <a:lnSpc>
                <a:spcPct val="100000"/>
              </a:lnSpc>
              <a:buNone/>
            </a:pPr>
            <a:r>
              <a:rPr lang="tr-TR" sz="6000" b="0" strike="noStrike" cap="all" spc="-1">
                <a:solidFill>
                  <a:srgbClr val="FFFFFF"/>
                </a:solidFill>
                <a:latin typeface="Calibri Light"/>
              </a:rPr>
              <a:t>Soyutlama nedir?</a:t>
            </a:r>
            <a:endParaRPr lang="en-US" sz="6000" b="0" strike="noStrike" spc="-1">
              <a:solidFill>
                <a:srgbClr val="FFFFFF"/>
              </a:solidFill>
              <a:latin typeface="Calibri"/>
            </a:endParaRPr>
          </a:p>
        </p:txBody>
      </p:sp>
      <p:sp>
        <p:nvSpPr>
          <p:cNvPr id="87" name="PlaceHolder 2"/>
          <p:cNvSpPr>
            <a:spLocks noGrp="1"/>
          </p:cNvSpPr>
          <p:nvPr>
            <p:ph/>
          </p:nvPr>
        </p:nvSpPr>
        <p:spPr>
          <a:xfrm>
            <a:off x="685800" y="2295000"/>
            <a:ext cx="10820400" cy="36486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800" b="0" strike="noStrike" spc="-1" dirty="0">
                <a:solidFill>
                  <a:srgbClr val="FFFFFF"/>
                </a:solidFill>
                <a:latin typeface="Calibri"/>
              </a:rPr>
              <a:t>Soyutlama - </a:t>
            </a:r>
            <a:r>
              <a:rPr lang="tr-TR" sz="2800" b="0" strike="noStrike" spc="-1" dirty="0" err="1">
                <a:solidFill>
                  <a:srgbClr val="FFFFFF"/>
                </a:solidFill>
                <a:latin typeface="Calibri"/>
              </a:rPr>
              <a:t>Abstraction</a:t>
            </a:r>
            <a:r>
              <a:rPr lang="tr-TR" sz="2800" b="0" strike="noStrike" spc="-1" dirty="0">
                <a:solidFill>
                  <a:srgbClr val="FFFFFF"/>
                </a:solidFill>
                <a:latin typeface="Calibri"/>
              </a:rPr>
              <a:t> (Latince </a:t>
            </a:r>
            <a:r>
              <a:rPr lang="tr-TR" sz="2800" b="0" strike="noStrike" spc="-1" dirty="0" err="1">
                <a:solidFill>
                  <a:srgbClr val="FFFFFF"/>
                </a:solidFill>
                <a:latin typeface="Calibri"/>
              </a:rPr>
              <a:t>abs'den</a:t>
            </a:r>
            <a:r>
              <a:rPr lang="tr-TR" sz="2800" b="0" strike="noStrike" spc="-1" dirty="0">
                <a:solidFill>
                  <a:srgbClr val="FFFFFF"/>
                </a:solidFill>
                <a:latin typeface="Calibri"/>
              </a:rPr>
              <a:t>, uzağa ve </a:t>
            </a:r>
            <a:r>
              <a:rPr lang="tr-TR" sz="2800" b="0" strike="noStrike" spc="-1" dirty="0" err="1">
                <a:solidFill>
                  <a:srgbClr val="FFFFFF"/>
                </a:solidFill>
                <a:latin typeface="Calibri"/>
              </a:rPr>
              <a:t>trahere</a:t>
            </a:r>
            <a:r>
              <a:rPr lang="tr-TR" sz="2800" b="0" strike="noStrike" spc="-1" dirty="0">
                <a:solidFill>
                  <a:srgbClr val="FFFFFF"/>
                </a:solidFill>
                <a:latin typeface="Calibri"/>
              </a:rPr>
              <a:t> anlamına gelir, çizmek anlamına gelir), bir şeyi bir dizi temel özelliğe indirgemek için ondan özellikleri silme veya çıkarma işlemidir.</a:t>
            </a:r>
            <a:endParaRPr lang="en-US" sz="2800" b="0" strike="noStrike" spc="-1" dirty="0">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dirty="0">
                <a:solidFill>
                  <a:srgbClr val="FFFFFF"/>
                </a:solidFill>
                <a:latin typeface="Calibri"/>
              </a:rPr>
              <a:t>Soyutlama, bir kavramın bilgi içeriğini azaltma veya indirgeme sürecine denir. Bu indirgeme, çoğunlukla belirli bir amaç için gerekli olan bilginin daha rahat elde edilebilmesi için yapılır. Felsefi anlamda soyutlama, fikirlerin nesnelerden uzaklaştırılması sürecine denir.</a:t>
            </a:r>
            <a:endParaRPr lang="en-US" sz="28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soyutlamanın avantajları</a:t>
            </a:r>
            <a:endParaRPr lang="en-US" sz="3400" b="0" strike="noStrike" spc="-1">
              <a:solidFill>
                <a:srgbClr val="FFFFFF"/>
              </a:solidFill>
              <a:latin typeface="Calibri"/>
            </a:endParaRPr>
          </a:p>
        </p:txBody>
      </p:sp>
      <p:sp>
        <p:nvSpPr>
          <p:cNvPr id="127" name="PlaceHolder 2"/>
          <p:cNvSpPr>
            <a:spLocks noGrp="1"/>
          </p:cNvSpPr>
          <p:nvPr>
            <p:ph/>
          </p:nvPr>
        </p:nvSpPr>
        <p:spPr>
          <a:xfrm>
            <a:off x="613080" y="1828800"/>
            <a:ext cx="11045520" cy="4343400"/>
          </a:xfrm>
          <a:prstGeom prst="rect">
            <a:avLst/>
          </a:prstGeom>
          <a:noFill/>
          <a:ln w="0">
            <a:noFill/>
          </a:ln>
        </p:spPr>
        <p:txBody>
          <a:bodyPr anchor="ctr">
            <a:noAutofit/>
          </a:bodyPr>
          <a:lstStyle/>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Nesneleri görüntülemenin karmaşıklığını azaltır.</a:t>
            </a:r>
          </a:p>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Yazılımın yeniden kullanımını artırır ve kod tekrarını önler: Gevşek birleştirilmiş sınıflar genellikle diğer bağlamlarda faydalı olur.</a:t>
            </a:r>
          </a:p>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Yalnızca gerekli ayrıntılar kullanıcıya gösterildiğinden, bir uygulamanın güvenliğini ve gizliliğini artırmaya yardımcı olur.</a:t>
            </a:r>
          </a:p>
          <a:p>
            <a:pPr marL="432000" indent="-324000">
              <a:spcBef>
                <a:spcPts val="1417"/>
              </a:spcBef>
              <a:buClr>
                <a:srgbClr val="FFFFFF"/>
              </a:buClr>
              <a:buSzPct val="45000"/>
              <a:buFont typeface="Wingdings" charset="2"/>
              <a:buChar char=""/>
            </a:pPr>
            <a:r>
              <a:rPr lang="en-US" sz="2200" b="0" strike="noStrike" spc="-1">
                <a:solidFill>
                  <a:srgbClr val="FFFFFF"/>
                </a:solidFill>
                <a:latin typeface="Calibri"/>
              </a:rPr>
              <a:t>Bakım yükünü hafifletir – Sınıflar daha hızlı anlaşılabilir ve diğer modüllere zarar verme korkusu olmadan hata ayıklanabilir.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Java'da Veri Kapsülleme ve Veri Soyutlama</a:t>
            </a:r>
            <a:endParaRPr lang="en-US" sz="3400" b="0" strike="noStrike" spc="-1">
              <a:solidFill>
                <a:srgbClr val="FFFFFF"/>
              </a:solidFill>
              <a:latin typeface="Calibri"/>
            </a:endParaRPr>
          </a:p>
        </p:txBody>
      </p:sp>
      <p:sp>
        <p:nvSpPr>
          <p:cNvPr id="129" name="PlaceHolder 2"/>
          <p:cNvSpPr>
            <a:spLocks noGrp="1"/>
          </p:cNvSpPr>
          <p:nvPr>
            <p:ph/>
          </p:nvPr>
        </p:nvSpPr>
        <p:spPr>
          <a:xfrm>
            <a:off x="613080" y="1828800"/>
            <a:ext cx="11045520" cy="4343400"/>
          </a:xfrm>
          <a:prstGeom prst="rect">
            <a:avLst/>
          </a:prstGeom>
          <a:noFill/>
          <a:ln w="0">
            <a:noFill/>
          </a:ln>
        </p:spPr>
        <p:txBody>
          <a:bodyPr anchor="ctr">
            <a:noAutofit/>
          </a:bodyPr>
          <a:lstStyle/>
          <a:p>
            <a:pPr marL="432000" indent="-324000">
              <a:spcBef>
                <a:spcPts val="1417"/>
              </a:spcBef>
              <a:buClr>
                <a:srgbClr val="FFFFFF"/>
              </a:buClr>
              <a:buSzPct val="45000"/>
              <a:buFont typeface="Wingdings" charset="2"/>
              <a:buChar char=""/>
            </a:pPr>
            <a:r>
              <a:rPr lang="en-US" sz="3000" b="0" strike="noStrike" spc="-1">
                <a:solidFill>
                  <a:srgbClr val="FFFFFF"/>
                </a:solidFill>
                <a:latin typeface="Calibri"/>
              </a:rPr>
              <a:t>Kapsülleme, soyutlamanın bir adım ötesindedir.</a:t>
            </a:r>
          </a:p>
          <a:p>
            <a:pPr marL="432000" indent="-324000">
              <a:spcBef>
                <a:spcPts val="1417"/>
              </a:spcBef>
              <a:buClr>
                <a:srgbClr val="FFFFFF"/>
              </a:buClr>
              <a:buSzPct val="45000"/>
              <a:buFont typeface="Wingdings" charset="2"/>
              <a:buChar char=""/>
            </a:pPr>
            <a:r>
              <a:rPr lang="en-US" sz="3000" b="0" strike="noStrike" spc="-1">
                <a:solidFill>
                  <a:srgbClr val="FFFFFF"/>
                </a:solidFill>
                <a:latin typeface="Calibri"/>
              </a:rPr>
              <a:t>Veri Kapsülleme, verileri veya bilgileri gizlerken, Soyutlama uygulama ayrıntılarını gizler.</a:t>
            </a:r>
          </a:p>
          <a:p>
            <a:pPr marL="432000" indent="-324000">
              <a:spcBef>
                <a:spcPts val="1417"/>
              </a:spcBef>
              <a:buClr>
                <a:srgbClr val="FFFFFF"/>
              </a:buClr>
              <a:buSzPct val="45000"/>
              <a:buFont typeface="Wingdings" charset="2"/>
              <a:buChar char=""/>
            </a:pPr>
            <a:r>
              <a:rPr lang="en-US" sz="3000" b="0" strike="noStrike" spc="-1">
                <a:solidFill>
                  <a:srgbClr val="FFFFFF"/>
                </a:solidFill>
                <a:latin typeface="Calibri"/>
              </a:rPr>
              <a:t>Kapsülleme, veri üyelerini ve yöntemleri birbirine bağlarken, veri soyutlama, bir varlığın dış ayrıntılarını kullanıcıya göstermek ve uygulamasının ayrıntılarını gizlemekle ilgilenir.</a:t>
            </a:r>
          </a:p>
          <a:p>
            <a:pPr marL="432000" indent="-324000">
              <a:spcBef>
                <a:spcPts val="1417"/>
              </a:spcBef>
              <a:buClr>
                <a:srgbClr val="FFFFFF"/>
              </a:buClr>
              <a:buSzPct val="45000"/>
              <a:buFont typeface="Wingdings" charset="2"/>
              <a:buChar char=""/>
            </a:pPr>
            <a:r>
              <a:rPr lang="en-US" sz="3000" b="0" strike="noStrike" spc="-1">
                <a:solidFill>
                  <a:srgbClr val="FFFFFF"/>
                </a:solidFill>
                <a:latin typeface="Calibri"/>
              </a:rPr>
              <a:t>Soyutlama, verilerin belirli bir bölümüne erişim sağlarken, kapsülleme verileri gizler.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80880" y="2743200"/>
            <a:ext cx="11506320" cy="1455840"/>
          </a:xfrm>
          <a:prstGeom prst="rect">
            <a:avLst/>
          </a:prstGeom>
          <a:noFill/>
          <a:ln w="0">
            <a:noFill/>
          </a:ln>
        </p:spPr>
        <p:txBody>
          <a:bodyPr anchor="ctr">
            <a:normAutofit/>
          </a:bodyPr>
          <a:lstStyle/>
          <a:p>
            <a:pPr algn="ctr">
              <a:lnSpc>
                <a:spcPct val="100000"/>
              </a:lnSpc>
              <a:buNone/>
            </a:pPr>
            <a:r>
              <a:rPr lang="tr-TR" sz="3400" b="0" strike="noStrike" cap="all" spc="-1">
                <a:solidFill>
                  <a:srgbClr val="FFFFFF"/>
                </a:solidFill>
                <a:latin typeface="Calibri Light"/>
              </a:rPr>
              <a:t>Sonuç olarak</a:t>
            </a:r>
            <a:endParaRPr lang="en-US" sz="34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685800" y="228600"/>
            <a:ext cx="11506320" cy="114300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Hatırlanacak şeyler</a:t>
            </a:r>
            <a:endParaRPr lang="en-US" sz="3400" b="0" strike="noStrike" spc="-1">
              <a:solidFill>
                <a:srgbClr val="FFFFFF"/>
              </a:solidFill>
              <a:latin typeface="Calibri"/>
            </a:endParaRPr>
          </a:p>
        </p:txBody>
      </p:sp>
      <p:sp>
        <p:nvSpPr>
          <p:cNvPr id="132" name="PlaceHolder 2"/>
          <p:cNvSpPr>
            <a:spLocks noGrp="1"/>
          </p:cNvSpPr>
          <p:nvPr>
            <p:ph/>
          </p:nvPr>
        </p:nvSpPr>
        <p:spPr>
          <a:xfrm>
            <a:off x="613080" y="1828800"/>
            <a:ext cx="11045520" cy="4343400"/>
          </a:xfrm>
          <a:prstGeom prst="rect">
            <a:avLst/>
          </a:prstGeom>
          <a:noFill/>
          <a:ln w="0">
            <a:noFill/>
          </a:ln>
        </p:spPr>
        <p:txBody>
          <a:bodyPr anchor="ctr">
            <a:noAutofit/>
          </a:bodyPr>
          <a:lstStyle/>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Java'da, new operatörünü kullanarak soyut sınıftan bir nesne oluşturamazsınız. Soyut bir sınıfı başlatmaya çalışırsanız, derleme hatası verecektir.</a:t>
            </a:r>
          </a:p>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Soyut bir sınıfın bir yapıcısı olabilir.</a:t>
            </a:r>
          </a:p>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Hem soyut hem de somut yöntemler içerebilir. Soyut bir yöntem yalnızca bildirime sahiptir, ancak herhangi bir yöntem gövdesine sahip değildir.</a:t>
            </a:r>
          </a:p>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Java'da yalnızca sınıflar veya yöntemler soyut olarak bildirilebilir, bir değişkeni soyut olarak bildiremeyiz.</a:t>
            </a:r>
          </a:p>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Hem sınıfı hem de yöntemi soyut olarak bildirmek için abstract anahtar sözcüğünü kullanırız.</a:t>
            </a:r>
          </a:p>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Herhangi bir yöntemi soyut olarak bildirirsek, sınıfın otomatik olarak soyut bir sınıf olması gerekir.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28600"/>
            <a:ext cx="11506320" cy="114300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Hatırlanacak şeyler</a:t>
            </a:r>
            <a:endParaRPr lang="en-US" sz="3400" b="0" strike="noStrike" spc="-1">
              <a:solidFill>
                <a:srgbClr val="FFFFFF"/>
              </a:solidFill>
              <a:latin typeface="Calibri"/>
            </a:endParaRPr>
          </a:p>
        </p:txBody>
      </p:sp>
      <p:sp>
        <p:nvSpPr>
          <p:cNvPr id="134" name="PlaceHolder 2"/>
          <p:cNvSpPr>
            <a:spLocks noGrp="1"/>
          </p:cNvSpPr>
          <p:nvPr>
            <p:ph/>
          </p:nvPr>
        </p:nvSpPr>
        <p:spPr>
          <a:xfrm>
            <a:off x="613080" y="1828800"/>
            <a:ext cx="11045520" cy="4343400"/>
          </a:xfrm>
          <a:prstGeom prst="rect">
            <a:avLst/>
          </a:prstGeom>
          <a:noFill/>
          <a:ln w="0">
            <a:noFill/>
          </a:ln>
        </p:spPr>
        <p:txBody>
          <a:bodyPr anchor="ctr">
            <a:noAutofit/>
          </a:bodyPr>
          <a:lstStyle/>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Veri Soyutlama aracılığıyla, gerçek dünyadaki bir varlığı, temel tanımlayıcı özelliklerine indirgeyebilir ve yalnızca kullanıcılara gerekli olanı gösterebiliriz. Veri soyutlama kavramı tamamen Java'daki soyut sınıflara dayanmaktadır.</a:t>
            </a:r>
          </a:p>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Bu derste Java'da Soyutlamanın önemini gerçek hayattan örneklerle tartıştık.</a:t>
            </a:r>
          </a:p>
          <a:p>
            <a:pPr marL="432000" indent="-324000">
              <a:spcBef>
                <a:spcPts val="1417"/>
              </a:spcBef>
              <a:buClr>
                <a:srgbClr val="FFFFFF"/>
              </a:buClr>
              <a:buSzPct val="45000"/>
              <a:buFont typeface="Wingdings" charset="2"/>
              <a:buChar char=""/>
            </a:pPr>
            <a:r>
              <a:rPr lang="en-US" sz="2400" b="0" strike="noStrike" spc="-1">
                <a:solidFill>
                  <a:srgbClr val="FFFFFF"/>
                </a:solidFill>
                <a:latin typeface="Calibri"/>
              </a:rPr>
              <a:t>Ayrıca Java'daki soyut sınıfların ve soyut yöntemlerin ayrıntılı açıklamasını sözdizimi ve örnekleriyle birlikte ele aldık. Bu ders sonunda, OOP'lerde Soyutlamanın önemi ve bunun kodlar içerisinde nasıl uygulanacağı anlaşılmış olmalıdır.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228600" y="2057400"/>
            <a:ext cx="11506320" cy="1455840"/>
          </a:xfrm>
          <a:prstGeom prst="rect">
            <a:avLst/>
          </a:prstGeom>
          <a:noFill/>
          <a:ln w="0">
            <a:noFill/>
          </a:ln>
        </p:spPr>
        <p:txBody>
          <a:bodyPr anchor="ctr">
            <a:normAutofit/>
          </a:bodyPr>
          <a:lstStyle/>
          <a:p>
            <a:pPr algn="ctr">
              <a:lnSpc>
                <a:spcPct val="100000"/>
              </a:lnSpc>
              <a:buNone/>
            </a:pPr>
            <a:r>
              <a:rPr lang="tr-TR" sz="4000" b="0" strike="noStrike" cap="all" spc="-1">
                <a:solidFill>
                  <a:srgbClr val="FFFFFF"/>
                </a:solidFill>
                <a:latin typeface="Calibri Light"/>
              </a:rPr>
              <a:t>uygulamaLAR</a:t>
            </a:r>
            <a:endParaRPr lang="en-US" sz="4000" b="0" strike="noStrike" spc="-1">
              <a:solidFill>
                <a:srgbClr val="FFFFFF"/>
              </a:solidFill>
              <a:latin typeface="Calibri"/>
            </a:endParaRPr>
          </a:p>
        </p:txBody>
      </p:sp>
      <p:sp>
        <p:nvSpPr>
          <p:cNvPr id="136" name="Metin kutusu 135"/>
          <p:cNvSpPr txBox="1"/>
          <p:nvPr/>
        </p:nvSpPr>
        <p:spPr>
          <a:xfrm>
            <a:off x="3200400" y="3311280"/>
            <a:ext cx="5867400" cy="346320"/>
          </a:xfrm>
          <a:prstGeom prst="rect">
            <a:avLst/>
          </a:prstGeom>
          <a:noFill/>
          <a:ln w="0">
            <a:noFill/>
          </a:ln>
        </p:spPr>
        <p:txBody>
          <a:bodyPr lIns="90000" tIns="45000" rIns="90000" bIns="45000" anchor="t">
            <a:noAutofit/>
          </a:bodyPr>
          <a:lstStyle/>
          <a:p>
            <a:pPr algn="ctr"/>
            <a:r>
              <a:rPr lang="x-none" sz="1800" b="0" strike="noStrike" spc="-1">
                <a:solidFill>
                  <a:schemeClr val="bg1"/>
                </a:solidFill>
                <a:latin typeface="Arial"/>
              </a:rPr>
              <a:t>“Denenmemiş Bilgi Doğru ile Yanlış Arasında Kalır”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80880" y="372960"/>
            <a:ext cx="11506320" cy="1455840"/>
          </a:xfrm>
          <a:prstGeom prst="rect">
            <a:avLst/>
          </a:prstGeom>
          <a:noFill/>
          <a:ln w="0">
            <a:noFill/>
          </a:ln>
        </p:spPr>
        <p:txBody>
          <a:bodyPr anchor="ctr">
            <a:normAutofit/>
          </a:bodyPr>
          <a:lstStyle/>
          <a:p>
            <a:pPr>
              <a:lnSpc>
                <a:spcPct val="100000"/>
              </a:lnSpc>
              <a:buNone/>
            </a:pPr>
            <a:r>
              <a:rPr lang="tr-TR" sz="4000" b="0" strike="noStrike" cap="all" spc="-1">
                <a:solidFill>
                  <a:srgbClr val="FFFFFF"/>
                </a:solidFill>
                <a:latin typeface="Calibri Light"/>
              </a:rPr>
              <a:t>Uygulama-1: geometrik şekil soyutlama</a:t>
            </a:r>
            <a:endParaRPr lang="en-US" sz="4000" b="0" strike="noStrike" spc="-1">
              <a:solidFill>
                <a:srgbClr val="FFFFFF"/>
              </a:solidFill>
              <a:latin typeface="Calibri"/>
            </a:endParaRPr>
          </a:p>
        </p:txBody>
      </p:sp>
      <p:sp>
        <p:nvSpPr>
          <p:cNvPr id="138" name="Metin kutusu 137"/>
          <p:cNvSpPr txBox="1"/>
          <p:nvPr/>
        </p:nvSpPr>
        <p:spPr>
          <a:xfrm>
            <a:off x="564840" y="1828800"/>
            <a:ext cx="11322360" cy="4602600"/>
          </a:xfrm>
          <a:prstGeom prst="rect">
            <a:avLst/>
          </a:prstGeom>
          <a:noFill/>
          <a:ln w="0">
            <a:noFill/>
          </a:ln>
        </p:spPr>
        <p:txBody>
          <a:bodyPr lIns="90000" tIns="45000" rIns="90000" bIns="45000" anchor="t">
            <a:noAutofit/>
          </a:bodyPr>
          <a:lstStyle/>
          <a:p>
            <a:pPr marL="216000" indent="-216000">
              <a:buClr>
                <a:srgbClr val="FFFFFF"/>
              </a:buClr>
              <a:buSzPct val="45000"/>
              <a:buFont typeface="Wingdings" charset="2"/>
              <a:buChar char=""/>
            </a:pPr>
            <a:r>
              <a:rPr lang="x-none" sz="3000" b="0" strike="noStrike" spc="-1">
                <a:solidFill>
                  <a:schemeClr val="bg1"/>
                </a:solidFill>
                <a:latin typeface="Arial"/>
              </a:rPr>
              <a:t>GeometrikSekil isminde soyut bir sınıf tanımlayın.</a:t>
            </a:r>
          </a:p>
          <a:p>
            <a:pPr marL="216000" indent="-216000">
              <a:buClr>
                <a:srgbClr val="FFFFFF"/>
              </a:buClr>
              <a:buSzPct val="45000"/>
              <a:buFont typeface="Wingdings" charset="2"/>
              <a:buChar char=""/>
            </a:pPr>
            <a:r>
              <a:rPr lang="x-none" sz="3000" b="0" strike="noStrike" spc="-1">
                <a:solidFill>
                  <a:schemeClr val="bg1"/>
                </a:solidFill>
                <a:latin typeface="Arial"/>
              </a:rPr>
              <a:t>Tanımladığınız soyut sınıfın “sekilIsim” diye bir String özelliği olsun.</a:t>
            </a:r>
          </a:p>
          <a:p>
            <a:pPr marL="216000" indent="-216000">
              <a:buClr>
                <a:srgbClr val="FFFFFF"/>
              </a:buClr>
              <a:buSzPct val="45000"/>
              <a:buFont typeface="Wingdings" charset="2"/>
              <a:buChar char=""/>
            </a:pPr>
            <a:r>
              <a:rPr lang="x-none" sz="3000" b="0" strike="noStrike" spc="-1">
                <a:solidFill>
                  <a:schemeClr val="bg1"/>
                </a:solidFill>
                <a:latin typeface="Arial"/>
              </a:rPr>
              <a:t>Tanımladığınız soyut sınıfa alan ve cevre hesabı yapan 2 tane soyut metod tanımlayın</a:t>
            </a:r>
          </a:p>
          <a:p>
            <a:pPr marL="216000" indent="-216000">
              <a:buClr>
                <a:srgbClr val="FFFFFF"/>
              </a:buClr>
              <a:buSzPct val="45000"/>
              <a:buFont typeface="Wingdings" charset="2"/>
              <a:buChar char=""/>
            </a:pPr>
            <a:r>
              <a:rPr lang="x-none" sz="3000" b="0" strike="noStrike" spc="-1">
                <a:solidFill>
                  <a:schemeClr val="bg1"/>
                </a:solidFill>
                <a:latin typeface="Arial"/>
              </a:rPr>
              <a:t>Tanımladığınız soyut sınıfa “sekilIsim” parametresini alan ve soyut sınıfın parametresi olarak ayarlayan bir constructor (yapılandırıcı) tanımlayın</a:t>
            </a:r>
          </a:p>
          <a:p>
            <a:pPr marL="216000" indent="-216000">
              <a:buClr>
                <a:srgbClr val="FFFFFF"/>
              </a:buClr>
              <a:buSzPct val="45000"/>
              <a:buFont typeface="Wingdings" charset="2"/>
              <a:buChar char=""/>
            </a:pPr>
            <a:r>
              <a:rPr lang="x-none" sz="3000" b="0" strike="noStrike" spc="-1">
                <a:solidFill>
                  <a:schemeClr val="bg1"/>
                </a:solidFill>
                <a:latin typeface="Arial"/>
              </a:rPr>
              <a:t>Tanımladığınız soyut sınıfa soyut sınıfın ismini ve açıklamasını geriye döndürecek bir soyut olmayan metod ekleyin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80880" y="372960"/>
            <a:ext cx="11506320" cy="1455840"/>
          </a:xfrm>
          <a:prstGeom prst="rect">
            <a:avLst/>
          </a:prstGeom>
          <a:noFill/>
          <a:ln w="0">
            <a:noFill/>
          </a:ln>
        </p:spPr>
        <p:txBody>
          <a:bodyPr anchor="ctr">
            <a:normAutofit/>
          </a:bodyPr>
          <a:lstStyle/>
          <a:p>
            <a:pPr>
              <a:lnSpc>
                <a:spcPct val="100000"/>
              </a:lnSpc>
              <a:buNone/>
            </a:pPr>
            <a:r>
              <a:rPr lang="tr-TR" sz="4000" b="0" strike="noStrike" cap="all" spc="-1">
                <a:solidFill>
                  <a:srgbClr val="FFFFFF"/>
                </a:solidFill>
                <a:latin typeface="Calibri Light"/>
              </a:rPr>
              <a:t>Uygulama-2: geometrik şekiller tanımı</a:t>
            </a:r>
            <a:endParaRPr lang="en-US" sz="4000" b="0" strike="noStrike" spc="-1">
              <a:solidFill>
                <a:srgbClr val="FFFFFF"/>
              </a:solidFill>
              <a:latin typeface="Calibri"/>
            </a:endParaRPr>
          </a:p>
        </p:txBody>
      </p:sp>
      <p:sp>
        <p:nvSpPr>
          <p:cNvPr id="140" name="Metin kutusu 139"/>
          <p:cNvSpPr txBox="1"/>
          <p:nvPr/>
        </p:nvSpPr>
        <p:spPr>
          <a:xfrm>
            <a:off x="564840" y="1798200"/>
            <a:ext cx="11322360" cy="4602600"/>
          </a:xfrm>
          <a:prstGeom prst="rect">
            <a:avLst/>
          </a:prstGeom>
          <a:noFill/>
          <a:ln w="0">
            <a:noFill/>
          </a:ln>
        </p:spPr>
        <p:txBody>
          <a:bodyPr lIns="90000" tIns="45000" rIns="90000" bIns="45000" anchor="t">
            <a:noAutofit/>
          </a:bodyPr>
          <a:lstStyle/>
          <a:p>
            <a:pPr marL="216000" indent="-216000">
              <a:buClr>
                <a:srgbClr val="FFFFFF"/>
              </a:buClr>
              <a:buSzPct val="45000"/>
              <a:buFont typeface="Wingdings" charset="2"/>
              <a:buChar char=""/>
            </a:pPr>
            <a:r>
              <a:rPr lang="x-none" sz="3000" b="0" strike="noStrike" spc="-1">
                <a:solidFill>
                  <a:schemeClr val="bg1"/>
                </a:solidFill>
                <a:latin typeface="Arial"/>
              </a:rPr>
              <a:t>Bir önceki örnekte oluşturmuş olduğunuz soyut sınıfı kullanarak aşağıda belirtilen şekilleri temsil eden sınıflar üretip, soyut sınıftan miras alarak ilgili soyut metodları bu sınıflarda tanımlayın:</a:t>
            </a:r>
          </a:p>
          <a:p>
            <a:pPr marL="648000" lvl="2" indent="-216000">
              <a:buClr>
                <a:srgbClr val="FFFFFF"/>
              </a:buClr>
              <a:buSzPct val="45000"/>
              <a:buFont typeface="Wingdings" charset="2"/>
              <a:buChar char=""/>
            </a:pPr>
            <a:endParaRPr lang="x-none" sz="3000" b="0" strike="noStrike" spc="-1">
              <a:solidFill>
                <a:schemeClr val="bg1"/>
              </a:solidFill>
              <a:latin typeface="Arial"/>
            </a:endParaRPr>
          </a:p>
          <a:p>
            <a:pPr marL="1080000" lvl="4" indent="-216000">
              <a:buClr>
                <a:srgbClr val="FFFFFF"/>
              </a:buClr>
              <a:buSzPct val="45000"/>
              <a:buFont typeface="Wingdings" charset="2"/>
              <a:buChar char=""/>
            </a:pPr>
            <a:r>
              <a:rPr lang="x-none" sz="3000" b="0" strike="noStrike" spc="-1">
                <a:solidFill>
                  <a:schemeClr val="bg1"/>
                </a:solidFill>
                <a:latin typeface="Arial"/>
              </a:rPr>
              <a:t>Kare</a:t>
            </a:r>
          </a:p>
          <a:p>
            <a:pPr marL="1080000" lvl="4" indent="-216000">
              <a:buClr>
                <a:srgbClr val="FFFFFF"/>
              </a:buClr>
              <a:buSzPct val="45000"/>
              <a:buFont typeface="Wingdings" charset="2"/>
              <a:buChar char=""/>
            </a:pPr>
            <a:r>
              <a:rPr lang="x-none" sz="3000" b="0" strike="noStrike" spc="-1">
                <a:solidFill>
                  <a:schemeClr val="bg1"/>
                </a:solidFill>
                <a:latin typeface="Arial"/>
              </a:rPr>
              <a:t>Daire</a:t>
            </a:r>
          </a:p>
          <a:p>
            <a:pPr marL="1080000" lvl="4" indent="-216000">
              <a:buClr>
                <a:srgbClr val="FFFFFF"/>
              </a:buClr>
              <a:buSzPct val="45000"/>
              <a:buFont typeface="Wingdings" charset="2"/>
              <a:buChar char=""/>
            </a:pPr>
            <a:r>
              <a:rPr lang="x-none" sz="3000" b="0" strike="noStrike" spc="-1">
                <a:solidFill>
                  <a:schemeClr val="bg1"/>
                </a:solidFill>
                <a:latin typeface="Arial"/>
              </a:rPr>
              <a:t>Ucgen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80880" y="372960"/>
            <a:ext cx="11506320" cy="1455840"/>
          </a:xfrm>
          <a:prstGeom prst="rect">
            <a:avLst/>
          </a:prstGeom>
          <a:noFill/>
          <a:ln w="0">
            <a:noFill/>
          </a:ln>
        </p:spPr>
        <p:txBody>
          <a:bodyPr anchor="ctr">
            <a:normAutofit/>
          </a:bodyPr>
          <a:lstStyle/>
          <a:p>
            <a:pPr>
              <a:lnSpc>
                <a:spcPct val="100000"/>
              </a:lnSpc>
              <a:buNone/>
            </a:pPr>
            <a:r>
              <a:rPr lang="tr-TR" sz="4000" b="0" strike="noStrike" cap="all" spc="-1">
                <a:solidFill>
                  <a:srgbClr val="FFFFFF"/>
                </a:solidFill>
                <a:latin typeface="Calibri Light"/>
              </a:rPr>
              <a:t>Uygulama-3: geometrik şekiller oluşumu</a:t>
            </a:r>
            <a:endParaRPr lang="en-US" sz="4000" b="0" strike="noStrike" spc="-1">
              <a:solidFill>
                <a:srgbClr val="FFFFFF"/>
              </a:solidFill>
              <a:latin typeface="Calibri"/>
            </a:endParaRPr>
          </a:p>
        </p:txBody>
      </p:sp>
      <p:sp>
        <p:nvSpPr>
          <p:cNvPr id="142" name="Metin kutusu 141"/>
          <p:cNvSpPr txBox="1"/>
          <p:nvPr/>
        </p:nvSpPr>
        <p:spPr>
          <a:xfrm>
            <a:off x="564840" y="2286000"/>
            <a:ext cx="11322360" cy="2057400"/>
          </a:xfrm>
          <a:prstGeom prst="rect">
            <a:avLst/>
          </a:prstGeom>
          <a:noFill/>
          <a:ln w="0">
            <a:noFill/>
          </a:ln>
        </p:spPr>
        <p:txBody>
          <a:bodyPr lIns="90000" tIns="45000" rIns="90000" bIns="45000" anchor="t">
            <a:noAutofit/>
          </a:bodyPr>
          <a:lstStyle/>
          <a:p>
            <a:pPr marL="216000" indent="-216000">
              <a:buClr>
                <a:srgbClr val="FFFFFF"/>
              </a:buClr>
              <a:buSzPct val="45000"/>
              <a:buFont typeface="Wingdings" charset="2"/>
              <a:buChar char=""/>
            </a:pPr>
            <a:r>
              <a:rPr lang="x-none" sz="3000" b="0" strike="noStrike" spc="-1">
                <a:solidFill>
                  <a:schemeClr val="bg1"/>
                </a:solidFill>
                <a:latin typeface="Arial"/>
              </a:rPr>
              <a:t>Bir önceki örnekte tanımlamış olduğunuz sınıflardan nesneler üreterek ilgili metodları çağırıp, tanımlamış olduğunuz metodların doğru çalıştığını ve parametrelerin düzgün bir şekilde değiştirildiğini doğrulayın.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143000" y="-36000"/>
            <a:ext cx="9902520" cy="998640"/>
          </a:xfrm>
          <a:prstGeom prst="rect">
            <a:avLst/>
          </a:prstGeom>
          <a:noFill/>
          <a:ln w="0">
            <a:noFill/>
          </a:ln>
        </p:spPr>
        <p:txBody>
          <a:bodyPr anchor="ctr">
            <a:normAutofit/>
          </a:bodyPr>
          <a:lstStyle/>
          <a:p>
            <a:pPr algn="ctr">
              <a:lnSpc>
                <a:spcPct val="100000"/>
              </a:lnSpc>
              <a:buNone/>
            </a:pPr>
            <a:r>
              <a:rPr lang="tr-TR" sz="2000" b="0" strike="noStrike" cap="all" spc="-1">
                <a:solidFill>
                  <a:srgbClr val="FFFFFF"/>
                </a:solidFill>
                <a:latin typeface="Calibri Light"/>
              </a:rPr>
              <a:t>Pablo Picasso'nun Boğa'sı - Boğayı, oldukça gerçekçi bir tasvirle başlayıp birkaç satırdan başka hiçbir şeyle biten çeşitli soyutlama aşamalarında betimler</a:t>
            </a:r>
            <a:endParaRPr lang="en-US" sz="2000" b="0" strike="noStrike" spc="-1">
              <a:solidFill>
                <a:srgbClr val="FFFFFF"/>
              </a:solidFill>
              <a:latin typeface="Calibri"/>
            </a:endParaRPr>
          </a:p>
        </p:txBody>
      </p:sp>
      <p:pic>
        <p:nvPicPr>
          <p:cNvPr id="89" name="Resim 88"/>
          <p:cNvPicPr/>
          <p:nvPr/>
        </p:nvPicPr>
        <p:blipFill>
          <a:blip r:embed="rId2"/>
          <a:stretch/>
        </p:blipFill>
        <p:spPr>
          <a:xfrm>
            <a:off x="1629000" y="819360"/>
            <a:ext cx="8658000" cy="5689440"/>
          </a:xfrm>
          <a:prstGeom prst="rect">
            <a:avLst/>
          </a:prstGeom>
          <a:ln w="0">
            <a:noFill/>
          </a:ln>
        </p:spPr>
      </p:pic>
      <p:sp>
        <p:nvSpPr>
          <p:cNvPr id="90" name="Metin kutusu 89"/>
          <p:cNvSpPr txBox="1"/>
          <p:nvPr/>
        </p:nvSpPr>
        <p:spPr>
          <a:xfrm>
            <a:off x="5243040" y="6580800"/>
            <a:ext cx="2300760" cy="216720"/>
          </a:xfrm>
          <a:prstGeom prst="rect">
            <a:avLst/>
          </a:prstGeom>
          <a:noFill/>
          <a:ln w="0">
            <a:noFill/>
          </a:ln>
        </p:spPr>
        <p:txBody>
          <a:bodyPr lIns="90000" tIns="45000" rIns="90000" bIns="45000" anchor="t">
            <a:noAutofit/>
          </a:bodyPr>
          <a:lstStyle/>
          <a:p>
            <a:pPr>
              <a:lnSpc>
                <a:spcPct val="100000"/>
              </a:lnSpc>
              <a:buNone/>
            </a:pPr>
            <a:r>
              <a:rPr lang="tr-TR" sz="1000" b="0" strike="noStrike" cap="all" spc="-1" dirty="0">
                <a:solidFill>
                  <a:srgbClr val="FFFFFF"/>
                </a:solidFill>
                <a:latin typeface="Calibri Light"/>
              </a:rPr>
              <a:t>Pablo Picasso, </a:t>
            </a:r>
            <a:r>
              <a:rPr lang="tr-TR" sz="1000" b="0" strike="noStrike" cap="all" spc="-1" dirty="0" err="1">
                <a:solidFill>
                  <a:srgbClr val="FFFFFF"/>
                </a:solidFill>
                <a:latin typeface="Calibri Light"/>
              </a:rPr>
              <a:t>The</a:t>
            </a:r>
            <a:r>
              <a:rPr lang="tr-TR" sz="1000" b="0" strike="noStrike" cap="all" spc="-1" dirty="0">
                <a:solidFill>
                  <a:srgbClr val="FFFFFF"/>
                </a:solidFill>
                <a:latin typeface="Calibri Light"/>
              </a:rPr>
              <a:t> </a:t>
            </a:r>
            <a:r>
              <a:rPr lang="tr-TR" sz="1000" b="0" strike="noStrike" cap="all" spc="-1" dirty="0" err="1">
                <a:solidFill>
                  <a:srgbClr val="FFFFFF"/>
                </a:solidFill>
                <a:latin typeface="Calibri Light"/>
              </a:rPr>
              <a:t>Bull</a:t>
            </a:r>
            <a:r>
              <a:rPr lang="tr-TR" sz="1000" b="0" strike="noStrike" cap="all" spc="-1" dirty="0">
                <a:solidFill>
                  <a:srgbClr val="FFFFFF"/>
                </a:solidFill>
                <a:latin typeface="Calibri Light"/>
              </a:rPr>
              <a:t>, 1945</a:t>
            </a:r>
            <a:endParaRPr lang="x-none" sz="1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Nesne yönelimli programlamada soyutlama</a:t>
            </a:r>
            <a:endParaRPr lang="en-US" sz="3400" b="0" strike="noStrike" spc="-1">
              <a:solidFill>
                <a:srgbClr val="FFFFFF"/>
              </a:solidFill>
              <a:latin typeface="Calibri"/>
            </a:endParaRPr>
          </a:p>
        </p:txBody>
      </p:sp>
      <p:sp>
        <p:nvSpPr>
          <p:cNvPr id="92" name="PlaceHolder 2"/>
          <p:cNvSpPr>
            <a:spLocks noGrp="1"/>
          </p:cNvSpPr>
          <p:nvPr>
            <p:ph/>
          </p:nvPr>
        </p:nvSpPr>
        <p:spPr>
          <a:xfrm>
            <a:off x="685800" y="2295000"/>
            <a:ext cx="10131120" cy="36486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Nesne yönelimli programlamada soyutlama, üç temel ilkeden biridir (kapsülleme ve kalıtımla birlikte). Soyutlama süreci boyunca, bir programcı karmaşıklığı azaltmak ve verimliliği artırmak için bir nesne hakkındaki ilgili veriler dışındaki tüm verileri gizler.</a:t>
            </a:r>
            <a:endParaRPr lang="en-US" sz="28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Soyutlamada geriye kalan nesne de orijinalin bir temsilidir ve istenmeyen ayrıntılar atlanır. Ortaya çıkan nesnenin kendisine, seçilen özniteliklerden ve kaynak varlığın belirli bir kullanımına özgü davranıştan oluşan adlandırılmış bir varlık anlamına gelen bir soyutlama olarak atıfta bulunulabilir. Soyutlama, hem kapsülleme hem de veri gizleme ile ilgilidir.</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72000"/>
            <a:ext cx="11506320" cy="685800"/>
          </a:xfrm>
          <a:prstGeom prst="rect">
            <a:avLst/>
          </a:prstGeom>
          <a:noFill/>
          <a:ln w="0">
            <a:noFill/>
          </a:ln>
        </p:spPr>
        <p:txBody>
          <a:bodyPr anchor="ctr">
            <a:normAutofit/>
          </a:bodyPr>
          <a:lstStyle/>
          <a:p>
            <a:pPr algn="ctr">
              <a:lnSpc>
                <a:spcPct val="100000"/>
              </a:lnSpc>
              <a:buNone/>
            </a:pPr>
            <a:r>
              <a:rPr lang="tr-TR" sz="3400" b="0" strike="noStrike" cap="all" spc="-1">
                <a:solidFill>
                  <a:srgbClr val="FFFFFF"/>
                </a:solidFill>
                <a:latin typeface="Calibri Light"/>
              </a:rPr>
              <a:t>Herkes bakar ama herkes göremez</a:t>
            </a:r>
            <a:endParaRPr lang="en-US" sz="3400" b="0" strike="noStrike" spc="-1">
              <a:solidFill>
                <a:srgbClr val="FFFFFF"/>
              </a:solidFill>
              <a:latin typeface="Calibri"/>
            </a:endParaRPr>
          </a:p>
        </p:txBody>
      </p:sp>
      <p:pic>
        <p:nvPicPr>
          <p:cNvPr id="94" name="Resim 93"/>
          <p:cNvPicPr/>
          <p:nvPr/>
        </p:nvPicPr>
        <p:blipFill>
          <a:blip r:embed="rId2"/>
          <a:stretch/>
        </p:blipFill>
        <p:spPr>
          <a:xfrm>
            <a:off x="2057400" y="748080"/>
            <a:ext cx="8229600" cy="59868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Soyutlama her yerde</a:t>
            </a:r>
            <a:endParaRPr lang="en-US" sz="3400" b="0" strike="noStrike" spc="-1">
              <a:solidFill>
                <a:srgbClr val="FFFFFF"/>
              </a:solidFill>
              <a:latin typeface="Calibri"/>
            </a:endParaRPr>
          </a:p>
        </p:txBody>
      </p:sp>
      <p:sp>
        <p:nvSpPr>
          <p:cNvPr id="96" name="PlaceHolder 2"/>
          <p:cNvSpPr>
            <a:spLocks noGrp="1"/>
          </p:cNvSpPr>
          <p:nvPr>
            <p:ph/>
          </p:nvPr>
        </p:nvSpPr>
        <p:spPr>
          <a:xfrm>
            <a:off x="685800" y="2057400"/>
            <a:ext cx="10131120" cy="36486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Örneğin, bir e-posta örneğini ele alalım, kullanıcı bir e-posta gönderdikten hemen sonra ne olduğu, mesajı göndermek için sunucu tarafından hangi protokolün kullanıldığı gibi karmaşık ayrıntıları bilmiyor.</a:t>
            </a:r>
            <a:endParaRPr lang="en-US" sz="28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Bu nedenle alıcının adresini belirtmemiz, içeriği yazmamız ve gönder butonuna tıklamamız yeterli.</a:t>
            </a:r>
            <a:endParaRPr lang="en-US" sz="28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Buna temel olarak karmaşık detayların kullanıcılardan gizlendiği Soyutlama denir.</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457200"/>
            <a:ext cx="10972800" cy="914400"/>
          </a:xfrm>
          <a:prstGeom prst="rect">
            <a:avLst/>
          </a:prstGeom>
          <a:noFill/>
          <a:ln w="0">
            <a:noFill/>
          </a:ln>
        </p:spPr>
        <p:txBody>
          <a:bodyPr anchor="ctr">
            <a:normAutofit/>
          </a:bodyPr>
          <a:lstStyle/>
          <a:p>
            <a:pPr>
              <a:lnSpc>
                <a:spcPct val="100000"/>
              </a:lnSpc>
              <a:buNone/>
            </a:pPr>
            <a:r>
              <a:rPr lang="tr-TR" sz="4000" b="0" strike="noStrike" cap="all" spc="-1">
                <a:solidFill>
                  <a:srgbClr val="FFFFFF"/>
                </a:solidFill>
                <a:latin typeface="Calibri Light"/>
              </a:rPr>
              <a:t>Soyutlama türleri – data abstractıon</a:t>
            </a:r>
            <a:endParaRPr lang="en-US" sz="4000" b="0" strike="noStrike" spc="-1">
              <a:solidFill>
                <a:srgbClr val="FFFFFF"/>
              </a:solidFill>
              <a:latin typeface="Calibri"/>
            </a:endParaRPr>
          </a:p>
        </p:txBody>
      </p:sp>
      <p:sp>
        <p:nvSpPr>
          <p:cNvPr id="98" name="Metin kutusu 97"/>
          <p:cNvSpPr txBox="1"/>
          <p:nvPr/>
        </p:nvSpPr>
        <p:spPr>
          <a:xfrm>
            <a:off x="7194600" y="1828800"/>
            <a:ext cx="4800600" cy="4343400"/>
          </a:xfrm>
          <a:prstGeom prst="rect">
            <a:avLst/>
          </a:prstGeom>
          <a:noFill/>
          <a:ln w="0">
            <a:noFill/>
          </a:ln>
        </p:spPr>
        <p:txBody>
          <a:bodyPr lIns="90000" tIns="45000" rIns="90000" bIns="45000" anchor="t">
            <a:noAutofit/>
          </a:bodyPr>
          <a:lstStyle/>
          <a:p>
            <a:pPr marL="216000" indent="-216000">
              <a:buClr>
                <a:srgbClr val="FFFFFF"/>
              </a:buClr>
              <a:buSzPct val="45000"/>
              <a:buFont typeface="Wingdings" charset="2"/>
              <a:buChar char=""/>
            </a:pPr>
            <a:r>
              <a:rPr lang="x-none" sz="3000" b="0" strike="noStrike" spc="-1">
                <a:solidFill>
                  <a:schemeClr val="bg1"/>
                </a:solidFill>
                <a:latin typeface="Arial"/>
              </a:rPr>
              <a:t>Veri soyutlama, belirli bir veri gövdesinin bütünün basitleştirilmiş bir temsiline indirgenmesidir. Soyutlama, genel olarak, bir dizi temel özelliğe indirgemek için bir şeyden özellikleri silme veya çıkarma işlemidir.</a:t>
            </a:r>
          </a:p>
        </p:txBody>
      </p:sp>
      <p:pic>
        <p:nvPicPr>
          <p:cNvPr id="99" name="Resim 98"/>
          <p:cNvPicPr/>
          <p:nvPr/>
        </p:nvPicPr>
        <p:blipFill>
          <a:blip r:embed="rId2"/>
          <a:stretch/>
        </p:blipFill>
        <p:spPr>
          <a:xfrm>
            <a:off x="879120" y="1600200"/>
            <a:ext cx="6182640" cy="4572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457200"/>
            <a:ext cx="10972800" cy="914400"/>
          </a:xfrm>
          <a:prstGeom prst="rect">
            <a:avLst/>
          </a:prstGeom>
          <a:noFill/>
          <a:ln w="0">
            <a:noFill/>
          </a:ln>
        </p:spPr>
        <p:txBody>
          <a:bodyPr anchor="ctr">
            <a:normAutofit/>
          </a:bodyPr>
          <a:lstStyle/>
          <a:p>
            <a:pPr>
              <a:lnSpc>
                <a:spcPct val="100000"/>
              </a:lnSpc>
              <a:buNone/>
            </a:pPr>
            <a:r>
              <a:rPr lang="tr-TR" sz="4000" b="0" strike="noStrike" cap="all" spc="-1">
                <a:solidFill>
                  <a:srgbClr val="FFFFFF"/>
                </a:solidFill>
                <a:latin typeface="Calibri Light"/>
              </a:rPr>
              <a:t>Soyutlama türleri – process abstractıon</a:t>
            </a:r>
            <a:endParaRPr lang="en-US" sz="4000" b="0" strike="noStrike" spc="-1">
              <a:solidFill>
                <a:srgbClr val="FFFFFF"/>
              </a:solidFill>
              <a:latin typeface="Calibri"/>
            </a:endParaRPr>
          </a:p>
        </p:txBody>
      </p:sp>
      <p:sp>
        <p:nvSpPr>
          <p:cNvPr id="101" name="Metin kutusu 100"/>
          <p:cNvSpPr txBox="1"/>
          <p:nvPr/>
        </p:nvSpPr>
        <p:spPr>
          <a:xfrm>
            <a:off x="7315200" y="2514600"/>
            <a:ext cx="4680000" cy="3200400"/>
          </a:xfrm>
          <a:prstGeom prst="rect">
            <a:avLst/>
          </a:prstGeom>
          <a:noFill/>
          <a:ln w="0">
            <a:noFill/>
          </a:ln>
        </p:spPr>
        <p:txBody>
          <a:bodyPr lIns="90000" tIns="45000" rIns="90000" bIns="45000" anchor="t">
            <a:noAutofit/>
          </a:bodyPr>
          <a:lstStyle/>
          <a:p>
            <a:pPr marL="216000" indent="-216000">
              <a:buClr>
                <a:srgbClr val="FFFFFF"/>
              </a:buClr>
              <a:buSzPct val="45000"/>
              <a:buFont typeface="Wingdings" charset="2"/>
              <a:buChar char=""/>
            </a:pPr>
            <a:r>
              <a:rPr lang="x-none" sz="3000" b="0" strike="noStrike" spc="-1">
                <a:solidFill>
                  <a:schemeClr val="bg1"/>
                </a:solidFill>
                <a:latin typeface="Arial"/>
              </a:rPr>
              <a:t>İşlem soyutlamasında, bazı metod ve yöntemlerin ayrıntıları nesneyi kullanan kişi tarafından görülmez.</a:t>
            </a:r>
          </a:p>
        </p:txBody>
      </p:sp>
      <p:pic>
        <p:nvPicPr>
          <p:cNvPr id="102" name="Resim 101"/>
          <p:cNvPicPr/>
          <p:nvPr/>
        </p:nvPicPr>
        <p:blipFill>
          <a:blip r:embed="rId2"/>
          <a:stretch/>
        </p:blipFill>
        <p:spPr>
          <a:xfrm>
            <a:off x="685800" y="1600200"/>
            <a:ext cx="6348960" cy="4572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28600"/>
            <a:ext cx="11506320" cy="1455840"/>
          </a:xfrm>
          <a:prstGeom prst="rect">
            <a:avLst/>
          </a:prstGeom>
          <a:noFill/>
          <a:ln w="0">
            <a:noFill/>
          </a:ln>
        </p:spPr>
        <p:txBody>
          <a:bodyPr anchor="ctr">
            <a:normAutofit/>
          </a:bodyPr>
          <a:lstStyle/>
          <a:p>
            <a:pPr>
              <a:lnSpc>
                <a:spcPct val="100000"/>
              </a:lnSpc>
              <a:buNone/>
            </a:pPr>
            <a:r>
              <a:rPr lang="tr-TR" sz="3400" b="0" strike="noStrike" cap="all" spc="-1">
                <a:solidFill>
                  <a:srgbClr val="FFFFFF"/>
                </a:solidFill>
                <a:latin typeface="Calibri Light"/>
              </a:rPr>
              <a:t>Programlamada soyutlamanın önemi</a:t>
            </a:r>
            <a:endParaRPr lang="en-US" sz="3400" b="0" strike="noStrike" spc="-1">
              <a:solidFill>
                <a:srgbClr val="FFFFFF"/>
              </a:solidFill>
              <a:latin typeface="Calibri"/>
            </a:endParaRPr>
          </a:p>
        </p:txBody>
      </p:sp>
      <p:sp>
        <p:nvSpPr>
          <p:cNvPr id="104" name="PlaceHolder 2"/>
          <p:cNvSpPr>
            <a:spLocks noGrp="1"/>
          </p:cNvSpPr>
          <p:nvPr>
            <p:ph/>
          </p:nvPr>
        </p:nvSpPr>
        <p:spPr>
          <a:xfrm>
            <a:off x="685800" y="2057400"/>
            <a:ext cx="10131120" cy="3648600"/>
          </a:xfrm>
          <a:prstGeom prst="rect">
            <a:avLst/>
          </a:prstGeom>
          <a:noFill/>
          <a:ln w="0">
            <a:noFill/>
          </a:ln>
        </p:spPr>
        <p:txBody>
          <a:bodyPr anchor="ctr">
            <a:noAutofit/>
          </a:bodyPr>
          <a:lstStyle/>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Bir modülün kendi dahili verilerini ve diğer uygulama detaylarını diğer modüllerden ne ölçüde gizlediği, iyi tasarlanmış bir Nesne Yönelimli modülü diğer modüllerden ayıran en önemli faktördür.</a:t>
            </a:r>
            <a:endParaRPr lang="en-US" sz="2800" b="0" strike="noStrike" spc="-1">
              <a:solidFill>
                <a:srgbClr val="FFFFFF"/>
              </a:solidFill>
              <a:latin typeface="Calibri"/>
            </a:endParaRPr>
          </a:p>
          <a:p>
            <a:pPr marL="285840" indent="-285840">
              <a:lnSpc>
                <a:spcPct val="100000"/>
              </a:lnSpc>
              <a:spcAft>
                <a:spcPts val="1001"/>
              </a:spcAft>
              <a:buClr>
                <a:srgbClr val="FFFFFF"/>
              </a:buClr>
              <a:buFont typeface="Arial"/>
              <a:buChar char="•"/>
            </a:pPr>
            <a:r>
              <a:rPr lang="tr-TR" sz="2800" b="0" strike="noStrike" spc="-1">
                <a:solidFill>
                  <a:srgbClr val="FFFFFF"/>
                </a:solidFill>
                <a:latin typeface="Calibri"/>
              </a:rPr>
              <a:t>İyi tasarlanmış bir modül, tüm uygulama ayrıntılarını gizler ve arayüzünü uygulamasından net bir şekilde ayırır. Bu modüller daha sonra birbirleriyle yalnızca arayüzler aracılığıyla iletişim kurar. Bu kavram Java'da Soyutlama yardımıyla desteklenir.</a:t>
            </a:r>
            <a:endParaRPr lang="en-US" sz="28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1412</Words>
  <Application>Microsoft Office PowerPoint</Application>
  <PresentationFormat>Özel</PresentationFormat>
  <Paragraphs>96</Paragraphs>
  <Slides>28</Slides>
  <Notes>0</Notes>
  <HiddenSlides>0</HiddenSlides>
  <MMClips>0</MMClips>
  <ScaleCrop>false</ScaleCrop>
  <HeadingPairs>
    <vt:vector size="4" baseType="variant">
      <vt:variant>
        <vt:lpstr>Tema</vt:lpstr>
      </vt:variant>
      <vt:variant>
        <vt:i4>2</vt:i4>
      </vt:variant>
      <vt:variant>
        <vt:lpstr>Slayt Başlıkları</vt:lpstr>
      </vt:variant>
      <vt:variant>
        <vt:i4>28</vt:i4>
      </vt:variant>
    </vt:vector>
  </HeadingPairs>
  <TitlesOfParts>
    <vt:vector size="30" baseType="lpstr">
      <vt:lpstr>Office Theme</vt:lpstr>
      <vt:lpstr>Office Theme</vt:lpstr>
      <vt:lpstr>ALGORİTMA VE PROGRAMLAMA - II</vt:lpstr>
      <vt:lpstr>Soyutlama nedir?</vt:lpstr>
      <vt:lpstr>Pablo Picasso'nun Boğa'sı - Boğayı, oldukça gerçekçi bir tasvirle başlayıp birkaç satırdan başka hiçbir şeyle biten çeşitli soyutlama aşamalarında betimler</vt:lpstr>
      <vt:lpstr>Nesne yönelimli programlamada soyutlama</vt:lpstr>
      <vt:lpstr>Herkes bakar ama herkes göremez</vt:lpstr>
      <vt:lpstr>Soyutlama her yerde</vt:lpstr>
      <vt:lpstr>Soyutlama türleri – data abstractıon</vt:lpstr>
      <vt:lpstr>Soyutlama türleri – process abstractıon</vt:lpstr>
      <vt:lpstr>Programlamada soyutlamanın önemi</vt:lpstr>
      <vt:lpstr>Programlamada soyutlamanın önemi</vt:lpstr>
      <vt:lpstr>Java soyutlama – gerçek bir dünya örneği</vt:lpstr>
      <vt:lpstr>Java soyutlama – gerçek bir dünya örneği</vt:lpstr>
      <vt:lpstr>Java’da soyutlama</vt:lpstr>
      <vt:lpstr>Java’da soyut sınıflar</vt:lpstr>
      <vt:lpstr>Java’da soyut sınıflar</vt:lpstr>
      <vt:lpstr>Java’da soyut metodlar</vt:lpstr>
      <vt:lpstr>Java’da soyut metodlar</vt:lpstr>
      <vt:lpstr>Java ile Soyutlamada derinlere doğru</vt:lpstr>
      <vt:lpstr>Java'da neden Soyut Sınıflara ihtiyacımız var?</vt:lpstr>
      <vt:lpstr>Java'da soyutlamanın avantajları</vt:lpstr>
      <vt:lpstr>Java'da Veri Kapsülleme ve Veri Soyutlama</vt:lpstr>
      <vt:lpstr>Sonuç olarak</vt:lpstr>
      <vt:lpstr>Hatırlanacak şeyler</vt:lpstr>
      <vt:lpstr>Hatırlanacak şeyler</vt:lpstr>
      <vt:lpstr>uygulamaLAR</vt:lpstr>
      <vt:lpstr>Uygulama-1: geometrik şekil soyutlama</vt:lpstr>
      <vt:lpstr>Uygulama-2: geometrik şekiller tanımı</vt:lpstr>
      <vt:lpstr>Uygulama-3: geometrik şekiller oluşumu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PROGRAMLAMA - II</dc:title>
  <dc:subject/>
  <dc:creator>Bilinmeyen Kullanıcı</dc:creator>
  <dc:description/>
  <cp:lastModifiedBy>Admin</cp:lastModifiedBy>
  <cp:revision>28</cp:revision>
  <dcterms:created xsi:type="dcterms:W3CDTF">2022-03-06T13:45:44Z</dcterms:created>
  <dcterms:modified xsi:type="dcterms:W3CDTF">2022-05-17T09:22:31Z</dcterms:modified>
  <dc:language>en-TR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Özel</vt:lpwstr>
  </property>
  <property fmtid="{D5CDD505-2E9C-101B-9397-08002B2CF9AE}" pid="3" name="Slides">
    <vt:r8>22</vt:r8>
  </property>
</Properties>
</file>