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76" r:id="rId5"/>
    <p:sldId id="258" r:id="rId6"/>
    <p:sldId id="274" r:id="rId7"/>
    <p:sldId id="275" r:id="rId8"/>
    <p:sldId id="259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6" r:id="rId17"/>
    <p:sldId id="287" r:id="rId18"/>
    <p:sldId id="285" r:id="rId19"/>
    <p:sldId id="288" r:id="rId20"/>
    <p:sldId id="26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71" autoAdjust="0"/>
  </p:normalViewPr>
  <p:slideViewPr>
    <p:cSldViewPr>
      <p:cViewPr varScale="1">
        <p:scale>
          <a:sx n="82" d="100"/>
          <a:sy n="82" d="100"/>
        </p:scale>
        <p:origin x="69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E925-A487-4A2B-B0D0-BCBE2A46C67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1955-6018-4AE1-AA06-EF062C1E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pgrad.com/blog/what-are-the-advantages-of-object-oriented-programming/#7_Security" TargetMode="External"/><Relationship Id="rId3" Type="http://schemas.openxmlformats.org/officeDocument/2006/relationships/hyperlink" Target="https://www.upgrad.com/blog/what-are-the-advantages-of-object-oriented-programming/#2_Code_Reusability" TargetMode="External"/><Relationship Id="rId7" Type="http://schemas.openxmlformats.org/officeDocument/2006/relationships/hyperlink" Target="https://www.upgrad.com/blog/what-are-the-advantages-of-object-oriented-programming/#6_Solving_problems" TargetMode="External"/><Relationship Id="rId2" Type="http://schemas.openxmlformats.org/officeDocument/2006/relationships/hyperlink" Target="https://www.upgrad.com/blog/what-are-the-advantages-of-object-oriented-programming/#1_Troubleshooting_is_easier_with_the_OO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what-are-the-advantages-of-object-oriented-programming/#5_Code_Flexibility" TargetMode="External"/><Relationship Id="rId5" Type="http://schemas.openxmlformats.org/officeDocument/2006/relationships/hyperlink" Target="https://www.upgrad.com/blog/what-are-the-advantages-of-object-oriented-programming/#4_Data_Redundancy" TargetMode="External"/><Relationship Id="rId4" Type="http://schemas.openxmlformats.org/officeDocument/2006/relationships/hyperlink" Target="https://www.upgrad.com/blog/what-are-the-advantages-of-object-oriented-programming/#3_Productiv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FDDD5-CF15-AC49-A48F-EA54A290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564" y="2362246"/>
            <a:ext cx="6507561" cy="1913464"/>
          </a:xfrm>
        </p:spPr>
        <p:txBody>
          <a:bodyPr>
            <a:normAutofit fontScale="90000"/>
          </a:bodyPr>
          <a:lstStyle/>
          <a:p>
            <a:r>
              <a:rPr lang="tr-TR" sz="6000"/>
              <a:t>ALGORİTMA VE PROGRAMLAMA - II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47FDDA-91B2-6340-BD22-C55943C9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495753"/>
            <a:ext cx="8112125" cy="1005317"/>
          </a:xfrm>
        </p:spPr>
        <p:txBody>
          <a:bodyPr>
            <a:normAutofit fontScale="92500" lnSpcReduction="20000"/>
          </a:bodyPr>
          <a:lstStyle/>
          <a:p>
            <a:r>
              <a:rPr lang="tr-TR" sz="4000" dirty="0" smtClean="0"/>
              <a:t>JAVA İLE NESNE YÖNELİMLİ PROGRAMLAMA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71084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143000"/>
          </a:xfrm>
        </p:spPr>
        <p:txBody>
          <a:bodyPr>
            <a:normAutofit/>
          </a:bodyPr>
          <a:lstStyle/>
          <a:p>
            <a:r>
              <a:rPr lang="tr-TR" sz="6000" dirty="0" smtClean="0"/>
              <a:t>JAVA’DA SINIF VE NESNE İLİŞKİSİ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131425" cy="1058333"/>
          </a:xfrm>
        </p:spPr>
        <p:txBody>
          <a:bodyPr>
            <a:normAutofit fontScale="77500" lnSpcReduction="20000"/>
          </a:bodyPr>
          <a:lstStyle/>
          <a:p>
            <a:r>
              <a:rPr lang="tr-TR" sz="3200" dirty="0" smtClean="0"/>
              <a:t>Eğer araba isminde bir sınıf oluşturursak, arabalar kategorisinin somut örnekleri olan </a:t>
            </a:r>
            <a:r>
              <a:rPr lang="tr-TR" sz="3200" dirty="0" err="1" smtClean="0"/>
              <a:t>volvo</a:t>
            </a:r>
            <a:r>
              <a:rPr lang="tr-TR" sz="3200" dirty="0" smtClean="0"/>
              <a:t>, </a:t>
            </a:r>
            <a:r>
              <a:rPr lang="tr-TR" sz="3200" dirty="0" err="1" smtClean="0"/>
              <a:t>audi</a:t>
            </a:r>
            <a:r>
              <a:rPr lang="tr-TR" sz="3200" dirty="0" smtClean="0"/>
              <a:t> ve </a:t>
            </a:r>
            <a:r>
              <a:rPr lang="tr-TR" sz="3200" dirty="0" err="1" smtClean="0"/>
              <a:t>toyoya</a:t>
            </a:r>
            <a:r>
              <a:rPr lang="tr-TR" sz="3200" dirty="0" smtClean="0"/>
              <a:t> gibi araba türlerini bu sınıftan oluşturulmuş örnekler (nesneler) olarak düşünebiliriz</a:t>
            </a:r>
            <a:endParaRPr lang="tr-TR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175379"/>
            <a:ext cx="1066607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06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143000"/>
          </a:xfrm>
        </p:spPr>
        <p:txBody>
          <a:bodyPr>
            <a:normAutofit/>
          </a:bodyPr>
          <a:lstStyle/>
          <a:p>
            <a:r>
              <a:rPr lang="tr-TR" sz="6000" dirty="0" smtClean="0"/>
              <a:t>JAVA’DA SINIF özellikleri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131425" cy="1058333"/>
          </a:xfrm>
        </p:spPr>
        <p:txBody>
          <a:bodyPr>
            <a:normAutofit fontScale="92500"/>
          </a:bodyPr>
          <a:lstStyle/>
          <a:p>
            <a:r>
              <a:rPr lang="tr-TR" sz="3200" dirty="0" smtClean="0"/>
              <a:t>Eğer araba isminde bir sınıf oluşturursak, arabanın kendine ait özellikleri araba sınıfının özellikleri olarak yazılabilir</a:t>
            </a:r>
            <a:endParaRPr lang="tr-TR" sz="3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895600"/>
            <a:ext cx="647267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152400"/>
            <a:ext cx="10131425" cy="1143000"/>
          </a:xfrm>
        </p:spPr>
        <p:txBody>
          <a:bodyPr>
            <a:normAutofit/>
          </a:bodyPr>
          <a:lstStyle/>
          <a:p>
            <a:r>
              <a:rPr lang="tr-TR" sz="6000" dirty="0" smtClean="0"/>
              <a:t>JAVA’DA SINIF </a:t>
            </a:r>
            <a:r>
              <a:rPr lang="tr-TR" sz="6000" dirty="0" err="1" smtClean="0"/>
              <a:t>metodlarI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7" y="1275434"/>
            <a:ext cx="10131425" cy="1058333"/>
          </a:xfrm>
        </p:spPr>
        <p:txBody>
          <a:bodyPr>
            <a:normAutofit lnSpcReduction="10000"/>
          </a:bodyPr>
          <a:lstStyle/>
          <a:p>
            <a:r>
              <a:rPr lang="tr-TR" sz="3200" dirty="0" smtClean="0"/>
              <a:t>Eğer araba isminde bir sınıf oluşturursak, arabanın işlevleri sınıfa </a:t>
            </a:r>
            <a:r>
              <a:rPr lang="tr-TR" sz="3200" dirty="0" err="1" smtClean="0"/>
              <a:t>metod</a:t>
            </a:r>
            <a:r>
              <a:rPr lang="tr-TR" sz="3200" dirty="0" smtClean="0"/>
              <a:t> olarak yazılabilir</a:t>
            </a:r>
            <a:endParaRPr lang="tr-T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6400800" cy="4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4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131425" cy="1143000"/>
          </a:xfrm>
        </p:spPr>
        <p:txBody>
          <a:bodyPr>
            <a:normAutofit fontScale="90000"/>
          </a:bodyPr>
          <a:lstStyle/>
          <a:p>
            <a:r>
              <a:rPr lang="tr-TR" sz="6000" dirty="0" smtClean="0"/>
              <a:t>STATIC DEĞİŞKEN VEYA METODLAR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131425" cy="105833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 err="1" smtClean="0"/>
              <a:t>Static</a:t>
            </a:r>
            <a:r>
              <a:rPr lang="tr-TR" sz="3200" dirty="0" smtClean="0"/>
              <a:t> değişken veya </a:t>
            </a:r>
            <a:r>
              <a:rPr lang="tr-TR" sz="3200" dirty="0" err="1" smtClean="0"/>
              <a:t>metodlar</a:t>
            </a:r>
            <a:r>
              <a:rPr lang="tr-TR" sz="3200" dirty="0" smtClean="0"/>
              <a:t> sınıfa aittir.</a:t>
            </a:r>
          </a:p>
          <a:p>
            <a:r>
              <a:rPr lang="tr-TR" sz="3200" dirty="0" err="1" smtClean="0"/>
              <a:t>Static</a:t>
            </a:r>
            <a:r>
              <a:rPr lang="tr-TR" sz="3200" dirty="0" smtClean="0"/>
              <a:t> olmayan değişken veya </a:t>
            </a:r>
            <a:r>
              <a:rPr lang="tr-TR" sz="3200" dirty="0" err="1" smtClean="0"/>
              <a:t>metodlar</a:t>
            </a:r>
            <a:r>
              <a:rPr lang="tr-TR" sz="3200" dirty="0" smtClean="0"/>
              <a:t> nesneye aittir.</a:t>
            </a:r>
            <a:endParaRPr lang="tr-TR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8886"/>
            <a:ext cx="8153400" cy="391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72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914400"/>
          </a:xfrm>
        </p:spPr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eğer türü ve referans türü</a:t>
            </a:r>
            <a:endParaRPr lang="en-US" dirty="0"/>
          </a:p>
        </p:txBody>
      </p:sp>
      <p:pic>
        <p:nvPicPr>
          <p:cNvPr id="11266" name="Picture 2" descr="C:\Users\Admin\Downloads\0_8BX7plPto23kmGl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79" y="2191645"/>
            <a:ext cx="8915400" cy="457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685800" y="1066800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Java</a:t>
            </a:r>
            <a:r>
              <a:rPr lang="en-US" dirty="0" err="1"/>
              <a:t>'da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vardır</a:t>
            </a:r>
            <a:r>
              <a:rPr lang="en-US" dirty="0"/>
              <a:t>: </a:t>
            </a:r>
            <a:r>
              <a:rPr lang="en-US" b="1" dirty="0" err="1"/>
              <a:t>Referans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. </a:t>
            </a:r>
            <a:r>
              <a:rPr lang="en-US" dirty="0" err="1"/>
              <a:t>İlkel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1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 </a:t>
            </a:r>
            <a:r>
              <a:rPr lang="en-US" b="1" dirty="0" err="1"/>
              <a:t>referans</a:t>
            </a:r>
            <a:r>
              <a:rPr lang="en-US" dirty="0"/>
              <a:t> 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bellekteki</a:t>
            </a:r>
            <a:r>
              <a:rPr lang="en-US" dirty="0"/>
              <a:t> </a:t>
            </a:r>
            <a:r>
              <a:rPr lang="en-US" dirty="0" err="1"/>
              <a:t>yerlerini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 </a:t>
            </a:r>
            <a:r>
              <a:rPr lang="en-US" b="1" dirty="0" err="1"/>
              <a:t>referans</a:t>
            </a:r>
            <a:r>
              <a:rPr lang="en-US" dirty="0"/>
              <a:t> 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içlerinde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tiplerini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914400"/>
          </a:xfrm>
        </p:spPr>
        <p:txBody>
          <a:bodyPr/>
          <a:lstStyle/>
          <a:p>
            <a:r>
              <a:rPr lang="tr-TR" dirty="0" smtClean="0"/>
              <a:t>JAVA’DA DEĞİŞKENLER NASIL TUTULUYOR?</a:t>
            </a:r>
            <a:endParaRPr lang="en-US" dirty="0"/>
          </a:p>
        </p:txBody>
      </p:sp>
      <p:pic>
        <p:nvPicPr>
          <p:cNvPr id="12290" name="Picture 2" descr="C:\Users\Admin\Downloads\sampl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33264"/>
            <a:ext cx="8458200" cy="49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62000" y="1186933"/>
            <a:ext cx="107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 </a:t>
            </a:r>
            <a:r>
              <a:rPr lang="en-US" b="1" dirty="0" err="1"/>
              <a:t>ve</a:t>
            </a:r>
            <a:r>
              <a:rPr lang="en-US" b="1" dirty="0"/>
              <a:t> Heap</a:t>
            </a:r>
            <a:r>
              <a:rPr lang="en-US" dirty="0"/>
              <a:t> </a:t>
            </a:r>
            <a:r>
              <a:rPr lang="en-US" dirty="0" err="1"/>
              <a:t>ram'in</a:t>
            </a:r>
            <a:r>
              <a:rPr lang="en-US" dirty="0"/>
              <a:t> </a:t>
            </a:r>
            <a:r>
              <a:rPr lang="en-US" dirty="0" err="1" smtClean="0"/>
              <a:t>mantıksal</a:t>
            </a:r>
            <a:r>
              <a:rPr lang="tr-TR" dirty="0" smtClean="0"/>
              <a:t> </a:t>
            </a:r>
            <a:r>
              <a:rPr lang="tr-TR" dirty="0" err="1" smtClean="0"/>
              <a:t>hafıze</a:t>
            </a:r>
            <a:r>
              <a:rPr lang="en-US" dirty="0" smtClean="0"/>
              <a:t> </a:t>
            </a:r>
            <a:r>
              <a:rPr lang="en-US" dirty="0" err="1"/>
              <a:t>bölümleridir</a:t>
            </a:r>
            <a:r>
              <a:rPr lang="en-US" dirty="0" smtClean="0"/>
              <a:t>.</a:t>
            </a:r>
            <a:r>
              <a:rPr lang="tr-TR" dirty="0" smtClean="0"/>
              <a:t> Değer tipli değişken tipleri </a:t>
            </a:r>
            <a:r>
              <a:rPr lang="tr-TR" dirty="0" err="1" smtClean="0"/>
              <a:t>Ram’in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 bölgesinde tutulurken, referans tipli değişken tipleri </a:t>
            </a:r>
            <a:r>
              <a:rPr lang="tr-TR" dirty="0" err="1" smtClean="0"/>
              <a:t>ram’in</a:t>
            </a:r>
            <a:r>
              <a:rPr lang="tr-TR" dirty="0" smtClean="0"/>
              <a:t> </a:t>
            </a:r>
            <a:r>
              <a:rPr lang="tr-TR" dirty="0" err="1" smtClean="0"/>
              <a:t>heap</a:t>
            </a:r>
            <a:r>
              <a:rPr lang="tr-TR" dirty="0" smtClean="0"/>
              <a:t> bölgesinde tutulur.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914400"/>
          </a:xfrm>
        </p:spPr>
        <p:txBody>
          <a:bodyPr/>
          <a:lstStyle/>
          <a:p>
            <a:r>
              <a:rPr lang="tr-TR" dirty="0" smtClean="0"/>
              <a:t>JAVA’DA  değer (</a:t>
            </a:r>
            <a:r>
              <a:rPr lang="tr-TR" dirty="0" err="1" smtClean="0"/>
              <a:t>primitive</a:t>
            </a:r>
            <a:r>
              <a:rPr lang="tr-TR" dirty="0" smtClean="0"/>
              <a:t>) tipli değişkenler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762000" y="1186933"/>
            <a:ext cx="107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Değer dipli değişkenler  ile işlemler yapılırken değerin kendisi aktarıldığından yapılan değişimler değer bazında yapılır, Değerin gerçekte bellekte tutulduğu alana etki etmediğinden bellekteki değişkende bir değişiklik olmaz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530439" cy="437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209799"/>
            <a:ext cx="3302000" cy="24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6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914400"/>
          </a:xfrm>
        </p:spPr>
        <p:txBody>
          <a:bodyPr/>
          <a:lstStyle/>
          <a:p>
            <a:r>
              <a:rPr lang="tr-TR" dirty="0" smtClean="0"/>
              <a:t>JAVA’DA  referans (</a:t>
            </a:r>
            <a:r>
              <a:rPr lang="tr-TR" dirty="0" err="1" smtClean="0"/>
              <a:t>reference</a:t>
            </a:r>
            <a:r>
              <a:rPr lang="tr-TR" dirty="0" smtClean="0"/>
              <a:t>) tipli değişkenler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762000" y="1186933"/>
            <a:ext cx="107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Değer dipli değişkenler  ile işlemler yapılırken değerin kendisi aktarıldığından yapılan değişimler değer bazında yapılır, Değerin gerçekte bellekte tutulduğu alana etki etmediğinden bellekteki değişkende bir değişiklik olmaz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0014"/>
            <a:ext cx="6553200" cy="46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1963856"/>
            <a:ext cx="4276675" cy="192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52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131425" cy="914400"/>
          </a:xfrm>
        </p:spPr>
        <p:txBody>
          <a:bodyPr/>
          <a:lstStyle/>
          <a:p>
            <a:r>
              <a:rPr lang="tr-TR" dirty="0" smtClean="0"/>
              <a:t>JAVA’DA  </a:t>
            </a:r>
            <a:r>
              <a:rPr lang="tr-TR" dirty="0" err="1" smtClean="0"/>
              <a:t>yapILANDIRICI</a:t>
            </a:r>
            <a:r>
              <a:rPr lang="tr-TR" dirty="0" smtClean="0"/>
              <a:t> (</a:t>
            </a:r>
            <a:r>
              <a:rPr lang="tr-TR" dirty="0" err="1" smtClean="0"/>
              <a:t>constructor</a:t>
            </a:r>
            <a:r>
              <a:rPr lang="tr-TR" dirty="0" smtClean="0"/>
              <a:t>) nedir?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8534400" cy="468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62000" y="11430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Java'daki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, 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başlatmak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 </a:t>
            </a:r>
            <a:r>
              <a:rPr lang="en-US" b="1" dirty="0" err="1"/>
              <a:t>özel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yöntemdir</a:t>
            </a:r>
            <a:r>
              <a:rPr lang="en-US" b="1" dirty="0"/>
              <a:t> . </a:t>
            </a:r>
            <a:r>
              <a:rPr lang="en-US" dirty="0" err="1"/>
              <a:t>Yapıcı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</a:t>
            </a:r>
            <a:r>
              <a:rPr lang="en-US" dirty="0" err="1"/>
              <a:t>oluşturulduğunda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 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nitelikleri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​​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456267"/>
          </a:xfrm>
        </p:spPr>
        <p:txBody>
          <a:bodyPr/>
          <a:lstStyle/>
          <a:p>
            <a:r>
              <a:rPr lang="tr-TR" dirty="0" smtClean="0"/>
              <a:t>JAVA’DA ERİŞİM BELİRTEÇLERİ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3400" y="1905000"/>
            <a:ext cx="11658600" cy="4648200"/>
          </a:xfrm>
        </p:spPr>
        <p:txBody>
          <a:bodyPr>
            <a:noAutofit/>
          </a:bodyPr>
          <a:lstStyle/>
          <a:p>
            <a:r>
              <a:rPr lang="tr-TR" sz="2100" dirty="0" smtClean="0"/>
              <a:t>DEFAULT: </a:t>
            </a:r>
          </a:p>
          <a:p>
            <a:pPr marL="0" indent="0">
              <a:buNone/>
            </a:pPr>
            <a:r>
              <a:rPr lang="tr-TR" sz="2100" dirty="0"/>
              <a:t>	</a:t>
            </a:r>
            <a:r>
              <a:rPr lang="en-US" sz="2100" dirty="0" err="1" smtClean="0"/>
              <a:t>bildirimler</a:t>
            </a:r>
            <a:r>
              <a:rPr lang="en-US" sz="2100" dirty="0" smtClean="0"/>
              <a:t> </a:t>
            </a:r>
            <a:r>
              <a:rPr lang="en-US" sz="2100" dirty="0" err="1"/>
              <a:t>yalnızca</a:t>
            </a:r>
            <a:r>
              <a:rPr lang="en-US" sz="2100" dirty="0"/>
              <a:t> </a:t>
            </a:r>
            <a:r>
              <a:rPr lang="en-US" sz="2100" dirty="0" err="1"/>
              <a:t>paket</a:t>
            </a:r>
            <a:r>
              <a:rPr lang="en-US" sz="2100" dirty="0"/>
              <a:t> </a:t>
            </a:r>
            <a:r>
              <a:rPr lang="en-US" sz="2100" dirty="0" err="1"/>
              <a:t>içinde</a:t>
            </a:r>
            <a:r>
              <a:rPr lang="en-US" sz="2100" dirty="0"/>
              <a:t> </a:t>
            </a:r>
            <a:r>
              <a:rPr lang="en-US" sz="2100" dirty="0" err="1"/>
              <a:t>görünür</a:t>
            </a:r>
            <a:r>
              <a:rPr lang="en-US" sz="2100" dirty="0"/>
              <a:t> (</a:t>
            </a:r>
            <a:r>
              <a:rPr lang="en-US" sz="2100" dirty="0" err="1"/>
              <a:t>paket</a:t>
            </a:r>
            <a:r>
              <a:rPr lang="en-US" sz="2100" dirty="0"/>
              <a:t> </a:t>
            </a:r>
            <a:r>
              <a:rPr lang="en-US" sz="2100" dirty="0" err="1" smtClean="0"/>
              <a:t>özel</a:t>
            </a:r>
            <a:r>
              <a:rPr lang="en-US" sz="2100" dirty="0" smtClean="0"/>
              <a:t>)</a:t>
            </a:r>
            <a:endParaRPr lang="tr-TR" sz="2100" dirty="0" smtClean="0"/>
          </a:p>
          <a:p>
            <a:pPr marL="0" indent="0">
              <a:buNone/>
            </a:pPr>
            <a:endParaRPr lang="tr-TR" sz="2100" dirty="0" smtClean="0"/>
          </a:p>
          <a:p>
            <a:r>
              <a:rPr lang="tr-TR" sz="2100" dirty="0" smtClean="0"/>
              <a:t>PRIVATE: </a:t>
            </a:r>
          </a:p>
          <a:p>
            <a:pPr marL="0" indent="0">
              <a:buNone/>
            </a:pPr>
            <a:r>
              <a:rPr lang="tr-TR" sz="2100" dirty="0"/>
              <a:t>	</a:t>
            </a:r>
            <a:r>
              <a:rPr lang="en-US" sz="2100" dirty="0" err="1" smtClean="0"/>
              <a:t>bildirimler</a:t>
            </a:r>
            <a:r>
              <a:rPr lang="en-US" sz="2100" dirty="0" smtClean="0"/>
              <a:t> </a:t>
            </a:r>
            <a:r>
              <a:rPr lang="en-US" sz="2100" dirty="0" err="1"/>
              <a:t>yalnızca</a:t>
            </a:r>
            <a:r>
              <a:rPr lang="en-US" sz="2100" dirty="0"/>
              <a:t> </a:t>
            </a:r>
            <a:r>
              <a:rPr lang="en-US" sz="2100" dirty="0" err="1"/>
              <a:t>sınıf</a:t>
            </a:r>
            <a:r>
              <a:rPr lang="en-US" sz="2100" dirty="0"/>
              <a:t> </a:t>
            </a:r>
            <a:r>
              <a:rPr lang="en-US" sz="2100" dirty="0" err="1"/>
              <a:t>içinde</a:t>
            </a:r>
            <a:r>
              <a:rPr lang="en-US" sz="2100" dirty="0"/>
              <a:t> </a:t>
            </a:r>
            <a:r>
              <a:rPr lang="en-US" sz="2100" dirty="0" err="1" smtClean="0"/>
              <a:t>görünür</a:t>
            </a:r>
            <a:endParaRPr lang="tr-TR" sz="2100" dirty="0" smtClean="0"/>
          </a:p>
          <a:p>
            <a:pPr marL="0" indent="0">
              <a:buNone/>
            </a:pPr>
            <a:endParaRPr lang="tr-TR" sz="2100" dirty="0" smtClean="0"/>
          </a:p>
          <a:p>
            <a:r>
              <a:rPr lang="tr-TR" sz="2100" dirty="0" smtClean="0"/>
              <a:t>PROTECTED: </a:t>
            </a:r>
          </a:p>
          <a:p>
            <a:pPr marL="0" indent="0">
              <a:buNone/>
            </a:pPr>
            <a:r>
              <a:rPr lang="tr-TR" sz="2100" dirty="0"/>
              <a:t>	</a:t>
            </a:r>
            <a:r>
              <a:rPr lang="en-US" sz="2100" dirty="0" err="1" smtClean="0"/>
              <a:t>bildirimler</a:t>
            </a:r>
            <a:r>
              <a:rPr lang="en-US" sz="2100" dirty="0" smtClean="0"/>
              <a:t> </a:t>
            </a:r>
            <a:r>
              <a:rPr lang="en-US" sz="2100" dirty="0" err="1"/>
              <a:t>paket</a:t>
            </a:r>
            <a:r>
              <a:rPr lang="en-US" sz="2100" dirty="0"/>
              <a:t> </a:t>
            </a:r>
            <a:r>
              <a:rPr lang="en-US" sz="2100" dirty="0" err="1"/>
              <a:t>içinde</a:t>
            </a:r>
            <a:r>
              <a:rPr lang="en-US" sz="2100" dirty="0"/>
              <a:t> </a:t>
            </a:r>
            <a:r>
              <a:rPr lang="en-US" sz="2100" dirty="0" err="1"/>
              <a:t>veya</a:t>
            </a:r>
            <a:r>
              <a:rPr lang="en-US" sz="2100" dirty="0"/>
              <a:t> </a:t>
            </a:r>
            <a:r>
              <a:rPr lang="en-US" sz="2100" dirty="0" err="1"/>
              <a:t>tüm</a:t>
            </a:r>
            <a:r>
              <a:rPr lang="en-US" sz="2100" dirty="0"/>
              <a:t> alt </a:t>
            </a:r>
            <a:r>
              <a:rPr lang="en-US" sz="2100" dirty="0" err="1"/>
              <a:t>sınıflarda</a:t>
            </a:r>
            <a:r>
              <a:rPr lang="en-US" sz="2100" dirty="0"/>
              <a:t> </a:t>
            </a:r>
            <a:r>
              <a:rPr lang="en-US" sz="2100" dirty="0" err="1" smtClean="0"/>
              <a:t>görülebilir</a:t>
            </a:r>
            <a:endParaRPr lang="tr-TR" sz="2100" dirty="0" smtClean="0"/>
          </a:p>
          <a:p>
            <a:pPr marL="0" indent="0">
              <a:buNone/>
            </a:pPr>
            <a:endParaRPr lang="tr-TR" sz="2100" dirty="0" smtClean="0"/>
          </a:p>
          <a:p>
            <a:r>
              <a:rPr lang="tr-TR" sz="2100" dirty="0" smtClean="0"/>
              <a:t>PUBLIC: </a:t>
            </a:r>
          </a:p>
          <a:p>
            <a:pPr marL="0" indent="0">
              <a:buNone/>
            </a:pPr>
            <a:r>
              <a:rPr lang="tr-TR" sz="2100" dirty="0"/>
              <a:t>	</a:t>
            </a:r>
            <a:r>
              <a:rPr lang="en-US" sz="2100" dirty="0" err="1" smtClean="0"/>
              <a:t>bildirimler</a:t>
            </a:r>
            <a:r>
              <a:rPr lang="en-US" sz="2100" dirty="0" smtClean="0"/>
              <a:t> </a:t>
            </a:r>
            <a:r>
              <a:rPr lang="en-US" sz="2100" dirty="0"/>
              <a:t>her </a:t>
            </a:r>
            <a:r>
              <a:rPr lang="en-US" sz="2100" dirty="0" err="1"/>
              <a:t>yerde</a:t>
            </a:r>
            <a:r>
              <a:rPr lang="en-US" sz="2100" dirty="0"/>
              <a:t> </a:t>
            </a:r>
            <a:r>
              <a:rPr lang="en-US" sz="2100" dirty="0" err="1"/>
              <a:t>görünür</a:t>
            </a:r>
            <a:endParaRPr lang="tr-TR" sz="2100" dirty="0" smtClean="0"/>
          </a:p>
        </p:txBody>
      </p:sp>
    </p:spTree>
    <p:extLst>
      <p:ext uri="{BB962C8B-B14F-4D97-AF65-F5344CB8AC3E}">
        <p14:creationId xmlns:p14="http://schemas.microsoft.com/office/powerpoint/2010/main" val="418372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 smtClean="0"/>
              <a:t>NESNE YÖNELİMLİ PROGRAMLAMA NEDİR?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10131425" cy="3649133"/>
          </a:xfrm>
        </p:spPr>
        <p:txBody>
          <a:bodyPr>
            <a:noAutofit/>
          </a:bodyPr>
          <a:lstStyle/>
          <a:p>
            <a:r>
              <a:rPr lang="en-US" sz="2400" b="1" dirty="0" err="1"/>
              <a:t>Nesne</a:t>
            </a:r>
            <a:r>
              <a:rPr lang="en-US" sz="2400" b="1" dirty="0"/>
              <a:t> </a:t>
            </a:r>
            <a:r>
              <a:rPr lang="en-US" sz="2400" b="1" dirty="0" err="1"/>
              <a:t>Yönelimli</a:t>
            </a:r>
            <a:r>
              <a:rPr lang="en-US" sz="2400" b="1" dirty="0"/>
              <a:t> </a:t>
            </a:r>
            <a:r>
              <a:rPr lang="en-US" sz="2400" b="1" dirty="0" err="1"/>
              <a:t>Programlama</a:t>
            </a:r>
            <a:r>
              <a:rPr lang="en-US" sz="2400" dirty="0"/>
              <a:t> </a:t>
            </a:r>
            <a:r>
              <a:rPr lang="en-US" sz="2400" dirty="0" err="1"/>
              <a:t>sadece</a:t>
            </a:r>
            <a:r>
              <a:rPr lang="en-US" sz="2400" dirty="0"/>
              <a:t> Java </a:t>
            </a:r>
            <a:r>
              <a:rPr lang="en-US" sz="2400" dirty="0" err="1"/>
              <a:t>yazılım</a:t>
            </a:r>
            <a:r>
              <a:rPr lang="en-US" sz="2400" dirty="0"/>
              <a:t> </a:t>
            </a:r>
            <a:r>
              <a:rPr lang="en-US" sz="2400" dirty="0" err="1"/>
              <a:t>diline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kavram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yöntem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/>
              <a:t>. </a:t>
            </a:r>
            <a:r>
              <a:rPr lang="en-US" sz="2400" dirty="0" err="1"/>
              <a:t>Yapısal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gereksinimleri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yazılım</a:t>
            </a:r>
            <a:r>
              <a:rPr lang="en-US" sz="2400" dirty="0"/>
              <a:t> </a:t>
            </a:r>
            <a:r>
              <a:rPr lang="en-US" sz="2400" dirty="0" err="1"/>
              <a:t>dilleri</a:t>
            </a:r>
            <a:r>
              <a:rPr lang="en-US" sz="2400" dirty="0"/>
              <a:t>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Yönelimli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‘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destek</a:t>
            </a:r>
            <a:r>
              <a:rPr lang="en-US" sz="2400" dirty="0"/>
              <a:t> </a:t>
            </a:r>
            <a:r>
              <a:rPr lang="en-US" sz="2400" dirty="0" err="1"/>
              <a:t>verebilirler</a:t>
            </a:r>
            <a:r>
              <a:rPr lang="en-US" sz="2400" dirty="0"/>
              <a:t>. </a:t>
            </a:r>
            <a:r>
              <a:rPr lang="en-US" sz="2400" dirty="0" err="1"/>
              <a:t>Örneğin</a:t>
            </a:r>
            <a:r>
              <a:rPr lang="en-US" sz="2400" dirty="0"/>
              <a:t> C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dili</a:t>
            </a:r>
            <a:r>
              <a:rPr lang="en-US" sz="2400" dirty="0"/>
              <a:t> </a:t>
            </a:r>
            <a:r>
              <a:rPr lang="en-US" sz="2400" b="1" dirty="0" err="1"/>
              <a:t>Nesne</a:t>
            </a:r>
            <a:r>
              <a:rPr lang="en-US" sz="2400" b="1" dirty="0"/>
              <a:t> </a:t>
            </a:r>
            <a:r>
              <a:rPr lang="en-US" sz="2400" b="1" dirty="0" err="1"/>
              <a:t>Yönelimli</a:t>
            </a:r>
            <a:r>
              <a:rPr lang="en-US" sz="2400" b="1" dirty="0"/>
              <a:t> </a:t>
            </a:r>
            <a:r>
              <a:rPr lang="en-US" sz="2400" b="1" dirty="0" err="1"/>
              <a:t>Programlama</a:t>
            </a:r>
            <a:r>
              <a:rPr lang="en-US" sz="2400" dirty="0"/>
              <a:t> </a:t>
            </a:r>
            <a:r>
              <a:rPr lang="en-US" sz="2400" dirty="0" err="1"/>
              <a:t>dili</a:t>
            </a:r>
            <a:r>
              <a:rPr lang="en-US" sz="2400" dirty="0"/>
              <a:t> </a:t>
            </a:r>
            <a:r>
              <a:rPr lang="en-US" sz="2400" dirty="0" err="1"/>
              <a:t>değil</a:t>
            </a:r>
            <a:r>
              <a:rPr lang="en-US" sz="2400" dirty="0"/>
              <a:t>, </a:t>
            </a:r>
            <a:r>
              <a:rPr lang="en-US" sz="2400" b="1" dirty="0" err="1"/>
              <a:t>Fonksiyonel</a:t>
            </a:r>
            <a:r>
              <a:rPr lang="en-US" sz="2400" b="1" dirty="0"/>
              <a:t> (Procedural)</a:t>
            </a:r>
            <a:r>
              <a:rPr lang="en-US" sz="2400" dirty="0"/>
              <a:t> 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dilidir</a:t>
            </a:r>
            <a:r>
              <a:rPr lang="en-US" sz="2400" dirty="0"/>
              <a:t>. C++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C’nin</a:t>
            </a:r>
            <a:r>
              <a:rPr lang="en-US" sz="2400" dirty="0"/>
              <a:t> </a:t>
            </a:r>
            <a:r>
              <a:rPr lang="en-US" sz="2400" b="1" dirty="0" err="1"/>
              <a:t>Nesne</a:t>
            </a:r>
            <a:r>
              <a:rPr lang="en-US" sz="2400" b="1" dirty="0"/>
              <a:t> </a:t>
            </a:r>
            <a:r>
              <a:rPr lang="en-US" sz="2400" b="1" dirty="0" err="1"/>
              <a:t>Yönelimli</a:t>
            </a:r>
            <a:r>
              <a:rPr lang="en-US" sz="2400" b="1" dirty="0"/>
              <a:t> </a:t>
            </a:r>
            <a:r>
              <a:rPr lang="en-US" sz="2400" b="1" dirty="0" err="1"/>
              <a:t>Programlama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yönelik</a:t>
            </a:r>
            <a:r>
              <a:rPr lang="en-US" sz="2400" dirty="0"/>
              <a:t> </a:t>
            </a:r>
            <a:r>
              <a:rPr lang="en-US" sz="2400" dirty="0" err="1"/>
              <a:t>eksiklerinin</a:t>
            </a:r>
            <a:r>
              <a:rPr lang="en-US" sz="2400" dirty="0"/>
              <a:t> </a:t>
            </a:r>
            <a:r>
              <a:rPr lang="en-US" sz="2400" dirty="0" err="1"/>
              <a:t>giderildiği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C </a:t>
            </a:r>
            <a:r>
              <a:rPr lang="en-US" sz="2400" dirty="0" err="1"/>
              <a:t>dilinden</a:t>
            </a:r>
            <a:r>
              <a:rPr lang="en-US" sz="2400" dirty="0"/>
              <a:t> </a:t>
            </a:r>
            <a:r>
              <a:rPr lang="en-US" sz="2400" dirty="0" err="1"/>
              <a:t>üretilmiş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 </a:t>
            </a:r>
            <a:r>
              <a:rPr lang="en-US" sz="2400" b="1" dirty="0" err="1"/>
              <a:t>Nesne</a:t>
            </a:r>
            <a:r>
              <a:rPr lang="en-US" sz="2400" b="1" dirty="0"/>
              <a:t> </a:t>
            </a:r>
            <a:r>
              <a:rPr lang="en-US" sz="2400" b="1" dirty="0" err="1"/>
              <a:t>Yönelimli</a:t>
            </a:r>
            <a:r>
              <a:rPr lang="en-US" sz="2400" b="1" dirty="0"/>
              <a:t> </a:t>
            </a:r>
            <a:r>
              <a:rPr lang="en-US" sz="2400" b="1" dirty="0" err="1"/>
              <a:t>Programlama</a:t>
            </a:r>
            <a:r>
              <a:rPr lang="en-US" sz="2400" dirty="0"/>
              <a:t> </a:t>
            </a:r>
            <a:r>
              <a:rPr lang="en-US" sz="2400" dirty="0" err="1"/>
              <a:t>dilidir</a:t>
            </a:r>
            <a:r>
              <a:rPr lang="en-US" sz="2400" dirty="0"/>
              <a:t>. </a:t>
            </a:r>
            <a:r>
              <a:rPr lang="en-US" sz="2400" dirty="0" err="1"/>
              <a:t>Fonksiyonel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dillerinde</a:t>
            </a:r>
            <a:r>
              <a:rPr lang="en-US" sz="2400" dirty="0"/>
              <a:t> </a:t>
            </a:r>
            <a:r>
              <a:rPr lang="en-US" sz="2400" dirty="0" err="1"/>
              <a:t>işler</a:t>
            </a:r>
            <a:r>
              <a:rPr lang="en-US" sz="2400" dirty="0"/>
              <a:t> </a:t>
            </a:r>
            <a:r>
              <a:rPr lang="en-US" sz="2400" dirty="0" err="1"/>
              <a:t>fonksiyonlar</a:t>
            </a:r>
            <a:r>
              <a:rPr lang="en-US" sz="2400" dirty="0"/>
              <a:t>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yürürken</a:t>
            </a:r>
            <a:r>
              <a:rPr lang="en-US" sz="2400" dirty="0"/>
              <a:t>, </a:t>
            </a:r>
            <a:r>
              <a:rPr lang="en-US" sz="2400" dirty="0" err="1"/>
              <a:t>Nesne</a:t>
            </a:r>
            <a:r>
              <a:rPr lang="en-US" sz="2400" dirty="0"/>
              <a:t> </a:t>
            </a:r>
            <a:r>
              <a:rPr lang="en-US" sz="2400" dirty="0" err="1"/>
              <a:t>Yönelimli</a:t>
            </a:r>
            <a:r>
              <a:rPr lang="en-US" sz="2400" dirty="0"/>
              <a:t> </a:t>
            </a:r>
            <a:r>
              <a:rPr lang="en-US" sz="2400" dirty="0" err="1"/>
              <a:t>Programlama</a:t>
            </a:r>
            <a:r>
              <a:rPr lang="en-US" sz="2400" dirty="0"/>
              <a:t> </a:t>
            </a:r>
            <a:r>
              <a:rPr lang="en-US" sz="2400" dirty="0" err="1"/>
              <a:t>dillerinde</a:t>
            </a:r>
            <a:r>
              <a:rPr lang="en-US" sz="2400" dirty="0"/>
              <a:t> </a:t>
            </a:r>
            <a:r>
              <a:rPr lang="en-US" sz="2400" dirty="0" err="1"/>
              <a:t>işler</a:t>
            </a:r>
            <a:r>
              <a:rPr lang="en-US" sz="2400" dirty="0"/>
              <a:t> </a:t>
            </a:r>
            <a:r>
              <a:rPr lang="en-US" sz="2400" dirty="0" err="1"/>
              <a:t>nesneler</a:t>
            </a:r>
            <a:r>
              <a:rPr lang="en-US" sz="2400" dirty="0"/>
              <a:t>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yürütülmektedir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4635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3E270-0661-F44C-8C31-BA5907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061" y="2505657"/>
            <a:ext cx="6807878" cy="1846685"/>
          </a:xfrm>
        </p:spPr>
        <p:txBody>
          <a:bodyPr>
            <a:noAutofit/>
          </a:bodyPr>
          <a:lstStyle/>
          <a:p>
            <a:pPr algn="ctr"/>
            <a:r>
              <a:rPr lang="tr-TR" sz="6000" dirty="0"/>
              <a:t>Uygulamalar</a:t>
            </a:r>
          </a:p>
        </p:txBody>
      </p:sp>
    </p:spTree>
    <p:extLst>
      <p:ext uri="{BB962C8B-B14F-4D97-AF65-F5344CB8AC3E}">
        <p14:creationId xmlns:p14="http://schemas.microsoft.com/office/powerpoint/2010/main" val="384546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083AF3-DACD-3247-9B68-1C0BC20D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131425" cy="838200"/>
          </a:xfrm>
        </p:spPr>
        <p:txBody>
          <a:bodyPr/>
          <a:lstStyle/>
          <a:p>
            <a:r>
              <a:rPr lang="tr-TR" dirty="0"/>
              <a:t>UYGULAMA – 1: </a:t>
            </a:r>
            <a:r>
              <a:rPr lang="tr-TR" dirty="0" smtClean="0"/>
              <a:t>kendi </a:t>
            </a:r>
            <a:r>
              <a:rPr lang="tr-TR" dirty="0" err="1" smtClean="0"/>
              <a:t>dünyaM</a:t>
            </a:r>
            <a:r>
              <a:rPr lang="tr-TR" dirty="0" smtClean="0"/>
              <a:t> - METAVERSE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769961" y="4724400"/>
            <a:ext cx="10879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Dunya</a:t>
            </a:r>
            <a:r>
              <a:rPr lang="tr-TR" sz="3000" dirty="0" smtClean="0"/>
              <a:t> isminde bir sınıfınız olsun.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Çevrenizdeki her bir nesneyi modelleyebileceğiniz sınıflar yazın.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Yazdığınız sınıflardan </a:t>
            </a:r>
            <a:r>
              <a:rPr lang="tr-TR" sz="3000" dirty="0" err="1" smtClean="0"/>
              <a:t>Dunya</a:t>
            </a:r>
            <a:r>
              <a:rPr lang="tr-TR" sz="3000" dirty="0" smtClean="0"/>
              <a:t> sınıfının içerisinde nesneler oluşturarak bu nesneleri kullanın.</a:t>
            </a:r>
            <a:endParaRPr lang="en-US" sz="3000" dirty="0"/>
          </a:p>
        </p:txBody>
      </p:sp>
      <p:pic>
        <p:nvPicPr>
          <p:cNvPr id="16386" name="Picture 2" descr="C:\Users\Admin\Downloads\140324291-src600x338metaverse-nedir-nasil-alinir-en-populer-metaverse-coin-projel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0" y="1143000"/>
            <a:ext cx="531957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553200" y="14478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SİZDEN META BİR DÜNYA OLUŞTURMANIZI İSTİYORUZ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DÜNYANIZI OLABİLDİĞİNCE KAPSAMLI HALE GETİRMEK İÇİN ÇEVRENİZDE GÖRDÜĞÜNÜZ HER BİR NESNEYİ MODELLEYİN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MODELLEDİĞİNİZ NESNELERİ DÜNYANIZIN İÇERİSİNDE KULLANIN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HAYAL GÜCÜNÜZÜ KULLANIN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/>
              <a:t>JAVA’DA </a:t>
            </a:r>
            <a:r>
              <a:rPr lang="tr-TR" sz="6000" dirty="0" smtClean="0"/>
              <a:t>nesne yönelimli programlama ne sağlar?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0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 smtClean="0">
                <a:hlinkClick r:id="rId2" tooltip="1. Sorun giderme OOP diliyle daha kolay"/>
              </a:rPr>
              <a:t>Sorun</a:t>
            </a:r>
            <a:r>
              <a:rPr lang="en-US" sz="3200" dirty="0" smtClean="0">
                <a:hlinkClick r:id="rId2" tooltip="1. Sorun giderme OOP diliyle daha kolay"/>
              </a:rPr>
              <a:t> </a:t>
            </a:r>
            <a:r>
              <a:rPr lang="en-US" sz="3200" dirty="0" err="1">
                <a:hlinkClick r:id="rId2" tooltip="1. Sorun giderme OOP diliyle daha kolay"/>
              </a:rPr>
              <a:t>giderme</a:t>
            </a:r>
            <a:r>
              <a:rPr lang="en-US" sz="3200" dirty="0">
                <a:hlinkClick r:id="rId2" tooltip="1. Sorun giderme OOP diliyle daha kolay"/>
              </a:rPr>
              <a:t> OOP </a:t>
            </a:r>
            <a:r>
              <a:rPr lang="en-US" sz="3200" dirty="0" err="1">
                <a:hlinkClick r:id="rId2" tooltip="1. Sorun giderme OOP diliyle daha kolay"/>
              </a:rPr>
              <a:t>diliyle</a:t>
            </a:r>
            <a:r>
              <a:rPr lang="en-US" sz="3200" dirty="0">
                <a:hlinkClick r:id="rId2" tooltip="1. Sorun giderme OOP diliyle daha kolay"/>
              </a:rPr>
              <a:t> </a:t>
            </a:r>
            <a:r>
              <a:rPr lang="en-US" sz="3200" dirty="0" err="1">
                <a:hlinkClick r:id="rId2" tooltip="1. Sorun giderme OOP diliyle daha kolay"/>
              </a:rPr>
              <a:t>daha</a:t>
            </a:r>
            <a:r>
              <a:rPr lang="en-US" sz="3200" dirty="0">
                <a:hlinkClick r:id="rId2" tooltip="1. Sorun giderme OOP diliyle daha kolay"/>
              </a:rPr>
              <a:t> </a:t>
            </a:r>
            <a:r>
              <a:rPr lang="en-US" sz="3200" dirty="0" err="1">
                <a:hlinkClick r:id="rId2" tooltip="1. Sorun giderme OOP diliyle daha kolay"/>
              </a:rPr>
              <a:t>kolay</a:t>
            </a:r>
            <a:endParaRPr lang="en-US" sz="3200" dirty="0"/>
          </a:p>
          <a:p>
            <a:r>
              <a:rPr lang="en-US" sz="3200" dirty="0" err="1" smtClean="0">
                <a:hlinkClick r:id="rId3" tooltip="2. Kod Yeniden Kullanılabilirliği"/>
              </a:rPr>
              <a:t>Kod</a:t>
            </a:r>
            <a:r>
              <a:rPr lang="en-US" sz="3200" dirty="0" smtClean="0">
                <a:hlinkClick r:id="rId3" tooltip="2. Kod Yeniden Kullanılabilirliği"/>
              </a:rPr>
              <a:t> </a:t>
            </a:r>
            <a:r>
              <a:rPr lang="en-US" sz="3200" dirty="0" err="1">
                <a:hlinkClick r:id="rId3" tooltip="2. Kod Yeniden Kullanılabilirliği"/>
              </a:rPr>
              <a:t>Yeniden</a:t>
            </a:r>
            <a:r>
              <a:rPr lang="en-US" sz="3200" dirty="0">
                <a:hlinkClick r:id="rId3" tooltip="2. Kod Yeniden Kullanılabilirliği"/>
              </a:rPr>
              <a:t> </a:t>
            </a:r>
            <a:r>
              <a:rPr lang="en-US" sz="3200" dirty="0" err="1">
                <a:hlinkClick r:id="rId3" tooltip="2. Kod Yeniden Kullanılabilirliği"/>
              </a:rPr>
              <a:t>Kullanılabilirliği</a:t>
            </a:r>
            <a:endParaRPr lang="en-US" sz="3200" dirty="0"/>
          </a:p>
          <a:p>
            <a:r>
              <a:rPr lang="en-US" sz="3200" dirty="0" err="1" smtClean="0">
                <a:hlinkClick r:id="rId4" tooltip="3. Verimlilik"/>
              </a:rPr>
              <a:t>Verimlilik</a:t>
            </a:r>
            <a:endParaRPr lang="en-US" sz="3200" dirty="0"/>
          </a:p>
          <a:p>
            <a:r>
              <a:rPr lang="en-US" sz="3200" dirty="0" err="1" smtClean="0">
                <a:hlinkClick r:id="rId5" tooltip="4. Veri Fazlalığı"/>
              </a:rPr>
              <a:t>Veri</a:t>
            </a:r>
            <a:r>
              <a:rPr lang="en-US" sz="3200" dirty="0" smtClean="0">
                <a:hlinkClick r:id="rId5" tooltip="4. Veri Fazlalığı"/>
              </a:rPr>
              <a:t> </a:t>
            </a:r>
            <a:r>
              <a:rPr lang="en-US" sz="3200" dirty="0" err="1">
                <a:hlinkClick r:id="rId5" tooltip="4. Veri Fazlalığı"/>
              </a:rPr>
              <a:t>Fazlalığı</a:t>
            </a:r>
            <a:endParaRPr lang="en-US" sz="3200" dirty="0"/>
          </a:p>
          <a:p>
            <a:r>
              <a:rPr lang="en-US" sz="3200" dirty="0" err="1" smtClean="0">
                <a:hlinkClick r:id="rId6" tooltip="5. Kod Esnekliği"/>
              </a:rPr>
              <a:t>Kod</a:t>
            </a:r>
            <a:r>
              <a:rPr lang="en-US" sz="3200" dirty="0" smtClean="0">
                <a:hlinkClick r:id="rId6" tooltip="5. Kod Esnekliği"/>
              </a:rPr>
              <a:t> </a:t>
            </a:r>
            <a:r>
              <a:rPr lang="en-US" sz="3200" dirty="0" err="1">
                <a:hlinkClick r:id="rId6" tooltip="5. Kod Esnekliği"/>
              </a:rPr>
              <a:t>Esnekliği</a:t>
            </a:r>
            <a:endParaRPr lang="en-US" sz="3200" dirty="0"/>
          </a:p>
          <a:p>
            <a:r>
              <a:rPr lang="en-US" sz="3200" dirty="0" err="1" smtClean="0">
                <a:hlinkClick r:id="rId7" tooltip="6. Problemleri çözme"/>
              </a:rPr>
              <a:t>Problemleri</a:t>
            </a:r>
            <a:r>
              <a:rPr lang="en-US" sz="3200" dirty="0" smtClean="0">
                <a:hlinkClick r:id="rId7" tooltip="6. Problemleri çözme"/>
              </a:rPr>
              <a:t> </a:t>
            </a:r>
            <a:r>
              <a:rPr lang="en-US" sz="3200" dirty="0" err="1">
                <a:hlinkClick r:id="rId7" tooltip="6. Problemleri çözme"/>
              </a:rPr>
              <a:t>çözme</a:t>
            </a:r>
            <a:endParaRPr lang="en-US" sz="3200" dirty="0"/>
          </a:p>
          <a:p>
            <a:r>
              <a:rPr lang="en-US" sz="3200" dirty="0" err="1" smtClean="0">
                <a:hlinkClick r:id="rId8" tooltip="7. Güvenlik"/>
              </a:rPr>
              <a:t>Güvenlik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7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/>
              <a:t>JAVA’DA </a:t>
            </a:r>
            <a:r>
              <a:rPr lang="tr-TR" sz="6000" dirty="0" smtClean="0"/>
              <a:t>nesne yönelimli programlama ne sağlar?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5918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err="1"/>
              <a:t>Kullanıcılar</a:t>
            </a:r>
            <a:r>
              <a:rPr lang="en-US" sz="3200" dirty="0"/>
              <a:t>, </a:t>
            </a:r>
            <a:r>
              <a:rPr lang="en-US" sz="3200" dirty="0" err="1"/>
              <a:t>birbirleriyle</a:t>
            </a:r>
            <a:r>
              <a:rPr lang="en-US" sz="3200" dirty="0"/>
              <a:t> </a:t>
            </a:r>
            <a:r>
              <a:rPr lang="en-US" sz="3200" dirty="0" err="1"/>
              <a:t>iletişim</a:t>
            </a:r>
            <a:r>
              <a:rPr lang="en-US" sz="3200" dirty="0"/>
              <a:t> </a:t>
            </a:r>
            <a:r>
              <a:rPr lang="en-US" sz="3200" dirty="0" err="1"/>
              <a:t>kuran</a:t>
            </a:r>
            <a:r>
              <a:rPr lang="en-US" sz="3200" dirty="0"/>
              <a:t> </a:t>
            </a:r>
            <a:r>
              <a:rPr lang="en-US" sz="3200" dirty="0" err="1"/>
              <a:t>standart</a:t>
            </a:r>
            <a:r>
              <a:rPr lang="en-US" sz="3200" dirty="0"/>
              <a:t> </a:t>
            </a:r>
            <a:r>
              <a:rPr lang="en-US" sz="3200" dirty="0" err="1"/>
              <a:t>modüllerden</a:t>
            </a:r>
            <a:r>
              <a:rPr lang="en-US" sz="3200" dirty="0"/>
              <a:t> </a:t>
            </a:r>
            <a:r>
              <a:rPr lang="en-US" sz="3200" dirty="0" err="1"/>
              <a:t>programlar</a:t>
            </a:r>
            <a:r>
              <a:rPr lang="en-US" sz="3200" dirty="0"/>
              <a:t> </a:t>
            </a:r>
            <a:r>
              <a:rPr lang="en-US" sz="3200" dirty="0" err="1"/>
              <a:t>oluşturabilir</a:t>
            </a:r>
            <a:r>
              <a:rPr lang="en-US" sz="3200" dirty="0"/>
              <a:t>. Bu, </a:t>
            </a:r>
            <a:r>
              <a:rPr lang="en-US" sz="3200" dirty="0" err="1"/>
              <a:t>kodun</a:t>
            </a:r>
            <a:r>
              <a:rPr lang="en-US" sz="3200" dirty="0"/>
              <a:t> </a:t>
            </a:r>
            <a:r>
              <a:rPr lang="en-US" sz="3200" dirty="0" err="1"/>
              <a:t>yeniden</a:t>
            </a:r>
            <a:r>
              <a:rPr lang="en-US" sz="3200" dirty="0"/>
              <a:t> </a:t>
            </a:r>
            <a:r>
              <a:rPr lang="en-US" sz="3200" dirty="0" err="1"/>
              <a:t>sıfırdan</a:t>
            </a:r>
            <a:r>
              <a:rPr lang="en-US" sz="3200" dirty="0"/>
              <a:t> </a:t>
            </a:r>
            <a:r>
              <a:rPr lang="en-US" sz="3200" dirty="0" err="1"/>
              <a:t>yazılmasını</a:t>
            </a:r>
            <a:r>
              <a:rPr lang="en-US" sz="3200" dirty="0"/>
              <a:t> </a:t>
            </a:r>
            <a:r>
              <a:rPr lang="en-US" sz="3200" dirty="0" err="1"/>
              <a:t>önler</a:t>
            </a:r>
            <a:r>
              <a:rPr lang="en-US" sz="3200" dirty="0"/>
              <a:t>, </a:t>
            </a:r>
            <a:r>
              <a:rPr lang="en-US" sz="3200" dirty="0" err="1"/>
              <a:t>bu</a:t>
            </a:r>
            <a:r>
              <a:rPr lang="en-US" sz="3200" dirty="0"/>
              <a:t> da </a:t>
            </a:r>
            <a:r>
              <a:rPr lang="en-US" sz="3200" dirty="0" err="1"/>
              <a:t>sonuçta</a:t>
            </a:r>
            <a:r>
              <a:rPr lang="en-US" sz="3200" dirty="0"/>
              <a:t> </a:t>
            </a:r>
            <a:r>
              <a:rPr lang="en-US" sz="3200" dirty="0" err="1"/>
              <a:t>kodun</a:t>
            </a:r>
            <a:r>
              <a:rPr lang="en-US" sz="3200" dirty="0"/>
              <a:t> </a:t>
            </a:r>
            <a:r>
              <a:rPr lang="en-US" sz="3200" dirty="0" err="1"/>
              <a:t>geliştirme</a:t>
            </a:r>
            <a:r>
              <a:rPr lang="en-US" sz="3200" dirty="0"/>
              <a:t> </a:t>
            </a:r>
            <a:r>
              <a:rPr lang="en-US" sz="3200" dirty="0" err="1"/>
              <a:t>süresinden</a:t>
            </a:r>
            <a:r>
              <a:rPr lang="en-US" sz="3200" dirty="0"/>
              <a:t> </a:t>
            </a:r>
            <a:r>
              <a:rPr lang="en-US" sz="3200" dirty="0" err="1"/>
              <a:t>tasarruf</a:t>
            </a:r>
            <a:r>
              <a:rPr lang="en-US" sz="3200" dirty="0"/>
              <a:t> </a:t>
            </a:r>
            <a:r>
              <a:rPr lang="en-US" sz="3200" dirty="0" err="1"/>
              <a:t>sağlar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bu</a:t>
            </a:r>
            <a:r>
              <a:rPr lang="en-US" sz="3200" dirty="0"/>
              <a:t> </a:t>
            </a:r>
            <a:r>
              <a:rPr lang="en-US" sz="3200" dirty="0" err="1"/>
              <a:t>nedenle</a:t>
            </a:r>
            <a:r>
              <a:rPr lang="en-US" sz="3200" dirty="0"/>
              <a:t> </a:t>
            </a:r>
            <a:r>
              <a:rPr lang="en-US" sz="3200" dirty="0" err="1"/>
              <a:t>programın</a:t>
            </a:r>
            <a:r>
              <a:rPr lang="en-US" sz="3200" dirty="0"/>
              <a:t> </a:t>
            </a:r>
            <a:r>
              <a:rPr lang="en-US" sz="3200" dirty="0" err="1"/>
              <a:t>verimliliği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yüksektir</a:t>
            </a:r>
            <a:r>
              <a:rPr lang="en-US" sz="3200" dirty="0"/>
              <a:t>. </a:t>
            </a:r>
          </a:p>
          <a:p>
            <a:r>
              <a:rPr lang="en-US" sz="3200" dirty="0"/>
              <a:t>OOPS </a:t>
            </a:r>
            <a:r>
              <a:rPr lang="en-US" sz="3200" dirty="0" err="1"/>
              <a:t>ile</a:t>
            </a:r>
            <a:r>
              <a:rPr lang="en-US" sz="3200" dirty="0"/>
              <a:t> </a:t>
            </a:r>
            <a:r>
              <a:rPr lang="en-US" sz="3200" dirty="0" err="1"/>
              <a:t>problemler</a:t>
            </a:r>
            <a:r>
              <a:rPr lang="en-US" sz="3200" dirty="0"/>
              <a:t> </a:t>
            </a:r>
            <a:r>
              <a:rPr lang="en-US" sz="3200" dirty="0" err="1"/>
              <a:t>kolayca</a:t>
            </a:r>
            <a:r>
              <a:rPr lang="en-US" sz="3200" dirty="0"/>
              <a:t> </a:t>
            </a:r>
            <a:r>
              <a:rPr lang="en-US" sz="3200" dirty="0" err="1"/>
              <a:t>çözülebilir</a:t>
            </a:r>
            <a:r>
              <a:rPr lang="en-US" sz="3200" dirty="0"/>
              <a:t>, </a:t>
            </a:r>
            <a:r>
              <a:rPr lang="en-US" sz="3200" dirty="0" err="1"/>
              <a:t>çünkü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program bit </a:t>
            </a:r>
            <a:r>
              <a:rPr lang="en-US" sz="3200" dirty="0" err="1"/>
              <a:t>boyutlu</a:t>
            </a:r>
            <a:r>
              <a:rPr lang="en-US" sz="3200" dirty="0"/>
              <a:t> </a:t>
            </a:r>
            <a:r>
              <a:rPr lang="en-US" sz="3200" dirty="0" err="1"/>
              <a:t>kodlara</a:t>
            </a:r>
            <a:r>
              <a:rPr lang="en-US" sz="3200" dirty="0"/>
              <a:t> </a:t>
            </a:r>
            <a:r>
              <a:rPr lang="en-US" sz="3200" dirty="0" err="1"/>
              <a:t>veya</a:t>
            </a:r>
            <a:r>
              <a:rPr lang="en-US" sz="3200" dirty="0"/>
              <a:t> </a:t>
            </a:r>
            <a:r>
              <a:rPr lang="en-US" sz="3200" dirty="0" err="1"/>
              <a:t>kolayca</a:t>
            </a:r>
            <a:r>
              <a:rPr lang="en-US" sz="3200" dirty="0"/>
              <a:t> </a:t>
            </a:r>
            <a:r>
              <a:rPr lang="en-US" sz="3200" dirty="0" err="1"/>
              <a:t>çözülebilecek</a:t>
            </a:r>
            <a:r>
              <a:rPr lang="en-US" sz="3200" dirty="0"/>
              <a:t> </a:t>
            </a:r>
            <a:r>
              <a:rPr lang="en-US" sz="3200" dirty="0" err="1"/>
              <a:t>problemlere</a:t>
            </a:r>
            <a:r>
              <a:rPr lang="en-US" sz="3200" dirty="0"/>
              <a:t> </a:t>
            </a:r>
            <a:r>
              <a:rPr lang="en-US" sz="3200" dirty="0" err="1"/>
              <a:t>bölünebilir</a:t>
            </a:r>
            <a:r>
              <a:rPr lang="en-US" sz="3200" dirty="0"/>
              <a:t>. </a:t>
            </a:r>
          </a:p>
          <a:p>
            <a:r>
              <a:rPr lang="en-US" sz="3200" dirty="0" err="1"/>
              <a:t>Teknolojinin</a:t>
            </a:r>
            <a:r>
              <a:rPr lang="en-US" sz="3200" dirty="0"/>
              <a:t> </a:t>
            </a:r>
            <a:r>
              <a:rPr lang="en-US" sz="3200" dirty="0" err="1"/>
              <a:t>gelişmesiyle</a:t>
            </a:r>
            <a:r>
              <a:rPr lang="en-US" sz="3200" dirty="0"/>
              <a:t> </a:t>
            </a:r>
            <a:r>
              <a:rPr lang="en-US" sz="3200" dirty="0" err="1"/>
              <a:t>birlikte</a:t>
            </a:r>
            <a:r>
              <a:rPr lang="en-US" sz="3200" dirty="0"/>
              <a:t> </a:t>
            </a:r>
            <a:r>
              <a:rPr lang="en-US" sz="3200" dirty="0" err="1"/>
              <a:t>programların</a:t>
            </a:r>
            <a:r>
              <a:rPr lang="en-US" sz="3200" dirty="0"/>
              <a:t> </a:t>
            </a:r>
            <a:r>
              <a:rPr lang="en-US" sz="3200" dirty="0" err="1"/>
              <a:t>bakım</a:t>
            </a:r>
            <a:r>
              <a:rPr lang="en-US" sz="3200" dirty="0"/>
              <a:t> </a:t>
            </a:r>
            <a:r>
              <a:rPr lang="en-US" sz="3200" dirty="0" err="1"/>
              <a:t>maliyetleri</a:t>
            </a:r>
            <a:r>
              <a:rPr lang="en-US" sz="3200" dirty="0"/>
              <a:t> </a:t>
            </a:r>
            <a:r>
              <a:rPr lang="en-US" sz="3200" dirty="0" err="1"/>
              <a:t>azalmakta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verimlilik</a:t>
            </a:r>
            <a:r>
              <a:rPr lang="en-US" sz="3200" dirty="0"/>
              <a:t> </a:t>
            </a:r>
            <a:r>
              <a:rPr lang="en-US" sz="3200" dirty="0" err="1"/>
              <a:t>artmaktadır</a:t>
            </a:r>
            <a:r>
              <a:rPr lang="en-US" sz="3200" dirty="0"/>
              <a:t>. </a:t>
            </a:r>
          </a:p>
          <a:p>
            <a:r>
              <a:rPr lang="en-US" sz="3200" dirty="0"/>
              <a:t>OOP </a:t>
            </a:r>
            <a:r>
              <a:rPr lang="en-US" sz="3200" dirty="0" err="1"/>
              <a:t>dil</a:t>
            </a:r>
            <a:r>
              <a:rPr lang="en-US" sz="3200" dirty="0"/>
              <a:t> </a:t>
            </a:r>
            <a:r>
              <a:rPr lang="en-US" sz="3200" dirty="0" err="1"/>
              <a:t>sisteminin</a:t>
            </a:r>
            <a:r>
              <a:rPr lang="en-US" sz="3200" dirty="0"/>
              <a:t> </a:t>
            </a:r>
            <a:r>
              <a:rPr lang="en-US" sz="3200" dirty="0" err="1"/>
              <a:t>yükseltilmesi</a:t>
            </a:r>
            <a:r>
              <a:rPr lang="en-US" sz="3200" dirty="0"/>
              <a:t>,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küçük</a:t>
            </a:r>
            <a:r>
              <a:rPr lang="en-US" sz="3200" dirty="0"/>
              <a:t> </a:t>
            </a:r>
            <a:r>
              <a:rPr lang="en-US" sz="3200" dirty="0" err="1"/>
              <a:t>sistemlerden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büyük</a:t>
            </a:r>
            <a:r>
              <a:rPr lang="en-US" sz="3200" dirty="0"/>
              <a:t> </a:t>
            </a:r>
            <a:r>
              <a:rPr lang="en-US" sz="3200" dirty="0" err="1"/>
              <a:t>sistemlere</a:t>
            </a:r>
            <a:r>
              <a:rPr lang="en-US" sz="3200" dirty="0"/>
              <a:t> </a:t>
            </a:r>
            <a:r>
              <a:rPr lang="en-US" sz="3200" dirty="0" err="1"/>
              <a:t>kolayca</a:t>
            </a:r>
            <a:r>
              <a:rPr lang="en-US" sz="3200" dirty="0"/>
              <a:t> </a:t>
            </a:r>
            <a:r>
              <a:rPr lang="en-US" sz="3200" dirty="0" err="1"/>
              <a:t>yapılabilir</a:t>
            </a:r>
            <a:r>
              <a:rPr lang="en-US" sz="3200" dirty="0"/>
              <a:t>. </a:t>
            </a:r>
          </a:p>
          <a:p>
            <a:r>
              <a:rPr lang="en-US" sz="3200" dirty="0" err="1"/>
              <a:t>Girişim</a:t>
            </a:r>
            <a:r>
              <a:rPr lang="en-US" sz="3200" dirty="0"/>
              <a:t> </a:t>
            </a:r>
            <a:r>
              <a:rPr lang="en-US" sz="3200" dirty="0" err="1"/>
              <a:t>olmadan</a:t>
            </a:r>
            <a:r>
              <a:rPr lang="en-US" sz="3200" dirty="0"/>
              <a:t>, </a:t>
            </a:r>
            <a:r>
              <a:rPr lang="en-US" sz="3200" dirty="0" err="1"/>
              <a:t>aynı</a:t>
            </a:r>
            <a:r>
              <a:rPr lang="en-US" sz="3200" dirty="0"/>
              <a:t> </a:t>
            </a:r>
            <a:r>
              <a:rPr lang="en-US" sz="3200" dirty="0" err="1"/>
              <a:t>nesnenin</a:t>
            </a:r>
            <a:r>
              <a:rPr lang="en-US" sz="3200" dirty="0"/>
              <a:t> </a:t>
            </a:r>
            <a:r>
              <a:rPr lang="en-US" sz="3200" dirty="0" err="1"/>
              <a:t>birden</a:t>
            </a:r>
            <a:r>
              <a:rPr lang="en-US" sz="3200" dirty="0"/>
              <a:t> </a:t>
            </a:r>
            <a:r>
              <a:rPr lang="en-US" sz="3200" dirty="0" err="1"/>
              <a:t>çok</a:t>
            </a:r>
            <a:r>
              <a:rPr lang="en-US" sz="3200" dirty="0"/>
              <a:t> </a:t>
            </a:r>
            <a:r>
              <a:rPr lang="en-US" sz="3200" dirty="0" err="1"/>
              <a:t>örneği</a:t>
            </a:r>
            <a:r>
              <a:rPr lang="en-US" sz="3200" dirty="0"/>
              <a:t> </a:t>
            </a:r>
            <a:r>
              <a:rPr lang="en-US" sz="3200" dirty="0" err="1"/>
              <a:t>olabilir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sINIFLAR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10131425" cy="1058333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Nesnelerin</a:t>
            </a:r>
            <a:r>
              <a:rPr lang="en-US" sz="3200" dirty="0"/>
              <a:t> </a:t>
            </a:r>
            <a:r>
              <a:rPr lang="en-US" sz="3200" dirty="0" err="1"/>
              <a:t>özelliklerini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işlevlerini</a:t>
            </a:r>
            <a:r>
              <a:rPr lang="en-US" sz="3200" dirty="0"/>
              <a:t> </a:t>
            </a:r>
            <a:r>
              <a:rPr lang="en-US" sz="3200" dirty="0" err="1"/>
              <a:t>tanımlayan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şablondur</a:t>
            </a:r>
            <a:r>
              <a:rPr lang="en-US" sz="3200" dirty="0"/>
              <a:t>.</a:t>
            </a:r>
            <a:endParaRPr lang="tr-T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91385"/>
            <a:ext cx="9596702" cy="335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10131425" cy="1066800"/>
          </a:xfrm>
        </p:spPr>
        <p:txBody>
          <a:bodyPr>
            <a:normAutofit/>
          </a:bodyPr>
          <a:lstStyle/>
          <a:p>
            <a:r>
              <a:rPr lang="tr-TR" sz="6000" dirty="0"/>
              <a:t>JAVA’DA </a:t>
            </a:r>
            <a:r>
              <a:rPr lang="tr-TR" sz="6000" dirty="0" err="1" smtClean="0"/>
              <a:t>sINIFLAR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131425" cy="990599"/>
          </a:xfrm>
        </p:spPr>
        <p:txBody>
          <a:bodyPr>
            <a:normAutofit lnSpcReduction="10000"/>
          </a:bodyPr>
          <a:lstStyle/>
          <a:p>
            <a:r>
              <a:rPr lang="tr-TR" sz="3200" dirty="0" smtClean="0"/>
              <a:t>Sınıflar ile günlük hayattaki her nesnenin bir şablonunu çıkarabiliriz</a:t>
            </a:r>
            <a:endParaRPr lang="tr-T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5181600" cy="380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Belediye Persone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elediye Personel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Admin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61397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143000"/>
          </a:xfrm>
        </p:spPr>
        <p:txBody>
          <a:bodyPr>
            <a:normAutofit/>
          </a:bodyPr>
          <a:lstStyle/>
          <a:p>
            <a:r>
              <a:rPr lang="tr-TR" sz="6000" dirty="0" smtClean="0"/>
              <a:t>JAVA’DA nesneler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131425" cy="1058333"/>
          </a:xfrm>
        </p:spPr>
        <p:txBody>
          <a:bodyPr>
            <a:normAutofit lnSpcReduction="10000"/>
          </a:bodyPr>
          <a:lstStyle/>
          <a:p>
            <a:r>
              <a:rPr lang="tr-TR" sz="3200" dirty="0" smtClean="0"/>
              <a:t>Sınıflarda oluşturulan şablonları kullanarak somut bir cisme dönüştürmek için nesneleri kullanırız</a:t>
            </a:r>
            <a:endParaRPr lang="tr-T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9746"/>
            <a:ext cx="6400800" cy="402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8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725807-859F-5640-A4DD-3E4B7046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43" y="83940"/>
            <a:ext cx="10131425" cy="1456267"/>
          </a:xfrm>
        </p:spPr>
        <p:txBody>
          <a:bodyPr/>
          <a:lstStyle/>
          <a:p>
            <a:r>
              <a:rPr lang="tr-TR" dirty="0"/>
              <a:t>JAVA’DA </a:t>
            </a:r>
            <a:r>
              <a:rPr lang="tr-TR" dirty="0" smtClean="0"/>
              <a:t> </a:t>
            </a:r>
            <a:r>
              <a:rPr lang="tr-TR" dirty="0" err="1" smtClean="0"/>
              <a:t>oop</a:t>
            </a:r>
            <a:r>
              <a:rPr lang="tr-TR" dirty="0" smtClean="0"/>
              <a:t> </a:t>
            </a:r>
            <a:r>
              <a:rPr lang="tr-TR" dirty="0" err="1" smtClean="0"/>
              <a:t>öZELLİKLERİ</a:t>
            </a:r>
            <a:endParaRPr lang="tr-TR" dirty="0"/>
          </a:p>
        </p:txBody>
      </p:sp>
      <p:sp>
        <p:nvSpPr>
          <p:cNvPr id="3" name="AutoShape 2" descr="Java'da OOP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C:\Users\Admin\Downloads\Ads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8077"/>
            <a:ext cx="9753600" cy="51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7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6D68F-DD37-3043-9024-3F6008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1143000"/>
          </a:xfrm>
        </p:spPr>
        <p:txBody>
          <a:bodyPr>
            <a:normAutofit/>
          </a:bodyPr>
          <a:lstStyle/>
          <a:p>
            <a:r>
              <a:rPr lang="tr-TR" sz="6000" dirty="0" smtClean="0"/>
              <a:t>JAVA’DA SINIF VE NESNE İLİŞKİSİ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E54CC4-C209-F345-8792-8061DE65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131425" cy="1058333"/>
          </a:xfrm>
        </p:spPr>
        <p:txBody>
          <a:bodyPr>
            <a:normAutofit fontScale="77500" lnSpcReduction="20000"/>
          </a:bodyPr>
          <a:lstStyle/>
          <a:p>
            <a:r>
              <a:rPr lang="tr-TR" sz="3200" dirty="0" smtClean="0"/>
              <a:t>Eğer meyveler isminde bir sınıf oluşturursak, meyveler kategorisinin somut örnekleri olan elma, muz ve mango gibi meyve türlerini bu sınıftan oluşturulmuş nesneler olarak düşünebiliriz</a:t>
            </a:r>
            <a:endParaRPr lang="tr-T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971800"/>
            <a:ext cx="10896601" cy="357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9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682</Words>
  <Application>Microsoft Office PowerPoint</Application>
  <PresentationFormat>Geniş ekran</PresentationFormat>
  <Paragraphs>68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Gökyüzü</vt:lpstr>
      <vt:lpstr>ALGORİTMA VE PROGRAMLAMA - II</vt:lpstr>
      <vt:lpstr>NESNE YÖNELİMLİ PROGRAMLAMA NEDİR?</vt:lpstr>
      <vt:lpstr>JAVA’DA nesne yönelimli programlama ne sağlar?</vt:lpstr>
      <vt:lpstr>JAVA’DA nesne yönelimli programlama ne sağlar?</vt:lpstr>
      <vt:lpstr>JAVA’DA sINIFLAR</vt:lpstr>
      <vt:lpstr>JAVA’DA sINIFLAR</vt:lpstr>
      <vt:lpstr>JAVA’DA nesneler</vt:lpstr>
      <vt:lpstr>JAVA’DA  oop öZELLİKLERİ</vt:lpstr>
      <vt:lpstr>JAVA’DA SINIF VE NESNE İLİŞKİSİ</vt:lpstr>
      <vt:lpstr>JAVA’DA SINIF VE NESNE İLİŞKİSİ</vt:lpstr>
      <vt:lpstr>JAVA’DA SINIF özellikleri</vt:lpstr>
      <vt:lpstr>JAVA’DA SINIF metodlarI</vt:lpstr>
      <vt:lpstr>STATIC DEĞİŞKEN VEYA METODLAR</vt:lpstr>
      <vt:lpstr>değer türü ve referans türü</vt:lpstr>
      <vt:lpstr>JAVA’DA DEĞİŞKENLER NASIL TUTULUYOR?</vt:lpstr>
      <vt:lpstr>JAVA’DA  değer (primitive) tipli değişkenler</vt:lpstr>
      <vt:lpstr>JAVA’DA  referans (reference) tipli değişkenler</vt:lpstr>
      <vt:lpstr>JAVA’DA  yapILANDIRICI (constructor) nedir?</vt:lpstr>
      <vt:lpstr>JAVA’DA ERİŞİM BELİRTEÇLERİ</vt:lpstr>
      <vt:lpstr>Uygulamalar</vt:lpstr>
      <vt:lpstr>UYGULAMA – 1: kendi dünyaM - METAVERSE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 VE PROGRAMLAMA - II</dc:title>
  <dc:creator>Bilinmeyen Kullanıcı</dc:creator>
  <cp:lastModifiedBy>Saffet Demir</cp:lastModifiedBy>
  <cp:revision>19</cp:revision>
  <dcterms:created xsi:type="dcterms:W3CDTF">2022-03-06T13:45:44Z</dcterms:created>
  <dcterms:modified xsi:type="dcterms:W3CDTF">2022-05-31T11:25:40Z</dcterms:modified>
</cp:coreProperties>
</file>