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9" r:id="rId4"/>
    <p:sldId id="290" r:id="rId5"/>
    <p:sldId id="268" r:id="rId6"/>
    <p:sldId id="276" r:id="rId7"/>
    <p:sldId id="291" r:id="rId8"/>
    <p:sldId id="292" r:id="rId9"/>
    <p:sldId id="293" r:id="rId10"/>
    <p:sldId id="294" r:id="rId11"/>
    <p:sldId id="295" r:id="rId12"/>
    <p:sldId id="258" r:id="rId13"/>
    <p:sldId id="296" r:id="rId14"/>
    <p:sldId id="297" r:id="rId15"/>
    <p:sldId id="298" r:id="rId16"/>
    <p:sldId id="266" r:id="rId17"/>
    <p:sldId id="299" r:id="rId18"/>
    <p:sldId id="300" r:id="rId19"/>
    <p:sldId id="302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71" autoAdjust="0"/>
  </p:normalViewPr>
  <p:slideViewPr>
    <p:cSldViewPr>
      <p:cViewPr varScale="1">
        <p:scale>
          <a:sx n="40" d="100"/>
          <a:sy n="40" d="100"/>
        </p:scale>
        <p:origin x="-108" y="-7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E925-A487-4A2B-B0D0-BCBE2A46C6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1955-6018-4AE1-AA06-EF062C1EE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32FDDD5-CF15-AC49-A48F-EA54A290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564" y="2362246"/>
            <a:ext cx="6507561" cy="1913464"/>
          </a:xfrm>
        </p:spPr>
        <p:txBody>
          <a:bodyPr>
            <a:normAutofit fontScale="90000"/>
          </a:bodyPr>
          <a:lstStyle/>
          <a:p>
            <a:r>
              <a:rPr lang="tr-TR" sz="6000"/>
              <a:t>ALGORİTMA VE PROGRAMLAMA - II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EB47FDDA-91B2-6340-BD22-C55943C9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495753"/>
            <a:ext cx="10702925" cy="1005317"/>
          </a:xfrm>
        </p:spPr>
        <p:txBody>
          <a:bodyPr>
            <a:normAutofit fontScale="77500" lnSpcReduction="20000"/>
          </a:bodyPr>
          <a:lstStyle/>
          <a:p>
            <a:r>
              <a:rPr lang="tr-TR" sz="4000" dirty="0" smtClean="0"/>
              <a:t>JAVA İLE NESNE YÖNELİMLİ </a:t>
            </a:r>
            <a:r>
              <a:rPr lang="tr-TR" sz="4000" dirty="0" smtClean="0"/>
              <a:t>PROGRAMLAMA</a:t>
            </a:r>
          </a:p>
          <a:p>
            <a:r>
              <a:rPr lang="tr-TR" sz="4000" dirty="0" smtClean="0"/>
              <a:t> KALITIM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71084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en-US" sz="6000" dirty="0" smtClean="0"/>
              <a:t>super Refer</a:t>
            </a:r>
            <a:r>
              <a:rPr lang="tr-TR" altLang="en-US" sz="6000" dirty="0" smtClean="0"/>
              <a:t>ansı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11582400" cy="3962400"/>
          </a:xfrm>
        </p:spPr>
        <p:txBody>
          <a:bodyPr>
            <a:noAutofit/>
          </a:bodyPr>
          <a:lstStyle/>
          <a:p>
            <a:r>
              <a:rPr lang="tr-TR" sz="3600" dirty="0"/>
              <a:t>Bir çocuğun kurucusu, ebeveynin kurucusunu çağırmaktan sorumludur</a:t>
            </a:r>
            <a:r>
              <a:rPr lang="tr-TR" sz="3600" dirty="0" smtClean="0"/>
              <a:t>.</a:t>
            </a:r>
          </a:p>
          <a:p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/>
              <a:t>çocuğun</a:t>
            </a:r>
            <a:r>
              <a:rPr lang="en-US" sz="3600" dirty="0"/>
              <a:t> </a:t>
            </a:r>
            <a:r>
              <a:rPr lang="en-US" sz="3600" dirty="0" err="1"/>
              <a:t>kurucusunun</a:t>
            </a:r>
            <a:r>
              <a:rPr lang="en-US" sz="3600" dirty="0"/>
              <a:t> ilk </a:t>
            </a:r>
            <a:r>
              <a:rPr lang="en-US" sz="3600" dirty="0" err="1"/>
              <a:t>satırı</a:t>
            </a:r>
            <a:r>
              <a:rPr lang="en-US" sz="3600" dirty="0"/>
              <a:t>, </a:t>
            </a:r>
            <a:r>
              <a:rPr lang="en-US" sz="3600" dirty="0" err="1"/>
              <a:t>ebeveynin</a:t>
            </a:r>
            <a:r>
              <a:rPr lang="en-US" sz="3600" dirty="0"/>
              <a:t> </a:t>
            </a:r>
            <a:r>
              <a:rPr lang="en-US" sz="3600" dirty="0" err="1"/>
              <a:t>kurucusunu</a:t>
            </a:r>
            <a:r>
              <a:rPr lang="en-US" sz="3600" dirty="0"/>
              <a:t> </a:t>
            </a:r>
            <a:r>
              <a:rPr lang="en-US" sz="3600" dirty="0" err="1"/>
              <a:t>çağırmak</a:t>
            </a:r>
            <a:r>
              <a:rPr lang="en-US" sz="3600" dirty="0"/>
              <a:t> </a:t>
            </a:r>
            <a:r>
              <a:rPr lang="en-US" sz="3600" dirty="0" err="1"/>
              <a:t>için</a:t>
            </a:r>
            <a:r>
              <a:rPr lang="en-US" sz="3600" dirty="0"/>
              <a:t> </a:t>
            </a:r>
            <a:r>
              <a:rPr lang="en-US" sz="3600" dirty="0" err="1"/>
              <a:t>süper</a:t>
            </a:r>
            <a:r>
              <a:rPr lang="en-US" sz="3600" dirty="0"/>
              <a:t> </a:t>
            </a:r>
            <a:r>
              <a:rPr lang="en-US" sz="3600" dirty="0" err="1"/>
              <a:t>referansı</a:t>
            </a:r>
            <a:r>
              <a:rPr lang="en-US" sz="3600" dirty="0"/>
              <a:t> </a:t>
            </a:r>
            <a:r>
              <a:rPr lang="en-US" sz="3600" dirty="0" err="1"/>
              <a:t>kullanmalıdır</a:t>
            </a:r>
            <a:r>
              <a:rPr lang="en-US" sz="3600" dirty="0" smtClean="0"/>
              <a:t>.</a:t>
            </a:r>
            <a:endParaRPr lang="tr-TR" sz="3600" dirty="0" smtClean="0"/>
          </a:p>
          <a:p>
            <a:r>
              <a:rPr lang="tr-TR" sz="3600" dirty="0"/>
              <a:t>Süper başvuru, ebeveyn sınıfında tanımlanan diğer değişkenlere ve yöntemlere başvurmak için de kullanılabilir.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4035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456267"/>
          </a:xfrm>
        </p:spPr>
        <p:txBody>
          <a:bodyPr>
            <a:normAutofit/>
          </a:bodyPr>
          <a:lstStyle/>
          <a:p>
            <a:r>
              <a:rPr lang="tr-TR" altLang="en-US" sz="6000" dirty="0" smtClean="0"/>
              <a:t>JAVA’DA ÇOKLU KALITIM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11582400" cy="3962400"/>
          </a:xfrm>
        </p:spPr>
        <p:txBody>
          <a:bodyPr>
            <a:noAutofit/>
          </a:bodyPr>
          <a:lstStyle/>
          <a:p>
            <a:r>
              <a:rPr lang="tr-TR" sz="3600" dirty="0"/>
              <a:t>Java tekli kalıtımı destekler, yani türetilmiş bir sınıfın yalnızca bir üst sınıfa sahip olabileceği anlamına gelir. </a:t>
            </a:r>
            <a:endParaRPr lang="tr-TR" sz="3600" dirty="0" smtClean="0"/>
          </a:p>
          <a:p>
            <a:r>
              <a:rPr lang="tr-TR" sz="3600" dirty="0" smtClean="0"/>
              <a:t>Çoklu </a:t>
            </a:r>
            <a:r>
              <a:rPr lang="tr-TR" sz="3600" dirty="0"/>
              <a:t>kalıtım, bir sınıfın tüm ebeveynlerin üyelerini miras alarak iki veya daha fazla sınıftan türetilmesine izin verir. </a:t>
            </a:r>
            <a:endParaRPr lang="tr-TR" sz="3600" dirty="0" smtClean="0"/>
          </a:p>
          <a:p>
            <a:r>
              <a:rPr lang="tr-TR" sz="3600" dirty="0" smtClean="0"/>
              <a:t>İki </a:t>
            </a:r>
            <a:r>
              <a:rPr lang="tr-TR" sz="3600" dirty="0"/>
              <a:t>ebeveynde aynı değişken adı gibi çakışmaların çözülmesi gerekir. </a:t>
            </a:r>
            <a:endParaRPr lang="tr-TR" sz="3600" dirty="0" smtClean="0"/>
          </a:p>
          <a:p>
            <a:r>
              <a:rPr lang="tr-TR" sz="3600" dirty="0" smtClean="0"/>
              <a:t>Java </a:t>
            </a:r>
            <a:r>
              <a:rPr lang="tr-TR" sz="3600" dirty="0"/>
              <a:t>çoklu kalıtımı </a:t>
            </a:r>
            <a:r>
              <a:rPr lang="tr-TR" sz="3600" dirty="0" smtClean="0"/>
              <a:t>desteklemiyor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762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38" y="304800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 smtClean="0"/>
              <a:t>METHOD OVERRIDE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10896600" cy="3886200"/>
          </a:xfrm>
        </p:spPr>
        <p:txBody>
          <a:bodyPr>
            <a:noAutofit/>
          </a:bodyPr>
          <a:lstStyle/>
          <a:p>
            <a:r>
              <a:rPr lang="tr-TR" sz="3000" dirty="0"/>
              <a:t>Bir alt sınıf, kalıtsal bir yöntemin tanımını kendi lehine geçersiz kılabilir. </a:t>
            </a:r>
            <a:endParaRPr lang="tr-TR" sz="3000" dirty="0" smtClean="0"/>
          </a:p>
          <a:p>
            <a:r>
              <a:rPr lang="tr-TR" sz="3000" dirty="0" smtClean="0"/>
              <a:t>Yeni </a:t>
            </a:r>
            <a:r>
              <a:rPr lang="tr-TR" sz="3000" dirty="0"/>
              <a:t>yöntem, ebeveyn yöntemiyle aynı imzaya sahip olmalıdır, ancak farklı bir gövdeye sahip olabilir. </a:t>
            </a:r>
            <a:endParaRPr lang="tr-TR" sz="3000" dirty="0" smtClean="0"/>
          </a:p>
          <a:p>
            <a:r>
              <a:rPr lang="tr-TR" sz="3000" dirty="0" smtClean="0"/>
              <a:t>Yöntemi </a:t>
            </a:r>
            <a:r>
              <a:rPr lang="tr-TR" sz="3000" dirty="0"/>
              <a:t>çalıştıran nesnenin türü, yöntemin hangi sürümünün çağrılacağını belirler</a:t>
            </a:r>
            <a:r>
              <a:rPr lang="tr-TR" sz="3000" dirty="0" smtClean="0"/>
              <a:t>.</a:t>
            </a:r>
          </a:p>
          <a:p>
            <a:r>
              <a:rPr lang="tr-TR" sz="3200" dirty="0"/>
              <a:t>Bir üst yöntem, süper başvuru kullanılarak açıkça çağrılabilir. </a:t>
            </a:r>
            <a:endParaRPr lang="tr-TR" sz="3200" dirty="0" smtClean="0"/>
          </a:p>
          <a:p>
            <a:r>
              <a:rPr lang="tr-TR" sz="3200" dirty="0" smtClean="0"/>
              <a:t>Bir </a:t>
            </a:r>
            <a:r>
              <a:rPr lang="tr-TR" sz="3200" dirty="0"/>
              <a:t>yöntem son değiştirici ile bildirilirse geçersiz kılınamaz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7093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 smtClean="0"/>
              <a:t>OVERLOAD VS OVERRIDE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10896600" cy="3886200"/>
          </a:xfrm>
        </p:spPr>
        <p:txBody>
          <a:bodyPr>
            <a:noAutofit/>
          </a:bodyPr>
          <a:lstStyle/>
          <a:p>
            <a:r>
              <a:rPr lang="tr-TR" sz="3200" dirty="0"/>
              <a:t>Aşırı yükleme ve geçersiz kılma kavramlarını karıştırmayın </a:t>
            </a:r>
            <a:endParaRPr lang="tr-TR" sz="3200" dirty="0" smtClean="0"/>
          </a:p>
          <a:p>
            <a:r>
              <a:rPr lang="tr-TR" sz="3200" dirty="0" smtClean="0"/>
              <a:t>Aşırı </a:t>
            </a:r>
            <a:r>
              <a:rPr lang="tr-TR" sz="3200" dirty="0"/>
              <a:t>yükleme, aynı sınıfta aynı ada sahip, ancak farklı imzalara sahip birden çok yöntemle ilgilenir. </a:t>
            </a:r>
            <a:endParaRPr lang="tr-TR" sz="3200" dirty="0" smtClean="0"/>
          </a:p>
          <a:p>
            <a:r>
              <a:rPr lang="tr-TR" sz="3200" dirty="0" smtClean="0"/>
              <a:t>Geçersiz </a:t>
            </a:r>
            <a:r>
              <a:rPr lang="tr-TR" sz="3200" dirty="0"/>
              <a:t>kılma, aynı imzaya sahip biri üst sınıfta ve diğeri alt sınıfta olmak üzere iki yöntemle ilgilenir. </a:t>
            </a:r>
            <a:endParaRPr lang="tr-TR" sz="3200" dirty="0" smtClean="0"/>
          </a:p>
          <a:p>
            <a:r>
              <a:rPr lang="tr-TR" sz="3200" dirty="0" smtClean="0"/>
              <a:t>Aşırı </a:t>
            </a:r>
            <a:r>
              <a:rPr lang="tr-TR" sz="3200" dirty="0"/>
              <a:t>yükleme, farklı veriler için benzer bir işlemi farklı şekillerde tanımlamanıza olanak tanır </a:t>
            </a:r>
            <a:endParaRPr lang="tr-TR" sz="3200" dirty="0" smtClean="0"/>
          </a:p>
          <a:p>
            <a:r>
              <a:rPr lang="tr-TR" sz="3200" dirty="0" smtClean="0"/>
              <a:t>Geçersiz </a:t>
            </a:r>
            <a:r>
              <a:rPr lang="tr-TR" sz="3200" dirty="0"/>
              <a:t>kılma, farklı nesne türleri için benzer bir işlemi farklı şekillerde tanımlamanıza olanak tanır.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159627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33" y="0"/>
            <a:ext cx="10131425" cy="1211179"/>
          </a:xfrm>
        </p:spPr>
        <p:txBody>
          <a:bodyPr>
            <a:normAutofit/>
          </a:bodyPr>
          <a:lstStyle/>
          <a:p>
            <a:r>
              <a:rPr lang="tr-TR" sz="6000" dirty="0" smtClean="0"/>
              <a:t>Sınıf hiyerarşisi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60" y="1219200"/>
            <a:ext cx="10896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/>
              <a:t>ebeveynin</a:t>
            </a:r>
            <a:r>
              <a:rPr lang="en-US" sz="3200" dirty="0"/>
              <a:t> alt </a:t>
            </a:r>
            <a:r>
              <a:rPr lang="en-US" sz="3200" dirty="0" err="1"/>
              <a:t>sınıfı</a:t>
            </a:r>
            <a:r>
              <a:rPr lang="en-US" sz="3200" dirty="0"/>
              <a:t>,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sınıf</a:t>
            </a:r>
            <a:r>
              <a:rPr lang="en-US" sz="3200" dirty="0"/>
              <a:t> </a:t>
            </a:r>
            <a:r>
              <a:rPr lang="en-US" sz="3200" dirty="0" err="1"/>
              <a:t>hiyerarşisi</a:t>
            </a:r>
            <a:r>
              <a:rPr lang="en-US" sz="3200" dirty="0"/>
              <a:t> </a:t>
            </a:r>
            <a:r>
              <a:rPr lang="en-US" sz="3200" dirty="0" err="1"/>
              <a:t>oluşturarak</a:t>
            </a:r>
            <a:r>
              <a:rPr lang="en-US" sz="3200" dirty="0"/>
              <a:t> </a:t>
            </a:r>
            <a:r>
              <a:rPr lang="en-US" sz="3200" dirty="0" err="1"/>
              <a:t>başka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çocuğun</a:t>
            </a:r>
            <a:r>
              <a:rPr lang="en-US" sz="3200" dirty="0"/>
              <a:t> </a:t>
            </a:r>
            <a:r>
              <a:rPr lang="en-US" sz="3200" dirty="0" err="1"/>
              <a:t>ebeveyni</a:t>
            </a:r>
            <a:r>
              <a:rPr lang="en-US" sz="3200" dirty="0"/>
              <a:t> </a:t>
            </a:r>
            <a:r>
              <a:rPr lang="en-US" sz="3200" dirty="0" err="1"/>
              <a:t>olabilir</a:t>
            </a:r>
            <a:r>
              <a:rPr lang="en-US" sz="3200" dirty="0"/>
              <a:t>.</a:t>
            </a:r>
            <a:endParaRPr lang="tr-TR" sz="3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787009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131425" cy="1211179"/>
          </a:xfrm>
        </p:spPr>
        <p:txBody>
          <a:bodyPr>
            <a:normAutofit/>
          </a:bodyPr>
          <a:lstStyle/>
          <a:p>
            <a:r>
              <a:rPr lang="tr-TR" sz="6000" dirty="0" smtClean="0"/>
              <a:t>Sınıf hiyerarşisi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896600" cy="4800600"/>
          </a:xfrm>
        </p:spPr>
        <p:txBody>
          <a:bodyPr>
            <a:noAutofit/>
          </a:bodyPr>
          <a:lstStyle/>
          <a:p>
            <a:r>
              <a:rPr lang="tr-TR" sz="3200" dirty="0"/>
              <a:t>Aynı ebeveynden iki çocuğa kardeş denir </a:t>
            </a:r>
            <a:endParaRPr lang="tr-TR" sz="3200" dirty="0" smtClean="0"/>
          </a:p>
          <a:p>
            <a:r>
              <a:rPr lang="tr-TR" sz="3200" dirty="0" smtClean="0"/>
              <a:t>Ortak </a:t>
            </a:r>
            <a:r>
              <a:rPr lang="tr-TR" sz="3200" dirty="0"/>
              <a:t>özellikler hiyerarşide makul olduğu kadar üst sıralara yerleştirilmelidir. </a:t>
            </a:r>
            <a:endParaRPr lang="tr-TR" sz="3200" dirty="0" smtClean="0"/>
          </a:p>
          <a:p>
            <a:r>
              <a:rPr lang="tr-TR" sz="3200" dirty="0" smtClean="0"/>
              <a:t>Devralınan </a:t>
            </a:r>
            <a:r>
              <a:rPr lang="tr-TR" sz="3200" dirty="0"/>
              <a:t>bir üye sürekli olarak satırdan geçirilir </a:t>
            </a:r>
            <a:endParaRPr lang="tr-TR" sz="3200" dirty="0" smtClean="0"/>
          </a:p>
          <a:p>
            <a:r>
              <a:rPr lang="tr-TR" sz="3200" dirty="0" smtClean="0"/>
              <a:t>Bu </a:t>
            </a:r>
            <a:r>
              <a:rPr lang="tr-TR" sz="3200" dirty="0"/>
              <a:t>nedenle, bir alt sınıf, tüm üst sınıflarından miras alır. </a:t>
            </a:r>
            <a:endParaRPr lang="tr-TR" sz="3200" dirty="0" smtClean="0"/>
          </a:p>
          <a:p>
            <a:r>
              <a:rPr lang="tr-TR" sz="3200" dirty="0" smtClean="0"/>
              <a:t>Tüm </a:t>
            </a:r>
            <a:r>
              <a:rPr lang="tr-TR" sz="3200" dirty="0"/>
              <a:t>durumlar için uygun olan tek bir sınıf hiyerarşisi yoktur.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205015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6C3E270-0661-F44C-8C31-BA5907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061" y="2505657"/>
            <a:ext cx="6807878" cy="1846685"/>
          </a:xfrm>
        </p:spPr>
        <p:txBody>
          <a:bodyPr>
            <a:noAutofit/>
          </a:bodyPr>
          <a:lstStyle/>
          <a:p>
            <a:pPr algn="ctr"/>
            <a:r>
              <a:rPr lang="tr-TR" sz="6000" dirty="0"/>
              <a:t>Uygulamalar</a:t>
            </a:r>
          </a:p>
        </p:txBody>
      </p:sp>
    </p:spTree>
    <p:extLst>
      <p:ext uri="{BB962C8B-B14F-4D97-AF65-F5344CB8AC3E}">
        <p14:creationId xmlns:p14="http://schemas.microsoft.com/office/powerpoint/2010/main" val="384546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10131425" cy="1211179"/>
          </a:xfrm>
        </p:spPr>
        <p:txBody>
          <a:bodyPr>
            <a:normAutofit/>
          </a:bodyPr>
          <a:lstStyle/>
          <a:p>
            <a:r>
              <a:rPr lang="tr-TR" sz="6000" dirty="0" smtClean="0"/>
              <a:t>UYGULAMA 1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896600" cy="4114800"/>
          </a:xfrm>
        </p:spPr>
        <p:txBody>
          <a:bodyPr>
            <a:noAutofit/>
          </a:bodyPr>
          <a:lstStyle/>
          <a:p>
            <a:r>
              <a:rPr lang="en-US" sz="3200" dirty="0" err="1"/>
              <a:t>Kimliği</a:t>
            </a:r>
            <a:r>
              <a:rPr lang="en-US" sz="3200" dirty="0"/>
              <a:t>, </a:t>
            </a:r>
            <a:r>
              <a:rPr lang="en-US" sz="3200" dirty="0" err="1"/>
              <a:t>adı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işi</a:t>
            </a:r>
            <a:r>
              <a:rPr lang="en-US" sz="3200" dirty="0"/>
              <a:t> </a:t>
            </a:r>
            <a:r>
              <a:rPr lang="en-US" sz="3200" dirty="0" err="1"/>
              <a:t>olan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Kişi</a:t>
            </a:r>
            <a:r>
              <a:rPr lang="en-US" sz="3200" dirty="0"/>
              <a:t> </a:t>
            </a:r>
            <a:r>
              <a:rPr lang="en-US" sz="3200" dirty="0" err="1"/>
              <a:t>sınıfı</a:t>
            </a:r>
            <a:r>
              <a:rPr lang="en-US" sz="3200" dirty="0"/>
              <a:t> </a:t>
            </a:r>
            <a:r>
              <a:rPr lang="en-US" sz="3200" dirty="0" err="1"/>
              <a:t>yazın</a:t>
            </a:r>
            <a:r>
              <a:rPr lang="en-US" sz="3200" dirty="0" smtClean="0"/>
              <a:t>.</a:t>
            </a:r>
            <a:endParaRPr lang="tr-TR" sz="3200" dirty="0" smtClean="0"/>
          </a:p>
          <a:p>
            <a:r>
              <a:rPr lang="tr-TR" sz="3200" dirty="0" err="1" smtClean="0"/>
              <a:t>Kisi</a:t>
            </a:r>
            <a:r>
              <a:rPr lang="tr-TR" sz="3200" dirty="0" smtClean="0"/>
              <a:t> sınıfından türetilen bir </a:t>
            </a:r>
            <a:r>
              <a:rPr lang="tr-TR" sz="3200" dirty="0"/>
              <a:t>öğrenci </a:t>
            </a:r>
            <a:r>
              <a:rPr lang="tr-TR" sz="3200" dirty="0" smtClean="0"/>
              <a:t>sınıfı yazın</a:t>
            </a:r>
          </a:p>
          <a:p>
            <a:r>
              <a:rPr lang="tr-TR" sz="3200" dirty="0" err="1" smtClean="0"/>
              <a:t>Kisi</a:t>
            </a:r>
            <a:r>
              <a:rPr lang="tr-TR" sz="3200" dirty="0" smtClean="0"/>
              <a:t> sınıfından türetilen bir öğretmen sınıfı yazın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319063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1"/>
            <a:ext cx="10131425" cy="457199"/>
          </a:xfrm>
        </p:spPr>
        <p:txBody>
          <a:bodyPr>
            <a:normAutofit fontScale="90000"/>
          </a:bodyPr>
          <a:lstStyle/>
          <a:p>
            <a:r>
              <a:rPr lang="tr-TR" sz="6000" dirty="0" smtClean="0"/>
              <a:t>UYGULAMA 1 - UML</a:t>
            </a:r>
            <a:endParaRPr lang="tr-TR" sz="6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90828"/>
            <a:ext cx="8991600" cy="5814772"/>
          </a:xfrm>
        </p:spPr>
      </p:pic>
    </p:spTree>
    <p:extLst>
      <p:ext uri="{BB962C8B-B14F-4D97-AF65-F5344CB8AC3E}">
        <p14:creationId xmlns:p14="http://schemas.microsoft.com/office/powerpoint/2010/main" val="313293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10131425" cy="1211179"/>
          </a:xfrm>
        </p:spPr>
        <p:txBody>
          <a:bodyPr>
            <a:normAutofit/>
          </a:bodyPr>
          <a:lstStyle/>
          <a:p>
            <a:r>
              <a:rPr lang="tr-TR" sz="6000" dirty="0" smtClean="0"/>
              <a:t>UYGULAMA 2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896600" cy="4114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Alan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çevre</a:t>
            </a:r>
            <a:r>
              <a:rPr lang="en-US" sz="3200" dirty="0"/>
              <a:t> </a:t>
            </a:r>
            <a:r>
              <a:rPr lang="en-US" sz="3200" dirty="0" err="1"/>
              <a:t>bulmak</a:t>
            </a:r>
            <a:r>
              <a:rPr lang="en-US" sz="3200" dirty="0"/>
              <a:t> </a:t>
            </a:r>
            <a:r>
              <a:rPr lang="en-US" sz="3200" dirty="0" err="1"/>
              <a:t>için</a:t>
            </a:r>
            <a:r>
              <a:rPr lang="en-US" sz="3200" dirty="0"/>
              <a:t> </a:t>
            </a:r>
            <a:r>
              <a:rPr lang="en-US" sz="3200" dirty="0" err="1"/>
              <a:t>iki</a:t>
            </a:r>
            <a:r>
              <a:rPr lang="en-US" sz="3200" dirty="0"/>
              <a:t> </a:t>
            </a:r>
            <a:r>
              <a:rPr lang="en-US" sz="3200" dirty="0" err="1"/>
              <a:t>yöntemi</a:t>
            </a:r>
            <a:r>
              <a:rPr lang="en-US" sz="3200" dirty="0"/>
              <a:t> </a:t>
            </a:r>
            <a:r>
              <a:rPr lang="en-US" sz="3200" dirty="0" err="1"/>
              <a:t>olan</a:t>
            </a:r>
            <a:r>
              <a:rPr lang="en-US" sz="3200" dirty="0"/>
              <a:t> </a:t>
            </a:r>
            <a:r>
              <a:rPr lang="en-US" sz="3200" dirty="0" err="1" smtClean="0"/>
              <a:t>şekil</a:t>
            </a:r>
            <a:r>
              <a:rPr lang="tr-TR" sz="3200" dirty="0" smtClean="0"/>
              <a:t> adından bir sınıf yazın</a:t>
            </a:r>
            <a:r>
              <a:rPr lang="en-US" sz="3200" dirty="0" smtClean="0"/>
              <a:t>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6322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 err="1" smtClean="0"/>
              <a:t>kalITIM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95600"/>
            <a:ext cx="10131425" cy="3649133"/>
          </a:xfrm>
        </p:spPr>
        <p:txBody>
          <a:bodyPr>
            <a:noAutofit/>
          </a:bodyPr>
          <a:lstStyle/>
          <a:p>
            <a:r>
              <a:rPr lang="tr-TR" sz="2800" dirty="0"/>
              <a:t>Kalıtım, bir yazılım geliştiricinin mevcut bir sınıftan yeni bir sınıf türetmesine izin verir</a:t>
            </a:r>
            <a:r>
              <a:rPr lang="tr-TR" sz="2800" dirty="0" smtClean="0"/>
              <a:t>.</a:t>
            </a:r>
          </a:p>
          <a:p>
            <a:r>
              <a:rPr lang="tr-TR" sz="2800" dirty="0"/>
              <a:t>Mevcut sınıf, </a:t>
            </a:r>
            <a:r>
              <a:rPr lang="tr-TR" sz="2800" dirty="0" err="1" smtClean="0"/>
              <a:t>parent</a:t>
            </a:r>
            <a:r>
              <a:rPr lang="tr-TR" sz="2800" dirty="0" smtClean="0"/>
              <a:t> </a:t>
            </a:r>
            <a:r>
              <a:rPr lang="tr-TR" sz="2800" dirty="0" err="1" smtClean="0"/>
              <a:t>class</a:t>
            </a:r>
            <a:r>
              <a:rPr lang="tr-TR" sz="2800" dirty="0" smtClean="0"/>
              <a:t> veya </a:t>
            </a:r>
            <a:r>
              <a:rPr lang="tr-TR" sz="2800" dirty="0" err="1" smtClean="0"/>
              <a:t>super</a:t>
            </a:r>
            <a:r>
              <a:rPr lang="tr-TR" sz="2800" dirty="0" smtClean="0"/>
              <a:t> </a:t>
            </a:r>
            <a:r>
              <a:rPr lang="tr-TR" sz="2800" dirty="0" err="1" smtClean="0"/>
              <a:t>class</a:t>
            </a:r>
            <a:r>
              <a:rPr lang="tr-TR" sz="2800" dirty="0" smtClean="0"/>
              <a:t> veya  </a:t>
            </a:r>
            <a:r>
              <a:rPr lang="tr-TR" sz="2800" dirty="0" err="1" smtClean="0"/>
              <a:t>base</a:t>
            </a:r>
            <a:r>
              <a:rPr lang="tr-TR" sz="2800" dirty="0" smtClean="0"/>
              <a:t> </a:t>
            </a:r>
            <a:r>
              <a:rPr lang="tr-TR" sz="2800" dirty="0" err="1" smtClean="0"/>
              <a:t>class</a:t>
            </a:r>
            <a:r>
              <a:rPr lang="tr-TR" sz="2800" dirty="0" smtClean="0"/>
              <a:t> olarak </a:t>
            </a:r>
            <a:r>
              <a:rPr lang="tr-TR" sz="2800" dirty="0"/>
              <a:t>adlandırılır</a:t>
            </a:r>
            <a:r>
              <a:rPr lang="tr-TR" sz="2800" dirty="0" smtClean="0"/>
              <a:t>.</a:t>
            </a:r>
          </a:p>
          <a:p>
            <a:r>
              <a:rPr lang="tr-TR" sz="2800" dirty="0"/>
              <a:t>Türetilmiş sınıfa </a:t>
            </a:r>
            <a:r>
              <a:rPr lang="tr-TR" sz="2800" dirty="0" err="1" smtClean="0"/>
              <a:t>child</a:t>
            </a:r>
            <a:r>
              <a:rPr lang="tr-TR" sz="2800" dirty="0" smtClean="0"/>
              <a:t> </a:t>
            </a:r>
            <a:r>
              <a:rPr lang="tr-TR" sz="2800" dirty="0" err="1" smtClean="0"/>
              <a:t>class</a:t>
            </a:r>
            <a:r>
              <a:rPr lang="tr-TR" sz="2800" dirty="0" smtClean="0"/>
              <a:t> veya </a:t>
            </a:r>
            <a:r>
              <a:rPr lang="tr-TR" sz="2800" dirty="0" err="1" smtClean="0"/>
              <a:t>sub</a:t>
            </a:r>
            <a:r>
              <a:rPr lang="tr-TR" sz="2800" dirty="0" smtClean="0"/>
              <a:t> </a:t>
            </a:r>
            <a:r>
              <a:rPr lang="tr-TR" sz="2800" dirty="0" err="1" smtClean="0"/>
              <a:t>class</a:t>
            </a:r>
            <a:r>
              <a:rPr lang="tr-TR" sz="2800" dirty="0" smtClean="0"/>
              <a:t> denir.</a:t>
            </a:r>
          </a:p>
          <a:p>
            <a:r>
              <a:rPr lang="tr-TR" sz="2800" dirty="0"/>
              <a:t>Adından da anlaşılacağı gibi, çocuk ebeveynin özelliklerini miras alır</a:t>
            </a:r>
            <a:r>
              <a:rPr lang="tr-TR" sz="2800" dirty="0" smtClean="0"/>
              <a:t>.</a:t>
            </a:r>
          </a:p>
          <a:p>
            <a:r>
              <a:rPr lang="tr-TR" sz="2800" dirty="0"/>
              <a:t>Yani, alt sınıf, üst sınıf için tanımlanan yöntemleri ve verileri devralır.</a:t>
            </a:r>
            <a:endParaRPr lang="tr-TR" sz="2800" dirty="0" smtClean="0"/>
          </a:p>
          <a:p>
            <a:endParaRPr lang="tr-TR" sz="2800" dirty="0" smtClean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4635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1"/>
            <a:ext cx="10131425" cy="457199"/>
          </a:xfrm>
        </p:spPr>
        <p:txBody>
          <a:bodyPr>
            <a:normAutofit fontScale="90000"/>
          </a:bodyPr>
          <a:lstStyle/>
          <a:p>
            <a:r>
              <a:rPr lang="tr-TR" sz="6000" dirty="0" smtClean="0"/>
              <a:t>UYGULAMA 2 - UML</a:t>
            </a:r>
            <a:endParaRPr lang="tr-TR" sz="60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10768377" cy="5910230"/>
          </a:xfrm>
        </p:spPr>
      </p:pic>
    </p:spTree>
    <p:extLst>
      <p:ext uri="{BB962C8B-B14F-4D97-AF65-F5344CB8AC3E}">
        <p14:creationId xmlns:p14="http://schemas.microsoft.com/office/powerpoint/2010/main" val="269723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10131425" cy="1211179"/>
          </a:xfrm>
        </p:spPr>
        <p:txBody>
          <a:bodyPr>
            <a:normAutofit/>
          </a:bodyPr>
          <a:lstStyle/>
          <a:p>
            <a:r>
              <a:rPr lang="tr-TR" sz="6000" dirty="0" smtClean="0"/>
              <a:t>UYGULAMA 3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896600" cy="41148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Öğretmenin</a:t>
            </a:r>
            <a:r>
              <a:rPr lang="en-US" sz="3200" dirty="0" smtClean="0"/>
              <a:t> </a:t>
            </a:r>
            <a:r>
              <a:rPr lang="en-US" sz="3200" dirty="0" err="1"/>
              <a:t>maaşını</a:t>
            </a:r>
            <a:r>
              <a:rPr lang="en-US" sz="3200" dirty="0"/>
              <a:t> </a:t>
            </a:r>
            <a:r>
              <a:rPr lang="en-US" sz="3200" dirty="0" err="1"/>
              <a:t>temsil</a:t>
            </a:r>
            <a:r>
              <a:rPr lang="en-US" sz="3200" dirty="0"/>
              <a:t> </a:t>
            </a:r>
            <a:r>
              <a:rPr lang="en-US" sz="3200" dirty="0" err="1"/>
              <a:t>eden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ödeme</a:t>
            </a:r>
            <a:r>
              <a:rPr lang="en-US" sz="3200" dirty="0"/>
              <a:t> </a:t>
            </a:r>
            <a:r>
              <a:rPr lang="en-US" sz="3200" dirty="0" err="1"/>
              <a:t>yöntemi</a:t>
            </a:r>
            <a:r>
              <a:rPr lang="en-US" sz="3200" dirty="0"/>
              <a:t> </a:t>
            </a:r>
            <a:r>
              <a:rPr lang="en-US" sz="3200" dirty="0" err="1"/>
              <a:t>içeren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öğretmen</a:t>
            </a:r>
            <a:r>
              <a:rPr lang="en-US" sz="3200" dirty="0"/>
              <a:t> </a:t>
            </a:r>
            <a:r>
              <a:rPr lang="en-US" sz="3200" dirty="0" err="1" smtClean="0"/>
              <a:t>sınıfı</a:t>
            </a:r>
            <a:r>
              <a:rPr lang="tr-TR" sz="3200" dirty="0" smtClean="0"/>
              <a:t> </a:t>
            </a:r>
            <a:r>
              <a:rPr lang="en-US" sz="3200" dirty="0" err="1" smtClean="0"/>
              <a:t>tasarlayın</a:t>
            </a:r>
            <a:r>
              <a:rPr lang="en-US" sz="3200" dirty="0"/>
              <a:t>.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187225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1"/>
            <a:ext cx="10131425" cy="457199"/>
          </a:xfrm>
        </p:spPr>
        <p:txBody>
          <a:bodyPr>
            <a:normAutofit fontScale="90000"/>
          </a:bodyPr>
          <a:lstStyle/>
          <a:p>
            <a:r>
              <a:rPr lang="tr-TR" sz="6000" dirty="0" smtClean="0"/>
              <a:t>UYGULAMA 3 - UML</a:t>
            </a:r>
            <a:endParaRPr lang="tr-TR" sz="6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10632023" cy="5753978"/>
          </a:xfrm>
        </p:spPr>
      </p:pic>
    </p:spTree>
    <p:extLst>
      <p:ext uri="{BB962C8B-B14F-4D97-AF65-F5344CB8AC3E}">
        <p14:creationId xmlns:p14="http://schemas.microsoft.com/office/powerpoint/2010/main" val="28875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 err="1" smtClean="0"/>
              <a:t>kalITIM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131425" cy="3649133"/>
          </a:xfrm>
        </p:spPr>
        <p:txBody>
          <a:bodyPr>
            <a:noAutofit/>
          </a:bodyPr>
          <a:lstStyle/>
          <a:p>
            <a:r>
              <a:rPr lang="tr-TR" sz="2800" dirty="0"/>
              <a:t>Türetilmiş bir sınıfı uyarlamak için programcı yeni değişkenler veya yöntemler ekleyebilir veya devralınanları değiştirebilir</a:t>
            </a:r>
            <a:r>
              <a:rPr lang="tr-TR" sz="2800" dirty="0" smtClean="0"/>
              <a:t>.</a:t>
            </a:r>
          </a:p>
          <a:p>
            <a:r>
              <a:rPr lang="en-US" sz="2800" dirty="0" err="1" smtClean="0"/>
              <a:t>Yazılımın</a:t>
            </a:r>
            <a:r>
              <a:rPr lang="en-US" sz="2800" dirty="0" smtClean="0"/>
              <a:t> </a:t>
            </a:r>
            <a:r>
              <a:rPr lang="en-US" sz="2800" dirty="0" err="1"/>
              <a:t>yeniden</a:t>
            </a:r>
            <a:r>
              <a:rPr lang="en-US" sz="2800" dirty="0"/>
              <a:t> </a:t>
            </a:r>
            <a:r>
              <a:rPr lang="en-US" sz="2800" dirty="0" err="1"/>
              <a:t>kullanımı</a:t>
            </a:r>
            <a:r>
              <a:rPr lang="en-US" sz="2800" dirty="0"/>
              <a:t> </a:t>
            </a:r>
            <a:r>
              <a:rPr lang="en-US" sz="2800" dirty="0" err="1"/>
              <a:t>kalıtımın</a:t>
            </a:r>
            <a:r>
              <a:rPr lang="en-US" sz="2800" dirty="0"/>
              <a:t> </a:t>
            </a:r>
            <a:r>
              <a:rPr lang="en-US" sz="2800" dirty="0" err="1"/>
              <a:t>merkezinde</a:t>
            </a:r>
            <a:r>
              <a:rPr lang="en-US" sz="2800" dirty="0"/>
              <a:t> </a:t>
            </a:r>
            <a:r>
              <a:rPr lang="en-US" sz="2800" dirty="0" err="1"/>
              <a:t>yer</a:t>
            </a:r>
            <a:r>
              <a:rPr lang="en-US" sz="2800" dirty="0"/>
              <a:t> </a:t>
            </a:r>
            <a:r>
              <a:rPr lang="en-US" sz="2800" dirty="0" err="1" smtClean="0"/>
              <a:t>alır</a:t>
            </a:r>
            <a:endParaRPr lang="tr-TR" sz="2800" dirty="0" smtClean="0"/>
          </a:p>
          <a:p>
            <a:r>
              <a:rPr lang="tr-TR" sz="2800" dirty="0"/>
              <a:t>Yenilerini oluşturmak için mevcut yazılım bileşenlerini kullanarak, mevcut yazılımın tasarımı, uygulanması ve test edilmesi için harcanan tüm çabalardan yararlanırız.</a:t>
            </a:r>
            <a:endParaRPr lang="tr-TR" sz="2800" dirty="0" smtClean="0"/>
          </a:p>
          <a:p>
            <a:endParaRPr lang="tr-TR" sz="2800" dirty="0" smtClean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786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0133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 err="1" smtClean="0"/>
              <a:t>kalITIM</a:t>
            </a:r>
            <a:r>
              <a:rPr lang="tr-TR" sz="6000" dirty="0" smtClean="0"/>
              <a:t> - UML</a:t>
            </a:r>
            <a:endParaRPr lang="tr-TR" sz="60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971800"/>
            <a:ext cx="1981200" cy="2251364"/>
          </a:xfrm>
        </p:spPr>
      </p:pic>
      <p:sp>
        <p:nvSpPr>
          <p:cNvPr id="6" name="Metin kutusu 5"/>
          <p:cNvSpPr txBox="1"/>
          <p:nvPr/>
        </p:nvSpPr>
        <p:spPr>
          <a:xfrm>
            <a:off x="685800" y="1676399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Kalıtım ilişkileri genellikle bir UML sınıf diyagramında grafiksel olarak gösterilir ve üst sınıfı gösteren açık bir ok başı olan bir ok bulunur.</a:t>
            </a:r>
            <a:endParaRPr lang="en-US" sz="2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85800" y="5666600"/>
            <a:ext cx="11245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solidFill>
                  <a:srgbClr val="FFFF00"/>
                </a:solidFill>
              </a:rPr>
              <a:t>Kalıtım bir is-a ilişkisi oluşturmalıdır, yani çocuk ebeveynin daha spesifik bir versiyonudur</a:t>
            </a:r>
            <a:endParaRPr lang="en-US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dirty="0"/>
              <a:t>JAVA’DA </a:t>
            </a:r>
            <a:r>
              <a:rPr lang="tr-TR" sz="6000" dirty="0" err="1" smtClean="0"/>
              <a:t>kalITIM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10131425" cy="1371600"/>
          </a:xfrm>
        </p:spPr>
        <p:txBody>
          <a:bodyPr>
            <a:normAutofit/>
          </a:bodyPr>
          <a:lstStyle/>
          <a:p>
            <a:r>
              <a:rPr lang="tr-TR" sz="3200" dirty="0"/>
              <a:t>Java'da, bir kalıtım ilişkisi kurmak için </a:t>
            </a:r>
            <a:r>
              <a:rPr lang="tr-TR" sz="3200" dirty="0" err="1" smtClean="0"/>
              <a:t>extends</a:t>
            </a:r>
            <a:r>
              <a:rPr lang="tr-TR" sz="3200" dirty="0" smtClean="0"/>
              <a:t> anahtar kelimesini kullanırız.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371600" y="3801978"/>
            <a:ext cx="965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600" dirty="0">
                <a:solidFill>
                  <a:srgbClr val="FFFF00"/>
                </a:solidFill>
                <a:latin typeface="Courier New" pitchFamily="49" charset="0"/>
              </a:rPr>
              <a:t>		class Car extends Vehicle</a:t>
            </a:r>
          </a:p>
          <a:p>
            <a:pPr>
              <a:buFont typeface="Wingdings" pitchFamily="2" charset="2"/>
              <a:buNone/>
            </a:pPr>
            <a:r>
              <a:rPr lang="en-US" altLang="en-US" sz="3600" dirty="0">
                <a:solidFill>
                  <a:srgbClr val="FFFF00"/>
                </a:solidFill>
                <a:latin typeface="Courier New" pitchFamily="49" charset="0"/>
              </a:rPr>
              <a:t>		{</a:t>
            </a:r>
          </a:p>
          <a:p>
            <a:pPr>
              <a:buFont typeface="Wingdings" pitchFamily="2" charset="2"/>
              <a:buNone/>
            </a:pPr>
            <a:r>
              <a:rPr lang="en-US" altLang="en-US" sz="3600" dirty="0">
                <a:solidFill>
                  <a:srgbClr val="FFFF00"/>
                </a:solidFill>
                <a:latin typeface="Courier New" pitchFamily="49" charset="0"/>
              </a:rPr>
              <a:t>		   // class contents</a:t>
            </a:r>
          </a:p>
          <a:p>
            <a:pPr>
              <a:buFont typeface="Wingdings" pitchFamily="2" charset="2"/>
              <a:buNone/>
            </a:pPr>
            <a:r>
              <a:rPr lang="en-US" altLang="en-US" sz="3600" dirty="0">
                <a:solidFill>
                  <a:srgbClr val="FFFF00"/>
                </a:solidFill>
                <a:latin typeface="Courier New" pitchFamily="49" charset="0"/>
              </a:rPr>
              <a:t>		}</a:t>
            </a:r>
          </a:p>
          <a:p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dirty="0"/>
              <a:t>JAVA’DA </a:t>
            </a:r>
            <a:r>
              <a:rPr lang="tr-TR" sz="6000" dirty="0" err="1" smtClean="0"/>
              <a:t>protected</a:t>
            </a:r>
            <a:r>
              <a:rPr lang="tr-TR" sz="6000" dirty="0" smtClean="0"/>
              <a:t> </a:t>
            </a:r>
            <a:r>
              <a:rPr lang="tr-TR" sz="6000" dirty="0" err="1" smtClean="0"/>
              <a:t>modifier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10591800" cy="3962400"/>
          </a:xfrm>
        </p:spPr>
        <p:txBody>
          <a:bodyPr>
            <a:normAutofit/>
          </a:bodyPr>
          <a:lstStyle/>
          <a:p>
            <a:r>
              <a:rPr lang="tr-TR" sz="3000" dirty="0" err="1" smtClean="0"/>
              <a:t>Protected</a:t>
            </a:r>
            <a:r>
              <a:rPr lang="tr-TR" sz="3000" dirty="0" smtClean="0"/>
              <a:t> değiştiricileri</a:t>
            </a:r>
            <a:r>
              <a:rPr lang="tr-TR" sz="3000" dirty="0"/>
              <a:t>, hangi sınıf üyelerinin miras alınacağını ve hangilerinin alınmayacağını belirler</a:t>
            </a:r>
            <a:r>
              <a:rPr lang="tr-TR" sz="3000" dirty="0" smtClean="0"/>
              <a:t>.</a:t>
            </a:r>
          </a:p>
          <a:p>
            <a:r>
              <a:rPr lang="tr-TR" sz="3000" dirty="0" err="1" smtClean="0"/>
              <a:t>Public</a:t>
            </a:r>
            <a:r>
              <a:rPr lang="tr-TR" sz="3000" dirty="0" smtClean="0"/>
              <a:t> görünürlükle </a:t>
            </a:r>
            <a:r>
              <a:rPr lang="tr-TR" sz="3000" dirty="0"/>
              <a:t>bildirilen değişkenler ve yöntemler miras alınır; </a:t>
            </a:r>
            <a:r>
              <a:rPr lang="tr-TR" sz="3000" dirty="0" err="1" smtClean="0"/>
              <a:t>private</a:t>
            </a:r>
            <a:r>
              <a:rPr lang="tr-TR" sz="3000" dirty="0" smtClean="0"/>
              <a:t> görünürlüğü </a:t>
            </a:r>
            <a:r>
              <a:rPr lang="tr-TR" sz="3000" dirty="0"/>
              <a:t>olanlar </a:t>
            </a:r>
            <a:r>
              <a:rPr lang="tr-TR" sz="3000" dirty="0" smtClean="0"/>
              <a:t>değil</a:t>
            </a:r>
          </a:p>
          <a:p>
            <a:r>
              <a:rPr lang="en-US" sz="3000" dirty="0" err="1" smtClean="0"/>
              <a:t>Ancak</a:t>
            </a:r>
            <a:r>
              <a:rPr lang="en-US" sz="3000" dirty="0" smtClean="0"/>
              <a:t> </a:t>
            </a:r>
            <a:r>
              <a:rPr lang="en-US" sz="3000" dirty="0" err="1"/>
              <a:t>genel</a:t>
            </a:r>
            <a:r>
              <a:rPr lang="en-US" sz="3000" dirty="0"/>
              <a:t> </a:t>
            </a:r>
            <a:r>
              <a:rPr lang="en-US" sz="3000" dirty="0" err="1"/>
              <a:t>değişkenler</a:t>
            </a:r>
            <a:r>
              <a:rPr lang="en-US" sz="3000" dirty="0"/>
              <a:t> </a:t>
            </a:r>
            <a:r>
              <a:rPr lang="en-US" sz="3000" dirty="0" err="1"/>
              <a:t>kapsülleme</a:t>
            </a:r>
            <a:r>
              <a:rPr lang="en-US" sz="3000" dirty="0"/>
              <a:t> </a:t>
            </a:r>
            <a:r>
              <a:rPr lang="en-US" sz="3000" dirty="0" err="1"/>
              <a:t>ilkesini</a:t>
            </a:r>
            <a:r>
              <a:rPr lang="en-US" sz="3000" dirty="0"/>
              <a:t> </a:t>
            </a:r>
            <a:r>
              <a:rPr lang="en-US" sz="3000" dirty="0" err="1"/>
              <a:t>ihlal</a:t>
            </a:r>
            <a:r>
              <a:rPr lang="en-US" sz="3000" dirty="0"/>
              <a:t> </a:t>
            </a:r>
            <a:r>
              <a:rPr lang="en-US" sz="3000" dirty="0" err="1" smtClean="0"/>
              <a:t>ediyor</a:t>
            </a:r>
            <a:endParaRPr lang="tr-TR" sz="3000" dirty="0" smtClean="0"/>
          </a:p>
          <a:p>
            <a:r>
              <a:rPr lang="en-US" sz="3000" dirty="0" err="1" smtClean="0">
                <a:latin typeface="arial"/>
              </a:rPr>
              <a:t>Kalıtım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durumlarında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yardımcı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olan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üçüncü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bir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görünürlük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değiştiricisi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err="1">
                <a:latin typeface="arial"/>
              </a:rPr>
              <a:t>vardır</a:t>
            </a:r>
            <a:r>
              <a:rPr lang="en-US" sz="3000" dirty="0">
                <a:latin typeface="arial"/>
              </a:rPr>
              <a:t>: </a:t>
            </a:r>
            <a:r>
              <a:rPr lang="tr-TR" sz="3000" dirty="0" err="1" smtClean="0">
                <a:latin typeface="arial"/>
              </a:rPr>
              <a:t>protected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86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/>
              <a:t>JAVA’DA </a:t>
            </a:r>
            <a:r>
              <a:rPr lang="tr-TR" sz="6000" dirty="0" err="1" smtClean="0"/>
              <a:t>protected</a:t>
            </a:r>
            <a:r>
              <a:rPr lang="tr-TR" sz="6000" dirty="0" smtClean="0"/>
              <a:t> </a:t>
            </a:r>
            <a:r>
              <a:rPr lang="tr-TR" sz="6000" dirty="0" err="1" smtClean="0"/>
              <a:t>modifier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11582400" cy="3962400"/>
          </a:xfrm>
        </p:spPr>
        <p:txBody>
          <a:bodyPr>
            <a:noAutofit/>
          </a:bodyPr>
          <a:lstStyle/>
          <a:p>
            <a:r>
              <a:rPr lang="tr-TR" sz="3400" dirty="0" err="1" smtClean="0"/>
              <a:t>Protected</a:t>
            </a:r>
            <a:r>
              <a:rPr lang="tr-TR" sz="3400" dirty="0" smtClean="0"/>
              <a:t> değiştirici</a:t>
            </a:r>
            <a:r>
              <a:rPr lang="tr-TR" sz="3400" dirty="0"/>
              <a:t>, temel sınıfın bir üyesinin bir alt öğeye miras alınmasına izin verir</a:t>
            </a:r>
            <a:r>
              <a:rPr lang="tr-TR" sz="3400" dirty="0" smtClean="0"/>
              <a:t>.</a:t>
            </a:r>
          </a:p>
          <a:p>
            <a:r>
              <a:rPr lang="tr-TR" sz="3400" dirty="0" err="1" smtClean="0"/>
              <a:t>Protected</a:t>
            </a:r>
            <a:r>
              <a:rPr lang="tr-TR" sz="3400" dirty="0" smtClean="0"/>
              <a:t> görünürlük</a:t>
            </a:r>
            <a:r>
              <a:rPr lang="tr-TR" sz="3400" dirty="0"/>
              <a:t>, </a:t>
            </a:r>
            <a:r>
              <a:rPr lang="tr-TR" sz="3400" dirty="0" err="1" smtClean="0"/>
              <a:t>public</a:t>
            </a:r>
            <a:r>
              <a:rPr lang="tr-TR" sz="3400" dirty="0" smtClean="0"/>
              <a:t> görünürlükten </a:t>
            </a:r>
            <a:r>
              <a:rPr lang="tr-TR" sz="3400" dirty="0"/>
              <a:t>daha fazla </a:t>
            </a:r>
            <a:r>
              <a:rPr lang="tr-TR" sz="3400" dirty="0" err="1"/>
              <a:t>kapsülleme</a:t>
            </a:r>
            <a:r>
              <a:rPr lang="tr-TR" sz="3400" dirty="0"/>
              <a:t> </a:t>
            </a:r>
            <a:r>
              <a:rPr lang="tr-TR" sz="3400" dirty="0" smtClean="0"/>
              <a:t>sağlar</a:t>
            </a:r>
          </a:p>
          <a:p>
            <a:r>
              <a:rPr lang="tr-TR" sz="3400" dirty="0"/>
              <a:t>Bununla birlikte, </a:t>
            </a:r>
            <a:r>
              <a:rPr lang="tr-TR" sz="3400" dirty="0" err="1" smtClean="0"/>
              <a:t>protected</a:t>
            </a:r>
            <a:r>
              <a:rPr lang="tr-TR" sz="3400" dirty="0" smtClean="0"/>
              <a:t> görünürlük</a:t>
            </a:r>
            <a:r>
              <a:rPr lang="tr-TR" sz="3400" dirty="0"/>
              <a:t>, </a:t>
            </a:r>
            <a:r>
              <a:rPr lang="tr-TR" sz="3400" dirty="0" err="1" smtClean="0"/>
              <a:t>private</a:t>
            </a:r>
            <a:r>
              <a:rPr lang="tr-TR" sz="3400" dirty="0" smtClean="0"/>
              <a:t> görünürlük </a:t>
            </a:r>
            <a:r>
              <a:rPr lang="tr-TR" sz="3400" dirty="0"/>
              <a:t>kadar sıkı bir şekilde kapsanmamıştır</a:t>
            </a:r>
            <a:r>
              <a:rPr lang="tr-TR" sz="3400" dirty="0" smtClean="0"/>
              <a:t>.</a:t>
            </a:r>
          </a:p>
          <a:p>
            <a:r>
              <a:rPr lang="tr-TR" sz="3400" dirty="0" err="1" smtClean="0"/>
              <a:t>Protected</a:t>
            </a:r>
            <a:r>
              <a:rPr lang="tr-TR" sz="3400" dirty="0" smtClean="0"/>
              <a:t> değişkenler </a:t>
            </a:r>
            <a:r>
              <a:rPr lang="tr-TR" sz="3400" dirty="0"/>
              <a:t>ve yöntemler, UML diyagramlarında önlerinde bir # sembolü ile gösterilebilir.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9197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456267"/>
          </a:xfrm>
        </p:spPr>
        <p:txBody>
          <a:bodyPr>
            <a:normAutofit/>
          </a:bodyPr>
          <a:lstStyle/>
          <a:p>
            <a:r>
              <a:rPr lang="tr-TR" sz="6000" dirty="0"/>
              <a:t>JAVA’DA </a:t>
            </a:r>
            <a:r>
              <a:rPr lang="tr-TR" sz="6000" dirty="0" err="1" smtClean="0"/>
              <a:t>protected</a:t>
            </a:r>
            <a:r>
              <a:rPr lang="tr-TR" sz="6000" dirty="0" smtClean="0"/>
              <a:t> </a:t>
            </a:r>
            <a:r>
              <a:rPr lang="tr-TR" sz="6000" dirty="0" err="1" smtClean="0"/>
              <a:t>modifier</a:t>
            </a:r>
            <a:endParaRPr lang="tr-TR" sz="6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7696200" cy="4355660"/>
          </a:xfrm>
        </p:spPr>
      </p:pic>
    </p:spTree>
    <p:extLst>
      <p:ext uri="{BB962C8B-B14F-4D97-AF65-F5344CB8AC3E}">
        <p14:creationId xmlns:p14="http://schemas.microsoft.com/office/powerpoint/2010/main" val="225728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en-US" sz="6000" dirty="0" smtClean="0"/>
              <a:t>super Refer</a:t>
            </a:r>
            <a:r>
              <a:rPr lang="tr-TR" altLang="en-US" sz="6000" dirty="0" smtClean="0"/>
              <a:t>ansı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11582400" cy="3962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Yapıcılar</a:t>
            </a:r>
            <a:r>
              <a:rPr lang="en-US" sz="3600" dirty="0"/>
              <a:t>, </a:t>
            </a:r>
            <a:r>
              <a:rPr lang="en-US" sz="3600" dirty="0" err="1"/>
              <a:t>genel</a:t>
            </a:r>
            <a:r>
              <a:rPr lang="en-US" sz="3600" dirty="0"/>
              <a:t> </a:t>
            </a:r>
            <a:r>
              <a:rPr lang="en-US" sz="3600" dirty="0" err="1"/>
              <a:t>görünürlüğe</a:t>
            </a:r>
            <a:r>
              <a:rPr lang="en-US" sz="3600" dirty="0"/>
              <a:t> </a:t>
            </a:r>
            <a:r>
              <a:rPr lang="en-US" sz="3600" dirty="0" err="1"/>
              <a:t>sahip</a:t>
            </a:r>
            <a:r>
              <a:rPr lang="en-US" sz="3600" dirty="0"/>
              <a:t> </a:t>
            </a:r>
            <a:r>
              <a:rPr lang="en-US" sz="3600" dirty="0" err="1"/>
              <a:t>olsalar</a:t>
            </a:r>
            <a:r>
              <a:rPr lang="en-US" sz="3600" dirty="0"/>
              <a:t> bile </a:t>
            </a:r>
            <a:r>
              <a:rPr lang="en-US" sz="3600" dirty="0" err="1"/>
              <a:t>miras</a:t>
            </a:r>
            <a:r>
              <a:rPr lang="en-US" sz="3600" dirty="0"/>
              <a:t> </a:t>
            </a:r>
            <a:r>
              <a:rPr lang="en-US" sz="3600" dirty="0" err="1" smtClean="0"/>
              <a:t>alınmaz</a:t>
            </a:r>
            <a:endParaRPr lang="tr-TR" sz="3600" dirty="0" smtClean="0"/>
          </a:p>
          <a:p>
            <a:r>
              <a:rPr lang="tr-TR" sz="3600" dirty="0"/>
              <a:t>Yine de, nesnenin "ebeveyn kısmını" ayarlamak için genellikle </a:t>
            </a:r>
            <a:r>
              <a:rPr lang="tr-TR" sz="3600" dirty="0" smtClean="0"/>
              <a:t>ebeveynin (</a:t>
            </a:r>
            <a:r>
              <a:rPr lang="tr-TR" sz="3600" dirty="0" err="1" smtClean="0"/>
              <a:t>parent</a:t>
            </a:r>
            <a:r>
              <a:rPr lang="tr-TR" sz="3600" dirty="0" smtClean="0"/>
              <a:t> </a:t>
            </a:r>
            <a:r>
              <a:rPr lang="tr-TR" sz="3600" dirty="0" err="1" smtClean="0"/>
              <a:t>class</a:t>
            </a:r>
            <a:r>
              <a:rPr lang="tr-TR" sz="3600" dirty="0" smtClean="0"/>
              <a:t>) </a:t>
            </a:r>
            <a:r>
              <a:rPr lang="tr-TR" sz="3600" dirty="0"/>
              <a:t>yapıcısını kullanmak isteriz</a:t>
            </a:r>
            <a:r>
              <a:rPr lang="tr-TR" sz="3600" dirty="0" smtClean="0"/>
              <a:t>.</a:t>
            </a:r>
          </a:p>
          <a:p>
            <a:r>
              <a:rPr lang="en-US" sz="3600" dirty="0" err="1" smtClean="0"/>
              <a:t>Süper</a:t>
            </a:r>
            <a:r>
              <a:rPr lang="en-US" sz="3600" dirty="0" smtClean="0"/>
              <a:t> </a:t>
            </a:r>
            <a:r>
              <a:rPr lang="en-US" sz="3600" dirty="0" err="1"/>
              <a:t>referans</a:t>
            </a:r>
            <a:r>
              <a:rPr lang="en-US" sz="3600" dirty="0"/>
              <a:t>, </a:t>
            </a:r>
            <a:r>
              <a:rPr lang="en-US" sz="3600" dirty="0" err="1"/>
              <a:t>üst</a:t>
            </a:r>
            <a:r>
              <a:rPr lang="en-US" sz="3600" dirty="0"/>
              <a:t> </a:t>
            </a:r>
            <a:r>
              <a:rPr lang="en-US" sz="3600" dirty="0" err="1"/>
              <a:t>sınıfa</a:t>
            </a:r>
            <a:r>
              <a:rPr lang="en-US" sz="3600" dirty="0"/>
              <a:t> </a:t>
            </a:r>
            <a:r>
              <a:rPr lang="en-US" sz="3600" dirty="0" err="1"/>
              <a:t>atıfta</a:t>
            </a:r>
            <a:r>
              <a:rPr lang="en-US" sz="3600" dirty="0"/>
              <a:t> </a:t>
            </a:r>
            <a:r>
              <a:rPr lang="en-US" sz="3600" dirty="0" err="1"/>
              <a:t>bulunmak</a:t>
            </a:r>
            <a:r>
              <a:rPr lang="en-US" sz="3600" dirty="0"/>
              <a:t> </a:t>
            </a:r>
            <a:r>
              <a:rPr lang="en-US" sz="3600" dirty="0" err="1"/>
              <a:t>için</a:t>
            </a:r>
            <a:r>
              <a:rPr lang="en-US" sz="3600" dirty="0"/>
              <a:t> </a:t>
            </a:r>
            <a:r>
              <a:rPr lang="en-US" sz="3600" dirty="0" err="1"/>
              <a:t>kullanılabilir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</a:t>
            </a:r>
            <a:r>
              <a:rPr lang="en-US" sz="3600" dirty="0" err="1"/>
              <a:t>genellikle</a:t>
            </a:r>
            <a:r>
              <a:rPr lang="en-US" sz="3600" dirty="0"/>
              <a:t> </a:t>
            </a:r>
            <a:r>
              <a:rPr lang="en-US" sz="3600" dirty="0" err="1" smtClean="0"/>
              <a:t>ebeveynin</a:t>
            </a:r>
            <a:r>
              <a:rPr lang="tr-TR" sz="3600" dirty="0" smtClean="0"/>
              <a:t> (</a:t>
            </a:r>
            <a:r>
              <a:rPr lang="tr-TR" sz="3600" dirty="0" err="1" smtClean="0"/>
              <a:t>parent</a:t>
            </a:r>
            <a:r>
              <a:rPr lang="tr-TR" sz="3600" dirty="0" smtClean="0"/>
              <a:t> </a:t>
            </a:r>
            <a:r>
              <a:rPr lang="tr-TR" sz="3600" dirty="0" err="1" smtClean="0"/>
              <a:t>class</a:t>
            </a:r>
            <a:r>
              <a:rPr lang="tr-TR" sz="3600" dirty="0" smtClean="0"/>
              <a:t>)</a:t>
            </a:r>
            <a:r>
              <a:rPr lang="en-US" sz="3600" dirty="0" smtClean="0"/>
              <a:t> </a:t>
            </a:r>
            <a:r>
              <a:rPr lang="en-US" sz="3600" dirty="0" err="1" smtClean="0"/>
              <a:t>yapıcısını</a:t>
            </a:r>
            <a:r>
              <a:rPr lang="en-US" sz="3600" dirty="0" smtClean="0"/>
              <a:t> </a:t>
            </a:r>
            <a:r>
              <a:rPr lang="en-US" sz="3600" dirty="0" err="1"/>
              <a:t>çağırmak</a:t>
            </a:r>
            <a:r>
              <a:rPr lang="en-US" sz="3600" dirty="0"/>
              <a:t> </a:t>
            </a:r>
            <a:r>
              <a:rPr lang="en-US" sz="3600" dirty="0" err="1"/>
              <a:t>için</a:t>
            </a:r>
            <a:r>
              <a:rPr lang="en-US" sz="3600" dirty="0"/>
              <a:t> </a:t>
            </a:r>
            <a:r>
              <a:rPr lang="en-US" sz="3600" dirty="0" err="1"/>
              <a:t>kullanılır</a:t>
            </a:r>
            <a:r>
              <a:rPr lang="en-US" sz="3600" dirty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6600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702</Words>
  <Application>Microsoft Office PowerPoint</Application>
  <PresentationFormat>Özel</PresentationFormat>
  <Paragraphs>78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Gökyüzü</vt:lpstr>
      <vt:lpstr>ALGORİTMA VE PROGRAMLAMA - II</vt:lpstr>
      <vt:lpstr>kalITIM</vt:lpstr>
      <vt:lpstr>kalITIM</vt:lpstr>
      <vt:lpstr>kalITIM - UML</vt:lpstr>
      <vt:lpstr>JAVA’DA kalITIM</vt:lpstr>
      <vt:lpstr>JAVA’DA protected modifier</vt:lpstr>
      <vt:lpstr>JAVA’DA protected modifier</vt:lpstr>
      <vt:lpstr>JAVA’DA protected modifier</vt:lpstr>
      <vt:lpstr>super Referansı</vt:lpstr>
      <vt:lpstr>super Referansı</vt:lpstr>
      <vt:lpstr>JAVA’DA ÇOKLU KALITIM</vt:lpstr>
      <vt:lpstr>METHOD OVERRIDE</vt:lpstr>
      <vt:lpstr>OVERLOAD VS OVERRIDE</vt:lpstr>
      <vt:lpstr>Sınıf hiyerarşisi</vt:lpstr>
      <vt:lpstr>Sınıf hiyerarşisi</vt:lpstr>
      <vt:lpstr>Uygulamalar</vt:lpstr>
      <vt:lpstr>UYGULAMA 1</vt:lpstr>
      <vt:lpstr>UYGULAMA 1 - UML</vt:lpstr>
      <vt:lpstr>UYGULAMA 2</vt:lpstr>
      <vt:lpstr>UYGULAMA 2 - UML</vt:lpstr>
      <vt:lpstr>UYGULAMA 3</vt:lpstr>
      <vt:lpstr>UYGULAMA 3 - UML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ALGORİTMA VE PROGRAMLAMA - II</dc:title>
  <dc:creator>Bilinmeyen Kullanıcı</dc:creator>
  <cp:lastModifiedBy>Admin</cp:lastModifiedBy>
  <cp:revision>24</cp:revision>
  <dcterms:created xsi:type="dcterms:W3CDTF">2022-03-06T13:45:44Z</dcterms:created>
  <dcterms:modified xsi:type="dcterms:W3CDTF">2022-04-05T10:18:27Z</dcterms:modified>
</cp:coreProperties>
</file>