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02ECD-11C4-48D8-BE0E-CD215E30A953}" type="datetimeFigureOut">
              <a:rPr lang="tr-TR" smtClean="0"/>
              <a:t>19.05.2022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2A74-5C5B-40F1-8879-31444BFEE4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39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 smtClean="0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5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19.05.2022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>
                <a:solidFill>
                  <a:prstClr val="black">
                    <a:tint val="75000"/>
                  </a:prstClr>
                </a:solidFill>
              </a:rPr>
              <a:t>ENFYL-851502</a:t>
            </a:r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86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" y="163839"/>
            <a:ext cx="8689576" cy="3186473"/>
          </a:xfrm>
        </p:spPr>
      </p:pic>
      <p:sp>
        <p:nvSpPr>
          <p:cNvPr id="2" name="Dikdörtgen 1"/>
          <p:cNvSpPr/>
          <p:nvPr/>
        </p:nvSpPr>
        <p:spPr>
          <a:xfrm>
            <a:off x="8253601" y="6112557"/>
            <a:ext cx="4083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altLang="tr-TR" sz="2800" i="1" kern="0" dirty="0">
                <a:solidFill>
                  <a:srgbClr val="373187"/>
                </a:solidFill>
                <a:latin typeface="Times New Roman"/>
              </a:rPr>
              <a:t>Doç. Dr. Recep ERYİĞİT</a:t>
            </a:r>
            <a:endParaRPr lang="tr-TR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r>
              <a:rPr lang="tr-TR" altLang="tr-TR" sz="4000" kern="0" dirty="0">
                <a:solidFill>
                  <a:srgbClr val="77212B"/>
                </a:solidFill>
                <a:latin typeface="Times New Roman"/>
              </a:rPr>
              <a:t/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- PLANLAMA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None/>
            </a:pPr>
            <a:r>
              <a:rPr lang="tr-TR" altLang="tr-TR" dirty="0"/>
              <a:t>Maliyet yönetimi sayesinde;</a:t>
            </a:r>
          </a:p>
          <a:p>
            <a:r>
              <a:rPr lang="tr-TR" altLang="tr-TR" dirty="0"/>
              <a:t>Gecikmeler önlenir</a:t>
            </a:r>
          </a:p>
          <a:p>
            <a:r>
              <a:rPr lang="tr-TR" altLang="tr-TR" dirty="0"/>
              <a:t>Bilgi sistemi geliştirme süreci kolaylaştırılır</a:t>
            </a:r>
          </a:p>
          <a:p>
            <a:r>
              <a:rPr lang="tr-TR" altLang="tr-TR" dirty="0"/>
              <a:t>Daha etkin kaynak kullanımı sağlanır</a:t>
            </a:r>
          </a:p>
          <a:p>
            <a:r>
              <a:rPr lang="tr-TR" altLang="tr-TR" dirty="0"/>
              <a:t>İş zaman planı etkin olarak gerçekleştirilir</a:t>
            </a:r>
          </a:p>
          <a:p>
            <a:r>
              <a:rPr lang="tr-TR" altLang="tr-TR" dirty="0"/>
              <a:t>Ürün sağlıklı olarak fiyatlandırılır</a:t>
            </a:r>
          </a:p>
          <a:p>
            <a:r>
              <a:rPr lang="tr-TR" altLang="tr-TR" dirty="0"/>
              <a:t>Ürün zamanında ve hedeflenen bütçe sınırları içerisinde bitirilir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Gözlemlenebilecek değerler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6975" y="1442434"/>
            <a:ext cx="10606825" cy="4734529"/>
          </a:xfrm>
        </p:spPr>
        <p:txBody>
          <a:bodyPr>
            <a:normAutofit fontScale="92500" lnSpcReduction="10000"/>
          </a:bodyPr>
          <a:lstStyle/>
          <a:p>
            <a:r>
              <a:rPr lang="tr-TR" altLang="tr-TR" dirty="0"/>
              <a:t>Projenin toplam süresi</a:t>
            </a:r>
          </a:p>
          <a:p>
            <a:r>
              <a:rPr lang="tr-TR" altLang="tr-TR" dirty="0"/>
              <a:t>Projenin toplam maliyeti</a:t>
            </a:r>
          </a:p>
          <a:p>
            <a:r>
              <a:rPr lang="tr-TR" altLang="tr-TR" dirty="0"/>
              <a:t>Projede çalışan eleman sayısı, niteliği, çalışma süresi</a:t>
            </a:r>
          </a:p>
          <a:p>
            <a:r>
              <a:rPr lang="tr-TR" altLang="tr-TR" dirty="0"/>
              <a:t>Toplam satır sayısı</a:t>
            </a:r>
          </a:p>
          <a:p>
            <a:r>
              <a:rPr lang="tr-TR" altLang="tr-TR" dirty="0"/>
              <a:t>Bir satırın maliyeti (ortalama)</a:t>
            </a:r>
          </a:p>
          <a:p>
            <a:r>
              <a:rPr lang="tr-TR" altLang="tr-TR" dirty="0"/>
              <a:t>Bir kişi/</a:t>
            </a:r>
            <a:r>
              <a:rPr lang="tr-TR" altLang="tr-TR" dirty="0" err="1"/>
              <a:t>ay’da</a:t>
            </a:r>
            <a:r>
              <a:rPr lang="tr-TR" altLang="tr-TR" dirty="0"/>
              <a:t> gerçekleştirilen satır sayısı</a:t>
            </a:r>
          </a:p>
          <a:p>
            <a:r>
              <a:rPr lang="tr-TR" altLang="tr-TR" dirty="0"/>
              <a:t>Toplam işlev sayısı</a:t>
            </a:r>
          </a:p>
          <a:p>
            <a:r>
              <a:rPr lang="tr-TR" altLang="tr-TR" dirty="0"/>
              <a:t>Bir işlevin maliyeti</a:t>
            </a:r>
          </a:p>
          <a:p>
            <a:r>
              <a:rPr lang="tr-TR" altLang="tr-TR" dirty="0"/>
              <a:t>Bir kişi/</a:t>
            </a:r>
            <a:r>
              <a:rPr lang="tr-TR" altLang="tr-TR" dirty="0" err="1"/>
              <a:t>ay’da</a:t>
            </a:r>
            <a:r>
              <a:rPr lang="tr-TR" altLang="tr-TR" dirty="0"/>
              <a:t> gerçekleştirilen işlev sayısı</a:t>
            </a:r>
          </a:p>
          <a:p>
            <a:r>
              <a:rPr lang="tr-TR" altLang="tr-TR" dirty="0"/>
              <a:t>Bir kişi/</a:t>
            </a:r>
            <a:r>
              <a:rPr lang="tr-TR" altLang="tr-TR" dirty="0" err="1"/>
              <a:t>ay’da</a:t>
            </a:r>
            <a:r>
              <a:rPr lang="tr-TR" altLang="tr-TR" dirty="0"/>
              <a:t> maliyeti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9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Kestirim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tr-TR" altLang="tr-TR" dirty="0">
                <a:solidFill>
                  <a:schemeClr val="accent2"/>
                </a:solidFill>
              </a:rPr>
              <a:t>Projenin boyut türüne göre</a:t>
            </a:r>
          </a:p>
          <a:p>
            <a:pPr marL="838200" lvl="1" indent="-381000"/>
            <a:r>
              <a:rPr lang="tr-TR" altLang="tr-TR" dirty="0"/>
              <a:t>Proje büyüklüğünü kestiren yöntemler</a:t>
            </a:r>
          </a:p>
          <a:p>
            <a:pPr marL="838200" lvl="1" indent="-381000"/>
            <a:r>
              <a:rPr lang="tr-TR" altLang="tr-TR" dirty="0"/>
              <a:t>Proje zaman ve işgücünü kestiren yöntemler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tr-TR" altLang="tr-TR" dirty="0">
                <a:solidFill>
                  <a:schemeClr val="accent2"/>
                </a:solidFill>
              </a:rPr>
              <a:t>Projelerin büyüklüğüne göre</a:t>
            </a:r>
          </a:p>
          <a:p>
            <a:pPr marL="838200" lvl="1" indent="-381000"/>
            <a:r>
              <a:rPr lang="tr-TR" altLang="tr-TR" dirty="0"/>
              <a:t>Makro yöntemler (büyük boyutlu projeler 30 kişi-yıl)</a:t>
            </a:r>
          </a:p>
          <a:p>
            <a:pPr marL="838200" lvl="1" indent="-381000"/>
            <a:r>
              <a:rPr lang="tr-TR" altLang="tr-TR" dirty="0"/>
              <a:t>Mikro Yöntemler (orta ve küçük boyutlu projeler)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tr-TR" altLang="tr-TR" dirty="0">
                <a:solidFill>
                  <a:schemeClr val="accent2"/>
                </a:solidFill>
              </a:rPr>
              <a:t>Uygulanış biçimlerine göre</a:t>
            </a:r>
          </a:p>
          <a:p>
            <a:pPr marL="838200" lvl="1" indent="-381000"/>
            <a:r>
              <a:rPr lang="tr-TR" altLang="tr-TR" dirty="0"/>
              <a:t>Y</a:t>
            </a:r>
            <a:r>
              <a:rPr lang="tr-TR" altLang="tr-TR" dirty="0" smtClean="0"/>
              <a:t>alın </a:t>
            </a:r>
            <a:r>
              <a:rPr lang="tr-TR" altLang="tr-TR" dirty="0"/>
              <a:t>düzeyde</a:t>
            </a:r>
          </a:p>
          <a:p>
            <a:pPr marL="838200" lvl="1" indent="-381000"/>
            <a:r>
              <a:rPr lang="tr-TR" altLang="tr-TR" dirty="0"/>
              <a:t>Orta </a:t>
            </a:r>
            <a:r>
              <a:rPr lang="tr-TR" altLang="tr-TR" dirty="0" smtClean="0"/>
              <a:t>düzeyde</a:t>
            </a:r>
            <a:endParaRPr lang="tr-TR" altLang="tr-TR" dirty="0"/>
          </a:p>
          <a:p>
            <a:pPr marL="838200" lvl="1" indent="-381000"/>
            <a:r>
              <a:rPr lang="tr-TR" altLang="tr-TR" dirty="0"/>
              <a:t>A</a:t>
            </a:r>
            <a:r>
              <a:rPr lang="tr-TR" altLang="tr-TR" dirty="0" smtClean="0"/>
              <a:t>yrıntılı </a:t>
            </a:r>
            <a:r>
              <a:rPr lang="tr-TR" altLang="tr-TR" dirty="0"/>
              <a:t>düzeyde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4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Kestirim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tr-TR" altLang="tr-TR" dirty="0">
                <a:solidFill>
                  <a:schemeClr val="accent2"/>
                </a:solidFill>
              </a:rPr>
              <a:t>. Değişik aşamalarda kullanılabilirlik</a:t>
            </a:r>
          </a:p>
          <a:p>
            <a:pPr marL="838200" lvl="1" indent="-381000"/>
            <a:r>
              <a:rPr lang="tr-TR" altLang="tr-TR" dirty="0"/>
              <a:t>Planlama ve analiz aşamasında kullanılabilen</a:t>
            </a:r>
          </a:p>
          <a:p>
            <a:pPr marL="838200" lvl="1" indent="-381000"/>
            <a:r>
              <a:rPr lang="tr-TR" altLang="tr-TR" dirty="0"/>
              <a:t>Tasarım aşamasında kullanılabilen</a:t>
            </a:r>
          </a:p>
          <a:p>
            <a:pPr marL="838200" lvl="1" indent="-381000"/>
            <a:r>
              <a:rPr lang="tr-TR" altLang="tr-TR" dirty="0"/>
              <a:t>Gerçekleştirim aşamasında kullanılabilen yöntemler</a:t>
            </a:r>
          </a:p>
          <a:p>
            <a:pPr marL="457200" indent="-457200">
              <a:buNone/>
            </a:pPr>
            <a:r>
              <a:rPr lang="tr-TR" altLang="tr-TR" dirty="0">
                <a:solidFill>
                  <a:schemeClr val="accent2"/>
                </a:solidFill>
              </a:rPr>
              <a:t>5. Yöntemlerin yapılarına göre</a:t>
            </a:r>
          </a:p>
          <a:p>
            <a:pPr marL="838200" lvl="1" indent="-381000"/>
            <a:r>
              <a:rPr lang="tr-TR" altLang="tr-TR" dirty="0"/>
              <a:t>Uzman deneyimine gereksinim duyan</a:t>
            </a:r>
          </a:p>
          <a:p>
            <a:pPr marL="838200" lvl="1" indent="-381000"/>
            <a:r>
              <a:rPr lang="tr-TR" altLang="tr-TR" dirty="0"/>
              <a:t>Önceki projelerdeki bilgileri kullanan yöntemler</a:t>
            </a:r>
          </a:p>
          <a:p>
            <a:pPr marL="457200" indent="-457200"/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5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 Noktaları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İşlev noktaları geliştirmenin erken aşamalarında (analiz aşamasında) saptanan bir değerdir.</a:t>
            </a:r>
          </a:p>
          <a:p>
            <a:endParaRPr lang="tr-TR" altLang="tr-TR" dirty="0"/>
          </a:p>
          <a:p>
            <a:r>
              <a:rPr lang="tr-TR" altLang="tr-TR" dirty="0"/>
              <a:t>Sistemin oluşturulduğu ortamdan bağımsız elde edilir.</a:t>
            </a:r>
          </a:p>
          <a:p>
            <a:endParaRPr lang="tr-TR" altLang="tr-TR" dirty="0"/>
          </a:p>
          <a:p>
            <a:pPr>
              <a:spcAft>
                <a:spcPct val="50000"/>
              </a:spcAft>
            </a:pPr>
            <a:r>
              <a:rPr lang="tr-TR" altLang="tr-TR" dirty="0"/>
              <a:t>Problem tanımı girdi olarak alınarak üç temel adım izlenir:</a:t>
            </a:r>
          </a:p>
          <a:p>
            <a:pPr lvl="1">
              <a:spcBef>
                <a:spcPct val="0"/>
              </a:spcBef>
            </a:pPr>
            <a:r>
              <a:rPr lang="tr-TR" altLang="tr-TR" dirty="0">
                <a:solidFill>
                  <a:srgbClr val="373187"/>
                </a:solidFill>
              </a:rPr>
              <a:t>Problemin bilgi ortamının incelenmesi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Problemin teknik karmaşıklığının incelenmesi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İşlev noktası hesaplama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Problemin bilgi ortamının incelenmesi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tr-TR" altLang="tr-TR" dirty="0">
                <a:solidFill>
                  <a:schemeClr val="hlink"/>
                </a:solidFill>
              </a:rPr>
              <a:t>Kullanıcı Girdileri:</a:t>
            </a:r>
            <a:r>
              <a:rPr lang="tr-TR" altLang="tr-TR" dirty="0"/>
              <a:t> </a:t>
            </a:r>
            <a:r>
              <a:rPr lang="tr-TR" altLang="tr-TR" sz="2000" dirty="0"/>
              <a:t>personel sicil bilgileri, personel izin bilgileri gibi</a:t>
            </a:r>
          </a:p>
          <a:p>
            <a:pPr>
              <a:spcBef>
                <a:spcPct val="60000"/>
              </a:spcBef>
            </a:pPr>
            <a:r>
              <a:rPr lang="tr-TR" altLang="tr-TR" dirty="0">
                <a:solidFill>
                  <a:schemeClr val="hlink"/>
                </a:solidFill>
              </a:rPr>
              <a:t>Kullanıcı Çıktıları:</a:t>
            </a:r>
            <a:r>
              <a:rPr lang="tr-TR" altLang="tr-TR" dirty="0"/>
              <a:t> </a:t>
            </a:r>
            <a:r>
              <a:rPr lang="tr-TR" altLang="tr-TR" sz="2000" dirty="0"/>
              <a:t>her türlü mantıksal çıktı; raporlar, ekran çıktıları, hata iletileri,...</a:t>
            </a:r>
          </a:p>
          <a:p>
            <a:pPr>
              <a:spcBef>
                <a:spcPct val="60000"/>
              </a:spcBef>
            </a:pPr>
            <a:r>
              <a:rPr lang="tr-TR" altLang="tr-TR" dirty="0">
                <a:solidFill>
                  <a:schemeClr val="hlink"/>
                </a:solidFill>
              </a:rPr>
              <a:t>Kullanıcı Sorguları:</a:t>
            </a:r>
            <a:r>
              <a:rPr lang="tr-TR" altLang="tr-TR" dirty="0"/>
              <a:t> </a:t>
            </a:r>
            <a:r>
              <a:rPr lang="tr-TR" altLang="tr-TR" sz="2000" dirty="0"/>
              <a:t>personel sicil bilgilerinin sorgulaması, personel maaş bilgilerinin sorgulaması</a:t>
            </a:r>
          </a:p>
          <a:p>
            <a:pPr>
              <a:spcBef>
                <a:spcPct val="60000"/>
              </a:spcBef>
            </a:pPr>
            <a:r>
              <a:rPr lang="tr-TR" altLang="tr-TR" dirty="0">
                <a:solidFill>
                  <a:schemeClr val="hlink"/>
                </a:solidFill>
              </a:rPr>
              <a:t>Dosyalar:</a:t>
            </a:r>
            <a:r>
              <a:rPr lang="tr-TR" altLang="tr-TR" sz="2000" dirty="0"/>
              <a:t> Her türlü mantıksal bilgi yığını, tablolar, veri tabanları</a:t>
            </a:r>
          </a:p>
          <a:p>
            <a:pPr>
              <a:spcBef>
                <a:spcPct val="60000"/>
              </a:spcBef>
            </a:pPr>
            <a:r>
              <a:rPr lang="tr-TR" altLang="tr-TR" dirty="0">
                <a:solidFill>
                  <a:schemeClr val="hlink"/>
                </a:solidFill>
              </a:rPr>
              <a:t>Dışsal </a:t>
            </a:r>
            <a:r>
              <a:rPr lang="tr-TR" altLang="tr-TR" dirty="0" err="1">
                <a:solidFill>
                  <a:schemeClr val="hlink"/>
                </a:solidFill>
              </a:rPr>
              <a:t>arayüzler</a:t>
            </a:r>
            <a:r>
              <a:rPr lang="tr-TR" altLang="tr-TR" dirty="0">
                <a:solidFill>
                  <a:schemeClr val="hlink"/>
                </a:solidFill>
              </a:rPr>
              <a:t>:</a:t>
            </a:r>
            <a:r>
              <a:rPr lang="tr-TR" altLang="tr-TR" sz="2000" dirty="0"/>
              <a:t> Başka programlarla veri iletimi. </a:t>
            </a:r>
            <a:r>
              <a:rPr lang="tr-TR" altLang="tr-TR" sz="2000" dirty="0" err="1"/>
              <a:t>import</a:t>
            </a:r>
            <a:r>
              <a:rPr lang="tr-TR" altLang="tr-TR" sz="2000" dirty="0"/>
              <a:t>/</a:t>
            </a:r>
            <a:r>
              <a:rPr lang="tr-TR" altLang="tr-TR" sz="2000" dirty="0" err="1"/>
              <a:t>export</a:t>
            </a:r>
            <a:endParaRPr lang="tr-TR" altLang="tr-TR" sz="2000" dirty="0"/>
          </a:p>
          <a:p>
            <a:pPr>
              <a:spcBef>
                <a:spcPct val="60000"/>
              </a:spcBef>
              <a:buNone/>
            </a:pPr>
            <a:r>
              <a:rPr lang="tr-TR" altLang="tr-TR" sz="2000" dirty="0"/>
              <a:t>	</a:t>
            </a:r>
            <a:r>
              <a:rPr lang="tr-TR" altLang="tr-TR" sz="2000" dirty="0" smtClean="0"/>
              <a:t>Yukarıda verilen durumlara ait sayılar  </a:t>
            </a:r>
            <a:r>
              <a:rPr lang="tr-TR" altLang="tr-TR" sz="2000" dirty="0"/>
              <a:t>ağırlık faktörleriyle </a:t>
            </a:r>
            <a:r>
              <a:rPr lang="tr-TR" altLang="tr-TR" sz="2000" dirty="0" smtClean="0"/>
              <a:t>çarpılarak toplam işlemi yapılır. Çıkan değer  </a:t>
            </a:r>
            <a:r>
              <a:rPr lang="tr-TR" altLang="tr-TR" sz="2000" dirty="0">
                <a:solidFill>
                  <a:srgbClr val="373187"/>
                </a:solidFill>
              </a:rPr>
              <a:t>Ayarlanmamış İşlev </a:t>
            </a:r>
            <a:r>
              <a:rPr lang="tr-TR" altLang="tr-TR" sz="2000" dirty="0" smtClean="0">
                <a:solidFill>
                  <a:srgbClr val="373187"/>
                </a:solidFill>
              </a:rPr>
              <a:t>Noktası </a:t>
            </a:r>
            <a:r>
              <a:rPr lang="tr-TR" altLang="tr-TR" sz="2000" dirty="0">
                <a:solidFill>
                  <a:srgbClr val="373187"/>
                </a:solidFill>
              </a:rPr>
              <a:t>(AİN) </a:t>
            </a:r>
            <a:r>
              <a:rPr lang="tr-TR" altLang="tr-TR" sz="2000" dirty="0" smtClean="0"/>
              <a:t> olarak adlandırılır. </a:t>
            </a:r>
            <a:endParaRPr lang="tr-TR" alt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8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Problem Bilgi Ortamı Bileşenleri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Group 346"/>
          <p:cNvGraphicFramePr>
            <a:graphicFrameLocks/>
          </p:cNvGraphicFramePr>
          <p:nvPr>
            <p:extLst/>
          </p:nvPr>
        </p:nvGraphicFramePr>
        <p:xfrm>
          <a:off x="2694624" y="2076741"/>
          <a:ext cx="7878763" cy="3817620"/>
        </p:xfrm>
        <a:graphic>
          <a:graphicData uri="http://schemas.openxmlformats.org/drawingml/2006/table">
            <a:tbl>
              <a:tblPr/>
              <a:tblGrid>
                <a:gridCol w="245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Ölçüm Parametresi</a:t>
                      </a:r>
                      <a:endParaRPr kumimoji="0" lang="el-GR" altLang="tr-TR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Sayı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Ağırlık Faktörü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Yalın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Ortalama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Karmaşık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E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Kullanıcı Girdi sayısı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8A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Kullanıcı Çıktı sayısı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8A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Kullanıcı Sorgu Sayısı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8A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Kütük Sayısı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8A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Dışsal Araryüz Sayısı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r>
                        <a:rPr kumimoji="0" lang="el-GR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8ACE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l-GR" altLang="tr-T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BDE7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Toplam Sayı</a:t>
                      </a:r>
                      <a:endParaRPr kumimoji="0" lang="el-GR" altLang="tr-T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kumimoji="0" lang="el-GR" altLang="tr-T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l-GR" altLang="tr-TR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9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Problemin teknik karmaşıklığının incelenmesi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6518" y="1545465"/>
            <a:ext cx="10877282" cy="46314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Uygulama, güvenilir yedekleme ve kurtarma gerektiriyor mu?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Veri iletişimi gerektiriyor mu?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Dağıtılmış İşlemler var mı?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Performans kritik mi?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Girdiler, çıktılar, dosyalar ya da sorgular karmaşık mı?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İçsel işlemler karmaşık mı?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Tasarlanacak kod yeniden kullanılabilir mi?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tr-TR" altLang="tr-TR" sz="2000" dirty="0"/>
              <a:t>Dönüştürme ve kurulun tasarımda dikkate alınacak mı?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tr-TR" altLang="tr-TR" sz="1800" dirty="0"/>
              <a:t>*****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endParaRPr lang="tr-TR" altLang="tr-TR" sz="1800" dirty="0"/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tr-TR" altLang="tr-TR" sz="1800" dirty="0"/>
              <a:t>Cevaplar  0 ile 5 arasında puanlandırılır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endParaRPr lang="tr-TR" altLang="tr-TR" sz="1800" dirty="0"/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tr-TR" altLang="tr-TR" sz="1800" dirty="0"/>
              <a:t>Bunlar hesaplanıp toplanarak </a:t>
            </a:r>
            <a:r>
              <a:rPr lang="tr-TR" altLang="tr-TR" sz="1800" dirty="0">
                <a:solidFill>
                  <a:srgbClr val="373187"/>
                </a:solidFill>
              </a:rPr>
              <a:t>Teknik Karmaşıklık Faktörü (TKF)</a:t>
            </a:r>
            <a:r>
              <a:rPr lang="tr-TR" altLang="tr-TR" sz="1800" dirty="0"/>
              <a:t>  elde edilir.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4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İşlev noktası sayısı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İN=AİN*(0,65*0,01*TKF)</a:t>
            </a:r>
          </a:p>
          <a:p>
            <a:pPr>
              <a:buNone/>
            </a:pPr>
            <a:r>
              <a:rPr lang="tr-TR" altLang="tr-TR" dirty="0"/>
              <a:t>	</a:t>
            </a:r>
          </a:p>
          <a:p>
            <a:pPr>
              <a:buNone/>
            </a:pPr>
            <a:r>
              <a:rPr lang="tr-TR" altLang="tr-TR" sz="3200" dirty="0"/>
              <a:t>	Değişik amaçlarla kullanılabilir</a:t>
            </a:r>
          </a:p>
          <a:p>
            <a:pPr lvl="1"/>
            <a:r>
              <a:rPr lang="tr-TR" altLang="tr-TR" sz="2800" b="1" dirty="0">
                <a:solidFill>
                  <a:schemeClr val="accent2"/>
                </a:solidFill>
              </a:rPr>
              <a:t>Üretkenlik</a:t>
            </a:r>
            <a:r>
              <a:rPr lang="tr-TR" altLang="tr-TR" sz="2800" dirty="0"/>
              <a:t> 	=  İN / Kişi-Ay</a:t>
            </a:r>
          </a:p>
          <a:p>
            <a:pPr lvl="1"/>
            <a:r>
              <a:rPr lang="tr-TR" altLang="tr-TR" sz="2800" b="1" dirty="0">
                <a:solidFill>
                  <a:schemeClr val="accent2"/>
                </a:solidFill>
              </a:rPr>
              <a:t>Kalite 		</a:t>
            </a:r>
            <a:r>
              <a:rPr lang="tr-TR" altLang="tr-TR" sz="2800" dirty="0"/>
              <a:t>=  Hatalar / İN</a:t>
            </a:r>
          </a:p>
          <a:p>
            <a:pPr lvl="1"/>
            <a:r>
              <a:rPr lang="tr-TR" altLang="tr-TR" sz="2800" b="1" dirty="0">
                <a:solidFill>
                  <a:schemeClr val="accent2"/>
                </a:solidFill>
              </a:rPr>
              <a:t>Maliyet	</a:t>
            </a:r>
            <a:r>
              <a:rPr lang="tr-TR" altLang="tr-TR" sz="2800" dirty="0"/>
              <a:t>=  $ / İN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2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Satır Sayısı Kestirimi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768" y="1812746"/>
            <a:ext cx="3001872" cy="435133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4378817" y="1812746"/>
            <a:ext cx="66062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Örneğin,</a:t>
            </a:r>
            <a:endParaRPr lang="tr-TR" altLang="tr-T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>
                <a:solidFill>
                  <a:srgbClr val="000000"/>
                </a:solidFill>
                <a:latin typeface="Arial" panose="020B0604020202020204" pitchFamily="34" charset="0"/>
              </a:rPr>
              <a:t>İN=300 ise ve Nesne </a:t>
            </a: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Tabanlı </a:t>
            </a:r>
            <a:r>
              <a:rPr lang="tr-TR" altLang="tr-TR" sz="2800" dirty="0">
                <a:solidFill>
                  <a:srgbClr val="000000"/>
                </a:solidFill>
                <a:latin typeface="Arial" panose="020B0604020202020204" pitchFamily="34" charset="0"/>
              </a:rPr>
              <a:t>bir </a:t>
            </a: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dilde geliştirme yapılırsa</a:t>
            </a:r>
            <a:endParaRPr lang="tr-TR" altLang="tr-T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>
                <a:solidFill>
                  <a:srgbClr val="000000"/>
                </a:solidFill>
                <a:latin typeface="Arial" panose="020B0604020202020204" pitchFamily="34" charset="0"/>
              </a:rPr>
              <a:t>Satır </a:t>
            </a: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Sayısı=300*30, kod üreteçleri ile </a:t>
            </a:r>
            <a:endParaRPr lang="tr-TR" altLang="tr-T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geliştirme yapılırsa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Satır Sayısı=300*15 satır kadarlık kod yazılması gerekir. </a:t>
            </a:r>
            <a:endParaRPr lang="tr-TR" altLang="tr-TR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tr-T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Buradaki kod satır sayısını açıklamalar hariç olarak </a:t>
            </a:r>
            <a:r>
              <a:rPr lang="tr-TR" altLang="tr-TR" sz="2800" smtClean="0">
                <a:solidFill>
                  <a:srgbClr val="000000"/>
                </a:solidFill>
                <a:latin typeface="Arial" panose="020B0604020202020204" pitchFamily="34" charset="0"/>
              </a:rPr>
              <a:t>düşünmek gerekir.</a:t>
            </a:r>
            <a:endParaRPr lang="tr-TR" altLang="tr-TR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>
            <a:normAutofit/>
          </a:bodyPr>
          <a:lstStyle/>
          <a:p>
            <a:r>
              <a:rPr lang="tr-TR" dirty="0" smtClean="0"/>
              <a:t>Proje kaynakları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	İnsan, donanım ve yazılım kaynakları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5003" y="1429555"/>
            <a:ext cx="11333408" cy="47474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altLang="tr-TR" sz="3200" dirty="0"/>
              <a:t>Proje planlama aşamasında yapılan </a:t>
            </a:r>
            <a:r>
              <a:rPr lang="tr-TR" altLang="tr-TR" sz="3200" dirty="0" smtClean="0"/>
              <a:t>işlemler</a:t>
            </a:r>
          </a:p>
          <a:p>
            <a:pPr marL="0" indent="0" algn="just">
              <a:buNone/>
            </a:pPr>
            <a:endParaRPr lang="tr-TR" altLang="tr-TR" sz="3200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altLang="tr-TR" sz="3200" dirty="0" smtClean="0"/>
              <a:t>Kaynakların </a:t>
            </a:r>
            <a:r>
              <a:rPr lang="tr-TR" altLang="tr-TR" sz="3200" dirty="0"/>
              <a:t>Belirlenmesi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altLang="tr-TR" sz="3200" dirty="0" smtClean="0"/>
              <a:t>Maliyetlerin  </a:t>
            </a:r>
            <a:r>
              <a:rPr lang="tr-TR" altLang="tr-TR" sz="3200" dirty="0"/>
              <a:t>Kestirilmesi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altLang="tr-TR" sz="3200" dirty="0"/>
              <a:t>Proje Ekip Yapısının Oluşturulması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altLang="tr-TR" sz="3200" dirty="0"/>
              <a:t>Ayrıntılı Proje Planının Yapılması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altLang="tr-TR" sz="3200" dirty="0"/>
              <a:t>Projenin </a:t>
            </a:r>
            <a:r>
              <a:rPr lang="tr-TR" altLang="tr-TR" sz="3200" dirty="0" smtClean="0"/>
              <a:t>İzlenme </a:t>
            </a:r>
            <a:r>
              <a:rPr lang="tr-TR" altLang="tr-TR" sz="3200" dirty="0"/>
              <a:t>Y</a:t>
            </a:r>
            <a:r>
              <a:rPr lang="tr-TR" altLang="tr-TR" sz="3200" dirty="0" smtClean="0"/>
              <a:t>önteminin </a:t>
            </a:r>
            <a:r>
              <a:rPr lang="tr-TR" altLang="tr-TR" sz="3200" dirty="0"/>
              <a:t>B</a:t>
            </a:r>
            <a:r>
              <a:rPr lang="tr-TR" altLang="tr-TR" sz="3200" dirty="0" smtClean="0"/>
              <a:t>elirlenmesi</a:t>
            </a:r>
            <a:endParaRPr lang="tr-TR" altLang="tr-TR" sz="3200" dirty="0"/>
          </a:p>
          <a:p>
            <a:pPr marL="0" indent="0" algn="just">
              <a:buNone/>
            </a:pPr>
            <a:r>
              <a:rPr lang="tr-TR" altLang="tr-TR" sz="3200" dirty="0" smtClean="0"/>
              <a:t>Çıktı: </a:t>
            </a:r>
            <a:r>
              <a:rPr lang="tr-TR" altLang="tr-TR" sz="3200" dirty="0" smtClean="0">
                <a:solidFill>
                  <a:schemeClr val="accent6"/>
                </a:solidFill>
              </a:rPr>
              <a:t>Proje Planı</a:t>
            </a:r>
          </a:p>
          <a:p>
            <a:pPr marL="0" indent="0" algn="just">
              <a:buNone/>
            </a:pPr>
            <a:r>
              <a:rPr lang="tr-TR" altLang="tr-TR" sz="3200" dirty="0" smtClean="0"/>
              <a:t>Proje planı, </a:t>
            </a:r>
            <a:r>
              <a:rPr lang="tr-TR" altLang="tr-TR" sz="3200" dirty="0"/>
              <a:t>tüm proje süresince </a:t>
            </a:r>
            <a:r>
              <a:rPr lang="tr-TR" altLang="tr-TR" sz="3200" dirty="0" smtClean="0"/>
              <a:t>güncellenerek, kaynak kullanım planlarının doğruluğu gözlemlenir.</a:t>
            </a:r>
            <a:endParaRPr lang="tr-TR" altLang="tr-TR" sz="3200" dirty="0"/>
          </a:p>
          <a:p>
            <a:pPr algn="just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dirty="0"/>
              <a:t>İnsan Kaynakları</a:t>
            </a:r>
          </a:p>
          <a:p>
            <a:endParaRPr lang="tr-TR" altLang="tr-TR" sz="1400" dirty="0"/>
          </a:p>
          <a:p>
            <a:r>
              <a:rPr lang="tr-TR" altLang="tr-TR" dirty="0"/>
              <a:t>Donanım Kaynakları </a:t>
            </a:r>
          </a:p>
          <a:p>
            <a:endParaRPr lang="tr-TR" altLang="tr-TR" sz="1400" dirty="0"/>
          </a:p>
          <a:p>
            <a:r>
              <a:rPr lang="tr-TR" altLang="tr-TR" dirty="0"/>
              <a:t>Yazılım Kaynakları</a:t>
            </a:r>
          </a:p>
          <a:p>
            <a:endParaRPr lang="tr-TR" altLang="tr-TR" sz="1400" dirty="0"/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>
                <a:solidFill>
                  <a:schemeClr val="accent2"/>
                </a:solidFill>
              </a:rPr>
              <a:t>Planlama</a:t>
            </a:r>
            <a:r>
              <a:rPr lang="tr-TR" altLang="tr-TR" dirty="0"/>
              <a:t>; bu kaynakların tanımını yapar ve </a:t>
            </a:r>
            <a:r>
              <a:rPr lang="tr-TR" altLang="tr-TR" dirty="0" smtClean="0"/>
              <a:t> </a:t>
            </a:r>
            <a:r>
              <a:rPr lang="tr-TR" altLang="tr-TR" dirty="0" smtClean="0">
                <a:solidFill>
                  <a:srgbClr val="373187"/>
                </a:solidFill>
              </a:rPr>
              <a:t>zaman </a:t>
            </a:r>
            <a:r>
              <a:rPr lang="tr-TR" altLang="tr-TR" dirty="0">
                <a:solidFill>
                  <a:srgbClr val="373187"/>
                </a:solidFill>
              </a:rPr>
              <a:t>kullanımı, </a:t>
            </a:r>
            <a:r>
              <a:rPr lang="tr-TR" altLang="tr-TR" dirty="0" smtClean="0">
                <a:solidFill>
                  <a:srgbClr val="009900"/>
                </a:solidFill>
              </a:rPr>
              <a:t>görev </a:t>
            </a:r>
            <a:r>
              <a:rPr lang="tr-TR" altLang="tr-TR" dirty="0">
                <a:solidFill>
                  <a:srgbClr val="009900"/>
                </a:solidFill>
              </a:rPr>
              <a:t>süreleri, </a:t>
            </a:r>
            <a:r>
              <a:rPr lang="tr-TR" altLang="tr-TR" dirty="0" smtClean="0">
                <a:solidFill>
                  <a:srgbClr val="009900"/>
                </a:solidFill>
              </a:rPr>
              <a:t> </a:t>
            </a:r>
            <a:r>
              <a:rPr lang="tr-TR" altLang="tr-TR" dirty="0" smtClean="0">
                <a:solidFill>
                  <a:schemeClr val="hlink"/>
                </a:solidFill>
              </a:rPr>
              <a:t>edinilme zamanlarını </a:t>
            </a:r>
            <a:r>
              <a:rPr lang="tr-TR" altLang="tr-TR" dirty="0" smtClean="0"/>
              <a:t>planlar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İnsan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Planlama; </a:t>
            </a:r>
            <a:r>
              <a:rPr lang="tr-TR" altLang="tr-TR" dirty="0">
                <a:solidFill>
                  <a:schemeClr val="accent2"/>
                </a:solidFill>
              </a:rPr>
              <a:t>hangi tür elemanların</a:t>
            </a:r>
            <a:r>
              <a:rPr lang="tr-TR" altLang="tr-TR" dirty="0"/>
              <a:t>, </a:t>
            </a:r>
            <a:r>
              <a:rPr lang="tr-TR" altLang="tr-TR" dirty="0">
                <a:solidFill>
                  <a:srgbClr val="879CDF"/>
                </a:solidFill>
              </a:rPr>
              <a:t>hangi süre ile</a:t>
            </a:r>
            <a:r>
              <a:rPr lang="tr-TR" altLang="tr-TR" dirty="0"/>
              <a:t> ve </a:t>
            </a:r>
            <a:r>
              <a:rPr lang="tr-TR" altLang="tr-TR" dirty="0">
                <a:solidFill>
                  <a:srgbClr val="009900"/>
                </a:solidFill>
              </a:rPr>
              <a:t>projenin hangi aşamalarında</a:t>
            </a:r>
            <a:r>
              <a:rPr lang="tr-TR" altLang="tr-TR" dirty="0"/>
              <a:t> yer alacağını belirler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14" y="2800402"/>
            <a:ext cx="6408738" cy="3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4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Donanım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r>
              <a:rPr lang="tr-TR" altLang="tr-TR" sz="2000" dirty="0" smtClean="0"/>
              <a:t>Donanım </a:t>
            </a:r>
            <a:r>
              <a:rPr lang="tr-TR" altLang="tr-TR" sz="2000" dirty="0"/>
              <a:t>Kaynakları:</a:t>
            </a:r>
          </a:p>
          <a:p>
            <a:pPr lvl="1"/>
            <a:r>
              <a:rPr lang="tr-TR" altLang="tr-TR" sz="1800" dirty="0">
                <a:solidFill>
                  <a:srgbClr val="373187"/>
                </a:solidFill>
              </a:rPr>
              <a:t>Ana Bilgisayarlar</a:t>
            </a:r>
          </a:p>
          <a:p>
            <a:pPr lvl="1"/>
            <a:r>
              <a:rPr lang="tr-TR" altLang="tr-TR" sz="1800" dirty="0">
                <a:solidFill>
                  <a:srgbClr val="373187"/>
                </a:solidFill>
              </a:rPr>
              <a:t>Sunucular (Web, E-posta, Veri Tabanı)</a:t>
            </a:r>
          </a:p>
          <a:p>
            <a:pPr lvl="1"/>
            <a:r>
              <a:rPr lang="tr-TR" altLang="tr-TR" sz="1800" dirty="0">
                <a:solidFill>
                  <a:srgbClr val="373187"/>
                </a:solidFill>
              </a:rPr>
              <a:t>Kullanıcı Bilgisayarları (PC)</a:t>
            </a:r>
          </a:p>
          <a:p>
            <a:pPr lvl="1"/>
            <a:r>
              <a:rPr lang="tr-TR" altLang="tr-TR" sz="1800" dirty="0">
                <a:solidFill>
                  <a:srgbClr val="373187"/>
                </a:solidFill>
              </a:rPr>
              <a:t>Yerel Alan Ağı (LAN) Alt Yapısı</a:t>
            </a:r>
          </a:p>
          <a:p>
            <a:pPr lvl="1">
              <a:spcAft>
                <a:spcPct val="50000"/>
              </a:spcAft>
            </a:pPr>
            <a:r>
              <a:rPr lang="tr-TR" altLang="tr-TR" sz="1800" dirty="0">
                <a:solidFill>
                  <a:srgbClr val="373187"/>
                </a:solidFill>
              </a:rPr>
              <a:t>Geniş Alan Ağı (WAN) Alt Yapısı</a:t>
            </a:r>
          </a:p>
          <a:p>
            <a:pPr>
              <a:spcAft>
                <a:spcPct val="50000"/>
              </a:spcAft>
            </a:pPr>
            <a:r>
              <a:rPr lang="tr-TR" altLang="tr-TR" sz="2000" dirty="0"/>
              <a:t>Yazılımın geliştirileceği ortam, gerçek kullanım ortamı dışında olmalıdır.</a:t>
            </a:r>
          </a:p>
          <a:p>
            <a:pPr>
              <a:spcAft>
                <a:spcPct val="40000"/>
              </a:spcAft>
            </a:pPr>
            <a:r>
              <a:rPr lang="tr-TR" altLang="tr-TR" sz="2000" dirty="0"/>
              <a:t>Öte yandan, geliştirme ve uygulama ortamlarının aynı konfigürasyonda olmaları, ileride kurulum sırasında ortaya çıkabilecek taşıma sorunlarını büyük ölçüde giderecektir.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1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Yazılım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0000"/>
              </a:spcAft>
            </a:pPr>
            <a:r>
              <a:rPr lang="tr-TR" altLang="tr-TR" dirty="0"/>
              <a:t>Büyük ölçekte otomatik hale getirilmiş ve bilgisayar destekli olarak kullanılmaktadır.</a:t>
            </a:r>
          </a:p>
          <a:p>
            <a:pPr>
              <a:spcAft>
                <a:spcPct val="70000"/>
              </a:spcAft>
            </a:pPr>
            <a:r>
              <a:rPr lang="tr-TR" altLang="tr-TR" dirty="0">
                <a:solidFill>
                  <a:schemeClr val="accent2"/>
                </a:solidFill>
              </a:rPr>
              <a:t>Bilgisayar Destekli Tasarım</a:t>
            </a:r>
            <a:r>
              <a:rPr lang="tr-TR" altLang="tr-TR" dirty="0"/>
              <a:t> (CAD) ve </a:t>
            </a:r>
            <a:r>
              <a:rPr lang="tr-TR" altLang="tr-TR" dirty="0">
                <a:solidFill>
                  <a:srgbClr val="373187"/>
                </a:solidFill>
              </a:rPr>
              <a:t>Bilgisayar Destekli Mühendislik</a:t>
            </a:r>
            <a:r>
              <a:rPr lang="tr-TR" altLang="tr-TR" dirty="0"/>
              <a:t> (CASE) araçları olarak bilinmektedirler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3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6823" y="1506828"/>
            <a:ext cx="10696977" cy="4670135"/>
          </a:xfrm>
        </p:spPr>
        <p:txBody>
          <a:bodyPr>
            <a:normAutofit lnSpcReduction="10000"/>
          </a:bodyPr>
          <a:lstStyle/>
          <a:p>
            <a:r>
              <a:rPr lang="tr-TR" altLang="tr-TR" dirty="0">
                <a:solidFill>
                  <a:schemeClr val="accent2"/>
                </a:solidFill>
              </a:rPr>
              <a:t>Test araçları</a:t>
            </a:r>
          </a:p>
          <a:p>
            <a:pPr lvl="1"/>
            <a:r>
              <a:rPr lang="tr-TR" altLang="tr-TR" dirty="0"/>
              <a:t>Yazılımı doğrulama ve geçerleme işlemlerinde kullanılır. Test verisi üreticiler, otomatik test yordamları, ... </a:t>
            </a:r>
          </a:p>
          <a:p>
            <a:pPr>
              <a:spcBef>
                <a:spcPct val="40000"/>
              </a:spcBef>
            </a:pPr>
            <a:r>
              <a:rPr lang="tr-TR" altLang="tr-TR" dirty="0" err="1">
                <a:solidFill>
                  <a:schemeClr val="accent2"/>
                </a:solidFill>
              </a:rPr>
              <a:t>Prototipleme</a:t>
            </a:r>
            <a:r>
              <a:rPr lang="tr-TR" altLang="tr-TR" dirty="0">
                <a:solidFill>
                  <a:schemeClr val="accent2"/>
                </a:solidFill>
              </a:rPr>
              <a:t> ve simülasyon araçları</a:t>
            </a:r>
          </a:p>
          <a:p>
            <a:pPr lvl="1"/>
            <a:r>
              <a:rPr lang="tr-TR" altLang="tr-TR" dirty="0"/>
              <a:t>Geliştirmenin erken aşamalarında kullanıcıya, sonuç ürünün çalışması ile ilgili fikir veren ve yönlendiren araçlar.</a:t>
            </a:r>
          </a:p>
          <a:p>
            <a:pPr>
              <a:spcBef>
                <a:spcPct val="40000"/>
              </a:spcBef>
            </a:pPr>
            <a:r>
              <a:rPr lang="tr-TR" altLang="tr-TR" dirty="0">
                <a:solidFill>
                  <a:schemeClr val="accent2"/>
                </a:solidFill>
              </a:rPr>
              <a:t>Bakım araçları</a:t>
            </a:r>
          </a:p>
          <a:p>
            <a:pPr lvl="1"/>
            <a:r>
              <a:rPr lang="tr-TR" altLang="tr-TR" dirty="0"/>
              <a:t>Programın bakımını kolaylaştıran, bir kaynak koddan program şemalarının üretilmesini, veri yapısının ortaya çıkarılmasını sağlayan araçlar.</a:t>
            </a:r>
          </a:p>
          <a:p>
            <a:pPr>
              <a:spcBef>
                <a:spcPct val="40000"/>
              </a:spcBef>
            </a:pPr>
            <a:r>
              <a:rPr lang="tr-TR" altLang="tr-TR" dirty="0">
                <a:solidFill>
                  <a:schemeClr val="accent2"/>
                </a:solidFill>
              </a:rPr>
              <a:t>Destek araçları</a:t>
            </a:r>
          </a:p>
          <a:p>
            <a:pPr lvl="1"/>
            <a:r>
              <a:rPr lang="tr-TR" altLang="tr-TR" dirty="0"/>
              <a:t>İşletim sistemleri, ağ yazılımları, e-posta ve ortam yönetim araçları.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Maliyetleri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1950" algn="l"/>
              </a:tabLst>
            </a:pPr>
            <a:r>
              <a:rPr lang="tr-TR" altLang="tr-TR" dirty="0">
                <a:solidFill>
                  <a:schemeClr val="accent2"/>
                </a:solidFill>
              </a:rPr>
              <a:t>Maliyet kestirimi;</a:t>
            </a:r>
            <a:r>
              <a:rPr lang="tr-TR" altLang="tr-TR" dirty="0"/>
              <a:t> bir bilgi sistemi ya da yazılım için gerekebilecek iş gücü ve zaman maliyetlerinin üretimden önce belirlenebilmesi için yapılan işlemlerdir.</a:t>
            </a:r>
          </a:p>
          <a:p>
            <a:pPr>
              <a:buNone/>
              <a:tabLst>
                <a:tab pos="361950" algn="l"/>
              </a:tabLst>
            </a:pPr>
            <a:r>
              <a:rPr lang="tr-TR" altLang="tr-TR" dirty="0"/>
              <a:t>	</a:t>
            </a:r>
          </a:p>
          <a:p>
            <a:pPr>
              <a:tabLst>
                <a:tab pos="361950" algn="l"/>
              </a:tabLst>
            </a:pPr>
            <a:r>
              <a:rPr lang="tr-TR" altLang="tr-TR" dirty="0">
                <a:solidFill>
                  <a:schemeClr val="accent2"/>
                </a:solidFill>
              </a:rPr>
              <a:t>	Kullanılan Unsurlar</a:t>
            </a:r>
          </a:p>
          <a:p>
            <a:pPr lvl="1">
              <a:tabLst>
                <a:tab pos="361950" algn="l"/>
              </a:tabLst>
            </a:pPr>
            <a:r>
              <a:rPr lang="tr-TR" altLang="tr-TR" dirty="0"/>
              <a:t>Geçmiş projelere ilişkin bilgiler</a:t>
            </a:r>
          </a:p>
          <a:p>
            <a:pPr lvl="1">
              <a:tabLst>
                <a:tab pos="361950" algn="l"/>
              </a:tabLst>
            </a:pPr>
            <a:r>
              <a:rPr lang="tr-TR" altLang="tr-TR" dirty="0"/>
              <a:t>Proje ekibinin deneyimleri</a:t>
            </a:r>
          </a:p>
          <a:p>
            <a:pPr lvl="1">
              <a:tabLst>
                <a:tab pos="361950" algn="l"/>
              </a:tabLst>
            </a:pPr>
            <a:r>
              <a:rPr lang="tr-TR" altLang="tr-TR" dirty="0"/>
              <a:t>İzlenen geliştirme modeli</a:t>
            </a:r>
          </a:p>
          <a:p>
            <a:pPr>
              <a:buNone/>
              <a:tabLst>
                <a:tab pos="361950" algn="l"/>
              </a:tabLst>
            </a:pPr>
            <a:r>
              <a:rPr lang="tr-TR" altLang="tr-TR" dirty="0"/>
              <a:t>	birden çok kez uygulanabilir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96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738</Words>
  <Application>Microsoft Office PowerPoint</Application>
  <PresentationFormat>Geniş ekran</PresentationFormat>
  <Paragraphs>209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HEDEFLER</vt:lpstr>
      <vt:lpstr>Planlama</vt:lpstr>
      <vt:lpstr>Proje Kaynakları</vt:lpstr>
      <vt:lpstr>İnsan Kaynakları</vt:lpstr>
      <vt:lpstr>Donanım Kaynakları</vt:lpstr>
      <vt:lpstr>Yazılım Kaynakları</vt:lpstr>
      <vt:lpstr>PowerPoint Sunusu</vt:lpstr>
      <vt:lpstr>Proje Maliyetleri</vt:lpstr>
      <vt:lpstr>PowerPoint Sunusu</vt:lpstr>
      <vt:lpstr>Gözlemlenebilecek değerler</vt:lpstr>
      <vt:lpstr>Maliyet Kestirim Yöntemleri</vt:lpstr>
      <vt:lpstr>Maliyet Kestirim Yöntemleri</vt:lpstr>
      <vt:lpstr>İşlev Noktaları Yöntemi</vt:lpstr>
      <vt:lpstr>Problemin bilgi ortamının incelenmesi</vt:lpstr>
      <vt:lpstr>Problem Bilgi Ortamı Bileşenleri</vt:lpstr>
      <vt:lpstr>Problemin teknik karmaşıklığının incelenmesi</vt:lpstr>
      <vt:lpstr>İşlev noktası sayısı hesaplama</vt:lpstr>
      <vt:lpstr>Satır Sayısı Kestirimi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Saffet Demir</cp:lastModifiedBy>
  <cp:revision>3</cp:revision>
  <dcterms:created xsi:type="dcterms:W3CDTF">2018-06-13T10:33:22Z</dcterms:created>
  <dcterms:modified xsi:type="dcterms:W3CDTF">2022-05-19T19:01:13Z</dcterms:modified>
</cp:coreProperties>
</file>