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Didact Gothic"/>
      <p:regular r:id="rId21"/>
    </p:embeddedFont>
    <p:embeddedFont>
      <p:font typeface="Comforta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Comfortaa-regular.fntdata"/><Relationship Id="rId10" Type="http://schemas.openxmlformats.org/officeDocument/2006/relationships/slide" Target="slides/slide5.xml"/><Relationship Id="rId21" Type="http://schemas.openxmlformats.org/officeDocument/2006/relationships/font" Target="fonts/DidactGothic-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Comforta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ced538b31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ced538b3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ced538b3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ced538b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ced538b3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ced538b3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ced538b3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ced538b3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ced538b31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ced538b31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d731621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d731621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d7316216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d7316216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cfa8c13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cfa8c13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ced538b31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ced538b3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ced538b3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ced538b3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259400"/>
            <a:ext cx="8222100" cy="1493400"/>
          </a:xfrm>
          <a:prstGeom prst="rect">
            <a:avLst/>
          </a:prstGeom>
        </p:spPr>
        <p:txBody>
          <a:bodyPr anchorCtr="0" anchor="b" bIns="91425" lIns="91425" spcFirstLastPara="1" rIns="91425" wrap="square" tIns="91425">
            <a:noAutofit/>
          </a:bodyPr>
          <a:lstStyle/>
          <a:p>
            <a:pPr indent="0" lvl="0" marL="0" rtl="0" algn="ctr">
              <a:lnSpc>
                <a:spcPct val="115000"/>
              </a:lnSpc>
              <a:spcBef>
                <a:spcPts val="60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ctr">
              <a:lnSpc>
                <a:spcPct val="115000"/>
              </a:lnSpc>
              <a:spcBef>
                <a:spcPts val="1100"/>
              </a:spcBef>
              <a:spcAft>
                <a:spcPts val="0"/>
              </a:spcAft>
              <a:buNone/>
            </a:pPr>
            <a:r>
              <a:t/>
            </a:r>
            <a:endParaRPr sz="1200">
              <a:solidFill>
                <a:srgbClr val="000000"/>
              </a:solidFill>
              <a:highlight>
                <a:srgbClr val="FFFFFF"/>
              </a:highlight>
              <a:latin typeface="Comfortaa"/>
              <a:ea typeface="Comfortaa"/>
              <a:cs typeface="Comfortaa"/>
              <a:sym typeface="Comfortaa"/>
            </a:endParaRPr>
          </a:p>
          <a:p>
            <a:pPr indent="0" lvl="0" marL="0" rtl="0" algn="l">
              <a:spcBef>
                <a:spcPts val="1100"/>
              </a:spcBef>
              <a:spcAft>
                <a:spcPts val="0"/>
              </a:spcAft>
              <a:buNone/>
            </a:pPr>
            <a:r>
              <a:rPr lang="en" sz="3600">
                <a:latin typeface="Comfortaa"/>
                <a:ea typeface="Comfortaa"/>
                <a:cs typeface="Comfortaa"/>
                <a:sym typeface="Comfortaa"/>
              </a:rPr>
              <a:t>The Effects of Temperature and Music on Working Memory</a:t>
            </a:r>
            <a:endParaRPr sz="3600">
              <a:latin typeface="Comfortaa"/>
              <a:ea typeface="Comfortaa"/>
              <a:cs typeface="Comfortaa"/>
              <a:sym typeface="Comfortaa"/>
            </a:endParaRPr>
          </a:p>
        </p:txBody>
      </p:sp>
      <p:sp>
        <p:nvSpPr>
          <p:cNvPr id="68" name="Google Shape;68;p13"/>
          <p:cNvSpPr txBox="1"/>
          <p:nvPr>
            <p:ph idx="1" type="subTitle"/>
          </p:nvPr>
        </p:nvSpPr>
        <p:spPr>
          <a:xfrm>
            <a:off x="460950" y="2752797"/>
            <a:ext cx="82221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Didact Gothic"/>
                <a:ea typeface="Didact Gothic"/>
                <a:cs typeface="Didact Gothic"/>
                <a:sym typeface="Didact Gothic"/>
              </a:rPr>
              <a:t>Group Members: </a:t>
            </a:r>
            <a:endParaRPr sz="1400">
              <a:latin typeface="Didact Gothic"/>
              <a:ea typeface="Didact Gothic"/>
              <a:cs typeface="Didact Gothic"/>
              <a:sym typeface="Didact Gothic"/>
            </a:endParaRPr>
          </a:p>
          <a:p>
            <a:pPr indent="0" lvl="0" marL="0" rtl="0" algn="l">
              <a:spcBef>
                <a:spcPts val="0"/>
              </a:spcBef>
              <a:spcAft>
                <a:spcPts val="0"/>
              </a:spcAft>
              <a:buNone/>
            </a:pPr>
            <a:r>
              <a:rPr lang="en" sz="1400">
                <a:latin typeface="Didact Gothic"/>
                <a:ea typeface="Didact Gothic"/>
                <a:cs typeface="Didact Gothic"/>
                <a:sym typeface="Didact Gothic"/>
              </a:rPr>
              <a:t>Natasha Kramer, Nicholas Davis, Ramon Soto Alvarez, Saffra Parks, Valissa Davis</a:t>
            </a:r>
            <a:endParaRPr sz="1400">
              <a:latin typeface="Didact Gothic"/>
              <a:ea typeface="Didact Gothic"/>
              <a:cs typeface="Didact Gothic"/>
              <a:sym typeface="Didact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Didact Gothic"/>
                <a:ea typeface="Didact Gothic"/>
                <a:cs typeface="Didact Gothic"/>
                <a:sym typeface="Didact Gothic"/>
              </a:rPr>
              <a:t>Discussion</a:t>
            </a:r>
            <a:endParaRPr>
              <a:latin typeface="Didact Gothic"/>
              <a:ea typeface="Didact Gothic"/>
              <a:cs typeface="Didact Gothic"/>
              <a:sym typeface="Didact Gothic"/>
            </a:endParaRPr>
          </a:p>
        </p:txBody>
      </p:sp>
      <p:sp>
        <p:nvSpPr>
          <p:cNvPr id="134" name="Google Shape;134;p22"/>
          <p:cNvSpPr txBox="1"/>
          <p:nvPr>
            <p:ph idx="4294967295" type="body"/>
          </p:nvPr>
        </p:nvSpPr>
        <p:spPr>
          <a:xfrm>
            <a:off x="165675" y="727025"/>
            <a:ext cx="8826600" cy="4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Didact Gothic"/>
                <a:ea typeface="Didact Gothic"/>
                <a:cs typeface="Didact Gothic"/>
                <a:sym typeface="Didact Gothic"/>
              </a:rPr>
              <a:t>Real world application </a:t>
            </a:r>
            <a:endParaRPr sz="1600">
              <a:solidFill>
                <a:srgbClr val="000000"/>
              </a:solidFill>
              <a:latin typeface="Didact Gothic"/>
              <a:ea typeface="Didact Gothic"/>
              <a:cs typeface="Didact Gothic"/>
              <a:sym typeface="Didact Gothic"/>
            </a:endParaRPr>
          </a:p>
          <a:p>
            <a:pPr indent="-330200" lvl="0" marL="457200" rtl="0" algn="l">
              <a:spcBef>
                <a:spcPts val="1600"/>
              </a:spcBef>
              <a:spcAft>
                <a:spcPts val="0"/>
              </a:spcAft>
              <a:buClr>
                <a:srgbClr val="000000"/>
              </a:buClr>
              <a:buSzPts val="1600"/>
              <a:buFont typeface="Didact Gothic"/>
              <a:buChar char="-"/>
            </a:pPr>
            <a:r>
              <a:rPr lang="en" sz="1600">
                <a:solidFill>
                  <a:srgbClr val="000000"/>
                </a:solidFill>
                <a:latin typeface="Didact Gothic"/>
                <a:ea typeface="Didact Gothic"/>
                <a:cs typeface="Didact Gothic"/>
                <a:sym typeface="Didact Gothic"/>
              </a:rPr>
              <a:t>No relationship between music, heat, and memory</a:t>
            </a:r>
            <a:endParaRPr sz="1600">
              <a:solidFill>
                <a:srgbClr val="000000"/>
              </a:solidFill>
              <a:latin typeface="Didact Gothic"/>
              <a:ea typeface="Didact Gothic"/>
              <a:cs typeface="Didact Gothic"/>
              <a:sym typeface="Didact Gothic"/>
            </a:endParaRPr>
          </a:p>
          <a:p>
            <a:pPr indent="-330200" lvl="0" marL="457200" rtl="0" algn="l">
              <a:spcBef>
                <a:spcPts val="0"/>
              </a:spcBef>
              <a:spcAft>
                <a:spcPts val="0"/>
              </a:spcAft>
              <a:buClr>
                <a:srgbClr val="000000"/>
              </a:buClr>
              <a:buSzPts val="1600"/>
              <a:buFont typeface="Didact Gothic"/>
              <a:buChar char="-"/>
            </a:pPr>
            <a:r>
              <a:rPr lang="en" sz="1600">
                <a:solidFill>
                  <a:srgbClr val="000000"/>
                </a:solidFill>
                <a:latin typeface="Didact Gothic"/>
                <a:ea typeface="Didact Gothic"/>
                <a:cs typeface="Didact Gothic"/>
                <a:sym typeface="Didact Gothic"/>
              </a:rPr>
              <a:t>Cramming won’t work</a:t>
            </a:r>
            <a:endParaRPr sz="1600">
              <a:solidFill>
                <a:srgbClr val="000000"/>
              </a:solidFill>
              <a:latin typeface="Didact Gothic"/>
              <a:ea typeface="Didact Gothic"/>
              <a:cs typeface="Didact Gothic"/>
              <a:sym typeface="Didact Gothic"/>
            </a:endParaRPr>
          </a:p>
          <a:p>
            <a:pPr indent="0" lvl="0" marL="0" rtl="0" algn="l">
              <a:spcBef>
                <a:spcPts val="1600"/>
              </a:spcBef>
              <a:spcAft>
                <a:spcPts val="0"/>
              </a:spcAft>
              <a:buNone/>
            </a:pPr>
            <a:r>
              <a:rPr lang="en" sz="1600">
                <a:solidFill>
                  <a:srgbClr val="000000"/>
                </a:solidFill>
                <a:latin typeface="Didact Gothic"/>
                <a:ea typeface="Didact Gothic"/>
                <a:cs typeface="Didact Gothic"/>
                <a:sym typeface="Didact Gothic"/>
              </a:rPr>
              <a:t>Extra </a:t>
            </a:r>
            <a:r>
              <a:rPr lang="en" sz="1600">
                <a:solidFill>
                  <a:srgbClr val="000000"/>
                </a:solidFill>
                <a:latin typeface="Didact Gothic"/>
                <a:ea typeface="Didact Gothic"/>
                <a:cs typeface="Didact Gothic"/>
                <a:sym typeface="Didact Gothic"/>
              </a:rPr>
              <a:t>nuisance</a:t>
            </a:r>
            <a:r>
              <a:rPr lang="en" sz="1600">
                <a:solidFill>
                  <a:srgbClr val="000000"/>
                </a:solidFill>
                <a:latin typeface="Didact Gothic"/>
                <a:ea typeface="Didact Gothic"/>
                <a:cs typeface="Didact Gothic"/>
                <a:sym typeface="Didact Gothic"/>
              </a:rPr>
              <a:t> variables </a:t>
            </a:r>
            <a:endParaRPr sz="1600">
              <a:solidFill>
                <a:srgbClr val="000000"/>
              </a:solidFill>
              <a:latin typeface="Didact Gothic"/>
              <a:ea typeface="Didact Gothic"/>
              <a:cs typeface="Didact Gothic"/>
              <a:sym typeface="Didact Gothic"/>
            </a:endParaRPr>
          </a:p>
          <a:p>
            <a:pPr indent="-330200" lvl="0" marL="457200" rtl="0" algn="l">
              <a:spcBef>
                <a:spcPts val="1600"/>
              </a:spcBef>
              <a:spcAft>
                <a:spcPts val="0"/>
              </a:spcAft>
              <a:buClr>
                <a:srgbClr val="000000"/>
              </a:buClr>
              <a:buSzPts val="1600"/>
              <a:buFont typeface="Didact Gothic"/>
              <a:buChar char="-"/>
            </a:pPr>
            <a:r>
              <a:rPr lang="en" sz="1600">
                <a:solidFill>
                  <a:srgbClr val="000000"/>
                </a:solidFill>
                <a:latin typeface="Didact Gothic"/>
                <a:ea typeface="Didact Gothic"/>
                <a:cs typeface="Didact Gothic"/>
                <a:sym typeface="Didact Gothic"/>
              </a:rPr>
              <a:t>Convenience</a:t>
            </a:r>
            <a:r>
              <a:rPr lang="en" sz="1600">
                <a:solidFill>
                  <a:srgbClr val="000000"/>
                </a:solidFill>
                <a:latin typeface="Didact Gothic"/>
                <a:ea typeface="Didact Gothic"/>
                <a:cs typeface="Didact Gothic"/>
                <a:sym typeface="Didact Gothic"/>
              </a:rPr>
              <a:t> sample (who participated)</a:t>
            </a:r>
            <a:endParaRPr sz="1600">
              <a:solidFill>
                <a:srgbClr val="000000"/>
              </a:solidFill>
              <a:latin typeface="Didact Gothic"/>
              <a:ea typeface="Didact Gothic"/>
              <a:cs typeface="Didact Gothic"/>
              <a:sym typeface="Didact Gothic"/>
            </a:endParaRPr>
          </a:p>
          <a:p>
            <a:pPr indent="-330200" lvl="0" marL="457200" rtl="0" algn="l">
              <a:spcBef>
                <a:spcPts val="0"/>
              </a:spcBef>
              <a:spcAft>
                <a:spcPts val="0"/>
              </a:spcAft>
              <a:buClr>
                <a:srgbClr val="000000"/>
              </a:buClr>
              <a:buSzPts val="1600"/>
              <a:buFont typeface="Didact Gothic"/>
              <a:buChar char="-"/>
            </a:pPr>
            <a:r>
              <a:rPr lang="en" sz="1600">
                <a:solidFill>
                  <a:srgbClr val="000000"/>
                </a:solidFill>
                <a:latin typeface="Didact Gothic"/>
                <a:ea typeface="Didact Gothic"/>
                <a:cs typeface="Didact Gothic"/>
                <a:sym typeface="Didact Gothic"/>
              </a:rPr>
              <a:t>Assignment of participants into rooms (randomly assign)  </a:t>
            </a:r>
            <a:endParaRPr sz="1600">
              <a:solidFill>
                <a:srgbClr val="000000"/>
              </a:solidFill>
              <a:latin typeface="Didact Gothic"/>
              <a:ea typeface="Didact Gothic"/>
              <a:cs typeface="Didact Gothic"/>
              <a:sym typeface="Didact Gothic"/>
            </a:endParaRPr>
          </a:p>
          <a:p>
            <a:pPr indent="0" lvl="0" marL="0" rtl="0" algn="l">
              <a:spcBef>
                <a:spcPts val="1600"/>
              </a:spcBef>
              <a:spcAft>
                <a:spcPts val="0"/>
              </a:spcAft>
              <a:buNone/>
            </a:pPr>
            <a:r>
              <a:rPr lang="en" sz="1600">
                <a:solidFill>
                  <a:srgbClr val="000000"/>
                </a:solidFill>
                <a:latin typeface="Didact Gothic"/>
                <a:ea typeface="Didact Gothic"/>
                <a:cs typeface="Didact Gothic"/>
                <a:sym typeface="Didact Gothic"/>
              </a:rPr>
              <a:t>How we could do better next time </a:t>
            </a:r>
            <a:endParaRPr sz="1600">
              <a:solidFill>
                <a:srgbClr val="000000"/>
              </a:solidFill>
              <a:latin typeface="Didact Gothic"/>
              <a:ea typeface="Didact Gothic"/>
              <a:cs typeface="Didact Gothic"/>
              <a:sym typeface="Didact Gothic"/>
            </a:endParaRPr>
          </a:p>
          <a:p>
            <a:pPr indent="-330200" lvl="0" marL="457200" rtl="0" algn="l">
              <a:spcBef>
                <a:spcPts val="1600"/>
              </a:spcBef>
              <a:spcAft>
                <a:spcPts val="0"/>
              </a:spcAft>
              <a:buClr>
                <a:srgbClr val="000000"/>
              </a:buClr>
              <a:buSzPts val="1600"/>
              <a:buFont typeface="Didact Gothic"/>
              <a:buChar char="-"/>
            </a:pPr>
            <a:r>
              <a:rPr lang="en" sz="1600">
                <a:solidFill>
                  <a:srgbClr val="000000"/>
                </a:solidFill>
                <a:latin typeface="Didact Gothic"/>
                <a:ea typeface="Didact Gothic"/>
                <a:cs typeface="Didact Gothic"/>
                <a:sym typeface="Didact Gothic"/>
              </a:rPr>
              <a:t>Account for nuisance variables</a:t>
            </a:r>
            <a:endParaRPr sz="1600">
              <a:solidFill>
                <a:srgbClr val="000000"/>
              </a:solidFill>
              <a:latin typeface="Didact Gothic"/>
              <a:ea typeface="Didact Gothic"/>
              <a:cs typeface="Didact Gothic"/>
              <a:sym typeface="Didact Gothic"/>
            </a:endParaRPr>
          </a:p>
          <a:p>
            <a:pPr indent="-330200" lvl="0" marL="457200" rtl="0" algn="l">
              <a:spcBef>
                <a:spcPts val="0"/>
              </a:spcBef>
              <a:spcAft>
                <a:spcPts val="0"/>
              </a:spcAft>
              <a:buClr>
                <a:srgbClr val="000000"/>
              </a:buClr>
              <a:buSzPts val="1600"/>
              <a:buFont typeface="Didact Gothic"/>
              <a:buChar char="-"/>
            </a:pPr>
            <a:r>
              <a:rPr lang="en" sz="1600">
                <a:solidFill>
                  <a:srgbClr val="000000"/>
                </a:solidFill>
                <a:latin typeface="Didact Gothic"/>
                <a:ea typeface="Didact Gothic"/>
                <a:cs typeface="Didact Gothic"/>
                <a:sym typeface="Didact Gothic"/>
              </a:rPr>
              <a:t>Would a longer test (more time for music to take effect) cause a different result?</a:t>
            </a:r>
            <a:endParaRPr sz="1600">
              <a:solidFill>
                <a:srgbClr val="000000"/>
              </a:solidFill>
              <a:latin typeface="Didact Gothic"/>
              <a:ea typeface="Didact Gothic"/>
              <a:cs typeface="Didact Gothic"/>
              <a:sym typeface="Didact Gothic"/>
            </a:endParaRPr>
          </a:p>
          <a:p>
            <a:pPr indent="-330200" lvl="0" marL="457200" rtl="0" algn="l">
              <a:spcBef>
                <a:spcPts val="0"/>
              </a:spcBef>
              <a:spcAft>
                <a:spcPts val="0"/>
              </a:spcAft>
              <a:buClr>
                <a:srgbClr val="000000"/>
              </a:buClr>
              <a:buSzPts val="1600"/>
              <a:buFont typeface="Didact Gothic"/>
              <a:buChar char="-"/>
            </a:pPr>
            <a:r>
              <a:rPr lang="en" sz="1600">
                <a:solidFill>
                  <a:srgbClr val="000000"/>
                </a:solidFill>
                <a:latin typeface="Didact Gothic"/>
                <a:ea typeface="Didact Gothic"/>
                <a:cs typeface="Didact Gothic"/>
                <a:sym typeface="Didact Gothic"/>
              </a:rPr>
              <a:t>Have the demographic information filled out immediately after consent form </a:t>
            </a:r>
            <a:endParaRPr sz="1600">
              <a:solidFill>
                <a:srgbClr val="000000"/>
              </a:solidFill>
              <a:latin typeface="Didact Gothic"/>
              <a:ea typeface="Didact Gothic"/>
              <a:cs typeface="Didact Gothic"/>
              <a:sym typeface="Didact Gothic"/>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Didact Gothic"/>
                <a:ea typeface="Didact Gothic"/>
                <a:cs typeface="Didact Gothic"/>
                <a:sym typeface="Didact Gothic"/>
              </a:rPr>
              <a:t>References </a:t>
            </a:r>
            <a:endParaRPr sz="2400">
              <a:latin typeface="Didact Gothic"/>
              <a:ea typeface="Didact Gothic"/>
              <a:cs typeface="Didact Gothic"/>
              <a:sym typeface="Didact Gothic"/>
            </a:endParaRPr>
          </a:p>
        </p:txBody>
      </p:sp>
      <p:sp>
        <p:nvSpPr>
          <p:cNvPr id="140" name="Google Shape;140;p23"/>
          <p:cNvSpPr txBox="1"/>
          <p:nvPr/>
        </p:nvSpPr>
        <p:spPr>
          <a:xfrm>
            <a:off x="470800" y="965150"/>
            <a:ext cx="8262600" cy="356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200">
                <a:latin typeface="Didact Gothic"/>
                <a:ea typeface="Didact Gothic"/>
                <a:cs typeface="Didact Gothic"/>
                <a:sym typeface="Didact Gothic"/>
              </a:rPr>
              <a:t>Carlson, S., Rama, P., Artchkov, D., &amp; Linnankoski, I. (1997). Effects of music and white noise </a:t>
            </a:r>
            <a:endParaRPr sz="1200">
              <a:latin typeface="Didact Gothic"/>
              <a:ea typeface="Didact Gothic"/>
              <a:cs typeface="Didact Gothic"/>
              <a:sym typeface="Didact Gothic"/>
            </a:endParaRPr>
          </a:p>
          <a:p>
            <a:pPr indent="457200" lvl="0" marL="0" rtl="0" algn="l">
              <a:lnSpc>
                <a:spcPct val="115000"/>
              </a:lnSpc>
              <a:spcBef>
                <a:spcPts val="1100"/>
              </a:spcBef>
              <a:spcAft>
                <a:spcPts val="0"/>
              </a:spcAft>
              <a:buNone/>
            </a:pPr>
            <a:r>
              <a:rPr lang="en" sz="1200">
                <a:latin typeface="Didact Gothic"/>
                <a:ea typeface="Didact Gothic"/>
                <a:cs typeface="Didact Gothic"/>
                <a:sym typeface="Didact Gothic"/>
              </a:rPr>
              <a:t>on working memory performance in monkeys. </a:t>
            </a:r>
            <a:r>
              <a:rPr i="1" lang="en" sz="1200">
                <a:latin typeface="Didact Gothic"/>
                <a:ea typeface="Didact Gothic"/>
                <a:cs typeface="Didact Gothic"/>
                <a:sym typeface="Didact Gothic"/>
              </a:rPr>
              <a:t>NeuroReport, 8</a:t>
            </a:r>
            <a:r>
              <a:rPr lang="en" sz="1200">
                <a:latin typeface="Didact Gothic"/>
                <a:ea typeface="Didact Gothic"/>
                <a:cs typeface="Didact Gothic"/>
                <a:sym typeface="Didact Gothic"/>
              </a:rPr>
              <a:t>(13), 2853-2856. Retrieved </a:t>
            </a:r>
            <a:endParaRPr sz="1200">
              <a:latin typeface="Didact Gothic"/>
              <a:ea typeface="Didact Gothic"/>
              <a:cs typeface="Didact Gothic"/>
              <a:sym typeface="Didact Gothic"/>
            </a:endParaRPr>
          </a:p>
          <a:p>
            <a:pPr indent="457200" lvl="0" marL="0" rtl="0" algn="l">
              <a:lnSpc>
                <a:spcPct val="115000"/>
              </a:lnSpc>
              <a:spcBef>
                <a:spcPts val="1100"/>
              </a:spcBef>
              <a:spcAft>
                <a:spcPts val="0"/>
              </a:spcAft>
              <a:buNone/>
            </a:pPr>
            <a:r>
              <a:rPr lang="en" sz="1200">
                <a:latin typeface="Didact Gothic"/>
                <a:ea typeface="Didact Gothic"/>
                <a:cs typeface="Didact Gothic"/>
                <a:sym typeface="Didact Gothic"/>
              </a:rPr>
              <a:t>from: https://www.ncbi.nlm.nih.gov/pubmed/9376518</a:t>
            </a:r>
            <a:endParaRPr sz="1200">
              <a:latin typeface="Didact Gothic"/>
              <a:ea typeface="Didact Gothic"/>
              <a:cs typeface="Didact Gothic"/>
              <a:sym typeface="Didact Gothic"/>
            </a:endParaRPr>
          </a:p>
          <a:p>
            <a:pPr indent="457200" lvl="0" marL="0" rtl="0" algn="l">
              <a:lnSpc>
                <a:spcPct val="115000"/>
              </a:lnSpc>
              <a:spcBef>
                <a:spcPts val="1100"/>
              </a:spcBef>
              <a:spcAft>
                <a:spcPts val="0"/>
              </a:spcAft>
              <a:buNone/>
            </a:pPr>
            <a:br>
              <a:rPr lang="en" sz="1200">
                <a:latin typeface="Didact Gothic"/>
                <a:ea typeface="Didact Gothic"/>
                <a:cs typeface="Didact Gothic"/>
                <a:sym typeface="Didact Gothic"/>
              </a:rPr>
            </a:br>
            <a:r>
              <a:rPr lang="en" sz="1200">
                <a:latin typeface="Didact Gothic"/>
                <a:ea typeface="Didact Gothic"/>
                <a:cs typeface="Didact Gothic"/>
                <a:sym typeface="Didact Gothic"/>
              </a:rPr>
              <a:t>Kang, Y., Williams, L. E., Clark, M. S., Gray, J. R., &amp; Bargh, J. A. (2011). Physical temperature </a:t>
            </a:r>
            <a:endParaRPr sz="1200">
              <a:latin typeface="Didact Gothic"/>
              <a:ea typeface="Didact Gothic"/>
              <a:cs typeface="Didact Gothic"/>
              <a:sym typeface="Didact Gothic"/>
            </a:endParaRPr>
          </a:p>
          <a:p>
            <a:pPr indent="457200" lvl="0" marL="0" rtl="0" algn="l">
              <a:lnSpc>
                <a:spcPct val="115000"/>
              </a:lnSpc>
              <a:spcBef>
                <a:spcPts val="1100"/>
              </a:spcBef>
              <a:spcAft>
                <a:spcPts val="0"/>
              </a:spcAft>
              <a:buNone/>
            </a:pPr>
            <a:r>
              <a:rPr lang="en" sz="1200">
                <a:latin typeface="Didact Gothic"/>
                <a:ea typeface="Didact Gothic"/>
                <a:cs typeface="Didact Gothic"/>
                <a:sym typeface="Didact Gothic"/>
              </a:rPr>
              <a:t>effects on trust behavior: The role of insula. </a:t>
            </a:r>
            <a:r>
              <a:rPr i="1" lang="en" sz="1200">
                <a:latin typeface="Didact Gothic"/>
                <a:ea typeface="Didact Gothic"/>
                <a:cs typeface="Didact Gothic"/>
                <a:sym typeface="Didact Gothic"/>
              </a:rPr>
              <a:t>Social Cognitive and Affective Neuroscience, </a:t>
            </a:r>
            <a:endParaRPr i="1" sz="1200">
              <a:latin typeface="Didact Gothic"/>
              <a:ea typeface="Didact Gothic"/>
              <a:cs typeface="Didact Gothic"/>
              <a:sym typeface="Didact Gothic"/>
            </a:endParaRPr>
          </a:p>
          <a:p>
            <a:pPr indent="457200" lvl="0" marL="0" rtl="0" algn="l">
              <a:lnSpc>
                <a:spcPct val="115000"/>
              </a:lnSpc>
              <a:spcBef>
                <a:spcPts val="1100"/>
              </a:spcBef>
              <a:spcAft>
                <a:spcPts val="0"/>
              </a:spcAft>
              <a:buNone/>
            </a:pPr>
            <a:r>
              <a:rPr i="1" lang="en" sz="1200">
                <a:latin typeface="Didact Gothic"/>
                <a:ea typeface="Didact Gothic"/>
                <a:cs typeface="Didact Gothic"/>
                <a:sym typeface="Didact Gothic"/>
              </a:rPr>
              <a:t>6</a:t>
            </a:r>
            <a:r>
              <a:rPr lang="en" sz="1200">
                <a:latin typeface="Didact Gothic"/>
                <a:ea typeface="Didact Gothic"/>
                <a:cs typeface="Didact Gothic"/>
                <a:sym typeface="Didact Gothic"/>
              </a:rPr>
              <a:t>(4), 507-515. doi: 10.1093/scan/nsq077</a:t>
            </a:r>
            <a:endParaRPr sz="1200">
              <a:latin typeface="Didact Gothic"/>
              <a:ea typeface="Didact Gothic"/>
              <a:cs typeface="Didact Gothic"/>
              <a:sym typeface="Didact Gothic"/>
            </a:endParaRPr>
          </a:p>
          <a:p>
            <a:pPr indent="457200" lvl="0" marL="0" rtl="0" algn="l">
              <a:lnSpc>
                <a:spcPct val="115000"/>
              </a:lnSpc>
              <a:spcBef>
                <a:spcPts val="1100"/>
              </a:spcBef>
              <a:spcAft>
                <a:spcPts val="0"/>
              </a:spcAft>
              <a:buNone/>
            </a:pPr>
            <a:br>
              <a:rPr lang="en" sz="1200">
                <a:latin typeface="Didact Gothic"/>
                <a:ea typeface="Didact Gothic"/>
                <a:cs typeface="Didact Gothic"/>
                <a:sym typeface="Didact Gothic"/>
              </a:rPr>
            </a:br>
            <a:r>
              <a:rPr lang="en" sz="1200">
                <a:latin typeface="Didact Gothic"/>
                <a:ea typeface="Didact Gothic"/>
                <a:cs typeface="Didact Gothic"/>
                <a:sym typeface="Didact Gothic"/>
              </a:rPr>
              <a:t>Musliu, A., Berisha, B., Latifi, D. (2017). The impact of music in memory. </a:t>
            </a:r>
            <a:r>
              <a:rPr i="1" lang="en" sz="1200">
                <a:latin typeface="Didact Gothic"/>
                <a:ea typeface="Didact Gothic"/>
                <a:cs typeface="Didact Gothic"/>
                <a:sym typeface="Didact Gothic"/>
              </a:rPr>
              <a:t>European Journal of </a:t>
            </a:r>
            <a:endParaRPr i="1" sz="1200">
              <a:latin typeface="Didact Gothic"/>
              <a:ea typeface="Didact Gothic"/>
              <a:cs typeface="Didact Gothic"/>
              <a:sym typeface="Didact Gothic"/>
            </a:endParaRPr>
          </a:p>
          <a:p>
            <a:pPr indent="457200" lvl="0" marL="0" rtl="0" algn="l">
              <a:lnSpc>
                <a:spcPct val="115000"/>
              </a:lnSpc>
              <a:spcBef>
                <a:spcPts val="1100"/>
              </a:spcBef>
              <a:spcAft>
                <a:spcPts val="0"/>
              </a:spcAft>
              <a:buNone/>
            </a:pPr>
            <a:r>
              <a:rPr i="1" lang="en" sz="1200">
                <a:latin typeface="Didact Gothic"/>
                <a:ea typeface="Didact Gothic"/>
                <a:cs typeface="Didact Gothic"/>
                <a:sym typeface="Didact Gothic"/>
              </a:rPr>
              <a:t>Social Sciences Education and Research, 10</a:t>
            </a:r>
            <a:r>
              <a:rPr lang="en" sz="1200">
                <a:latin typeface="Didact Gothic"/>
                <a:ea typeface="Didact Gothic"/>
                <a:cs typeface="Didact Gothic"/>
                <a:sym typeface="Didact Gothic"/>
              </a:rPr>
              <a:t>(2), 222-227. doi: 10.26417/ejser.v10i2.</a:t>
            </a:r>
            <a:endParaRPr sz="1200">
              <a:latin typeface="Didact Gothic"/>
              <a:ea typeface="Didact Gothic"/>
              <a:cs typeface="Didact Gothic"/>
              <a:sym typeface="Didact Gothic"/>
            </a:endParaRPr>
          </a:p>
          <a:p>
            <a:pPr indent="0" lvl="0" marL="0" rtl="0" algn="l">
              <a:spcBef>
                <a:spcPts val="11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Didact Gothic"/>
                <a:ea typeface="Didact Gothic"/>
                <a:cs typeface="Didact Gothic"/>
                <a:sym typeface="Didact Gothic"/>
              </a:rPr>
              <a:t>Introduction</a:t>
            </a:r>
            <a:endParaRPr>
              <a:latin typeface="Didact Gothic"/>
              <a:ea typeface="Didact Gothic"/>
              <a:cs typeface="Didact Gothic"/>
              <a:sym typeface="Didact Gothic"/>
            </a:endParaRPr>
          </a:p>
        </p:txBody>
      </p:sp>
      <p:sp>
        <p:nvSpPr>
          <p:cNvPr id="74" name="Google Shape;74;p14"/>
          <p:cNvSpPr txBox="1"/>
          <p:nvPr>
            <p:ph idx="4294967295" type="body"/>
          </p:nvPr>
        </p:nvSpPr>
        <p:spPr>
          <a:xfrm>
            <a:off x="471900" y="800350"/>
            <a:ext cx="8273100" cy="7533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a:solidFill>
                  <a:srgbClr val="000000"/>
                </a:solidFill>
                <a:latin typeface="Didact Gothic"/>
                <a:ea typeface="Didact Gothic"/>
                <a:cs typeface="Didact Gothic"/>
                <a:sym typeface="Didact Gothic"/>
              </a:rPr>
              <a:t>Do the interaction of high temperature and music have a significant impact on short-term working memory for college-aged students?</a:t>
            </a:r>
            <a:endParaRPr b="1">
              <a:solidFill>
                <a:srgbClr val="000000"/>
              </a:solidFill>
              <a:latin typeface="Times New Roman"/>
              <a:ea typeface="Times New Roman"/>
              <a:cs typeface="Times New Roman"/>
              <a:sym typeface="Times New Roman"/>
            </a:endParaRPr>
          </a:p>
        </p:txBody>
      </p:sp>
      <p:sp>
        <p:nvSpPr>
          <p:cNvPr id="75" name="Google Shape;75;p14"/>
          <p:cNvSpPr txBox="1"/>
          <p:nvPr/>
        </p:nvSpPr>
        <p:spPr>
          <a:xfrm>
            <a:off x="1574175" y="1629850"/>
            <a:ext cx="5861400" cy="31158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4000"/>
              </a:lnSpc>
              <a:spcBef>
                <a:spcPts val="600"/>
              </a:spcBef>
              <a:spcAft>
                <a:spcPts val="0"/>
              </a:spcAft>
              <a:buNone/>
            </a:pPr>
            <a:r>
              <a:rPr b="1" lang="en">
                <a:latin typeface="Didact Gothic"/>
                <a:ea typeface="Didact Gothic"/>
                <a:cs typeface="Didact Gothic"/>
                <a:sym typeface="Didact Gothic"/>
              </a:rPr>
              <a:t>What are the null and alternative hypotheses?</a:t>
            </a:r>
            <a:endParaRPr b="1">
              <a:latin typeface="Didact Gothic"/>
              <a:ea typeface="Didact Gothic"/>
              <a:cs typeface="Didact Gothic"/>
              <a:sym typeface="Didact Gothic"/>
            </a:endParaRPr>
          </a:p>
          <a:p>
            <a:pPr indent="457200" lvl="0" marL="0" rtl="0" algn="l">
              <a:spcBef>
                <a:spcPts val="0"/>
              </a:spcBef>
              <a:spcAft>
                <a:spcPts val="0"/>
              </a:spcAft>
              <a:buNone/>
            </a:pPr>
            <a:r>
              <a:rPr b="1" lang="en">
                <a:latin typeface="Didact Gothic"/>
                <a:ea typeface="Didact Gothic"/>
                <a:cs typeface="Didact Gothic"/>
                <a:sym typeface="Didact Gothic"/>
              </a:rPr>
              <a:t>Heat Factor:</a:t>
            </a:r>
            <a:endParaRPr b="1">
              <a:latin typeface="Didact Gothic"/>
              <a:ea typeface="Didact Gothic"/>
              <a:cs typeface="Didact Gothic"/>
              <a:sym typeface="Didact Gothic"/>
            </a:endParaRPr>
          </a:p>
          <a:p>
            <a:pPr indent="457200" lvl="0" marL="0" rtl="0" algn="l">
              <a:spcBef>
                <a:spcPts val="0"/>
              </a:spcBef>
              <a:spcAft>
                <a:spcPts val="0"/>
              </a:spcAft>
              <a:buNone/>
            </a:pPr>
            <a:r>
              <a:rPr lang="en">
                <a:latin typeface="Didact Gothic"/>
                <a:ea typeface="Didact Gothic"/>
                <a:cs typeface="Didact Gothic"/>
                <a:sym typeface="Didact Gothic"/>
              </a:rPr>
              <a:t>H</a:t>
            </a:r>
            <a:r>
              <a:rPr baseline="-25000" lang="en">
                <a:latin typeface="Didact Gothic"/>
                <a:ea typeface="Didact Gothic"/>
                <a:cs typeface="Didact Gothic"/>
                <a:sym typeface="Didact Gothic"/>
              </a:rPr>
              <a:t>o</a:t>
            </a:r>
            <a:r>
              <a:rPr lang="en">
                <a:latin typeface="Didact Gothic"/>
                <a:ea typeface="Didact Gothic"/>
                <a:cs typeface="Didact Gothic"/>
                <a:sym typeface="Didact Gothic"/>
              </a:rPr>
              <a:t>: µ</a:t>
            </a:r>
            <a:r>
              <a:rPr baseline="-25000" lang="en">
                <a:latin typeface="Didact Gothic"/>
                <a:ea typeface="Didact Gothic"/>
                <a:cs typeface="Didact Gothic"/>
                <a:sym typeface="Didact Gothic"/>
              </a:rPr>
              <a:t>heat </a:t>
            </a:r>
            <a:r>
              <a:rPr lang="en">
                <a:latin typeface="Didact Gothic"/>
                <a:ea typeface="Didact Gothic"/>
                <a:cs typeface="Didact Gothic"/>
                <a:sym typeface="Didact Gothic"/>
              </a:rPr>
              <a:t>= µ</a:t>
            </a:r>
            <a:r>
              <a:rPr baseline="-25000" lang="en">
                <a:latin typeface="Didact Gothic"/>
                <a:ea typeface="Didact Gothic"/>
                <a:cs typeface="Didact Gothic"/>
                <a:sym typeface="Didact Gothic"/>
              </a:rPr>
              <a:t>no heat </a:t>
            </a:r>
            <a:r>
              <a:rPr lang="en">
                <a:latin typeface="Didact Gothic"/>
                <a:ea typeface="Didact Gothic"/>
                <a:cs typeface="Didact Gothic"/>
                <a:sym typeface="Didact Gothic"/>
              </a:rPr>
              <a:t>   </a:t>
            </a:r>
            <a:endParaRPr>
              <a:latin typeface="Didact Gothic"/>
              <a:ea typeface="Didact Gothic"/>
              <a:cs typeface="Didact Gothic"/>
              <a:sym typeface="Didact Gothic"/>
            </a:endParaRPr>
          </a:p>
          <a:p>
            <a:pPr indent="457200" lvl="0" marL="0" rtl="0" algn="l">
              <a:spcBef>
                <a:spcPts val="0"/>
              </a:spcBef>
              <a:spcAft>
                <a:spcPts val="0"/>
              </a:spcAft>
              <a:buNone/>
            </a:pPr>
            <a:r>
              <a:rPr lang="en">
                <a:latin typeface="Didact Gothic"/>
                <a:ea typeface="Didact Gothic"/>
                <a:cs typeface="Didact Gothic"/>
                <a:sym typeface="Didact Gothic"/>
              </a:rPr>
              <a:t>H</a:t>
            </a:r>
            <a:r>
              <a:rPr baseline="-25000" lang="en">
                <a:latin typeface="Didact Gothic"/>
                <a:ea typeface="Didact Gothic"/>
                <a:cs typeface="Didact Gothic"/>
                <a:sym typeface="Didact Gothic"/>
              </a:rPr>
              <a:t>a</a:t>
            </a:r>
            <a:r>
              <a:rPr lang="en">
                <a:latin typeface="Didact Gothic"/>
                <a:ea typeface="Didact Gothic"/>
                <a:cs typeface="Didact Gothic"/>
                <a:sym typeface="Didact Gothic"/>
              </a:rPr>
              <a:t>: at least one of the population means is different (µ</a:t>
            </a:r>
            <a:r>
              <a:rPr baseline="-25000" lang="en">
                <a:latin typeface="Didact Gothic"/>
                <a:ea typeface="Didact Gothic"/>
                <a:cs typeface="Didact Gothic"/>
                <a:sym typeface="Didact Gothic"/>
              </a:rPr>
              <a:t>heat  </a:t>
            </a:r>
            <a:r>
              <a:rPr lang="en">
                <a:latin typeface="Didact Gothic"/>
                <a:ea typeface="Didact Gothic"/>
                <a:cs typeface="Didact Gothic"/>
                <a:sym typeface="Didact Gothic"/>
              </a:rPr>
              <a:t>≠ µ</a:t>
            </a:r>
            <a:r>
              <a:rPr baseline="-25000" lang="en">
                <a:latin typeface="Didact Gothic"/>
                <a:ea typeface="Didact Gothic"/>
                <a:cs typeface="Didact Gothic"/>
                <a:sym typeface="Didact Gothic"/>
              </a:rPr>
              <a:t>no heat </a:t>
            </a:r>
            <a:r>
              <a:rPr lang="en">
                <a:latin typeface="Didact Gothic"/>
                <a:ea typeface="Didact Gothic"/>
                <a:cs typeface="Didact Gothic"/>
                <a:sym typeface="Didact Gothic"/>
              </a:rPr>
              <a:t>)</a:t>
            </a:r>
            <a:endParaRPr>
              <a:latin typeface="Didact Gothic"/>
              <a:ea typeface="Didact Gothic"/>
              <a:cs typeface="Didact Gothic"/>
              <a:sym typeface="Didact Gothic"/>
            </a:endParaRPr>
          </a:p>
          <a:p>
            <a:pPr indent="0" lvl="0" marL="0" rtl="0" algn="l">
              <a:spcBef>
                <a:spcPts val="0"/>
              </a:spcBef>
              <a:spcAft>
                <a:spcPts val="0"/>
              </a:spcAft>
              <a:buNone/>
            </a:pPr>
            <a:r>
              <a:t/>
            </a:r>
            <a:endParaRPr>
              <a:latin typeface="Didact Gothic"/>
              <a:ea typeface="Didact Gothic"/>
              <a:cs typeface="Didact Gothic"/>
              <a:sym typeface="Didact Gothic"/>
            </a:endParaRPr>
          </a:p>
          <a:p>
            <a:pPr indent="457200" lvl="0" marL="0" rtl="0" algn="l">
              <a:spcBef>
                <a:spcPts val="0"/>
              </a:spcBef>
              <a:spcAft>
                <a:spcPts val="0"/>
              </a:spcAft>
              <a:buNone/>
            </a:pPr>
            <a:r>
              <a:rPr b="1" lang="en">
                <a:latin typeface="Didact Gothic"/>
                <a:ea typeface="Didact Gothic"/>
                <a:cs typeface="Didact Gothic"/>
                <a:sym typeface="Didact Gothic"/>
              </a:rPr>
              <a:t>Music Factor:</a:t>
            </a:r>
            <a:endParaRPr b="1">
              <a:latin typeface="Didact Gothic"/>
              <a:ea typeface="Didact Gothic"/>
              <a:cs typeface="Didact Gothic"/>
              <a:sym typeface="Didact Gothic"/>
            </a:endParaRPr>
          </a:p>
          <a:p>
            <a:pPr indent="457200" lvl="0" marL="0" rtl="0" algn="l">
              <a:spcBef>
                <a:spcPts val="0"/>
              </a:spcBef>
              <a:spcAft>
                <a:spcPts val="0"/>
              </a:spcAft>
              <a:buNone/>
            </a:pPr>
            <a:r>
              <a:rPr lang="en">
                <a:latin typeface="Didact Gothic"/>
                <a:ea typeface="Didact Gothic"/>
                <a:cs typeface="Didact Gothic"/>
                <a:sym typeface="Didact Gothic"/>
              </a:rPr>
              <a:t>H</a:t>
            </a:r>
            <a:r>
              <a:rPr baseline="-25000" lang="en">
                <a:latin typeface="Didact Gothic"/>
                <a:ea typeface="Didact Gothic"/>
                <a:cs typeface="Didact Gothic"/>
                <a:sym typeface="Didact Gothic"/>
              </a:rPr>
              <a:t>o</a:t>
            </a:r>
            <a:r>
              <a:rPr lang="en">
                <a:latin typeface="Didact Gothic"/>
                <a:ea typeface="Didact Gothic"/>
                <a:cs typeface="Didact Gothic"/>
                <a:sym typeface="Didact Gothic"/>
              </a:rPr>
              <a:t>: µ</a:t>
            </a:r>
            <a:r>
              <a:rPr baseline="-25000" lang="en">
                <a:latin typeface="Didact Gothic"/>
                <a:ea typeface="Didact Gothic"/>
                <a:cs typeface="Didact Gothic"/>
                <a:sym typeface="Didact Gothic"/>
              </a:rPr>
              <a:t>music </a:t>
            </a:r>
            <a:r>
              <a:rPr lang="en">
                <a:latin typeface="Didact Gothic"/>
                <a:ea typeface="Didact Gothic"/>
                <a:cs typeface="Didact Gothic"/>
                <a:sym typeface="Didact Gothic"/>
              </a:rPr>
              <a:t>= µ</a:t>
            </a:r>
            <a:r>
              <a:rPr baseline="-25000" lang="en">
                <a:latin typeface="Didact Gothic"/>
                <a:ea typeface="Didact Gothic"/>
                <a:cs typeface="Didact Gothic"/>
                <a:sym typeface="Didact Gothic"/>
              </a:rPr>
              <a:t>no music </a:t>
            </a:r>
            <a:r>
              <a:rPr lang="en">
                <a:latin typeface="Didact Gothic"/>
                <a:ea typeface="Didact Gothic"/>
                <a:cs typeface="Didact Gothic"/>
                <a:sym typeface="Didact Gothic"/>
              </a:rPr>
              <a:t>   </a:t>
            </a:r>
            <a:endParaRPr>
              <a:latin typeface="Didact Gothic"/>
              <a:ea typeface="Didact Gothic"/>
              <a:cs typeface="Didact Gothic"/>
              <a:sym typeface="Didact Gothic"/>
            </a:endParaRPr>
          </a:p>
          <a:p>
            <a:pPr indent="457200" lvl="0" marL="0" rtl="0" algn="l">
              <a:spcBef>
                <a:spcPts val="0"/>
              </a:spcBef>
              <a:spcAft>
                <a:spcPts val="0"/>
              </a:spcAft>
              <a:buNone/>
            </a:pPr>
            <a:r>
              <a:rPr lang="en">
                <a:latin typeface="Didact Gothic"/>
                <a:ea typeface="Didact Gothic"/>
                <a:cs typeface="Didact Gothic"/>
                <a:sym typeface="Didact Gothic"/>
              </a:rPr>
              <a:t>H</a:t>
            </a:r>
            <a:r>
              <a:rPr baseline="-25000" lang="en">
                <a:latin typeface="Didact Gothic"/>
                <a:ea typeface="Didact Gothic"/>
                <a:cs typeface="Didact Gothic"/>
                <a:sym typeface="Didact Gothic"/>
              </a:rPr>
              <a:t>a</a:t>
            </a:r>
            <a:r>
              <a:rPr lang="en">
                <a:latin typeface="Didact Gothic"/>
                <a:ea typeface="Didact Gothic"/>
                <a:cs typeface="Didact Gothic"/>
                <a:sym typeface="Didact Gothic"/>
              </a:rPr>
              <a:t>: at least one of the population means is different (µ</a:t>
            </a:r>
            <a:r>
              <a:rPr baseline="-25000" lang="en">
                <a:latin typeface="Didact Gothic"/>
                <a:ea typeface="Didact Gothic"/>
                <a:cs typeface="Didact Gothic"/>
                <a:sym typeface="Didact Gothic"/>
              </a:rPr>
              <a:t>music  </a:t>
            </a:r>
            <a:r>
              <a:rPr lang="en">
                <a:latin typeface="Didact Gothic"/>
                <a:ea typeface="Didact Gothic"/>
                <a:cs typeface="Didact Gothic"/>
                <a:sym typeface="Didact Gothic"/>
              </a:rPr>
              <a:t>≠ µ</a:t>
            </a:r>
            <a:r>
              <a:rPr baseline="-25000" lang="en">
                <a:latin typeface="Didact Gothic"/>
                <a:ea typeface="Didact Gothic"/>
                <a:cs typeface="Didact Gothic"/>
                <a:sym typeface="Didact Gothic"/>
              </a:rPr>
              <a:t>no heat </a:t>
            </a:r>
            <a:r>
              <a:rPr lang="en">
                <a:latin typeface="Didact Gothic"/>
                <a:ea typeface="Didact Gothic"/>
                <a:cs typeface="Didact Gothic"/>
                <a:sym typeface="Didact Gothic"/>
              </a:rPr>
              <a:t>)</a:t>
            </a:r>
            <a:endParaRPr>
              <a:latin typeface="Didact Gothic"/>
              <a:ea typeface="Didact Gothic"/>
              <a:cs typeface="Didact Gothic"/>
              <a:sym typeface="Didact Gothic"/>
            </a:endParaRPr>
          </a:p>
          <a:p>
            <a:pPr indent="0" lvl="0" marL="0" rtl="0" algn="l">
              <a:spcBef>
                <a:spcPts val="0"/>
              </a:spcBef>
              <a:spcAft>
                <a:spcPts val="0"/>
              </a:spcAft>
              <a:buNone/>
            </a:pPr>
            <a:r>
              <a:t/>
            </a:r>
            <a:endParaRPr>
              <a:latin typeface="Didact Gothic"/>
              <a:ea typeface="Didact Gothic"/>
              <a:cs typeface="Didact Gothic"/>
              <a:sym typeface="Didact Gothic"/>
            </a:endParaRPr>
          </a:p>
          <a:p>
            <a:pPr indent="457200" lvl="0" marL="0" rtl="0" algn="l">
              <a:spcBef>
                <a:spcPts val="0"/>
              </a:spcBef>
              <a:spcAft>
                <a:spcPts val="0"/>
              </a:spcAft>
              <a:buNone/>
            </a:pPr>
            <a:r>
              <a:rPr b="1" lang="en">
                <a:latin typeface="Didact Gothic"/>
                <a:ea typeface="Didact Gothic"/>
                <a:cs typeface="Didact Gothic"/>
                <a:sym typeface="Didact Gothic"/>
              </a:rPr>
              <a:t>Interaction:</a:t>
            </a:r>
            <a:endParaRPr b="1">
              <a:latin typeface="Didact Gothic"/>
              <a:ea typeface="Didact Gothic"/>
              <a:cs typeface="Didact Gothic"/>
              <a:sym typeface="Didact Gothic"/>
            </a:endParaRPr>
          </a:p>
          <a:p>
            <a:pPr indent="457200" lvl="0" marL="0" rtl="0" algn="l">
              <a:spcBef>
                <a:spcPts val="0"/>
              </a:spcBef>
              <a:spcAft>
                <a:spcPts val="0"/>
              </a:spcAft>
              <a:buNone/>
            </a:pPr>
            <a:r>
              <a:rPr lang="en">
                <a:latin typeface="Didact Gothic"/>
                <a:ea typeface="Didact Gothic"/>
                <a:cs typeface="Didact Gothic"/>
                <a:sym typeface="Didact Gothic"/>
              </a:rPr>
              <a:t>H</a:t>
            </a:r>
            <a:r>
              <a:rPr baseline="-25000" lang="en">
                <a:latin typeface="Didact Gothic"/>
                <a:ea typeface="Didact Gothic"/>
                <a:cs typeface="Didact Gothic"/>
                <a:sym typeface="Didact Gothic"/>
              </a:rPr>
              <a:t>o</a:t>
            </a:r>
            <a:r>
              <a:rPr lang="en">
                <a:latin typeface="Didact Gothic"/>
                <a:ea typeface="Didact Gothic"/>
                <a:cs typeface="Didact Gothic"/>
                <a:sym typeface="Didact Gothic"/>
              </a:rPr>
              <a:t>: There is no interaction between heat and music.</a:t>
            </a:r>
            <a:endParaRPr>
              <a:latin typeface="Didact Gothic"/>
              <a:ea typeface="Didact Gothic"/>
              <a:cs typeface="Didact Gothic"/>
              <a:sym typeface="Didact Gothic"/>
            </a:endParaRPr>
          </a:p>
          <a:p>
            <a:pPr indent="457200" lvl="0" marL="0" rtl="0" algn="l">
              <a:spcBef>
                <a:spcPts val="0"/>
              </a:spcBef>
              <a:spcAft>
                <a:spcPts val="0"/>
              </a:spcAft>
              <a:buNone/>
            </a:pPr>
            <a:r>
              <a:rPr lang="en">
                <a:latin typeface="Didact Gothic"/>
                <a:ea typeface="Didact Gothic"/>
                <a:cs typeface="Didact Gothic"/>
                <a:sym typeface="Didact Gothic"/>
              </a:rPr>
              <a:t>H</a:t>
            </a:r>
            <a:r>
              <a:rPr baseline="-25000" lang="en">
                <a:latin typeface="Didact Gothic"/>
                <a:ea typeface="Didact Gothic"/>
                <a:cs typeface="Didact Gothic"/>
                <a:sym typeface="Didact Gothic"/>
              </a:rPr>
              <a:t>a</a:t>
            </a:r>
            <a:r>
              <a:rPr lang="en">
                <a:latin typeface="Didact Gothic"/>
                <a:ea typeface="Didact Gothic"/>
                <a:cs typeface="Didact Gothic"/>
                <a:sym typeface="Didact Gothic"/>
              </a:rPr>
              <a:t>: There is an interaction between heat and music. </a:t>
            </a:r>
            <a:endParaRPr>
              <a:latin typeface="Didact Gothic"/>
              <a:ea typeface="Didact Gothic"/>
              <a:cs typeface="Didact Gothic"/>
              <a:sym typeface="Didact Gothic"/>
            </a:endParaRPr>
          </a:p>
          <a:p>
            <a:pPr indent="0" lvl="0" marL="0" rtl="0" algn="l">
              <a:spcBef>
                <a:spcPts val="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Didact Gothic"/>
                <a:ea typeface="Didact Gothic"/>
                <a:cs typeface="Didact Gothic"/>
                <a:sym typeface="Didact Gothic"/>
              </a:rPr>
              <a:t>Methods</a:t>
            </a:r>
            <a:endParaRPr>
              <a:latin typeface="Didact Gothic"/>
              <a:ea typeface="Didact Gothic"/>
              <a:cs typeface="Didact Gothic"/>
              <a:sym typeface="Didact Gothic"/>
            </a:endParaRPr>
          </a:p>
        </p:txBody>
      </p:sp>
      <p:sp>
        <p:nvSpPr>
          <p:cNvPr id="81" name="Google Shape;81;p15"/>
          <p:cNvSpPr txBox="1"/>
          <p:nvPr>
            <p:ph idx="4294967295" type="body"/>
          </p:nvPr>
        </p:nvSpPr>
        <p:spPr>
          <a:xfrm>
            <a:off x="235825" y="675775"/>
            <a:ext cx="8222100" cy="25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Didact Gothic"/>
                <a:ea typeface="Didact Gothic"/>
                <a:cs typeface="Didact Gothic"/>
                <a:sym typeface="Didact Gothic"/>
              </a:rPr>
              <a:t>Participants</a:t>
            </a:r>
            <a:endParaRPr b="1" sz="1600">
              <a:solidFill>
                <a:srgbClr val="000000"/>
              </a:solidFill>
              <a:latin typeface="Didact Gothic"/>
              <a:ea typeface="Didact Gothic"/>
              <a:cs typeface="Didact Gothic"/>
              <a:sym typeface="Didact Gothic"/>
            </a:endParaRPr>
          </a:p>
          <a:p>
            <a:pPr indent="-330200" lvl="0" marL="457200" rtl="0" algn="l">
              <a:spcBef>
                <a:spcPts val="1600"/>
              </a:spcBef>
              <a:spcAft>
                <a:spcPts val="0"/>
              </a:spcAft>
              <a:buClr>
                <a:srgbClr val="000000"/>
              </a:buClr>
              <a:buSzPts val="1600"/>
              <a:buFont typeface="Didact Gothic"/>
              <a:buChar char="●"/>
            </a:pPr>
            <a:r>
              <a:rPr lang="en" sz="1600">
                <a:solidFill>
                  <a:srgbClr val="000000"/>
                </a:solidFill>
                <a:latin typeface="Didact Gothic"/>
                <a:ea typeface="Didact Gothic"/>
                <a:cs typeface="Didact Gothic"/>
                <a:sym typeface="Didact Gothic"/>
              </a:rPr>
              <a:t>60 participants, 43% Female</a:t>
            </a:r>
            <a:endParaRPr sz="1600">
              <a:solidFill>
                <a:srgbClr val="000000"/>
              </a:solidFill>
              <a:latin typeface="Didact Gothic"/>
              <a:ea typeface="Didact Gothic"/>
              <a:cs typeface="Didact Gothic"/>
              <a:sym typeface="Didact Gothic"/>
            </a:endParaRPr>
          </a:p>
          <a:p>
            <a:pPr indent="-330200" lvl="0" marL="457200" rtl="0" algn="l">
              <a:spcBef>
                <a:spcPts val="0"/>
              </a:spcBef>
              <a:spcAft>
                <a:spcPts val="0"/>
              </a:spcAft>
              <a:buClr>
                <a:srgbClr val="000000"/>
              </a:buClr>
              <a:buSzPts val="1600"/>
              <a:buFont typeface="Didact Gothic"/>
              <a:buChar char="●"/>
            </a:pPr>
            <a:r>
              <a:rPr lang="en" sz="1600">
                <a:solidFill>
                  <a:srgbClr val="000000"/>
                </a:solidFill>
                <a:latin typeface="Didact Gothic"/>
                <a:ea typeface="Didact Gothic"/>
                <a:cs typeface="Didact Gothic"/>
                <a:sym typeface="Didact Gothic"/>
              </a:rPr>
              <a:t>65% Caucasian</a:t>
            </a:r>
            <a:endParaRPr sz="1600">
              <a:solidFill>
                <a:srgbClr val="000000"/>
              </a:solidFill>
              <a:latin typeface="Didact Gothic"/>
              <a:ea typeface="Didact Gothic"/>
              <a:cs typeface="Didact Gothic"/>
              <a:sym typeface="Didact Gothic"/>
            </a:endParaRPr>
          </a:p>
          <a:p>
            <a:pPr indent="0" lvl="0" marL="0" rtl="0" algn="l">
              <a:spcBef>
                <a:spcPts val="1600"/>
              </a:spcBef>
              <a:spcAft>
                <a:spcPts val="0"/>
              </a:spcAft>
              <a:buNone/>
            </a:pPr>
            <a:r>
              <a:rPr b="1" lang="en" sz="1600">
                <a:solidFill>
                  <a:srgbClr val="000000"/>
                </a:solidFill>
                <a:latin typeface="Didact Gothic"/>
                <a:ea typeface="Didact Gothic"/>
                <a:cs typeface="Didact Gothic"/>
                <a:sym typeface="Didact Gothic"/>
              </a:rPr>
              <a:t>Materials</a:t>
            </a:r>
            <a:endParaRPr b="1" sz="1600">
              <a:solidFill>
                <a:srgbClr val="000000"/>
              </a:solidFill>
              <a:latin typeface="Didact Gothic"/>
              <a:ea typeface="Didact Gothic"/>
              <a:cs typeface="Didact Gothic"/>
              <a:sym typeface="Didact Gothic"/>
            </a:endParaRPr>
          </a:p>
          <a:p>
            <a:pPr indent="-330200" lvl="0" marL="457200" rtl="0" algn="l">
              <a:spcBef>
                <a:spcPts val="1600"/>
              </a:spcBef>
              <a:spcAft>
                <a:spcPts val="0"/>
              </a:spcAft>
              <a:buClr>
                <a:srgbClr val="000000"/>
              </a:buClr>
              <a:buSzPts val="1600"/>
              <a:buFont typeface="Didact Gothic"/>
              <a:buChar char="●"/>
            </a:pPr>
            <a:r>
              <a:rPr lang="en" sz="1600">
                <a:solidFill>
                  <a:srgbClr val="000000"/>
                </a:solidFill>
                <a:latin typeface="Didact Gothic"/>
                <a:ea typeface="Didact Gothic"/>
                <a:cs typeface="Didact Gothic"/>
                <a:sym typeface="Didact Gothic"/>
              </a:rPr>
              <a:t>12 random, </a:t>
            </a:r>
            <a:r>
              <a:rPr lang="en" sz="1600">
                <a:solidFill>
                  <a:srgbClr val="000000"/>
                </a:solidFill>
                <a:latin typeface="Didact Gothic"/>
                <a:ea typeface="Didact Gothic"/>
                <a:cs typeface="Didact Gothic"/>
                <a:sym typeface="Didact Gothic"/>
              </a:rPr>
              <a:t>nonsense</a:t>
            </a:r>
            <a:r>
              <a:rPr lang="en" sz="1600">
                <a:solidFill>
                  <a:srgbClr val="000000"/>
                </a:solidFill>
                <a:latin typeface="Didact Gothic"/>
                <a:ea typeface="Didact Gothic"/>
                <a:cs typeface="Didact Gothic"/>
                <a:sym typeface="Didact Gothic"/>
              </a:rPr>
              <a:t> letters (generated randomly through using R) for the working memory task (below is an example of what participants saw)</a:t>
            </a:r>
            <a:endParaRPr sz="1600">
              <a:solidFill>
                <a:srgbClr val="000000"/>
              </a:solidFill>
              <a:latin typeface="Didact Gothic"/>
              <a:ea typeface="Didact Gothic"/>
              <a:cs typeface="Didact Gothic"/>
              <a:sym typeface="Didact Gothic"/>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2" name="Google Shape;82;p15"/>
          <p:cNvPicPr preferRelativeResize="0"/>
          <p:nvPr/>
        </p:nvPicPr>
        <p:blipFill rotWithShape="1">
          <a:blip r:embed="rId3">
            <a:alphaModFix/>
          </a:blip>
          <a:srcRect b="0" l="0" r="19309" t="24419"/>
          <a:stretch/>
        </p:blipFill>
        <p:spPr>
          <a:xfrm>
            <a:off x="1100250" y="3170156"/>
            <a:ext cx="7712325" cy="1764369"/>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88" name="Google Shape;88;p16"/>
          <p:cNvSpPr txBox="1"/>
          <p:nvPr/>
        </p:nvSpPr>
        <p:spPr>
          <a:xfrm>
            <a:off x="194275" y="851075"/>
            <a:ext cx="6354300" cy="391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1800">
                <a:latin typeface="Didact Gothic"/>
                <a:ea typeface="Didact Gothic"/>
                <a:cs typeface="Didact Gothic"/>
                <a:sym typeface="Didact Gothic"/>
              </a:rPr>
              <a:t>Procedures</a:t>
            </a:r>
            <a:endParaRPr b="1" sz="1800">
              <a:latin typeface="Didact Gothic"/>
              <a:ea typeface="Didact Gothic"/>
              <a:cs typeface="Didact Gothic"/>
              <a:sym typeface="Didact Gothic"/>
            </a:endParaRPr>
          </a:p>
          <a:p>
            <a:pPr indent="-330200" lvl="0" marL="457200" rtl="0" algn="l">
              <a:lnSpc>
                <a:spcPct val="115000"/>
              </a:lnSpc>
              <a:spcBef>
                <a:spcPts val="1100"/>
              </a:spcBef>
              <a:spcAft>
                <a:spcPts val="0"/>
              </a:spcAft>
              <a:buSzPts val="1600"/>
              <a:buFont typeface="Didact Gothic"/>
              <a:buChar char="●"/>
            </a:pPr>
            <a:r>
              <a:rPr b="1" lang="en" sz="1600">
                <a:latin typeface="Didact Gothic"/>
                <a:ea typeface="Didact Gothic"/>
                <a:cs typeface="Didact Gothic"/>
                <a:sym typeface="Didact Gothic"/>
              </a:rPr>
              <a:t>Randomization:</a:t>
            </a:r>
            <a:r>
              <a:rPr lang="en" sz="1600">
                <a:latin typeface="Didact Gothic"/>
                <a:ea typeface="Didact Gothic"/>
                <a:cs typeface="Didact Gothic"/>
                <a:sym typeface="Didact Gothic"/>
              </a:rPr>
              <a:t> Each student that was willing to participate was included in the study. The students were put into one of the four controlled rooms based on which room was available at the time the participant was available.  </a:t>
            </a:r>
            <a:endParaRPr sz="1600">
              <a:latin typeface="Didact Gothic"/>
              <a:ea typeface="Didact Gothic"/>
              <a:cs typeface="Didact Gothic"/>
              <a:sym typeface="Didact Gothic"/>
            </a:endParaRPr>
          </a:p>
          <a:p>
            <a:pPr indent="0" lvl="0" marL="914400" rtl="0" algn="l">
              <a:lnSpc>
                <a:spcPct val="115000"/>
              </a:lnSpc>
              <a:spcBef>
                <a:spcPts val="600"/>
              </a:spcBef>
              <a:spcAft>
                <a:spcPts val="0"/>
              </a:spcAft>
              <a:buNone/>
            </a:pPr>
            <a:r>
              <a:t/>
            </a:r>
            <a:endParaRPr sz="1600">
              <a:latin typeface="Didact Gothic"/>
              <a:ea typeface="Didact Gothic"/>
              <a:cs typeface="Didact Gothic"/>
              <a:sym typeface="Didact Gothic"/>
            </a:endParaRPr>
          </a:p>
          <a:p>
            <a:pPr indent="-330200" lvl="0" marL="457200" rtl="0" algn="l">
              <a:lnSpc>
                <a:spcPct val="115000"/>
              </a:lnSpc>
              <a:spcBef>
                <a:spcPts val="600"/>
              </a:spcBef>
              <a:spcAft>
                <a:spcPts val="0"/>
              </a:spcAft>
              <a:buSzPts val="1600"/>
              <a:buFont typeface="Didact Gothic"/>
              <a:buChar char="●"/>
            </a:pPr>
            <a:r>
              <a:rPr b="1" lang="en" sz="1600">
                <a:latin typeface="Didact Gothic"/>
                <a:ea typeface="Didact Gothic"/>
                <a:cs typeface="Didact Gothic"/>
                <a:sym typeface="Didact Gothic"/>
              </a:rPr>
              <a:t>Controlling:</a:t>
            </a:r>
            <a:r>
              <a:rPr lang="en" sz="1600">
                <a:latin typeface="Didact Gothic"/>
                <a:ea typeface="Didact Gothic"/>
                <a:cs typeface="Didact Gothic"/>
                <a:sym typeface="Didact Gothic"/>
              </a:rPr>
              <a:t> The four different room types with the conditions each of them have (music with heat, music with no heat, no music and no heat, and no music with heat). </a:t>
            </a:r>
            <a:endParaRPr sz="1600">
              <a:latin typeface="Didact Gothic"/>
              <a:ea typeface="Didact Gothic"/>
              <a:cs typeface="Didact Gothic"/>
              <a:sym typeface="Didact Gothic"/>
            </a:endParaRPr>
          </a:p>
        </p:txBody>
      </p:sp>
      <p:pic>
        <p:nvPicPr>
          <p:cNvPr id="89" name="Google Shape;89;p16"/>
          <p:cNvPicPr preferRelativeResize="0"/>
          <p:nvPr/>
        </p:nvPicPr>
        <p:blipFill>
          <a:blip r:embed="rId3">
            <a:alphaModFix amt="38000"/>
          </a:blip>
          <a:stretch>
            <a:fillRect/>
          </a:stretch>
        </p:blipFill>
        <p:spPr>
          <a:xfrm rot="915219">
            <a:off x="7699850" y="1050562"/>
            <a:ext cx="1276950" cy="2061425"/>
          </a:xfrm>
          <a:prstGeom prst="rect">
            <a:avLst/>
          </a:prstGeom>
          <a:noFill/>
          <a:ln>
            <a:noFill/>
          </a:ln>
        </p:spPr>
      </p:pic>
      <p:pic>
        <p:nvPicPr>
          <p:cNvPr id="90" name="Google Shape;90;p16"/>
          <p:cNvPicPr preferRelativeResize="0"/>
          <p:nvPr/>
        </p:nvPicPr>
        <p:blipFill>
          <a:blip r:embed="rId3">
            <a:alphaModFix amt="43000"/>
          </a:blip>
          <a:stretch>
            <a:fillRect/>
          </a:stretch>
        </p:blipFill>
        <p:spPr>
          <a:xfrm rot="-795672">
            <a:off x="5824050" y="3486338"/>
            <a:ext cx="1276950" cy="2061424"/>
          </a:xfrm>
          <a:prstGeom prst="rect">
            <a:avLst/>
          </a:prstGeom>
          <a:noFill/>
          <a:ln>
            <a:noFill/>
          </a:ln>
        </p:spPr>
      </p:pic>
      <p:pic>
        <p:nvPicPr>
          <p:cNvPr id="91" name="Google Shape;91;p16"/>
          <p:cNvPicPr preferRelativeResize="0"/>
          <p:nvPr/>
        </p:nvPicPr>
        <p:blipFill>
          <a:blip r:embed="rId4">
            <a:alphaModFix amt="38000"/>
          </a:blip>
          <a:stretch>
            <a:fillRect/>
          </a:stretch>
        </p:blipFill>
        <p:spPr>
          <a:xfrm rot="2066768">
            <a:off x="5302100" y="2349375"/>
            <a:ext cx="4670001" cy="231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Results</a:t>
            </a:r>
            <a:endParaRPr>
              <a:solidFill>
                <a:srgbClr val="FFFFFF"/>
              </a:solidFill>
            </a:endParaRPr>
          </a:p>
        </p:txBody>
      </p:sp>
      <p:pic>
        <p:nvPicPr>
          <p:cNvPr id="97" name="Google Shape;97;p17"/>
          <p:cNvPicPr preferRelativeResize="0"/>
          <p:nvPr/>
        </p:nvPicPr>
        <p:blipFill>
          <a:blip r:embed="rId3">
            <a:alphaModFix/>
          </a:blip>
          <a:stretch>
            <a:fillRect/>
          </a:stretch>
        </p:blipFill>
        <p:spPr>
          <a:xfrm>
            <a:off x="152400" y="771450"/>
            <a:ext cx="5987025" cy="4171950"/>
          </a:xfrm>
          <a:prstGeom prst="rect">
            <a:avLst/>
          </a:prstGeom>
          <a:noFill/>
          <a:ln cap="flat" cmpd="sng" w="19050">
            <a:solidFill>
              <a:srgbClr val="000000"/>
            </a:solidFill>
            <a:prstDash val="solid"/>
            <a:round/>
            <a:headEnd len="sm" w="sm" type="none"/>
            <a:tailEnd len="sm" w="sm" type="none"/>
          </a:ln>
        </p:spPr>
      </p:pic>
      <p:sp>
        <p:nvSpPr>
          <p:cNvPr id="98" name="Google Shape;98;p17"/>
          <p:cNvSpPr txBox="1"/>
          <p:nvPr/>
        </p:nvSpPr>
        <p:spPr>
          <a:xfrm>
            <a:off x="6338450" y="1105775"/>
            <a:ext cx="2729400" cy="3460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Didact Gothic"/>
              <a:buChar char="●"/>
            </a:pPr>
            <a:r>
              <a:rPr lang="en">
                <a:latin typeface="Didact Gothic"/>
                <a:ea typeface="Didact Gothic"/>
                <a:cs typeface="Didact Gothic"/>
                <a:sym typeface="Didact Gothic"/>
              </a:rPr>
              <a:t>The variance on the residuals plot are mostly constant</a:t>
            </a:r>
            <a:endParaRPr>
              <a:latin typeface="Didact Gothic"/>
              <a:ea typeface="Didact Gothic"/>
              <a:cs typeface="Didact Gothic"/>
              <a:sym typeface="Didact Gothic"/>
            </a:endParaRPr>
          </a:p>
          <a:p>
            <a:pPr indent="0" lvl="0" marL="914400" rtl="0" algn="l">
              <a:lnSpc>
                <a:spcPct val="115000"/>
              </a:lnSpc>
              <a:spcBef>
                <a:spcPts val="0"/>
              </a:spcBef>
              <a:spcAft>
                <a:spcPts val="0"/>
              </a:spcAft>
              <a:buNone/>
            </a:pPr>
            <a:r>
              <a:t/>
            </a:r>
            <a:endParaRPr>
              <a:latin typeface="Didact Gothic"/>
              <a:ea typeface="Didact Gothic"/>
              <a:cs typeface="Didact Gothic"/>
              <a:sym typeface="Didact Gothic"/>
            </a:endParaRPr>
          </a:p>
          <a:p>
            <a:pPr indent="-317500" lvl="0" marL="457200" rtl="0" algn="l">
              <a:lnSpc>
                <a:spcPct val="115000"/>
              </a:lnSpc>
              <a:spcBef>
                <a:spcPts val="0"/>
              </a:spcBef>
              <a:spcAft>
                <a:spcPts val="0"/>
              </a:spcAft>
              <a:buSzPts val="1400"/>
              <a:buFont typeface="Didact Gothic"/>
              <a:buChar char="●"/>
            </a:pPr>
            <a:r>
              <a:rPr lang="en">
                <a:latin typeface="Didact Gothic"/>
                <a:ea typeface="Didact Gothic"/>
                <a:cs typeface="Didact Gothic"/>
                <a:sym typeface="Didact Gothic"/>
              </a:rPr>
              <a:t>The Q-Q plot shows that the residuals are normally distributed</a:t>
            </a:r>
            <a:endParaRPr>
              <a:latin typeface="Didact Gothic"/>
              <a:ea typeface="Didact Gothic"/>
              <a:cs typeface="Didact Gothic"/>
              <a:sym typeface="Didact Gothic"/>
            </a:endParaRPr>
          </a:p>
          <a:p>
            <a:pPr indent="0" lvl="0" marL="914400" rtl="0" algn="l">
              <a:lnSpc>
                <a:spcPct val="115000"/>
              </a:lnSpc>
              <a:spcBef>
                <a:spcPts val="0"/>
              </a:spcBef>
              <a:spcAft>
                <a:spcPts val="0"/>
              </a:spcAft>
              <a:buNone/>
            </a:pPr>
            <a:r>
              <a:t/>
            </a:r>
            <a:endParaRPr>
              <a:latin typeface="Didact Gothic"/>
              <a:ea typeface="Didact Gothic"/>
              <a:cs typeface="Didact Gothic"/>
              <a:sym typeface="Didact Gothic"/>
            </a:endParaRPr>
          </a:p>
          <a:p>
            <a:pPr indent="-317500" lvl="0" marL="457200" rtl="0" algn="l">
              <a:lnSpc>
                <a:spcPct val="115000"/>
              </a:lnSpc>
              <a:spcBef>
                <a:spcPts val="0"/>
              </a:spcBef>
              <a:spcAft>
                <a:spcPts val="0"/>
              </a:spcAft>
              <a:buSzPts val="1400"/>
              <a:buFont typeface="Didact Gothic"/>
              <a:buChar char="●"/>
            </a:pPr>
            <a:r>
              <a:rPr lang="en">
                <a:latin typeface="Didact Gothic"/>
                <a:ea typeface="Didact Gothic"/>
                <a:cs typeface="Didact Gothic"/>
                <a:sym typeface="Didact Gothic"/>
              </a:rPr>
              <a:t>The requirements for a two-way ANOVA are met, and the results are trustworthy  </a:t>
            </a:r>
            <a:endParaRPr>
              <a:latin typeface="Didact Gothic"/>
              <a:ea typeface="Didact Gothic"/>
              <a:cs typeface="Didact Gothic"/>
              <a:sym typeface="Didact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04" name="Google Shape;104;p18"/>
          <p:cNvPicPr preferRelativeResize="0"/>
          <p:nvPr/>
        </p:nvPicPr>
        <p:blipFill>
          <a:blip r:embed="rId3">
            <a:alphaModFix/>
          </a:blip>
          <a:stretch>
            <a:fillRect/>
          </a:stretch>
        </p:blipFill>
        <p:spPr>
          <a:xfrm>
            <a:off x="98250" y="771450"/>
            <a:ext cx="4244900" cy="2054925"/>
          </a:xfrm>
          <a:prstGeom prst="rect">
            <a:avLst/>
          </a:prstGeom>
          <a:noFill/>
          <a:ln cap="flat" cmpd="sng" w="19050">
            <a:solidFill>
              <a:srgbClr val="000000"/>
            </a:solidFill>
            <a:prstDash val="solid"/>
            <a:round/>
            <a:headEnd len="sm" w="sm" type="none"/>
            <a:tailEnd len="sm" w="sm" type="none"/>
          </a:ln>
        </p:spPr>
      </p:pic>
      <p:pic>
        <p:nvPicPr>
          <p:cNvPr id="105" name="Google Shape;105;p18"/>
          <p:cNvPicPr preferRelativeResize="0"/>
          <p:nvPr/>
        </p:nvPicPr>
        <p:blipFill>
          <a:blip r:embed="rId4">
            <a:alphaModFix/>
          </a:blip>
          <a:stretch>
            <a:fillRect/>
          </a:stretch>
        </p:blipFill>
        <p:spPr>
          <a:xfrm>
            <a:off x="98250" y="2971325"/>
            <a:ext cx="4244900" cy="1988650"/>
          </a:xfrm>
          <a:prstGeom prst="rect">
            <a:avLst/>
          </a:prstGeom>
          <a:noFill/>
          <a:ln cap="flat" cmpd="sng" w="19050">
            <a:solidFill>
              <a:srgbClr val="000000"/>
            </a:solidFill>
            <a:prstDash val="solid"/>
            <a:round/>
            <a:headEnd len="sm" w="sm" type="none"/>
            <a:tailEnd len="sm" w="sm" type="none"/>
          </a:ln>
        </p:spPr>
      </p:pic>
      <p:sp>
        <p:nvSpPr>
          <p:cNvPr id="106" name="Google Shape;106;p18"/>
          <p:cNvSpPr txBox="1"/>
          <p:nvPr/>
        </p:nvSpPr>
        <p:spPr>
          <a:xfrm>
            <a:off x="4555000" y="1123125"/>
            <a:ext cx="4245000" cy="3295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Didact Gothic"/>
              <a:buChar char="●"/>
            </a:pPr>
            <a:r>
              <a:rPr lang="en">
                <a:latin typeface="Didact Gothic"/>
                <a:ea typeface="Didact Gothic"/>
                <a:cs typeface="Didact Gothic"/>
                <a:sym typeface="Didact Gothic"/>
              </a:rPr>
              <a:t>There appears to be an interaction for those who participated in rooms with no music than those with music for both room controls of temperature difference (heat and no heat)</a:t>
            </a:r>
            <a:endParaRPr>
              <a:latin typeface="Didact Gothic"/>
              <a:ea typeface="Didact Gothic"/>
              <a:cs typeface="Didact Gothic"/>
              <a:sym typeface="Didact Gothic"/>
            </a:endParaRPr>
          </a:p>
          <a:p>
            <a:pPr indent="0" lvl="0" marL="457200" rtl="0" algn="l">
              <a:lnSpc>
                <a:spcPct val="115000"/>
              </a:lnSpc>
              <a:spcBef>
                <a:spcPts val="1100"/>
              </a:spcBef>
              <a:spcAft>
                <a:spcPts val="0"/>
              </a:spcAft>
              <a:buNone/>
            </a:pPr>
            <a:r>
              <a:t/>
            </a:r>
            <a:endParaRPr>
              <a:latin typeface="Didact Gothic"/>
              <a:ea typeface="Didact Gothic"/>
              <a:cs typeface="Didact Gothic"/>
              <a:sym typeface="Didact Gothic"/>
            </a:endParaRPr>
          </a:p>
          <a:p>
            <a:pPr indent="-317500" lvl="0" marL="457200" rtl="0" algn="l">
              <a:lnSpc>
                <a:spcPct val="115000"/>
              </a:lnSpc>
              <a:spcBef>
                <a:spcPts val="1100"/>
              </a:spcBef>
              <a:spcAft>
                <a:spcPts val="0"/>
              </a:spcAft>
              <a:buSzPts val="1400"/>
              <a:buFont typeface="Didact Gothic"/>
              <a:buChar char="●"/>
            </a:pPr>
            <a:r>
              <a:rPr lang="en">
                <a:latin typeface="Didact Gothic"/>
                <a:ea typeface="Didact Gothic"/>
                <a:cs typeface="Didact Gothic"/>
                <a:sym typeface="Didact Gothic"/>
              </a:rPr>
              <a:t>There appears to be no interaction of heat and no heat that had no music</a:t>
            </a:r>
            <a:endParaRPr>
              <a:latin typeface="Didact Gothic"/>
              <a:ea typeface="Didact Gothic"/>
              <a:cs typeface="Didact Gothic"/>
              <a:sym typeface="Didact Gothic"/>
            </a:endParaRPr>
          </a:p>
          <a:p>
            <a:pPr indent="0" lvl="0" marL="457200" rtl="0" algn="l">
              <a:lnSpc>
                <a:spcPct val="115000"/>
              </a:lnSpc>
              <a:spcBef>
                <a:spcPts val="1100"/>
              </a:spcBef>
              <a:spcAft>
                <a:spcPts val="0"/>
              </a:spcAft>
              <a:buNone/>
            </a:pPr>
            <a:r>
              <a:t/>
            </a:r>
            <a:endParaRPr>
              <a:latin typeface="Didact Gothic"/>
              <a:ea typeface="Didact Gothic"/>
              <a:cs typeface="Didact Gothic"/>
              <a:sym typeface="Didact Gothic"/>
            </a:endParaRPr>
          </a:p>
          <a:p>
            <a:pPr indent="-317500" lvl="0" marL="457200" rtl="0" algn="l">
              <a:lnSpc>
                <a:spcPct val="115000"/>
              </a:lnSpc>
              <a:spcBef>
                <a:spcPts val="1100"/>
              </a:spcBef>
              <a:spcAft>
                <a:spcPts val="1100"/>
              </a:spcAft>
              <a:buSzPts val="1400"/>
              <a:buFont typeface="Didact Gothic"/>
              <a:buChar char="●"/>
            </a:pPr>
            <a:r>
              <a:rPr lang="en">
                <a:latin typeface="Didact Gothic"/>
                <a:ea typeface="Didact Gothic"/>
                <a:cs typeface="Didact Gothic"/>
                <a:sym typeface="Didact Gothic"/>
              </a:rPr>
              <a:t>Those with music and no heat had a smaller interaction than those with heat and music</a:t>
            </a:r>
            <a:endParaRPr>
              <a:latin typeface="Didact Gothic"/>
              <a:ea typeface="Didact Gothic"/>
              <a:cs typeface="Didact Gothic"/>
              <a:sym typeface="Didact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12" name="Google Shape;112;p19"/>
          <p:cNvPicPr preferRelativeResize="0"/>
          <p:nvPr/>
        </p:nvPicPr>
        <p:blipFill>
          <a:blip r:embed="rId3">
            <a:alphaModFix/>
          </a:blip>
          <a:stretch>
            <a:fillRect/>
          </a:stretch>
        </p:blipFill>
        <p:spPr>
          <a:xfrm>
            <a:off x="1088200" y="2769375"/>
            <a:ext cx="6967600" cy="1185450"/>
          </a:xfrm>
          <a:prstGeom prst="rect">
            <a:avLst/>
          </a:prstGeom>
          <a:noFill/>
          <a:ln cap="flat" cmpd="sng" w="28575">
            <a:solidFill>
              <a:schemeClr val="dk2"/>
            </a:solidFill>
            <a:prstDash val="solid"/>
            <a:round/>
            <a:headEnd len="sm" w="sm" type="none"/>
            <a:tailEnd len="sm" w="sm" type="none"/>
          </a:ln>
        </p:spPr>
      </p:pic>
      <p:sp>
        <p:nvSpPr>
          <p:cNvPr id="113" name="Google Shape;113;p19"/>
          <p:cNvSpPr txBox="1"/>
          <p:nvPr/>
        </p:nvSpPr>
        <p:spPr>
          <a:xfrm>
            <a:off x="890700" y="1066325"/>
            <a:ext cx="28980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Descriptive Statistics for our heat factor</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19" name="Google Shape;119;p20"/>
          <p:cNvSpPr txBox="1"/>
          <p:nvPr/>
        </p:nvSpPr>
        <p:spPr>
          <a:xfrm>
            <a:off x="296025" y="851075"/>
            <a:ext cx="5616300" cy="39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20"/>
          <p:cNvPicPr preferRelativeResize="0"/>
          <p:nvPr/>
        </p:nvPicPr>
        <p:blipFill>
          <a:blip r:embed="rId3">
            <a:alphaModFix/>
          </a:blip>
          <a:stretch>
            <a:fillRect/>
          </a:stretch>
        </p:blipFill>
        <p:spPr>
          <a:xfrm>
            <a:off x="296025" y="851075"/>
            <a:ext cx="5472900" cy="3987300"/>
          </a:xfrm>
          <a:prstGeom prst="rect">
            <a:avLst/>
          </a:prstGeom>
          <a:noFill/>
          <a:ln cap="flat" cmpd="sng" w="28575">
            <a:solidFill>
              <a:srgbClr val="000000"/>
            </a:solidFill>
            <a:prstDash val="solid"/>
            <a:round/>
            <a:headEnd len="sm" w="sm" type="none"/>
            <a:tailEnd len="sm" w="sm" type="none"/>
          </a:ln>
        </p:spPr>
      </p:pic>
      <p:sp>
        <p:nvSpPr>
          <p:cNvPr id="121" name="Google Shape;121;p20"/>
          <p:cNvSpPr txBox="1"/>
          <p:nvPr/>
        </p:nvSpPr>
        <p:spPr>
          <a:xfrm>
            <a:off x="6044950" y="901450"/>
            <a:ext cx="2730900" cy="3778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Didact Gothic"/>
              <a:buChar char="●"/>
            </a:pPr>
            <a:r>
              <a:rPr lang="en" sz="1600">
                <a:latin typeface="Didact Gothic"/>
                <a:ea typeface="Didact Gothic"/>
                <a:cs typeface="Didact Gothic"/>
                <a:sym typeface="Didact Gothic"/>
              </a:rPr>
              <a:t>Heat factor of heat versus no heat showed no significant difference</a:t>
            </a:r>
            <a:endParaRPr sz="1600">
              <a:latin typeface="Didact Gothic"/>
              <a:ea typeface="Didact Gothic"/>
              <a:cs typeface="Didact Gothic"/>
              <a:sym typeface="Didact Gothic"/>
            </a:endParaRPr>
          </a:p>
          <a:p>
            <a:pPr indent="0" lvl="0" marL="457200" rtl="0" algn="l">
              <a:spcBef>
                <a:spcPts val="0"/>
              </a:spcBef>
              <a:spcAft>
                <a:spcPts val="0"/>
              </a:spcAft>
              <a:buNone/>
            </a:pPr>
            <a:r>
              <a:t/>
            </a:r>
            <a:endParaRPr sz="1600">
              <a:latin typeface="Didact Gothic"/>
              <a:ea typeface="Didact Gothic"/>
              <a:cs typeface="Didact Gothic"/>
              <a:sym typeface="Didact Gothic"/>
            </a:endParaRPr>
          </a:p>
          <a:p>
            <a:pPr indent="-330200" lvl="0" marL="457200" rtl="0" algn="l">
              <a:spcBef>
                <a:spcPts val="0"/>
              </a:spcBef>
              <a:spcAft>
                <a:spcPts val="0"/>
              </a:spcAft>
              <a:buSzPts val="1600"/>
              <a:buFont typeface="Didact Gothic"/>
              <a:buChar char="●"/>
            </a:pPr>
            <a:r>
              <a:rPr lang="en" sz="1600">
                <a:latin typeface="Didact Gothic"/>
                <a:ea typeface="Didact Gothic"/>
                <a:cs typeface="Didact Gothic"/>
                <a:sym typeface="Didact Gothic"/>
              </a:rPr>
              <a:t>Music factor of music versus no music also showed no significant difference</a:t>
            </a:r>
            <a:endParaRPr sz="1600">
              <a:latin typeface="Didact Gothic"/>
              <a:ea typeface="Didact Gothic"/>
              <a:cs typeface="Didact Gothic"/>
              <a:sym typeface="Didact Gothic"/>
            </a:endParaRPr>
          </a:p>
          <a:p>
            <a:pPr indent="0" lvl="0" marL="457200" rtl="0" algn="l">
              <a:spcBef>
                <a:spcPts val="0"/>
              </a:spcBef>
              <a:spcAft>
                <a:spcPts val="0"/>
              </a:spcAft>
              <a:buNone/>
            </a:pPr>
            <a:r>
              <a:t/>
            </a:r>
            <a:endParaRPr sz="1600">
              <a:latin typeface="Didact Gothic"/>
              <a:ea typeface="Didact Gothic"/>
              <a:cs typeface="Didact Gothic"/>
              <a:sym typeface="Didact Gothic"/>
            </a:endParaRPr>
          </a:p>
          <a:p>
            <a:pPr indent="-330200" lvl="0" marL="457200" rtl="0" algn="l">
              <a:spcBef>
                <a:spcPts val="0"/>
              </a:spcBef>
              <a:spcAft>
                <a:spcPts val="0"/>
              </a:spcAft>
              <a:buSzPts val="1600"/>
              <a:buFont typeface="Didact Gothic"/>
              <a:buChar char="●"/>
            </a:pPr>
            <a:r>
              <a:rPr lang="en" sz="1600">
                <a:latin typeface="Didact Gothic"/>
                <a:ea typeface="Didact Gothic"/>
                <a:cs typeface="Didact Gothic"/>
                <a:sym typeface="Didact Gothic"/>
              </a:rPr>
              <a:t>The overall number of sets recalled did not differ given the controlled distractions</a:t>
            </a:r>
            <a:endParaRPr sz="1600">
              <a:latin typeface="Didact Gothic"/>
              <a:ea typeface="Didact Gothic"/>
              <a:cs typeface="Didact Gothic"/>
              <a:sym typeface="Didact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Didact Gothic"/>
                <a:ea typeface="Didact Gothic"/>
                <a:cs typeface="Didact Gothic"/>
                <a:sym typeface="Didact Gothic"/>
              </a:rPr>
              <a:t>Results</a:t>
            </a:r>
            <a:endParaRPr>
              <a:latin typeface="Didact Gothic"/>
              <a:ea typeface="Didact Gothic"/>
              <a:cs typeface="Didact Gothic"/>
              <a:sym typeface="Didact Gothic"/>
            </a:endParaRPr>
          </a:p>
        </p:txBody>
      </p:sp>
      <p:sp>
        <p:nvSpPr>
          <p:cNvPr id="127" name="Google Shape;127;p21"/>
          <p:cNvSpPr txBox="1"/>
          <p:nvPr>
            <p:ph idx="4294967295" type="body"/>
          </p:nvPr>
        </p:nvSpPr>
        <p:spPr>
          <a:xfrm>
            <a:off x="-72625" y="953900"/>
            <a:ext cx="3143700" cy="340800"/>
          </a:xfrm>
          <a:prstGeom prst="rect">
            <a:avLst/>
          </a:prstGeom>
        </p:spPr>
        <p:txBody>
          <a:bodyPr anchorCtr="0" anchor="t" bIns="91425" lIns="91425" spcFirstLastPara="1" rIns="91425" wrap="square" tIns="91425">
            <a:noAutofit/>
          </a:bodyPr>
          <a:lstStyle/>
          <a:p>
            <a:pPr indent="457200" lvl="0" marL="0" rtl="0" algn="l">
              <a:spcBef>
                <a:spcPts val="600"/>
              </a:spcBef>
              <a:spcAft>
                <a:spcPts val="0"/>
              </a:spcAft>
              <a:buNone/>
            </a:pPr>
            <a:r>
              <a:rPr b="1" lang="en" sz="2400">
                <a:solidFill>
                  <a:srgbClr val="000000"/>
                </a:solidFill>
                <a:highlight>
                  <a:srgbClr val="FFFFFF"/>
                </a:highlight>
                <a:latin typeface="Didact Gothic"/>
                <a:ea typeface="Didact Gothic"/>
                <a:cs typeface="Didact Gothic"/>
                <a:sym typeface="Didact Gothic"/>
              </a:rPr>
              <a:t>ANOVA table</a:t>
            </a:r>
            <a:endParaRPr sz="2400">
              <a:solidFill>
                <a:srgbClr val="000000"/>
              </a:solidFill>
              <a:highlight>
                <a:srgbClr val="FFFFFF"/>
              </a:highlight>
              <a:latin typeface="Didact Gothic"/>
              <a:ea typeface="Didact Gothic"/>
              <a:cs typeface="Didact Gothic"/>
              <a:sym typeface="Didact Gothic"/>
            </a:endParaRPr>
          </a:p>
          <a:p>
            <a:pPr indent="0" lvl="0" marL="0" rtl="0" algn="l">
              <a:spcBef>
                <a:spcPts val="1100"/>
              </a:spcBef>
              <a:spcAft>
                <a:spcPts val="0"/>
              </a:spcAft>
              <a:buNone/>
            </a:pPr>
            <a:r>
              <a:t/>
            </a:r>
            <a:endParaRPr/>
          </a:p>
          <a:p>
            <a:pPr indent="0" lvl="0" marL="0" rtl="0" algn="l">
              <a:spcBef>
                <a:spcPts val="1600"/>
              </a:spcBef>
              <a:spcAft>
                <a:spcPts val="1600"/>
              </a:spcAft>
              <a:buNone/>
            </a:pPr>
            <a:r>
              <a:t/>
            </a:r>
            <a:endParaRPr/>
          </a:p>
        </p:txBody>
      </p:sp>
      <p:pic>
        <p:nvPicPr>
          <p:cNvPr id="128" name="Google Shape;128;p21"/>
          <p:cNvPicPr preferRelativeResize="0"/>
          <p:nvPr/>
        </p:nvPicPr>
        <p:blipFill rotWithShape="1">
          <a:blip r:embed="rId3">
            <a:alphaModFix/>
          </a:blip>
          <a:srcRect b="0" l="0" r="0" t="14617"/>
          <a:stretch/>
        </p:blipFill>
        <p:spPr>
          <a:xfrm>
            <a:off x="460786" y="1580325"/>
            <a:ext cx="8101549" cy="198285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