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Montserrat"/>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Montserrat-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ff0de49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ff0de49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ff0de490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ff0de490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f0de49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f0de49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b20882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b20882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ff0de49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ff0de49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ff0de49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ff0de49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ff0de490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ff0de490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ff0de490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ff0de490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f0de490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ff0de490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ff0de490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ff0de49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852fef8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852fef8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ff0de490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ff0de490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ff0de490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ff0de490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ff0de490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ff0de490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ff0de490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ff0de490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ff0de490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ff0de490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ff0de490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ff0de490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ff0de490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ff0de490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ff0de490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ff0de490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b20882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b20882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b20882c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b20882c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9852fef8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852fef8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b20882c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b20882c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ff0de490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ff0de490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ff0de490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ff0de490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5b20882c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5b20882c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ff0de490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ff0de490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ff0de490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ff0de490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ff0de490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ff0de490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ff0de490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ff0de490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ff0de490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ff0de490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9aeab9f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9aeab9f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973612876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97361287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9aeab9f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9aeab9f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9852fef8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9852fef8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5b20882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5b20882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73612876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97361287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97361287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97361287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97361287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97361287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ff0de49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ff0de49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7.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5.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50.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3725" y="1899625"/>
            <a:ext cx="5730900" cy="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Credit EDA case study</a:t>
            </a:r>
            <a:endParaRPr sz="3600"/>
          </a:p>
        </p:txBody>
      </p:sp>
      <p:sp>
        <p:nvSpPr>
          <p:cNvPr id="135" name="Google Shape;135;p13"/>
          <p:cNvSpPr txBox="1"/>
          <p:nvPr>
            <p:ph idx="1" type="subTitle"/>
          </p:nvPr>
        </p:nvSpPr>
        <p:spPr>
          <a:xfrm>
            <a:off x="6489750" y="2717375"/>
            <a:ext cx="2267100" cy="781800"/>
          </a:xfrm>
          <a:prstGeom prst="rect">
            <a:avLst/>
          </a:prstGeom>
        </p:spPr>
        <p:txBody>
          <a:bodyPr anchorCtr="0" anchor="t" bIns="91425" lIns="91425" spcFirstLastPara="1" rIns="91425" wrap="square" tIns="91425">
            <a:normAutofit fontScale="25000" lnSpcReduction="20000"/>
          </a:bodyPr>
          <a:lstStyle/>
          <a:p>
            <a:pPr indent="0" lvl="0" marL="0" rtl="0" algn="l">
              <a:lnSpc>
                <a:spcPct val="112000"/>
              </a:lnSpc>
              <a:spcBef>
                <a:spcPts val="0"/>
              </a:spcBef>
              <a:spcAft>
                <a:spcPts val="0"/>
              </a:spcAft>
              <a:buNone/>
            </a:pPr>
            <a:r>
              <a:rPr lang="en" sz="7200">
                <a:solidFill>
                  <a:srgbClr val="FFFFFF"/>
                </a:solidFill>
                <a:latin typeface="Arial"/>
                <a:ea typeface="Arial"/>
                <a:cs typeface="Arial"/>
                <a:sym typeface="Arial"/>
              </a:rPr>
              <a:t>Roshna Raj T M</a:t>
            </a:r>
            <a:endParaRPr sz="7200">
              <a:solidFill>
                <a:srgbClr val="FFFFFF"/>
              </a:solidFill>
              <a:latin typeface="Arial"/>
              <a:ea typeface="Arial"/>
              <a:cs typeface="Arial"/>
              <a:sym typeface="Arial"/>
            </a:endParaRPr>
          </a:p>
          <a:p>
            <a:pPr indent="0" lvl="0" marL="0" rtl="0" algn="l">
              <a:lnSpc>
                <a:spcPct val="112000"/>
              </a:lnSpc>
              <a:spcBef>
                <a:spcPts val="600"/>
              </a:spcBef>
              <a:spcAft>
                <a:spcPts val="0"/>
              </a:spcAft>
              <a:buNone/>
            </a:pPr>
            <a:r>
              <a:rPr lang="en" sz="7200">
                <a:solidFill>
                  <a:srgbClr val="FFFFFF"/>
                </a:solidFill>
                <a:latin typeface="Arial"/>
                <a:ea typeface="Arial"/>
                <a:cs typeface="Arial"/>
                <a:sym typeface="Arial"/>
              </a:rPr>
              <a:t>Vivek Dumbre</a:t>
            </a:r>
            <a:endParaRPr sz="72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58850" y="231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family status</a:t>
            </a:r>
            <a:endParaRPr b="1"/>
          </a:p>
          <a:p>
            <a:pPr indent="0" lvl="0" marL="0" rtl="0" algn="l">
              <a:spcBef>
                <a:spcPts val="0"/>
              </a:spcBef>
              <a:spcAft>
                <a:spcPts val="0"/>
              </a:spcAft>
              <a:buNone/>
            </a:pPr>
            <a:r>
              <a:t/>
            </a:r>
            <a:endParaRPr b="1"/>
          </a:p>
        </p:txBody>
      </p:sp>
      <p:sp>
        <p:nvSpPr>
          <p:cNvPr id="196" name="Google Shape;196;p22"/>
          <p:cNvSpPr txBox="1"/>
          <p:nvPr/>
        </p:nvSpPr>
        <p:spPr>
          <a:xfrm>
            <a:off x="433650" y="3666000"/>
            <a:ext cx="834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Highest number of persons opting for loan are from Married category and only </a:t>
            </a:r>
            <a:r>
              <a:rPr lang="en">
                <a:solidFill>
                  <a:srgbClr val="E47603"/>
                </a:solidFill>
                <a:latin typeface="Lato"/>
                <a:ea typeface="Lato"/>
                <a:cs typeface="Lato"/>
                <a:sym typeface="Lato"/>
              </a:rPr>
              <a:t>9.03%</a:t>
            </a:r>
            <a:r>
              <a:rPr lang="en">
                <a:solidFill>
                  <a:schemeClr val="lt1"/>
                </a:solidFill>
                <a:latin typeface="Lato"/>
                <a:ea typeface="Lato"/>
                <a:cs typeface="Lato"/>
                <a:sym typeface="Lato"/>
              </a:rPr>
              <a:t> of them have had difficulty in repaying loan.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campaigns should focus on this category. Even if </a:t>
            </a:r>
            <a:r>
              <a:rPr lang="en">
                <a:solidFill>
                  <a:srgbClr val="E47603"/>
                </a:solidFill>
                <a:latin typeface="Lato"/>
                <a:ea typeface="Lato"/>
                <a:cs typeface="Lato"/>
                <a:sym typeface="Lato"/>
              </a:rPr>
              <a:t>11.14%</a:t>
            </a:r>
            <a:r>
              <a:rPr lang="en">
                <a:solidFill>
                  <a:schemeClr val="lt1"/>
                </a:solidFill>
                <a:latin typeface="Lato"/>
                <a:ea typeface="Lato"/>
                <a:cs typeface="Lato"/>
                <a:sym typeface="Lato"/>
              </a:rPr>
              <a:t> of singles have had payment difficulties, they are second top categories taking up loans, part of the campaign should also be dedicated to this category.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97" name="Google Shape;197;p22"/>
          <p:cNvPicPr preferRelativeResize="0"/>
          <p:nvPr/>
        </p:nvPicPr>
        <p:blipFill>
          <a:blip r:embed="rId3">
            <a:alphaModFix/>
          </a:blip>
          <a:stretch>
            <a:fillRect/>
          </a:stretch>
        </p:blipFill>
        <p:spPr>
          <a:xfrm>
            <a:off x="5313100" y="231025"/>
            <a:ext cx="3465675" cy="3232351"/>
          </a:xfrm>
          <a:prstGeom prst="rect">
            <a:avLst/>
          </a:prstGeom>
          <a:noFill/>
          <a:ln>
            <a:noFill/>
          </a:ln>
        </p:spPr>
      </p:pic>
      <p:pic>
        <p:nvPicPr>
          <p:cNvPr id="198" name="Google Shape;198;p22"/>
          <p:cNvPicPr preferRelativeResize="0"/>
          <p:nvPr/>
        </p:nvPicPr>
        <p:blipFill>
          <a:blip r:embed="rId4">
            <a:alphaModFix/>
          </a:blip>
          <a:stretch>
            <a:fillRect/>
          </a:stretch>
        </p:blipFill>
        <p:spPr>
          <a:xfrm>
            <a:off x="626402" y="1598675"/>
            <a:ext cx="4457098" cy="180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44700" y="259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housing type</a:t>
            </a:r>
            <a:endParaRPr b="1"/>
          </a:p>
        </p:txBody>
      </p:sp>
      <p:sp>
        <p:nvSpPr>
          <p:cNvPr id="204" name="Google Shape;204;p23"/>
          <p:cNvSpPr txBox="1"/>
          <p:nvPr/>
        </p:nvSpPr>
        <p:spPr>
          <a:xfrm>
            <a:off x="844700" y="3564250"/>
            <a:ext cx="773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Persons having house/apartment are more likely to take up loans and only </a:t>
            </a:r>
            <a:r>
              <a:rPr lang="en">
                <a:solidFill>
                  <a:srgbClr val="E47603"/>
                </a:solidFill>
                <a:latin typeface="Lato"/>
                <a:ea typeface="Lato"/>
                <a:cs typeface="Lato"/>
                <a:sym typeface="Lato"/>
              </a:rPr>
              <a:t>9.18% </a:t>
            </a:r>
            <a:r>
              <a:rPr lang="en">
                <a:solidFill>
                  <a:schemeClr val="lt1"/>
                </a:solidFill>
                <a:latin typeface="Lato"/>
                <a:ea typeface="Lato"/>
                <a:cs typeface="Lato"/>
                <a:sym typeface="Lato"/>
              </a:rPr>
              <a:t>of them have had difficulty in repaying the loan. </a:t>
            </a:r>
            <a:r>
              <a:rPr lang="en">
                <a:solidFill>
                  <a:schemeClr val="lt1"/>
                </a:solidFill>
                <a:latin typeface="Lato"/>
                <a:ea typeface="Lato"/>
                <a:cs typeface="Lato"/>
                <a:sym typeface="Lato"/>
              </a:rPr>
              <a:t>Again, this is potential category, hence campaigns should focus on this category.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Here we see that persons with rented apartments and staying with parents have the top two percentages in having difficulty in repayment of loan, even though this % is not that high.</a:t>
            </a:r>
            <a:endParaRPr>
              <a:solidFill>
                <a:schemeClr val="lt1"/>
              </a:solidFill>
              <a:latin typeface="Lato"/>
              <a:ea typeface="Lato"/>
              <a:cs typeface="Lato"/>
              <a:sym typeface="Lato"/>
            </a:endParaRPr>
          </a:p>
        </p:txBody>
      </p:sp>
      <p:pic>
        <p:nvPicPr>
          <p:cNvPr id="205" name="Google Shape;205;p23"/>
          <p:cNvPicPr preferRelativeResize="0"/>
          <p:nvPr/>
        </p:nvPicPr>
        <p:blipFill>
          <a:blip r:embed="rId3">
            <a:alphaModFix/>
          </a:blip>
          <a:stretch>
            <a:fillRect/>
          </a:stretch>
        </p:blipFill>
        <p:spPr>
          <a:xfrm>
            <a:off x="1739700" y="939575"/>
            <a:ext cx="5664601" cy="250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766875" y="181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a:t>
            </a:r>
            <a:r>
              <a:rPr b="1" lang="en" sz="2100"/>
              <a:t>fluence of occupation type</a:t>
            </a:r>
            <a:endParaRPr b="1"/>
          </a:p>
        </p:txBody>
      </p:sp>
      <p:sp>
        <p:nvSpPr>
          <p:cNvPr id="211" name="Google Shape;211;p24"/>
          <p:cNvSpPr txBox="1"/>
          <p:nvPr/>
        </p:nvSpPr>
        <p:spPr>
          <a:xfrm>
            <a:off x="1132275" y="1725150"/>
            <a:ext cx="2891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that highest number of persons opting for loans are Laborers and % of persons having difficulty in repayment is just </a:t>
            </a:r>
            <a:r>
              <a:rPr lang="en">
                <a:solidFill>
                  <a:srgbClr val="E47603"/>
                </a:solidFill>
                <a:latin typeface="Lato"/>
                <a:ea typeface="Lato"/>
                <a:cs typeface="Lato"/>
                <a:sym typeface="Lato"/>
              </a:rPr>
              <a:t>11%.</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this is a potential category for doing the campaign for. </a:t>
            </a:r>
            <a:endParaRPr>
              <a:solidFill>
                <a:schemeClr val="lt1"/>
              </a:solidFill>
              <a:latin typeface="Lato"/>
              <a:ea typeface="Lato"/>
              <a:cs typeface="Lato"/>
              <a:sym typeface="Lato"/>
            </a:endParaRPr>
          </a:p>
        </p:txBody>
      </p:sp>
      <p:pic>
        <p:nvPicPr>
          <p:cNvPr id="212" name="Google Shape;212;p24"/>
          <p:cNvPicPr preferRelativeResize="0"/>
          <p:nvPr/>
        </p:nvPicPr>
        <p:blipFill>
          <a:blip r:embed="rId3">
            <a:alphaModFix/>
          </a:blip>
          <a:stretch>
            <a:fillRect/>
          </a:stretch>
        </p:blipFill>
        <p:spPr>
          <a:xfrm>
            <a:off x="4300300" y="790525"/>
            <a:ext cx="4493025" cy="3984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nvSpPr>
        <p:spPr>
          <a:xfrm>
            <a:off x="1288875" y="609650"/>
            <a:ext cx="3011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As we see that low-skilled laborers have the highest percentage </a:t>
            </a:r>
            <a:r>
              <a:rPr lang="en">
                <a:solidFill>
                  <a:srgbClr val="E47603"/>
                </a:solidFill>
                <a:latin typeface="Lato"/>
                <a:ea typeface="Lato"/>
                <a:cs typeface="Lato"/>
                <a:sym typeface="Lato"/>
              </a:rPr>
              <a:t>(19.14%) </a:t>
            </a:r>
            <a:r>
              <a:rPr lang="en">
                <a:solidFill>
                  <a:schemeClr val="lt1"/>
                </a:solidFill>
                <a:latin typeface="Lato"/>
                <a:ea typeface="Lato"/>
                <a:cs typeface="Lato"/>
                <a:sym typeface="Lato"/>
              </a:rPr>
              <a:t>of persons having difficulty in payment.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So providing high amount of loans to these category of persons may bring huge debt for the company.</a:t>
            </a:r>
            <a:endParaRPr>
              <a:solidFill>
                <a:schemeClr val="lt1"/>
              </a:solidFill>
              <a:latin typeface="Lato"/>
              <a:ea typeface="Lato"/>
              <a:cs typeface="Lato"/>
              <a:sym typeface="Lato"/>
            </a:endParaRPr>
          </a:p>
        </p:txBody>
      </p:sp>
      <p:pic>
        <p:nvPicPr>
          <p:cNvPr id="218" name="Google Shape;218;p25"/>
          <p:cNvPicPr preferRelativeResize="0"/>
          <p:nvPr/>
        </p:nvPicPr>
        <p:blipFill>
          <a:blip r:embed="rId3">
            <a:alphaModFix/>
          </a:blip>
          <a:stretch>
            <a:fillRect/>
          </a:stretch>
        </p:blipFill>
        <p:spPr>
          <a:xfrm>
            <a:off x="4673725" y="200850"/>
            <a:ext cx="4248624" cy="469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781025" y="202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previous contract type</a:t>
            </a:r>
            <a:endParaRPr b="1"/>
          </a:p>
        </p:txBody>
      </p:sp>
      <p:sp>
        <p:nvSpPr>
          <p:cNvPr id="224" name="Google Shape;224;p26"/>
          <p:cNvSpPr txBox="1"/>
          <p:nvPr/>
        </p:nvSpPr>
        <p:spPr>
          <a:xfrm>
            <a:off x="5613325" y="3845900"/>
            <a:ext cx="332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As we see from the highlighted table, persons with previous revolving loans had higher percentage </a:t>
            </a:r>
            <a:r>
              <a:rPr lang="en">
                <a:solidFill>
                  <a:srgbClr val="E47603"/>
                </a:solidFill>
                <a:latin typeface="Lato"/>
                <a:ea typeface="Lato"/>
                <a:cs typeface="Lato"/>
                <a:sym typeface="Lato"/>
              </a:rPr>
              <a:t>(11.29%)</a:t>
            </a:r>
            <a:r>
              <a:rPr lang="en">
                <a:solidFill>
                  <a:schemeClr val="lt1"/>
                </a:solidFill>
                <a:latin typeface="Lato"/>
                <a:ea typeface="Lato"/>
                <a:cs typeface="Lato"/>
                <a:sym typeface="Lato"/>
              </a:rPr>
              <a:t> of having difficulty in repayment of loans.</a:t>
            </a:r>
            <a:endParaRPr>
              <a:solidFill>
                <a:schemeClr val="lt1"/>
              </a:solidFill>
              <a:latin typeface="Lato"/>
              <a:ea typeface="Lato"/>
              <a:cs typeface="Lato"/>
              <a:sym typeface="Lato"/>
            </a:endParaRPr>
          </a:p>
        </p:txBody>
      </p:sp>
      <p:pic>
        <p:nvPicPr>
          <p:cNvPr id="225" name="Google Shape;225;p26"/>
          <p:cNvPicPr preferRelativeResize="0"/>
          <p:nvPr/>
        </p:nvPicPr>
        <p:blipFill>
          <a:blip r:embed="rId3">
            <a:alphaModFix/>
          </a:blip>
          <a:stretch>
            <a:fillRect/>
          </a:stretch>
        </p:blipFill>
        <p:spPr>
          <a:xfrm>
            <a:off x="4831583" y="702600"/>
            <a:ext cx="4024192" cy="2911325"/>
          </a:xfrm>
          <a:prstGeom prst="rect">
            <a:avLst/>
          </a:prstGeom>
          <a:noFill/>
          <a:ln>
            <a:noFill/>
          </a:ln>
        </p:spPr>
      </p:pic>
      <p:pic>
        <p:nvPicPr>
          <p:cNvPr id="226" name="Google Shape;226;p26"/>
          <p:cNvPicPr preferRelativeResize="0"/>
          <p:nvPr/>
        </p:nvPicPr>
        <p:blipFill>
          <a:blip r:embed="rId4">
            <a:alphaModFix/>
          </a:blip>
          <a:stretch>
            <a:fillRect/>
          </a:stretch>
        </p:blipFill>
        <p:spPr>
          <a:xfrm>
            <a:off x="228849" y="3613937"/>
            <a:ext cx="5227826" cy="1414175"/>
          </a:xfrm>
          <a:prstGeom prst="rect">
            <a:avLst/>
          </a:prstGeom>
          <a:noFill/>
          <a:ln>
            <a:noFill/>
          </a:ln>
        </p:spPr>
      </p:pic>
      <p:sp>
        <p:nvSpPr>
          <p:cNvPr id="227" name="Google Shape;227;p26"/>
          <p:cNvSpPr txBox="1"/>
          <p:nvPr/>
        </p:nvSpPr>
        <p:spPr>
          <a:xfrm>
            <a:off x="566150" y="1553900"/>
            <a:ext cx="38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Most of applicants had previous contract type as ‘</a:t>
            </a:r>
            <a:r>
              <a:rPr lang="en">
                <a:solidFill>
                  <a:srgbClr val="00FFFF"/>
                </a:solidFill>
                <a:latin typeface="Lato"/>
                <a:ea typeface="Lato"/>
                <a:cs typeface="Lato"/>
                <a:sym typeface="Lato"/>
              </a:rPr>
              <a:t>Consumer loans</a:t>
            </a:r>
            <a:r>
              <a:rPr lang="en">
                <a:solidFill>
                  <a:srgbClr val="FFFFFF"/>
                </a:solidFill>
                <a:latin typeface="Lato"/>
                <a:ea typeface="Lato"/>
                <a:cs typeface="Lato"/>
                <a:sym typeface="Lato"/>
              </a:rPr>
              <a:t>’ and also the % of persons among them having difficulty in repayment of loan is also less </a:t>
            </a:r>
            <a:r>
              <a:rPr lang="en">
                <a:solidFill>
                  <a:srgbClr val="E47603"/>
                </a:solidFill>
                <a:latin typeface="Lato"/>
                <a:ea typeface="Lato"/>
                <a:cs typeface="Lato"/>
                <a:sym typeface="Lato"/>
              </a:rPr>
              <a:t>(8.25%)</a:t>
            </a: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Hence following up people who has taken revolving loan can help the business.</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710275" y="181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contract status</a:t>
            </a:r>
            <a:endParaRPr b="1"/>
          </a:p>
        </p:txBody>
      </p:sp>
      <p:sp>
        <p:nvSpPr>
          <p:cNvPr id="233" name="Google Shape;233;p27"/>
          <p:cNvSpPr txBox="1"/>
          <p:nvPr/>
        </p:nvSpPr>
        <p:spPr>
          <a:xfrm>
            <a:off x="5396450" y="3603750"/>
            <a:ext cx="3404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can also conclude from the table that people whose previous application was refused by the company is more susceptible to having difficulty in repaying loan.</a:t>
            </a:r>
            <a:endParaRPr>
              <a:solidFill>
                <a:schemeClr val="lt1"/>
              </a:solidFill>
              <a:latin typeface="Lato"/>
              <a:ea typeface="Lato"/>
              <a:cs typeface="Lato"/>
              <a:sym typeface="Lato"/>
            </a:endParaRPr>
          </a:p>
        </p:txBody>
      </p:sp>
      <p:pic>
        <p:nvPicPr>
          <p:cNvPr id="234" name="Google Shape;234;p27"/>
          <p:cNvPicPr preferRelativeResize="0"/>
          <p:nvPr/>
        </p:nvPicPr>
        <p:blipFill>
          <a:blip r:embed="rId3">
            <a:alphaModFix/>
          </a:blip>
          <a:stretch>
            <a:fillRect/>
          </a:stretch>
        </p:blipFill>
        <p:spPr>
          <a:xfrm>
            <a:off x="4802300" y="603100"/>
            <a:ext cx="4142225" cy="2702975"/>
          </a:xfrm>
          <a:prstGeom prst="rect">
            <a:avLst/>
          </a:prstGeom>
          <a:noFill/>
          <a:ln>
            <a:noFill/>
          </a:ln>
        </p:spPr>
      </p:pic>
      <p:pic>
        <p:nvPicPr>
          <p:cNvPr id="235" name="Google Shape;235;p27"/>
          <p:cNvPicPr preferRelativeResize="0"/>
          <p:nvPr/>
        </p:nvPicPr>
        <p:blipFill>
          <a:blip r:embed="rId4">
            <a:alphaModFix/>
          </a:blip>
          <a:stretch>
            <a:fillRect/>
          </a:stretch>
        </p:blipFill>
        <p:spPr>
          <a:xfrm>
            <a:off x="261800" y="3306074"/>
            <a:ext cx="4740300" cy="1559775"/>
          </a:xfrm>
          <a:prstGeom prst="rect">
            <a:avLst/>
          </a:prstGeom>
          <a:noFill/>
          <a:ln>
            <a:noFill/>
          </a:ln>
        </p:spPr>
      </p:pic>
      <p:sp>
        <p:nvSpPr>
          <p:cNvPr id="236" name="Google Shape;236;p27"/>
          <p:cNvSpPr txBox="1"/>
          <p:nvPr/>
        </p:nvSpPr>
        <p:spPr>
          <a:xfrm>
            <a:off x="1361150" y="1276825"/>
            <a:ext cx="305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that persons whose previous application was approved have opted for loans again mostly and their percentage of having difficulty in repayment of loan is also very less being </a:t>
            </a:r>
            <a:r>
              <a:rPr lang="en">
                <a:solidFill>
                  <a:srgbClr val="E47603"/>
                </a:solidFill>
                <a:latin typeface="Lato"/>
                <a:ea typeface="Lato"/>
                <a:cs typeface="Lato"/>
                <a:sym typeface="Lato"/>
              </a:rPr>
              <a:t>8.25%.</a:t>
            </a:r>
            <a:endParaRPr>
              <a:solidFill>
                <a:srgbClr val="E4760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81050" y="146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client type</a:t>
            </a:r>
            <a:endParaRPr b="1"/>
          </a:p>
        </p:txBody>
      </p:sp>
      <p:sp>
        <p:nvSpPr>
          <p:cNvPr id="242" name="Google Shape;242;p28"/>
          <p:cNvSpPr txBox="1"/>
          <p:nvPr/>
        </p:nvSpPr>
        <p:spPr>
          <a:xfrm>
            <a:off x="376750" y="3987125"/>
            <a:ext cx="846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see that previous clients have opted for loan again most of the time.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following up older clients may benefit the organization as the percentage of them having difficulties in repayment of loan is also less, i.e.,</a:t>
            </a:r>
            <a:r>
              <a:rPr lang="en">
                <a:solidFill>
                  <a:srgbClr val="E47603"/>
                </a:solidFill>
                <a:latin typeface="Lato"/>
                <a:ea typeface="Lato"/>
                <a:cs typeface="Lato"/>
                <a:sym typeface="Lato"/>
              </a:rPr>
              <a:t>9.55%.</a:t>
            </a:r>
            <a:endParaRPr>
              <a:solidFill>
                <a:srgbClr val="E47603"/>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43" name="Google Shape;243;p28"/>
          <p:cNvPicPr preferRelativeResize="0"/>
          <p:nvPr/>
        </p:nvPicPr>
        <p:blipFill>
          <a:blip r:embed="rId3">
            <a:alphaModFix/>
          </a:blip>
          <a:stretch>
            <a:fillRect/>
          </a:stretch>
        </p:blipFill>
        <p:spPr>
          <a:xfrm>
            <a:off x="4974850" y="527750"/>
            <a:ext cx="3806475" cy="3248425"/>
          </a:xfrm>
          <a:prstGeom prst="rect">
            <a:avLst/>
          </a:prstGeom>
          <a:noFill/>
          <a:ln>
            <a:noFill/>
          </a:ln>
        </p:spPr>
      </p:pic>
      <p:pic>
        <p:nvPicPr>
          <p:cNvPr id="244" name="Google Shape;244;p28"/>
          <p:cNvPicPr preferRelativeResize="0"/>
          <p:nvPr/>
        </p:nvPicPr>
        <p:blipFill>
          <a:blip r:embed="rId4">
            <a:alphaModFix/>
          </a:blip>
          <a:stretch>
            <a:fillRect/>
          </a:stretch>
        </p:blipFill>
        <p:spPr>
          <a:xfrm>
            <a:off x="376738" y="2417200"/>
            <a:ext cx="4506037" cy="13589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752725" y="216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channel type</a:t>
            </a:r>
            <a:endParaRPr b="1"/>
          </a:p>
        </p:txBody>
      </p:sp>
      <p:sp>
        <p:nvSpPr>
          <p:cNvPr id="250" name="Google Shape;250;p29"/>
          <p:cNvSpPr txBox="1"/>
          <p:nvPr/>
        </p:nvSpPr>
        <p:spPr>
          <a:xfrm>
            <a:off x="359400" y="3842275"/>
            <a:ext cx="842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that most of the applications have come through Credit and Cash Offices and their % of risk is also not that high.</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Also it is observed that proving high loan amount through channel type '</a:t>
            </a:r>
            <a:r>
              <a:rPr lang="en">
                <a:solidFill>
                  <a:srgbClr val="00FFFF"/>
                </a:solidFill>
                <a:latin typeface="Lato"/>
                <a:ea typeface="Lato"/>
                <a:cs typeface="Lato"/>
                <a:sym typeface="Lato"/>
              </a:rPr>
              <a:t>AP+ (Cash loan)</a:t>
            </a:r>
            <a:r>
              <a:rPr lang="en">
                <a:solidFill>
                  <a:schemeClr val="lt1"/>
                </a:solidFill>
                <a:latin typeface="Lato"/>
                <a:ea typeface="Lato"/>
                <a:cs typeface="Lato"/>
                <a:sym typeface="Lato"/>
              </a:rPr>
              <a:t>' is risky as </a:t>
            </a:r>
            <a:r>
              <a:rPr lang="en">
                <a:solidFill>
                  <a:srgbClr val="E47603"/>
                </a:solidFill>
                <a:latin typeface="Lato"/>
                <a:ea typeface="Lato"/>
                <a:cs typeface="Lato"/>
                <a:sym typeface="Lato"/>
              </a:rPr>
              <a:t>13.83%</a:t>
            </a:r>
            <a:r>
              <a:rPr lang="en">
                <a:solidFill>
                  <a:schemeClr val="lt1"/>
                </a:solidFill>
                <a:latin typeface="Lato"/>
                <a:ea typeface="Lato"/>
                <a:cs typeface="Lato"/>
                <a:sym typeface="Lato"/>
              </a:rPr>
              <a:t> for them had difficulty in repaying the loan.</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51" name="Google Shape;251;p29"/>
          <p:cNvPicPr preferRelativeResize="0"/>
          <p:nvPr/>
        </p:nvPicPr>
        <p:blipFill>
          <a:blip r:embed="rId3">
            <a:alphaModFix/>
          </a:blip>
          <a:stretch>
            <a:fillRect/>
          </a:stretch>
        </p:blipFill>
        <p:spPr>
          <a:xfrm>
            <a:off x="1887000" y="877750"/>
            <a:ext cx="5239018" cy="281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788100" y="195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owning a house/flat</a:t>
            </a:r>
            <a:endParaRPr b="1"/>
          </a:p>
        </p:txBody>
      </p:sp>
      <p:pic>
        <p:nvPicPr>
          <p:cNvPr id="257" name="Google Shape;257;p30"/>
          <p:cNvPicPr preferRelativeResize="0"/>
          <p:nvPr/>
        </p:nvPicPr>
        <p:blipFill>
          <a:blip r:embed="rId3">
            <a:alphaModFix/>
          </a:blip>
          <a:stretch>
            <a:fillRect/>
          </a:stretch>
        </p:blipFill>
        <p:spPr>
          <a:xfrm>
            <a:off x="4682625" y="1506000"/>
            <a:ext cx="4461375" cy="3272300"/>
          </a:xfrm>
          <a:prstGeom prst="rect">
            <a:avLst/>
          </a:prstGeom>
          <a:noFill/>
          <a:ln>
            <a:noFill/>
          </a:ln>
        </p:spPr>
      </p:pic>
      <p:pic>
        <p:nvPicPr>
          <p:cNvPr id="258" name="Google Shape;258;p30"/>
          <p:cNvPicPr preferRelativeResize="0"/>
          <p:nvPr/>
        </p:nvPicPr>
        <p:blipFill>
          <a:blip r:embed="rId4">
            <a:alphaModFix/>
          </a:blip>
          <a:stretch>
            <a:fillRect/>
          </a:stretch>
        </p:blipFill>
        <p:spPr>
          <a:xfrm>
            <a:off x="-12" y="1505988"/>
            <a:ext cx="4791075" cy="1190625"/>
          </a:xfrm>
          <a:prstGeom prst="rect">
            <a:avLst/>
          </a:prstGeom>
          <a:noFill/>
          <a:ln>
            <a:noFill/>
          </a:ln>
        </p:spPr>
      </p:pic>
      <p:sp>
        <p:nvSpPr>
          <p:cNvPr id="259" name="Google Shape;259;p30"/>
          <p:cNvSpPr txBox="1"/>
          <p:nvPr/>
        </p:nvSpPr>
        <p:spPr>
          <a:xfrm>
            <a:off x="554100" y="3348700"/>
            <a:ext cx="357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Even if we obtained that there is significant difference between the proportions. These proportions are not high enough to refuse loans to any of the category.</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667825" y="245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owning a car</a:t>
            </a:r>
            <a:endParaRPr b="1"/>
          </a:p>
        </p:txBody>
      </p:sp>
      <p:sp>
        <p:nvSpPr>
          <p:cNvPr id="265" name="Google Shape;265;p31"/>
          <p:cNvSpPr txBox="1"/>
          <p:nvPr/>
        </p:nvSpPr>
        <p:spPr>
          <a:xfrm>
            <a:off x="489750" y="3687225"/>
            <a:ext cx="816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obtained that o</a:t>
            </a:r>
            <a:r>
              <a:rPr lang="en">
                <a:solidFill>
                  <a:schemeClr val="lt1"/>
                </a:solidFill>
                <a:latin typeface="Lato"/>
                <a:ea typeface="Lato"/>
                <a:cs typeface="Lato"/>
                <a:sym typeface="Lato"/>
              </a:rPr>
              <a:t>wning a car has association with determining whether a person can have payment difficulties with person not owning a car having slightly higher chance </a:t>
            </a:r>
            <a:r>
              <a:rPr lang="en">
                <a:solidFill>
                  <a:srgbClr val="E47603"/>
                </a:solidFill>
                <a:latin typeface="Lato"/>
                <a:ea typeface="Lato"/>
                <a:cs typeface="Lato"/>
                <a:sym typeface="Lato"/>
              </a:rPr>
              <a:t>(10.15%)</a:t>
            </a:r>
            <a:r>
              <a:rPr lang="en">
                <a:solidFill>
                  <a:schemeClr val="lt1"/>
                </a:solidFill>
                <a:latin typeface="Lato"/>
                <a:ea typeface="Lato"/>
                <a:cs typeface="Lato"/>
                <a:sym typeface="Lato"/>
              </a:rPr>
              <a:t> of having difficulty in repayment. However, since the number of applicants is more from people not owning car, it is not suggested to refuse loans for any group.</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66" name="Google Shape;266;p31"/>
          <p:cNvPicPr preferRelativeResize="0"/>
          <p:nvPr/>
        </p:nvPicPr>
        <p:blipFill>
          <a:blip r:embed="rId3">
            <a:alphaModFix/>
          </a:blip>
          <a:stretch>
            <a:fillRect/>
          </a:stretch>
        </p:blipFill>
        <p:spPr>
          <a:xfrm>
            <a:off x="1116050" y="817800"/>
            <a:ext cx="3316645" cy="2632725"/>
          </a:xfrm>
          <a:prstGeom prst="rect">
            <a:avLst/>
          </a:prstGeom>
          <a:noFill/>
          <a:ln>
            <a:noFill/>
          </a:ln>
        </p:spPr>
      </p:pic>
      <p:pic>
        <p:nvPicPr>
          <p:cNvPr id="267" name="Google Shape;267;p31"/>
          <p:cNvPicPr preferRelativeResize="0"/>
          <p:nvPr/>
        </p:nvPicPr>
        <p:blipFill>
          <a:blip r:embed="rId4">
            <a:alphaModFix/>
          </a:blip>
          <a:stretch>
            <a:fillRect/>
          </a:stretch>
        </p:blipFill>
        <p:spPr>
          <a:xfrm>
            <a:off x="4571995" y="817800"/>
            <a:ext cx="4322180" cy="11298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14450" y="707500"/>
            <a:ext cx="4587000" cy="6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200">
                <a:solidFill>
                  <a:srgbClr val="E47603"/>
                </a:solidFill>
                <a:latin typeface="Arial"/>
                <a:ea typeface="Arial"/>
                <a:cs typeface="Arial"/>
                <a:sym typeface="Arial"/>
              </a:rPr>
              <a:t>Problem Statement</a:t>
            </a:r>
            <a:endParaRPr b="1" sz="3200">
              <a:solidFill>
                <a:srgbClr val="E47603"/>
              </a:solidFill>
            </a:endParaRPr>
          </a:p>
        </p:txBody>
      </p:sp>
      <p:sp>
        <p:nvSpPr>
          <p:cNvPr id="141" name="Google Shape;141;p14"/>
          <p:cNvSpPr txBox="1"/>
          <p:nvPr/>
        </p:nvSpPr>
        <p:spPr>
          <a:xfrm>
            <a:off x="389125" y="1662625"/>
            <a:ext cx="5178900" cy="2641200"/>
          </a:xfrm>
          <a:prstGeom prst="rect">
            <a:avLst/>
          </a:prstGeom>
          <a:noFill/>
          <a:ln>
            <a:noFill/>
          </a:ln>
        </p:spPr>
        <p:txBody>
          <a:bodyPr anchorCtr="0" anchor="t" bIns="91425" lIns="91425" spcFirstLastPara="1" rIns="91425" wrap="square" tIns="91425">
            <a:spAutoFit/>
          </a:bodyPr>
          <a:lstStyle/>
          <a:p>
            <a:pPr indent="-311150" lvl="0" marL="457200" rtl="0" algn="l">
              <a:lnSpc>
                <a:spcPct val="112000"/>
              </a:lnSpc>
              <a:spcBef>
                <a:spcPts val="0"/>
              </a:spcBef>
              <a:spcAft>
                <a:spcPts val="0"/>
              </a:spcAft>
              <a:buClr>
                <a:srgbClr val="FFFFFF"/>
              </a:buClr>
              <a:buSzPts val="1300"/>
              <a:buChar char="●"/>
            </a:pPr>
            <a:r>
              <a:rPr lang="en" sz="1300">
                <a:solidFill>
                  <a:srgbClr val="FFFFFF"/>
                </a:solidFill>
              </a:rPr>
              <a:t>Identification of risk beforehand can always help organization to stay away from unforeseen debt which may impact the business of the organization. </a:t>
            </a:r>
            <a:endParaRPr sz="1300">
              <a:solidFill>
                <a:srgbClr val="FFFFFF"/>
              </a:solidFill>
            </a:endParaRPr>
          </a:p>
          <a:p>
            <a:pPr indent="-311150" lvl="0" marL="457200" rtl="0" algn="l">
              <a:lnSpc>
                <a:spcPct val="112000"/>
              </a:lnSpc>
              <a:spcBef>
                <a:spcPts val="0"/>
              </a:spcBef>
              <a:spcAft>
                <a:spcPts val="0"/>
              </a:spcAft>
              <a:buClr>
                <a:srgbClr val="FFFFFF"/>
              </a:buClr>
              <a:buSzPts val="1300"/>
              <a:buChar char="●"/>
            </a:pPr>
            <a:r>
              <a:rPr lang="en" sz="1300">
                <a:solidFill>
                  <a:srgbClr val="FFFFFF"/>
                </a:solidFill>
              </a:rPr>
              <a:t>Credit EDA aims to </a:t>
            </a:r>
            <a:r>
              <a:rPr lang="en" sz="1300">
                <a:solidFill>
                  <a:srgbClr val="EFEDE3"/>
                </a:solidFill>
              </a:rPr>
              <a:t>identify patterns which indicate if a client has difficulty paying their installments which may help understand the driving factors (or driver variables) behind loan default, i.e. the variables which are strong indicators of default.</a:t>
            </a:r>
            <a:endParaRPr sz="1300">
              <a:solidFill>
                <a:srgbClr val="EFEDE3"/>
              </a:solidFill>
            </a:endParaRPr>
          </a:p>
          <a:p>
            <a:pPr indent="-311150" lvl="0" marL="457200" rtl="0" algn="l">
              <a:lnSpc>
                <a:spcPct val="112000"/>
              </a:lnSpc>
              <a:spcBef>
                <a:spcPts val="0"/>
              </a:spcBef>
              <a:spcAft>
                <a:spcPts val="0"/>
              </a:spcAft>
              <a:buClr>
                <a:srgbClr val="FFFFFF"/>
              </a:buClr>
              <a:buSzPts val="1300"/>
              <a:buChar char="●"/>
            </a:pPr>
            <a:r>
              <a:rPr lang="en" sz="1300">
                <a:solidFill>
                  <a:srgbClr val="EFEDE3"/>
                </a:solidFill>
              </a:rPr>
              <a:t>This will ensure that the consumers capable of </a:t>
            </a:r>
            <a:r>
              <a:rPr lang="en" sz="1300">
                <a:solidFill>
                  <a:srgbClr val="FFFFFF"/>
                </a:solidFill>
              </a:rPr>
              <a:t>repaying</a:t>
            </a:r>
            <a:r>
              <a:rPr lang="en" sz="1300">
                <a:solidFill>
                  <a:srgbClr val="EFEDE3"/>
                </a:solidFill>
              </a:rPr>
              <a:t> the loan are not rejected by the loan providing company. </a:t>
            </a:r>
            <a:endParaRPr sz="1300">
              <a:solidFill>
                <a:srgbClr val="EFEDE3"/>
              </a:solidFill>
            </a:endParaRPr>
          </a:p>
          <a:p>
            <a:pPr indent="0" lvl="0" marL="0" rtl="0" algn="l">
              <a:spcBef>
                <a:spcPts val="0"/>
              </a:spcBef>
              <a:spcAft>
                <a:spcPts val="0"/>
              </a:spcAft>
              <a:buNone/>
            </a:pPr>
            <a:r>
              <a:t/>
            </a:r>
            <a:endParaRPr>
              <a:latin typeface="Lato"/>
              <a:ea typeface="Lato"/>
              <a:cs typeface="Lato"/>
              <a:sym typeface="Lato"/>
            </a:endParaRPr>
          </a:p>
        </p:txBody>
      </p:sp>
      <p:sp>
        <p:nvSpPr>
          <p:cNvPr id="142" name="Google Shape;142;p14"/>
          <p:cNvSpPr/>
          <p:nvPr/>
        </p:nvSpPr>
        <p:spPr>
          <a:xfrm>
            <a:off x="8051325" y="198100"/>
            <a:ext cx="792300" cy="7923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14"/>
          <p:cNvCxnSpPr/>
          <p:nvPr/>
        </p:nvCxnSpPr>
        <p:spPr>
          <a:xfrm>
            <a:off x="3325225" y="1308875"/>
            <a:ext cx="13371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766875" y="174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organization type</a:t>
            </a:r>
            <a:endParaRPr b="1"/>
          </a:p>
        </p:txBody>
      </p:sp>
      <p:sp>
        <p:nvSpPr>
          <p:cNvPr id="273" name="Google Shape;273;p32"/>
          <p:cNvSpPr txBox="1"/>
          <p:nvPr/>
        </p:nvSpPr>
        <p:spPr>
          <a:xfrm>
            <a:off x="466325" y="3579925"/>
            <a:ext cx="838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top two clients are from organization types 'Business Entity Type 3' and Self-employed.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client belong to organization type '</a:t>
            </a:r>
            <a:r>
              <a:rPr lang="en">
                <a:solidFill>
                  <a:srgbClr val="E47603"/>
                </a:solidFill>
                <a:latin typeface="Lato"/>
                <a:ea typeface="Lato"/>
                <a:cs typeface="Lato"/>
                <a:sym typeface="Lato"/>
              </a:rPr>
              <a:t>Transport: type 3</a:t>
            </a:r>
            <a:r>
              <a:rPr lang="en">
                <a:solidFill>
                  <a:schemeClr val="lt1"/>
                </a:solidFill>
                <a:latin typeface="Lato"/>
                <a:ea typeface="Lato"/>
                <a:cs typeface="Lato"/>
                <a:sym typeface="Lato"/>
              </a:rPr>
              <a:t>' has high chance of having difficulty in repayment of loan. Hence lending high amounts as loans to this group may be risky for the company.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74" name="Google Shape;274;p32"/>
          <p:cNvPicPr preferRelativeResize="0"/>
          <p:nvPr/>
        </p:nvPicPr>
        <p:blipFill>
          <a:blip r:embed="rId3">
            <a:alphaModFix/>
          </a:blip>
          <a:stretch>
            <a:fillRect/>
          </a:stretch>
        </p:blipFill>
        <p:spPr>
          <a:xfrm>
            <a:off x="1224475" y="727264"/>
            <a:ext cx="4886325" cy="2193461"/>
          </a:xfrm>
          <a:prstGeom prst="rect">
            <a:avLst/>
          </a:prstGeom>
          <a:noFill/>
          <a:ln>
            <a:noFill/>
          </a:ln>
        </p:spPr>
      </p:pic>
      <p:pic>
        <p:nvPicPr>
          <p:cNvPr id="275" name="Google Shape;275;p32"/>
          <p:cNvPicPr preferRelativeResize="0"/>
          <p:nvPr/>
        </p:nvPicPr>
        <p:blipFill>
          <a:blip r:embed="rId4">
            <a:alphaModFix/>
          </a:blip>
          <a:stretch>
            <a:fillRect/>
          </a:stretch>
        </p:blipFill>
        <p:spPr>
          <a:xfrm>
            <a:off x="1224475" y="2884600"/>
            <a:ext cx="4886325" cy="238125"/>
          </a:xfrm>
          <a:prstGeom prst="rect">
            <a:avLst/>
          </a:prstGeom>
          <a:noFill/>
          <a:ln>
            <a:noFill/>
          </a:ln>
        </p:spPr>
      </p:pic>
      <p:pic>
        <p:nvPicPr>
          <p:cNvPr id="276" name="Google Shape;276;p32"/>
          <p:cNvPicPr preferRelativeResize="0"/>
          <p:nvPr/>
        </p:nvPicPr>
        <p:blipFill>
          <a:blip r:embed="rId5">
            <a:alphaModFix/>
          </a:blip>
          <a:stretch>
            <a:fillRect/>
          </a:stretch>
        </p:blipFill>
        <p:spPr>
          <a:xfrm>
            <a:off x="1224475" y="3086600"/>
            <a:ext cx="4886325" cy="2551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717350" y="266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product combination</a:t>
            </a:r>
            <a:endParaRPr b="1"/>
          </a:p>
        </p:txBody>
      </p:sp>
      <p:sp>
        <p:nvSpPr>
          <p:cNvPr id="282" name="Google Shape;282;p33"/>
          <p:cNvSpPr txBox="1"/>
          <p:nvPr/>
        </p:nvSpPr>
        <p:spPr>
          <a:xfrm>
            <a:off x="1216900" y="820700"/>
            <a:ext cx="742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Top clients based on product combination category belongs to POS household with interest and the % of having payment difficulty is also less i.e., </a:t>
            </a:r>
            <a:r>
              <a:rPr lang="en">
                <a:solidFill>
                  <a:srgbClr val="FF9900"/>
                </a:solidFill>
                <a:latin typeface="Lato"/>
                <a:ea typeface="Lato"/>
                <a:cs typeface="Lato"/>
                <a:sym typeface="Lato"/>
              </a:rPr>
              <a:t>8.37%</a:t>
            </a:r>
            <a:endParaRPr>
              <a:solidFill>
                <a:srgbClr val="FF9900"/>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83" name="Google Shape;283;p33"/>
          <p:cNvSpPr txBox="1"/>
          <p:nvPr/>
        </p:nvSpPr>
        <p:spPr>
          <a:xfrm>
            <a:off x="4592200" y="1931475"/>
            <a:ext cx="4358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categories among product combination having highest payment difficulties belongs to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rgbClr val="00FFFF"/>
                </a:solidFill>
                <a:latin typeface="Lato"/>
                <a:ea typeface="Lato"/>
                <a:cs typeface="Lato"/>
                <a:sym typeface="Lato"/>
              </a:rPr>
              <a:t>1. Cash Street: middle</a:t>
            </a:r>
            <a:endParaRPr>
              <a:solidFill>
                <a:srgbClr val="00FFFF"/>
              </a:solidFill>
              <a:latin typeface="Lato"/>
              <a:ea typeface="Lato"/>
              <a:cs typeface="Lato"/>
              <a:sym typeface="Lato"/>
            </a:endParaRPr>
          </a:p>
          <a:p>
            <a:pPr indent="0" lvl="0" marL="0" rtl="0" algn="l">
              <a:spcBef>
                <a:spcPts val="0"/>
              </a:spcBef>
              <a:spcAft>
                <a:spcPts val="0"/>
              </a:spcAft>
              <a:buNone/>
            </a:pPr>
            <a:r>
              <a:rPr lang="en">
                <a:solidFill>
                  <a:srgbClr val="00FFFF"/>
                </a:solidFill>
                <a:latin typeface="Lato"/>
                <a:ea typeface="Lato"/>
                <a:cs typeface="Lato"/>
                <a:sym typeface="Lato"/>
              </a:rPr>
              <a:t>2. Cash Street: high</a:t>
            </a:r>
            <a:endParaRPr>
              <a:solidFill>
                <a:srgbClr val="00FFFF"/>
              </a:solidFill>
              <a:latin typeface="Lato"/>
              <a:ea typeface="Lato"/>
              <a:cs typeface="Lato"/>
              <a:sym typeface="Lato"/>
            </a:endParaRPr>
          </a:p>
          <a:p>
            <a:pPr indent="0" lvl="0" marL="0" rtl="0" algn="l">
              <a:spcBef>
                <a:spcPts val="0"/>
              </a:spcBef>
              <a:spcAft>
                <a:spcPts val="0"/>
              </a:spcAft>
              <a:buNone/>
            </a:pPr>
            <a:r>
              <a:rPr lang="en">
                <a:solidFill>
                  <a:srgbClr val="00FFFF"/>
                </a:solidFill>
                <a:latin typeface="Lato"/>
                <a:ea typeface="Lato"/>
                <a:cs typeface="Lato"/>
                <a:sym typeface="Lato"/>
              </a:rPr>
              <a:t>3. Cash X-Sell: high</a:t>
            </a:r>
            <a:endParaRPr>
              <a:solidFill>
                <a:srgbClr val="00FFFF"/>
              </a:solidFill>
              <a:latin typeface="Lato"/>
              <a:ea typeface="Lato"/>
              <a:cs typeface="Lato"/>
              <a:sym typeface="Lato"/>
            </a:endParaRPr>
          </a:p>
          <a:p>
            <a:pPr indent="0" lvl="0" marL="0" rtl="0" algn="l">
              <a:spcBef>
                <a:spcPts val="0"/>
              </a:spcBef>
              <a:spcAft>
                <a:spcPts val="0"/>
              </a:spcAft>
              <a:buNone/>
            </a:pPr>
            <a:r>
              <a:rPr lang="en">
                <a:solidFill>
                  <a:srgbClr val="00FFFF"/>
                </a:solidFill>
                <a:latin typeface="Lato"/>
                <a:ea typeface="Lato"/>
                <a:cs typeface="Lato"/>
                <a:sym typeface="Lato"/>
              </a:rPr>
              <a:t>4. Card Street</a:t>
            </a:r>
            <a:endParaRPr>
              <a:solidFill>
                <a:srgbClr val="00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84" name="Google Shape;284;p33"/>
          <p:cNvPicPr preferRelativeResize="0"/>
          <p:nvPr/>
        </p:nvPicPr>
        <p:blipFill>
          <a:blip r:embed="rId3">
            <a:alphaModFix/>
          </a:blip>
          <a:stretch>
            <a:fillRect/>
          </a:stretch>
        </p:blipFill>
        <p:spPr>
          <a:xfrm>
            <a:off x="717350" y="1539400"/>
            <a:ext cx="3775675" cy="346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830550" y="174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work phone</a:t>
            </a:r>
            <a:endParaRPr b="1"/>
          </a:p>
        </p:txBody>
      </p:sp>
      <p:sp>
        <p:nvSpPr>
          <p:cNvPr id="290" name="Google Shape;290;p34"/>
          <p:cNvSpPr txBox="1"/>
          <p:nvPr/>
        </p:nvSpPr>
        <p:spPr>
          <a:xfrm>
            <a:off x="4733150" y="1032950"/>
            <a:ext cx="39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91" name="Google Shape;291;p34"/>
          <p:cNvSpPr txBox="1"/>
          <p:nvPr/>
        </p:nvSpPr>
        <p:spPr>
          <a:xfrm>
            <a:off x="373050" y="4047600"/>
            <a:ext cx="839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of applications have come from people who don’t have work phone.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We see that % of persons having difficulty in payment is higher for people who provided work phone,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But this is not sufficient enough since the % is lower and hence provide with no reason to refuse loan to them.</a:t>
            </a:r>
            <a:endParaRPr>
              <a:solidFill>
                <a:schemeClr val="lt1"/>
              </a:solidFill>
              <a:latin typeface="Lato"/>
              <a:ea typeface="Lato"/>
              <a:cs typeface="Lato"/>
              <a:sym typeface="Lato"/>
            </a:endParaRPr>
          </a:p>
        </p:txBody>
      </p:sp>
      <p:pic>
        <p:nvPicPr>
          <p:cNvPr id="292" name="Google Shape;292;p34"/>
          <p:cNvPicPr preferRelativeResize="0"/>
          <p:nvPr/>
        </p:nvPicPr>
        <p:blipFill>
          <a:blip r:embed="rId3">
            <a:alphaModFix/>
          </a:blip>
          <a:stretch>
            <a:fillRect/>
          </a:stretch>
        </p:blipFill>
        <p:spPr>
          <a:xfrm>
            <a:off x="594975" y="1337275"/>
            <a:ext cx="3736667" cy="2654275"/>
          </a:xfrm>
          <a:prstGeom prst="rect">
            <a:avLst/>
          </a:prstGeom>
          <a:noFill/>
          <a:ln>
            <a:noFill/>
          </a:ln>
        </p:spPr>
      </p:pic>
      <p:pic>
        <p:nvPicPr>
          <p:cNvPr id="293" name="Google Shape;293;p34"/>
          <p:cNvPicPr preferRelativeResize="0"/>
          <p:nvPr/>
        </p:nvPicPr>
        <p:blipFill>
          <a:blip r:embed="rId4">
            <a:alphaModFix/>
          </a:blip>
          <a:stretch>
            <a:fillRect/>
          </a:stretch>
        </p:blipFill>
        <p:spPr>
          <a:xfrm>
            <a:off x="4331642" y="1317125"/>
            <a:ext cx="4772025" cy="102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696125" y="231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having home phone</a:t>
            </a:r>
            <a:endParaRPr b="1"/>
          </a:p>
        </p:txBody>
      </p:sp>
      <p:sp>
        <p:nvSpPr>
          <p:cNvPr id="299" name="Google Shape;299;p35"/>
          <p:cNvSpPr txBox="1"/>
          <p:nvPr/>
        </p:nvSpPr>
        <p:spPr>
          <a:xfrm>
            <a:off x="758850" y="3785850"/>
            <a:ext cx="7805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that persons who did not provide home phone had little higher chance of having repayment of loan.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However, the percentage is less and hence do not provide sufficient evidence to refuse loan to them.</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00" name="Google Shape;300;p35"/>
          <p:cNvPicPr preferRelativeResize="0"/>
          <p:nvPr/>
        </p:nvPicPr>
        <p:blipFill>
          <a:blip r:embed="rId3">
            <a:alphaModFix/>
          </a:blip>
          <a:stretch>
            <a:fillRect/>
          </a:stretch>
        </p:blipFill>
        <p:spPr>
          <a:xfrm>
            <a:off x="1055825" y="972300"/>
            <a:ext cx="3568766" cy="2540700"/>
          </a:xfrm>
          <a:prstGeom prst="rect">
            <a:avLst/>
          </a:prstGeom>
          <a:noFill/>
          <a:ln>
            <a:noFill/>
          </a:ln>
        </p:spPr>
      </p:pic>
      <p:pic>
        <p:nvPicPr>
          <p:cNvPr id="301" name="Google Shape;301;p35"/>
          <p:cNvPicPr preferRelativeResize="0"/>
          <p:nvPr/>
        </p:nvPicPr>
        <p:blipFill>
          <a:blip r:embed="rId4">
            <a:alphaModFix/>
          </a:blip>
          <a:stretch>
            <a:fillRect/>
          </a:stretch>
        </p:blipFill>
        <p:spPr>
          <a:xfrm>
            <a:off x="4648191" y="972300"/>
            <a:ext cx="4324350" cy="105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681975" y="181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not living in applied region</a:t>
            </a:r>
            <a:endParaRPr b="1"/>
          </a:p>
        </p:txBody>
      </p:sp>
      <p:sp>
        <p:nvSpPr>
          <p:cNvPr id="307" name="Google Shape;307;p36"/>
          <p:cNvSpPr txBox="1"/>
          <p:nvPr/>
        </p:nvSpPr>
        <p:spPr>
          <a:xfrm>
            <a:off x="1091775" y="3339350"/>
            <a:ext cx="708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of the people who applied for the loan live in that region.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Here we see that persons not living in applied region has higher chance of having difficulty.</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However, we see that % of persons having difficulty in both cases are not high enough to refuse loan to any of the group.</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08" name="Google Shape;308;p36"/>
          <p:cNvPicPr preferRelativeResize="0"/>
          <p:nvPr/>
        </p:nvPicPr>
        <p:blipFill>
          <a:blip r:embed="rId3">
            <a:alphaModFix/>
          </a:blip>
          <a:stretch>
            <a:fillRect/>
          </a:stretch>
        </p:blipFill>
        <p:spPr>
          <a:xfrm>
            <a:off x="1091775" y="1505700"/>
            <a:ext cx="7088850" cy="1493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724425" y="188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not living in applied city</a:t>
            </a:r>
            <a:endParaRPr b="1"/>
          </a:p>
        </p:txBody>
      </p:sp>
      <p:sp>
        <p:nvSpPr>
          <p:cNvPr id="314" name="Google Shape;314;p37"/>
          <p:cNvSpPr txBox="1"/>
          <p:nvPr/>
        </p:nvSpPr>
        <p:spPr>
          <a:xfrm>
            <a:off x="659550" y="4161725"/>
            <a:ext cx="782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applicants live in the applied city. </a:t>
            </a:r>
            <a:r>
              <a:rPr lang="en">
                <a:solidFill>
                  <a:schemeClr val="lt1"/>
                </a:solidFill>
                <a:latin typeface="Lato"/>
                <a:ea typeface="Lato"/>
                <a:cs typeface="Lato"/>
                <a:sym typeface="Lato"/>
              </a:rPr>
              <a:t>Here we see that the persons who do not live in the applied city had higher chance </a:t>
            </a:r>
            <a:r>
              <a:rPr lang="en">
                <a:solidFill>
                  <a:srgbClr val="FF9900"/>
                </a:solidFill>
                <a:latin typeface="Lato"/>
                <a:ea typeface="Lato"/>
                <a:cs typeface="Lato"/>
                <a:sym typeface="Lato"/>
              </a:rPr>
              <a:t>(13.26%)</a:t>
            </a:r>
            <a:r>
              <a:rPr lang="en">
                <a:solidFill>
                  <a:schemeClr val="lt1"/>
                </a:solidFill>
                <a:latin typeface="Lato"/>
                <a:ea typeface="Lato"/>
                <a:cs typeface="Lato"/>
                <a:sym typeface="Lato"/>
              </a:rPr>
              <a:t> of having payment difficulties.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15" name="Google Shape;315;p37"/>
          <p:cNvPicPr preferRelativeResize="0"/>
          <p:nvPr/>
        </p:nvPicPr>
        <p:blipFill>
          <a:blip r:embed="rId3">
            <a:alphaModFix/>
          </a:blip>
          <a:stretch>
            <a:fillRect/>
          </a:stretch>
        </p:blipFill>
        <p:spPr>
          <a:xfrm>
            <a:off x="3523600" y="699038"/>
            <a:ext cx="5105400" cy="1095375"/>
          </a:xfrm>
          <a:prstGeom prst="rect">
            <a:avLst/>
          </a:prstGeom>
          <a:noFill/>
          <a:ln>
            <a:noFill/>
          </a:ln>
        </p:spPr>
      </p:pic>
      <p:pic>
        <p:nvPicPr>
          <p:cNvPr id="316" name="Google Shape;316;p37"/>
          <p:cNvPicPr preferRelativeResize="0"/>
          <p:nvPr/>
        </p:nvPicPr>
        <p:blipFill>
          <a:blip r:embed="rId4">
            <a:alphaModFix/>
          </a:blip>
          <a:stretch>
            <a:fillRect/>
          </a:stretch>
        </p:blipFill>
        <p:spPr>
          <a:xfrm>
            <a:off x="659550" y="1384450"/>
            <a:ext cx="4082325" cy="27049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752750" y="223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not living in applied city</a:t>
            </a:r>
            <a:endParaRPr b="1"/>
          </a:p>
        </p:txBody>
      </p:sp>
      <p:sp>
        <p:nvSpPr>
          <p:cNvPr id="322" name="Google Shape;322;p38"/>
          <p:cNvSpPr txBox="1"/>
          <p:nvPr/>
        </p:nvSpPr>
        <p:spPr>
          <a:xfrm>
            <a:off x="4153000" y="1025875"/>
            <a:ext cx="40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323" name="Google Shape;323;p38"/>
          <p:cNvSpPr txBox="1"/>
          <p:nvPr/>
        </p:nvSpPr>
        <p:spPr>
          <a:xfrm>
            <a:off x="4072200" y="2682300"/>
            <a:ext cx="4919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of the people work in the applied city itself.</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Here we see that the persons who do not work in the applied city had higher chance </a:t>
            </a:r>
            <a:r>
              <a:rPr lang="en">
                <a:solidFill>
                  <a:srgbClr val="FF9900"/>
                </a:solidFill>
                <a:latin typeface="Lato"/>
                <a:ea typeface="Lato"/>
                <a:cs typeface="Lato"/>
                <a:sym typeface="Lato"/>
              </a:rPr>
              <a:t>(11.35%) </a:t>
            </a:r>
            <a:r>
              <a:rPr lang="en">
                <a:solidFill>
                  <a:schemeClr val="lt1"/>
                </a:solidFill>
                <a:latin typeface="Lato"/>
                <a:ea typeface="Lato"/>
                <a:cs typeface="Lato"/>
                <a:sym typeface="Lato"/>
              </a:rPr>
              <a:t>of having payment difficulties.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24" name="Google Shape;324;p38"/>
          <p:cNvPicPr preferRelativeResize="0"/>
          <p:nvPr/>
        </p:nvPicPr>
        <p:blipFill>
          <a:blip r:embed="rId3">
            <a:alphaModFix/>
          </a:blip>
          <a:stretch>
            <a:fillRect/>
          </a:stretch>
        </p:blipFill>
        <p:spPr>
          <a:xfrm>
            <a:off x="152400" y="1481400"/>
            <a:ext cx="3866725" cy="2463000"/>
          </a:xfrm>
          <a:prstGeom prst="rect">
            <a:avLst/>
          </a:prstGeom>
          <a:noFill/>
          <a:ln>
            <a:noFill/>
          </a:ln>
        </p:spPr>
      </p:pic>
      <p:pic>
        <p:nvPicPr>
          <p:cNvPr id="325" name="Google Shape;325;p38"/>
          <p:cNvPicPr preferRelativeResize="0"/>
          <p:nvPr/>
        </p:nvPicPr>
        <p:blipFill>
          <a:blip r:embed="rId4">
            <a:alphaModFix/>
          </a:blip>
          <a:stretch>
            <a:fillRect/>
          </a:stretch>
        </p:blipFill>
        <p:spPr>
          <a:xfrm>
            <a:off x="4019114" y="1481400"/>
            <a:ext cx="4972486" cy="10544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773950" y="223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not working in home city</a:t>
            </a:r>
            <a:endParaRPr b="1"/>
          </a:p>
        </p:txBody>
      </p:sp>
      <p:sp>
        <p:nvSpPr>
          <p:cNvPr id="331" name="Google Shape;331;p39"/>
          <p:cNvSpPr txBox="1"/>
          <p:nvPr/>
        </p:nvSpPr>
        <p:spPr>
          <a:xfrm>
            <a:off x="4246413" y="2642225"/>
            <a:ext cx="477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Applicants who do not work in the home city have higher </a:t>
            </a:r>
            <a:r>
              <a:rPr lang="en">
                <a:solidFill>
                  <a:srgbClr val="E47603"/>
                </a:solidFill>
                <a:latin typeface="Lato"/>
                <a:ea typeface="Lato"/>
                <a:cs typeface="Lato"/>
                <a:sym typeface="Lato"/>
              </a:rPr>
              <a:t>(10.68%)</a:t>
            </a:r>
            <a:r>
              <a:rPr lang="en">
                <a:solidFill>
                  <a:schemeClr val="lt1"/>
                </a:solidFill>
                <a:latin typeface="Lato"/>
                <a:ea typeface="Lato"/>
                <a:cs typeface="Lato"/>
                <a:sym typeface="Lato"/>
              </a:rPr>
              <a:t> chance of having payment difficulties.</a:t>
            </a:r>
            <a:endParaRPr>
              <a:solidFill>
                <a:schemeClr val="lt1"/>
              </a:solidFill>
              <a:latin typeface="Lato"/>
              <a:ea typeface="Lato"/>
              <a:cs typeface="Lato"/>
              <a:sym typeface="Lato"/>
            </a:endParaRPr>
          </a:p>
        </p:txBody>
      </p:sp>
      <p:pic>
        <p:nvPicPr>
          <p:cNvPr id="332" name="Google Shape;332;p39"/>
          <p:cNvPicPr preferRelativeResize="0"/>
          <p:nvPr/>
        </p:nvPicPr>
        <p:blipFill>
          <a:blip r:embed="rId3">
            <a:alphaModFix/>
          </a:blip>
          <a:stretch>
            <a:fillRect/>
          </a:stretch>
        </p:blipFill>
        <p:spPr>
          <a:xfrm>
            <a:off x="152400" y="1290450"/>
            <a:ext cx="3962950" cy="2632825"/>
          </a:xfrm>
          <a:prstGeom prst="rect">
            <a:avLst/>
          </a:prstGeom>
          <a:noFill/>
          <a:ln>
            <a:noFill/>
          </a:ln>
        </p:spPr>
      </p:pic>
      <p:pic>
        <p:nvPicPr>
          <p:cNvPr id="333" name="Google Shape;333;p39"/>
          <p:cNvPicPr preferRelativeResize="0"/>
          <p:nvPr/>
        </p:nvPicPr>
        <p:blipFill>
          <a:blip r:embed="rId4">
            <a:alphaModFix/>
          </a:blip>
          <a:stretch>
            <a:fillRect/>
          </a:stretch>
        </p:blipFill>
        <p:spPr>
          <a:xfrm>
            <a:off x="4115350" y="1290450"/>
            <a:ext cx="5036625" cy="108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Top 10 Correlation : Non-Defaulters</a:t>
            </a:r>
            <a:endParaRPr b="1"/>
          </a:p>
        </p:txBody>
      </p:sp>
      <p:pic>
        <p:nvPicPr>
          <p:cNvPr id="339" name="Google Shape;339;p40"/>
          <p:cNvPicPr preferRelativeResize="0"/>
          <p:nvPr/>
        </p:nvPicPr>
        <p:blipFill>
          <a:blip r:embed="rId3">
            <a:alphaModFix/>
          </a:blip>
          <a:stretch>
            <a:fillRect/>
          </a:stretch>
        </p:blipFill>
        <p:spPr>
          <a:xfrm>
            <a:off x="1381125" y="1074800"/>
            <a:ext cx="7163174" cy="363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Top 10 Correlation : Defaulters</a:t>
            </a:r>
            <a:endParaRPr/>
          </a:p>
        </p:txBody>
      </p:sp>
      <p:pic>
        <p:nvPicPr>
          <p:cNvPr id="345" name="Google Shape;345;p41"/>
          <p:cNvPicPr preferRelativeResize="0"/>
          <p:nvPr/>
        </p:nvPicPr>
        <p:blipFill>
          <a:blip r:embed="rId3">
            <a:alphaModFix/>
          </a:blip>
          <a:stretch>
            <a:fillRect/>
          </a:stretch>
        </p:blipFill>
        <p:spPr>
          <a:xfrm>
            <a:off x="1385900" y="1097475"/>
            <a:ext cx="7166525" cy="364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a:solidFill>
                  <a:srgbClr val="E47603"/>
                </a:solidFill>
              </a:rPr>
              <a:t>Analysis Approach Followed</a:t>
            </a:r>
            <a:endParaRPr b="1">
              <a:solidFill>
                <a:srgbClr val="E47603"/>
              </a:solidFill>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Handling Missing values from the dataset and making it consistent. </a:t>
            </a:r>
            <a:endParaRPr/>
          </a:p>
          <a:p>
            <a:pPr indent="-311150" lvl="0" marL="457200" rtl="0" algn="l">
              <a:spcBef>
                <a:spcPts val="0"/>
              </a:spcBef>
              <a:spcAft>
                <a:spcPts val="0"/>
              </a:spcAft>
              <a:buSzPts val="1300"/>
              <a:buAutoNum type="arabicPeriod"/>
            </a:pPr>
            <a:r>
              <a:rPr lang="en"/>
              <a:t>Checking for Outliers/non-admissible values and handling them appropriately. </a:t>
            </a:r>
            <a:endParaRPr/>
          </a:p>
          <a:p>
            <a:pPr indent="-311150" lvl="0" marL="457200" rtl="0" algn="l">
              <a:spcBef>
                <a:spcPts val="0"/>
              </a:spcBef>
              <a:spcAft>
                <a:spcPts val="0"/>
              </a:spcAft>
              <a:buSzPts val="1300"/>
              <a:buAutoNum type="arabicPeriod"/>
            </a:pPr>
            <a:r>
              <a:rPr lang="en"/>
              <a:t>Univariate analysis and Bivariate analysis of selected variables. </a:t>
            </a:r>
            <a:endParaRPr/>
          </a:p>
          <a:p>
            <a:pPr indent="-311150" lvl="0" marL="457200" rtl="0" algn="l">
              <a:spcBef>
                <a:spcPts val="0"/>
              </a:spcBef>
              <a:spcAft>
                <a:spcPts val="0"/>
              </a:spcAft>
              <a:buSzPts val="1300"/>
              <a:buAutoNum type="arabicPeriod"/>
            </a:pPr>
            <a:r>
              <a:rPr lang="en"/>
              <a:t>Identifying the </a:t>
            </a:r>
            <a:r>
              <a:rPr lang="en"/>
              <a:t>variables having significant c</a:t>
            </a:r>
            <a:r>
              <a:rPr lang="en"/>
              <a:t>orrelation with target variable and retaining them. </a:t>
            </a:r>
            <a:endParaRPr/>
          </a:p>
          <a:p>
            <a:pPr indent="-311150" lvl="0" marL="457200" rtl="0" algn="l">
              <a:spcBef>
                <a:spcPts val="0"/>
              </a:spcBef>
              <a:spcAft>
                <a:spcPts val="0"/>
              </a:spcAft>
              <a:buSzPts val="1300"/>
              <a:buAutoNum type="arabicPeriod"/>
            </a:pPr>
            <a:r>
              <a:rPr lang="en"/>
              <a:t>Obtaining the data imbalance ratio.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979125" y="160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age</a:t>
            </a:r>
            <a:endParaRPr b="1"/>
          </a:p>
        </p:txBody>
      </p:sp>
      <p:pic>
        <p:nvPicPr>
          <p:cNvPr id="351" name="Google Shape;351;p42"/>
          <p:cNvPicPr preferRelativeResize="0"/>
          <p:nvPr/>
        </p:nvPicPr>
        <p:blipFill>
          <a:blip r:embed="rId3">
            <a:alphaModFix/>
          </a:blip>
          <a:stretch>
            <a:fillRect/>
          </a:stretch>
        </p:blipFill>
        <p:spPr>
          <a:xfrm>
            <a:off x="308975" y="1491800"/>
            <a:ext cx="3790950" cy="2781300"/>
          </a:xfrm>
          <a:prstGeom prst="rect">
            <a:avLst/>
          </a:prstGeom>
          <a:noFill/>
          <a:ln>
            <a:noFill/>
          </a:ln>
        </p:spPr>
      </p:pic>
      <p:pic>
        <p:nvPicPr>
          <p:cNvPr id="352" name="Google Shape;352;p42"/>
          <p:cNvPicPr preferRelativeResize="0"/>
          <p:nvPr/>
        </p:nvPicPr>
        <p:blipFill>
          <a:blip r:embed="rId4">
            <a:alphaModFix/>
          </a:blip>
          <a:stretch>
            <a:fillRect/>
          </a:stretch>
        </p:blipFill>
        <p:spPr>
          <a:xfrm>
            <a:off x="4252325" y="2977325"/>
            <a:ext cx="4314825" cy="1876425"/>
          </a:xfrm>
          <a:prstGeom prst="rect">
            <a:avLst/>
          </a:prstGeom>
          <a:noFill/>
          <a:ln>
            <a:noFill/>
          </a:ln>
        </p:spPr>
      </p:pic>
      <p:pic>
        <p:nvPicPr>
          <p:cNvPr id="353" name="Google Shape;353;p42"/>
          <p:cNvPicPr preferRelativeResize="0"/>
          <p:nvPr/>
        </p:nvPicPr>
        <p:blipFill>
          <a:blip r:embed="rId5">
            <a:alphaModFix/>
          </a:blip>
          <a:stretch>
            <a:fillRect/>
          </a:stretch>
        </p:blipFill>
        <p:spPr>
          <a:xfrm>
            <a:off x="4252325" y="247150"/>
            <a:ext cx="4314825" cy="25908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nvSpPr>
        <p:spPr>
          <a:xfrm>
            <a:off x="1280575" y="849000"/>
            <a:ext cx="7471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most of the clients belonging to the age-group </a:t>
            </a:r>
            <a:r>
              <a:rPr lang="en">
                <a:solidFill>
                  <a:srgbClr val="00FFFF"/>
                </a:solidFill>
                <a:latin typeface="Lato"/>
                <a:ea typeface="Lato"/>
                <a:cs typeface="Lato"/>
                <a:sym typeface="Lato"/>
              </a:rPr>
              <a:t>31-40 </a:t>
            </a:r>
            <a:r>
              <a:rPr lang="en">
                <a:solidFill>
                  <a:schemeClr val="lt1"/>
                </a:solidFill>
                <a:latin typeface="Lato"/>
                <a:ea typeface="Lato"/>
                <a:cs typeface="Lato"/>
                <a:sym typeface="Lato"/>
              </a:rPr>
              <a:t>and hence campaigns should focus on this category since the % of people having difficulty in repayment is also less </a:t>
            </a:r>
            <a:r>
              <a:rPr lang="en">
                <a:solidFill>
                  <a:srgbClr val="E47603"/>
                </a:solidFill>
                <a:latin typeface="Lato"/>
                <a:ea typeface="Lato"/>
                <a:cs typeface="Lato"/>
                <a:sym typeface="Lato"/>
              </a:rPr>
              <a:t>(10.3%)</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However people in the age-group </a:t>
            </a:r>
            <a:r>
              <a:rPr lang="en">
                <a:solidFill>
                  <a:srgbClr val="00FFFF"/>
                </a:solidFill>
                <a:latin typeface="Lato"/>
                <a:ea typeface="Lato"/>
                <a:cs typeface="Lato"/>
                <a:sym typeface="Lato"/>
              </a:rPr>
              <a:t>21-30 </a:t>
            </a:r>
            <a:r>
              <a:rPr lang="en">
                <a:solidFill>
                  <a:schemeClr val="lt1"/>
                </a:solidFill>
                <a:latin typeface="Lato"/>
                <a:ea typeface="Lato"/>
                <a:cs typeface="Lato"/>
                <a:sym typeface="Lato"/>
              </a:rPr>
              <a:t>has comparatively higher chance of having defaulters </a:t>
            </a:r>
            <a:r>
              <a:rPr lang="en">
                <a:solidFill>
                  <a:srgbClr val="E47603"/>
                </a:solidFill>
                <a:latin typeface="Lato"/>
                <a:ea typeface="Lato"/>
                <a:cs typeface="Lato"/>
                <a:sym typeface="Lato"/>
              </a:rPr>
              <a:t>(11.94%)</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359" name="Google Shape;359;p43"/>
          <p:cNvSpPr txBox="1"/>
          <p:nvPr/>
        </p:nvSpPr>
        <p:spPr>
          <a:xfrm>
            <a:off x="1280575" y="4032725"/>
            <a:ext cx="72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analyzed that for the frequency distribution of both for defaulter and non-defaulter groups, the ranks of age-groups according to their frequency are same.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60" name="Google Shape;360;p43"/>
          <p:cNvPicPr preferRelativeResize="0"/>
          <p:nvPr/>
        </p:nvPicPr>
        <p:blipFill>
          <a:blip r:embed="rId3">
            <a:alphaModFix/>
          </a:blip>
          <a:stretch>
            <a:fillRect/>
          </a:stretch>
        </p:blipFill>
        <p:spPr>
          <a:xfrm>
            <a:off x="1931475" y="2341800"/>
            <a:ext cx="5610451" cy="1627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681975" y="7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region rating</a:t>
            </a:r>
            <a:endParaRPr b="1"/>
          </a:p>
        </p:txBody>
      </p:sp>
      <p:sp>
        <p:nvSpPr>
          <p:cNvPr id="366" name="Google Shape;366;p44"/>
          <p:cNvSpPr txBox="1"/>
          <p:nvPr/>
        </p:nvSpPr>
        <p:spPr>
          <a:xfrm>
            <a:off x="905600" y="782975"/>
            <a:ext cx="8072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67" name="Google Shape;367;p44"/>
          <p:cNvPicPr preferRelativeResize="0"/>
          <p:nvPr/>
        </p:nvPicPr>
        <p:blipFill>
          <a:blip r:embed="rId3">
            <a:alphaModFix/>
          </a:blip>
          <a:stretch>
            <a:fillRect/>
          </a:stretch>
        </p:blipFill>
        <p:spPr>
          <a:xfrm>
            <a:off x="4013775" y="640312"/>
            <a:ext cx="4867125" cy="1931450"/>
          </a:xfrm>
          <a:prstGeom prst="rect">
            <a:avLst/>
          </a:prstGeom>
          <a:noFill/>
          <a:ln>
            <a:noFill/>
          </a:ln>
        </p:spPr>
      </p:pic>
      <p:sp>
        <p:nvSpPr>
          <p:cNvPr id="368" name="Google Shape;368;p44"/>
          <p:cNvSpPr txBox="1"/>
          <p:nvPr/>
        </p:nvSpPr>
        <p:spPr>
          <a:xfrm>
            <a:off x="1110775" y="989475"/>
            <a:ext cx="282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also we see that both for defaulter and non-defaulter groups, ranking of different ratings according to their frequency are same.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69" name="Google Shape;369;p44"/>
          <p:cNvPicPr preferRelativeResize="0"/>
          <p:nvPr/>
        </p:nvPicPr>
        <p:blipFill>
          <a:blip r:embed="rId4">
            <a:alphaModFix/>
          </a:blip>
          <a:stretch>
            <a:fillRect/>
          </a:stretch>
        </p:blipFill>
        <p:spPr>
          <a:xfrm>
            <a:off x="128300" y="2767750"/>
            <a:ext cx="4972050" cy="1343025"/>
          </a:xfrm>
          <a:prstGeom prst="rect">
            <a:avLst/>
          </a:prstGeom>
          <a:noFill/>
          <a:ln>
            <a:noFill/>
          </a:ln>
        </p:spPr>
      </p:pic>
      <p:sp>
        <p:nvSpPr>
          <p:cNvPr id="370" name="Google Shape;370;p44"/>
          <p:cNvSpPr txBox="1"/>
          <p:nvPr/>
        </p:nvSpPr>
        <p:spPr>
          <a:xfrm>
            <a:off x="5324300" y="2767750"/>
            <a:ext cx="3653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Here we see that persons from regions with ranking 2 have applied for the loans the most and their risk is also less </a:t>
            </a:r>
            <a:r>
              <a:rPr lang="en">
                <a:solidFill>
                  <a:srgbClr val="E47603"/>
                </a:solidFill>
                <a:latin typeface="Lato"/>
                <a:ea typeface="Lato"/>
                <a:cs typeface="Lato"/>
                <a:sym typeface="Lato"/>
              </a:rPr>
              <a:t>(9.21%).</a:t>
            </a:r>
            <a:r>
              <a:rPr lang="en">
                <a:solidFill>
                  <a:srgbClr val="FFFFFF"/>
                </a:solidFill>
                <a:latin typeface="Lato"/>
                <a:ea typeface="Lato"/>
                <a:cs typeface="Lato"/>
                <a:sym typeface="Lato"/>
              </a:rPr>
              <a:t> Hence campaigns should focus on these regions.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However we see that </a:t>
            </a:r>
            <a:r>
              <a:rPr lang="en">
                <a:solidFill>
                  <a:srgbClr val="E47603"/>
                </a:solidFill>
                <a:latin typeface="Lato"/>
                <a:ea typeface="Lato"/>
                <a:cs typeface="Lato"/>
                <a:sym typeface="Lato"/>
              </a:rPr>
              <a:t>13.04%</a:t>
            </a:r>
            <a:r>
              <a:rPr lang="en">
                <a:solidFill>
                  <a:srgbClr val="FFFFFF"/>
                </a:solidFill>
                <a:latin typeface="Lato"/>
                <a:ea typeface="Lato"/>
                <a:cs typeface="Lato"/>
                <a:sym typeface="Lato"/>
              </a:rPr>
              <a:t> of persons belonging to region with rating 3 had payment difficulties. Further investigation may be done as why that region has this tendency.</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667825" y="181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work experience</a:t>
            </a:r>
            <a:endParaRPr b="1"/>
          </a:p>
        </p:txBody>
      </p:sp>
      <p:pic>
        <p:nvPicPr>
          <p:cNvPr id="376" name="Google Shape;376;p45"/>
          <p:cNvPicPr preferRelativeResize="0"/>
          <p:nvPr/>
        </p:nvPicPr>
        <p:blipFill>
          <a:blip r:embed="rId3">
            <a:alphaModFix/>
          </a:blip>
          <a:stretch>
            <a:fillRect/>
          </a:stretch>
        </p:blipFill>
        <p:spPr>
          <a:xfrm>
            <a:off x="156325" y="1530750"/>
            <a:ext cx="4045600" cy="2831920"/>
          </a:xfrm>
          <a:prstGeom prst="rect">
            <a:avLst/>
          </a:prstGeom>
          <a:noFill/>
          <a:ln>
            <a:noFill/>
          </a:ln>
        </p:spPr>
      </p:pic>
      <p:pic>
        <p:nvPicPr>
          <p:cNvPr id="377" name="Google Shape;377;p45"/>
          <p:cNvPicPr preferRelativeResize="0"/>
          <p:nvPr/>
        </p:nvPicPr>
        <p:blipFill>
          <a:blip r:embed="rId4">
            <a:alphaModFix/>
          </a:blip>
          <a:stretch>
            <a:fillRect/>
          </a:stretch>
        </p:blipFill>
        <p:spPr>
          <a:xfrm>
            <a:off x="4286250" y="1248000"/>
            <a:ext cx="4705350" cy="311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nvSpPr>
        <p:spPr>
          <a:xfrm>
            <a:off x="1146175" y="622600"/>
            <a:ext cx="790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see that people with work experience 0 to 5 range have applied for the maximum loan.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Even though </a:t>
            </a:r>
            <a:r>
              <a:rPr lang="en">
                <a:solidFill>
                  <a:srgbClr val="E47603"/>
                </a:solidFill>
                <a:latin typeface="Lato"/>
                <a:ea typeface="Lato"/>
                <a:cs typeface="Lato"/>
                <a:sym typeface="Lato"/>
              </a:rPr>
              <a:t>11.05%</a:t>
            </a:r>
            <a:r>
              <a:rPr lang="en">
                <a:solidFill>
                  <a:schemeClr val="lt1"/>
                </a:solidFill>
                <a:latin typeface="Lato"/>
                <a:ea typeface="Lato"/>
                <a:cs typeface="Lato"/>
                <a:sym typeface="Lato"/>
              </a:rPr>
              <a:t> of them had payment difficulties, comparing to the prominent audience, we should focus on this category while having campaign.</a:t>
            </a:r>
            <a:endParaRPr>
              <a:solidFill>
                <a:schemeClr val="lt1"/>
              </a:solidFill>
              <a:latin typeface="Lato"/>
              <a:ea typeface="Lato"/>
              <a:cs typeface="Lato"/>
              <a:sym typeface="Lato"/>
            </a:endParaRPr>
          </a:p>
        </p:txBody>
      </p:sp>
      <p:sp>
        <p:nvSpPr>
          <p:cNvPr id="383" name="Google Shape;383;p46"/>
          <p:cNvSpPr txBox="1"/>
          <p:nvPr/>
        </p:nvSpPr>
        <p:spPr>
          <a:xfrm>
            <a:off x="1079400" y="4127350"/>
            <a:ext cx="774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also we that the ranking for each work experience group is same for both defaulter and non-defaulter groups according to frequency.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84" name="Google Shape;384;p46"/>
          <p:cNvPicPr preferRelativeResize="0"/>
          <p:nvPr/>
        </p:nvPicPr>
        <p:blipFill>
          <a:blip r:embed="rId3">
            <a:alphaModFix/>
          </a:blip>
          <a:stretch>
            <a:fillRect/>
          </a:stretch>
        </p:blipFill>
        <p:spPr>
          <a:xfrm>
            <a:off x="1674679" y="1670425"/>
            <a:ext cx="6437824" cy="2284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738575" y="146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loan amount</a:t>
            </a:r>
            <a:endParaRPr b="1"/>
          </a:p>
        </p:txBody>
      </p:sp>
      <p:sp>
        <p:nvSpPr>
          <p:cNvPr id="390" name="Google Shape;390;p47"/>
          <p:cNvSpPr txBox="1"/>
          <p:nvPr/>
        </p:nvSpPr>
        <p:spPr>
          <a:xfrm>
            <a:off x="263400" y="3166775"/>
            <a:ext cx="861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see that here we have highest number of applicants from the amount group 1 lakh to 10 lakh and they</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have very less proportion </a:t>
            </a:r>
            <a:r>
              <a:rPr lang="en">
                <a:solidFill>
                  <a:srgbClr val="E47603"/>
                </a:solidFill>
                <a:latin typeface="Lato"/>
                <a:ea typeface="Lato"/>
                <a:cs typeface="Lato"/>
                <a:sym typeface="Lato"/>
              </a:rPr>
              <a:t>(9.28%)</a:t>
            </a:r>
            <a:r>
              <a:rPr lang="en">
                <a:solidFill>
                  <a:schemeClr val="lt1"/>
                </a:solidFill>
                <a:latin typeface="Lato"/>
                <a:ea typeface="Lato"/>
                <a:cs typeface="Lato"/>
                <a:sym typeface="Lato"/>
              </a:rPr>
              <a:t> of peoples having difficulty in repayment of loan. Hence, more loan plans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should be provided in this loan range.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Also the persons opting less amount of loan i.e., below 10000 have more percentage </a:t>
            </a:r>
            <a:r>
              <a:rPr lang="en">
                <a:solidFill>
                  <a:srgbClr val="E47603"/>
                </a:solidFill>
                <a:latin typeface="Lato"/>
                <a:ea typeface="Lato"/>
                <a:cs typeface="Lato"/>
                <a:sym typeface="Lato"/>
              </a:rPr>
              <a:t>(11.81%) </a:t>
            </a:r>
            <a:r>
              <a:rPr lang="en">
                <a:solidFill>
                  <a:schemeClr val="lt1"/>
                </a:solidFill>
                <a:latin typeface="Lato"/>
                <a:ea typeface="Lato"/>
                <a:cs typeface="Lato"/>
                <a:sym typeface="Lato"/>
              </a:rPr>
              <a:t>of people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having difficulty in repayment of loan.</a:t>
            </a:r>
            <a:endParaRPr>
              <a:solidFill>
                <a:schemeClr val="lt1"/>
              </a:solidFill>
              <a:latin typeface="Lato"/>
              <a:ea typeface="Lato"/>
              <a:cs typeface="Lato"/>
              <a:sym typeface="Lato"/>
            </a:endParaRPr>
          </a:p>
        </p:txBody>
      </p:sp>
      <p:pic>
        <p:nvPicPr>
          <p:cNvPr id="391" name="Google Shape;391;p47"/>
          <p:cNvPicPr preferRelativeResize="0"/>
          <p:nvPr/>
        </p:nvPicPr>
        <p:blipFill>
          <a:blip r:embed="rId3">
            <a:alphaModFix/>
          </a:blip>
          <a:stretch>
            <a:fillRect/>
          </a:stretch>
        </p:blipFill>
        <p:spPr>
          <a:xfrm>
            <a:off x="1311775" y="969875"/>
            <a:ext cx="6520450" cy="2041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597075" y="139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collateral amount</a:t>
            </a:r>
            <a:endParaRPr b="1"/>
          </a:p>
        </p:txBody>
      </p:sp>
      <p:sp>
        <p:nvSpPr>
          <p:cNvPr id="397" name="Google Shape;397;p48"/>
          <p:cNvSpPr txBox="1"/>
          <p:nvPr/>
        </p:nvSpPr>
        <p:spPr>
          <a:xfrm>
            <a:off x="1382775" y="1183038"/>
            <a:ext cx="346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Here we see that most of the collateral amounts to the range 1 lakh to 10 lakh.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Here we see that none of the group has high enough percentage of people having difficulty in repayment.</a:t>
            </a:r>
            <a:endParaRPr>
              <a:solidFill>
                <a:srgbClr val="FFFFFF"/>
              </a:solidFill>
              <a:latin typeface="Lato"/>
              <a:ea typeface="Lato"/>
              <a:cs typeface="Lato"/>
              <a:sym typeface="Lato"/>
            </a:endParaRPr>
          </a:p>
        </p:txBody>
      </p:sp>
      <p:pic>
        <p:nvPicPr>
          <p:cNvPr id="398" name="Google Shape;398;p48"/>
          <p:cNvPicPr preferRelativeResize="0"/>
          <p:nvPr/>
        </p:nvPicPr>
        <p:blipFill>
          <a:blip r:embed="rId3">
            <a:alphaModFix/>
          </a:blip>
          <a:stretch>
            <a:fillRect/>
          </a:stretch>
        </p:blipFill>
        <p:spPr>
          <a:xfrm>
            <a:off x="1383650" y="3290813"/>
            <a:ext cx="6086475" cy="1600200"/>
          </a:xfrm>
          <a:prstGeom prst="rect">
            <a:avLst/>
          </a:prstGeom>
          <a:noFill/>
          <a:ln>
            <a:noFill/>
          </a:ln>
        </p:spPr>
      </p:pic>
      <p:pic>
        <p:nvPicPr>
          <p:cNvPr id="399" name="Google Shape;399;p48"/>
          <p:cNvPicPr preferRelativeResize="0"/>
          <p:nvPr/>
        </p:nvPicPr>
        <p:blipFill>
          <a:blip r:embed="rId4">
            <a:alphaModFix/>
          </a:blip>
          <a:stretch>
            <a:fillRect/>
          </a:stretch>
        </p:blipFill>
        <p:spPr>
          <a:xfrm>
            <a:off x="5419900" y="627375"/>
            <a:ext cx="3469800" cy="2588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731500" y="167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income</a:t>
            </a:r>
            <a:endParaRPr b="1"/>
          </a:p>
        </p:txBody>
      </p:sp>
      <p:sp>
        <p:nvSpPr>
          <p:cNvPr id="405" name="Google Shape;405;p49"/>
          <p:cNvSpPr txBox="1"/>
          <p:nvPr/>
        </p:nvSpPr>
        <p:spPr>
          <a:xfrm>
            <a:off x="738963" y="3121775"/>
            <a:ext cx="793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that persons with income 1 lakh to 10 lakh have opted for loans most of them and with very less percent</a:t>
            </a:r>
            <a:r>
              <a:rPr lang="en">
                <a:solidFill>
                  <a:srgbClr val="E47603"/>
                </a:solidFill>
                <a:latin typeface="Lato"/>
                <a:ea typeface="Lato"/>
                <a:cs typeface="Lato"/>
                <a:sym typeface="Lato"/>
              </a:rPr>
              <a:t> (9.37%)</a:t>
            </a:r>
            <a:r>
              <a:rPr lang="en">
                <a:solidFill>
                  <a:schemeClr val="lt1"/>
                </a:solidFill>
                <a:latin typeface="Lato"/>
                <a:ea typeface="Lato"/>
                <a:cs typeface="Lato"/>
                <a:sym typeface="Lato"/>
              </a:rPr>
              <a:t> of them having difficulty in repayment of loan. Hence campaigns should focus on this income group.</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Here in the income group above 1 crore, there is high % of defaulters found. An investigation may be needed as to why this is observed.</a:t>
            </a:r>
            <a:endParaRPr>
              <a:solidFill>
                <a:schemeClr val="lt1"/>
              </a:solidFill>
              <a:latin typeface="Lato"/>
              <a:ea typeface="Lato"/>
              <a:cs typeface="Lato"/>
              <a:sym typeface="Lato"/>
            </a:endParaRPr>
          </a:p>
        </p:txBody>
      </p:sp>
      <p:pic>
        <p:nvPicPr>
          <p:cNvPr id="406" name="Google Shape;406;p49"/>
          <p:cNvPicPr preferRelativeResize="0"/>
          <p:nvPr/>
        </p:nvPicPr>
        <p:blipFill>
          <a:blip r:embed="rId3">
            <a:alphaModFix/>
          </a:blip>
          <a:stretch>
            <a:fillRect/>
          </a:stretch>
        </p:blipFill>
        <p:spPr>
          <a:xfrm>
            <a:off x="1737463" y="900713"/>
            <a:ext cx="5934075" cy="2105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ph type="title"/>
          </p:nvPr>
        </p:nvSpPr>
        <p:spPr>
          <a:xfrm>
            <a:off x="724425" y="209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family size</a:t>
            </a:r>
            <a:endParaRPr b="1"/>
          </a:p>
        </p:txBody>
      </p:sp>
      <p:sp>
        <p:nvSpPr>
          <p:cNvPr id="412" name="Google Shape;412;p50"/>
          <p:cNvSpPr txBox="1"/>
          <p:nvPr/>
        </p:nvSpPr>
        <p:spPr>
          <a:xfrm>
            <a:off x="1068325" y="749950"/>
            <a:ext cx="795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have maximum family members as </a:t>
            </a:r>
            <a:r>
              <a:rPr lang="en">
                <a:solidFill>
                  <a:srgbClr val="00FFFF"/>
                </a:solidFill>
                <a:latin typeface="Lato"/>
                <a:ea typeface="Lato"/>
                <a:cs typeface="Lato"/>
                <a:sym typeface="Lato"/>
              </a:rPr>
              <a:t>16</a:t>
            </a:r>
            <a:r>
              <a:rPr lang="en">
                <a:solidFill>
                  <a:schemeClr val="lt1"/>
                </a:solidFill>
                <a:latin typeface="Lato"/>
                <a:ea typeface="Lato"/>
                <a:cs typeface="Lato"/>
                <a:sym typeface="Lato"/>
              </a:rPr>
              <a:t>. We cannot still confidently tell this is a non-admissible value. There can be joint families which may probably have this number.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we can bin them for convenience.</a:t>
            </a:r>
            <a:endParaRPr>
              <a:solidFill>
                <a:schemeClr val="lt1"/>
              </a:solidFill>
              <a:latin typeface="Lato"/>
              <a:ea typeface="Lato"/>
              <a:cs typeface="Lato"/>
              <a:sym typeface="Lato"/>
            </a:endParaRPr>
          </a:p>
        </p:txBody>
      </p:sp>
      <p:sp>
        <p:nvSpPr>
          <p:cNvPr id="413" name="Google Shape;413;p50"/>
          <p:cNvSpPr txBox="1"/>
          <p:nvPr/>
        </p:nvSpPr>
        <p:spPr>
          <a:xfrm>
            <a:off x="537700" y="3424275"/>
            <a:ext cx="839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observe that nuclear families with 0-4 members have applied for maximum loans and have very less percentage </a:t>
            </a:r>
            <a:r>
              <a:rPr lang="en">
                <a:solidFill>
                  <a:srgbClr val="E47603"/>
                </a:solidFill>
                <a:latin typeface="Lato"/>
                <a:ea typeface="Lato"/>
                <a:cs typeface="Lato"/>
                <a:sym typeface="Lato"/>
              </a:rPr>
              <a:t>(9.45%)</a:t>
            </a:r>
            <a:r>
              <a:rPr lang="en">
                <a:solidFill>
                  <a:schemeClr val="lt1"/>
                </a:solidFill>
                <a:latin typeface="Lato"/>
                <a:ea typeface="Lato"/>
                <a:cs typeface="Lato"/>
                <a:sym typeface="Lato"/>
              </a:rPr>
              <a:t> of applications having difficulty in repayment of loan.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campaigns should be made for nuclear families to attract more potential subscribers.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Families with very large number of members have more chance of having difficulty in repayment of loan.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a family size of more than 10 members must be risky for loan approval.</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414" name="Google Shape;414;p50"/>
          <p:cNvPicPr preferRelativeResize="0"/>
          <p:nvPr/>
        </p:nvPicPr>
        <p:blipFill>
          <a:blip r:embed="rId3">
            <a:alphaModFix/>
          </a:blip>
          <a:stretch>
            <a:fillRect/>
          </a:stretch>
        </p:blipFill>
        <p:spPr>
          <a:xfrm>
            <a:off x="1164225" y="1721625"/>
            <a:ext cx="6375211" cy="155251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ph type="title"/>
          </p:nvPr>
        </p:nvSpPr>
        <p:spPr>
          <a:xfrm>
            <a:off x="766875" y="174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Influence of social circle</a:t>
            </a:r>
            <a:endParaRPr b="1"/>
          </a:p>
        </p:txBody>
      </p:sp>
      <p:sp>
        <p:nvSpPr>
          <p:cNvPr id="420" name="Google Shape;420;p51"/>
          <p:cNvSpPr txBox="1"/>
          <p:nvPr/>
        </p:nvSpPr>
        <p:spPr>
          <a:xfrm>
            <a:off x="710700" y="2964400"/>
            <a:ext cx="7697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we see that maximum number of applicants have come from surroundings with no defaulters 30 days past due and also the percentage of people having difficulty among them is also less </a:t>
            </a:r>
            <a:r>
              <a:rPr lang="en">
                <a:solidFill>
                  <a:srgbClr val="E47603"/>
                </a:solidFill>
                <a:latin typeface="Lato"/>
                <a:ea typeface="Lato"/>
                <a:cs typeface="Lato"/>
                <a:sym typeface="Lato"/>
              </a:rPr>
              <a:t>(9.1%)</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When the number crosses 3, it may be quite risky to lend loan to them. However, looking at the percentages for numbers 1, 2 and 3, we see that this may not be always the case.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Hence, no sufficient evidence to completely suspect these groups.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421" name="Google Shape;421;p51"/>
          <p:cNvPicPr preferRelativeResize="0"/>
          <p:nvPr/>
        </p:nvPicPr>
        <p:blipFill>
          <a:blip r:embed="rId3">
            <a:alphaModFix/>
          </a:blip>
          <a:stretch>
            <a:fillRect/>
          </a:stretch>
        </p:blipFill>
        <p:spPr>
          <a:xfrm>
            <a:off x="1337075" y="895525"/>
            <a:ext cx="6419650" cy="197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790775" y="185325"/>
            <a:ext cx="70389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Gender</a:t>
            </a:r>
            <a:endParaRPr b="1" sz="2100"/>
          </a:p>
        </p:txBody>
      </p:sp>
      <p:pic>
        <p:nvPicPr>
          <p:cNvPr id="155" name="Google Shape;155;p16"/>
          <p:cNvPicPr preferRelativeResize="0"/>
          <p:nvPr/>
        </p:nvPicPr>
        <p:blipFill rotWithShape="1">
          <a:blip r:embed="rId3">
            <a:alphaModFix/>
          </a:blip>
          <a:srcRect b="0" l="583" r="583" t="0"/>
          <a:stretch/>
        </p:blipFill>
        <p:spPr>
          <a:xfrm>
            <a:off x="291824" y="1531047"/>
            <a:ext cx="4280175" cy="2995378"/>
          </a:xfrm>
          <a:prstGeom prst="rect">
            <a:avLst/>
          </a:prstGeom>
          <a:noFill/>
          <a:ln>
            <a:noFill/>
          </a:ln>
        </p:spPr>
      </p:pic>
      <p:pic>
        <p:nvPicPr>
          <p:cNvPr id="156" name="Google Shape;156;p16"/>
          <p:cNvPicPr preferRelativeResize="0"/>
          <p:nvPr/>
        </p:nvPicPr>
        <p:blipFill rotWithShape="1">
          <a:blip r:embed="rId4">
            <a:alphaModFix/>
          </a:blip>
          <a:srcRect b="912" l="0" r="0" t="922"/>
          <a:stretch/>
        </p:blipFill>
        <p:spPr>
          <a:xfrm>
            <a:off x="4648200" y="1518525"/>
            <a:ext cx="4172012" cy="2995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1167675" y="274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55">
                <a:latin typeface="Lato"/>
                <a:ea typeface="Lato"/>
                <a:cs typeface="Lato"/>
                <a:sym typeface="Lato"/>
              </a:rPr>
              <a:t>Data Imbalance</a:t>
            </a:r>
            <a:endParaRPr b="1" sz="2955">
              <a:latin typeface="Lato"/>
              <a:ea typeface="Lato"/>
              <a:cs typeface="Lato"/>
              <a:sym typeface="Lato"/>
            </a:endParaRPr>
          </a:p>
          <a:p>
            <a:pPr indent="0" lvl="0" marL="0" rtl="0" algn="l">
              <a:spcBef>
                <a:spcPts val="0"/>
              </a:spcBef>
              <a:spcAft>
                <a:spcPts val="0"/>
              </a:spcAft>
              <a:buNone/>
            </a:pPr>
            <a:r>
              <a:t/>
            </a:r>
            <a:endParaRPr b="1"/>
          </a:p>
        </p:txBody>
      </p:sp>
      <p:pic>
        <p:nvPicPr>
          <p:cNvPr id="427" name="Google Shape;427;p52"/>
          <p:cNvPicPr preferRelativeResize="0"/>
          <p:nvPr/>
        </p:nvPicPr>
        <p:blipFill>
          <a:blip r:embed="rId3">
            <a:alphaModFix/>
          </a:blip>
          <a:stretch>
            <a:fillRect/>
          </a:stretch>
        </p:blipFill>
        <p:spPr>
          <a:xfrm>
            <a:off x="3823925" y="493113"/>
            <a:ext cx="4800175" cy="4157275"/>
          </a:xfrm>
          <a:prstGeom prst="rect">
            <a:avLst/>
          </a:prstGeom>
          <a:noFill/>
          <a:ln>
            <a:noFill/>
          </a:ln>
        </p:spPr>
      </p:pic>
      <p:sp>
        <p:nvSpPr>
          <p:cNvPr id="428" name="Google Shape;428;p52"/>
          <p:cNvSpPr txBox="1"/>
          <p:nvPr/>
        </p:nvSpPr>
        <p:spPr>
          <a:xfrm>
            <a:off x="1043100" y="2451950"/>
            <a:ext cx="2682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As we can see that our final data has high data imbalance with defaulted population at </a:t>
            </a:r>
            <a:r>
              <a:rPr lang="en">
                <a:solidFill>
                  <a:srgbClr val="E47603"/>
                </a:solidFill>
                <a:latin typeface="Lato"/>
                <a:ea typeface="Lato"/>
                <a:cs typeface="Lato"/>
                <a:sym typeface="Lato"/>
              </a:rPr>
              <a:t>9.5%</a:t>
            </a:r>
            <a:r>
              <a:rPr lang="en">
                <a:solidFill>
                  <a:schemeClr val="lt1"/>
                </a:solidFill>
                <a:latin typeface="Lato"/>
                <a:ea typeface="Lato"/>
                <a:cs typeface="Lato"/>
                <a:sym typeface="Lato"/>
              </a:rPr>
              <a:t> as compared to</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non-defaulted population at </a:t>
            </a:r>
            <a:r>
              <a:rPr lang="en">
                <a:solidFill>
                  <a:srgbClr val="E47603"/>
                </a:solidFill>
                <a:latin typeface="Lato"/>
                <a:ea typeface="Lato"/>
                <a:cs typeface="Lato"/>
                <a:sym typeface="Lato"/>
              </a:rPr>
              <a:t>90.5%.</a:t>
            </a:r>
            <a:endParaRPr>
              <a:solidFill>
                <a:srgbClr val="E47603"/>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Imbalance ratio was found to be </a:t>
            </a:r>
            <a:r>
              <a:rPr lang="en">
                <a:solidFill>
                  <a:srgbClr val="00FFFF"/>
                </a:solidFill>
                <a:latin typeface="Lato"/>
                <a:ea typeface="Lato"/>
                <a:cs typeface="Lato"/>
                <a:sym typeface="Lato"/>
              </a:rPr>
              <a:t>9.56.</a:t>
            </a:r>
            <a:endParaRPr>
              <a:solidFill>
                <a:srgbClr val="00FF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800"/>
              <a:t>THANK  YOU</a:t>
            </a:r>
            <a:endParaRPr b="1" sz="4800"/>
          </a:p>
        </p:txBody>
      </p:sp>
      <p:sp>
        <p:nvSpPr>
          <p:cNvPr id="434" name="Google Shape;434;p53"/>
          <p:cNvSpPr/>
          <p:nvPr/>
        </p:nvSpPr>
        <p:spPr>
          <a:xfrm>
            <a:off x="183950" y="191025"/>
            <a:ext cx="325500" cy="7215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5" name="Google Shape;435;p53"/>
          <p:cNvCxnSpPr/>
          <p:nvPr/>
        </p:nvCxnSpPr>
        <p:spPr>
          <a:xfrm flipH="1" rot="10800000">
            <a:off x="3019550" y="3112850"/>
            <a:ext cx="2391300" cy="72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1579425" y="1104000"/>
            <a:ext cx="6110800" cy="1618325"/>
          </a:xfrm>
          <a:prstGeom prst="rect">
            <a:avLst/>
          </a:prstGeom>
          <a:noFill/>
          <a:ln>
            <a:noFill/>
          </a:ln>
        </p:spPr>
      </p:pic>
      <p:sp>
        <p:nvSpPr>
          <p:cNvPr id="162" name="Google Shape;162;p17"/>
          <p:cNvSpPr txBox="1"/>
          <p:nvPr/>
        </p:nvSpPr>
        <p:spPr>
          <a:xfrm>
            <a:off x="866325" y="3059625"/>
            <a:ext cx="774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We saw that there is significant difference between the proportions using confidence interval.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Here we have more applicants from females whereas males have had more </a:t>
            </a:r>
            <a:r>
              <a:rPr lang="en">
                <a:solidFill>
                  <a:srgbClr val="E47603"/>
                </a:solidFill>
                <a:latin typeface="Lato"/>
                <a:ea typeface="Lato"/>
                <a:cs typeface="Lato"/>
                <a:sym typeface="Lato"/>
              </a:rPr>
              <a:t>(11.13%) </a:t>
            </a:r>
            <a:r>
              <a:rPr lang="en">
                <a:solidFill>
                  <a:srgbClr val="FFFFFF"/>
                </a:solidFill>
                <a:latin typeface="Lato"/>
                <a:ea typeface="Lato"/>
                <a:cs typeface="Lato"/>
                <a:sym typeface="Lato"/>
              </a:rPr>
              <a:t>difficulty in repaying the loan.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However the proportions of females and males having difficulty in payment are not high enough to refuse loans to either of the category</a:t>
            </a:r>
            <a:endParaRPr>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734200" y="195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contract type</a:t>
            </a:r>
            <a:endParaRPr b="1"/>
          </a:p>
        </p:txBody>
      </p:sp>
      <p:pic>
        <p:nvPicPr>
          <p:cNvPr id="168" name="Google Shape;168;p18"/>
          <p:cNvPicPr preferRelativeResize="0"/>
          <p:nvPr/>
        </p:nvPicPr>
        <p:blipFill rotWithShape="1">
          <a:blip r:embed="rId3">
            <a:alphaModFix/>
          </a:blip>
          <a:srcRect b="6821" l="0" r="0" t="6830"/>
          <a:stretch/>
        </p:blipFill>
        <p:spPr>
          <a:xfrm>
            <a:off x="2189563" y="821475"/>
            <a:ext cx="4957625" cy="2744051"/>
          </a:xfrm>
          <a:prstGeom prst="rect">
            <a:avLst/>
          </a:prstGeom>
          <a:noFill/>
          <a:ln>
            <a:noFill/>
          </a:ln>
        </p:spPr>
      </p:pic>
      <p:sp>
        <p:nvSpPr>
          <p:cNvPr id="169" name="Google Shape;169;p18"/>
          <p:cNvSpPr txBox="1"/>
          <p:nvPr/>
        </p:nvSpPr>
        <p:spPr>
          <a:xfrm>
            <a:off x="823275" y="3695850"/>
            <a:ext cx="769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From the results of Chi-square test, </a:t>
            </a:r>
            <a:r>
              <a:rPr lang="en">
                <a:solidFill>
                  <a:schemeClr val="lt1"/>
                </a:solidFill>
                <a:latin typeface="Lato"/>
                <a:ea typeface="Lato"/>
                <a:cs typeface="Lato"/>
                <a:sym typeface="Lato"/>
              </a:rPr>
              <a:t>we could say that the contract type has an influence in determining whether a person has difficulty in repayment of loan. Here in our sample we see that there is no defaulters in 'Revolving loans' category. However this could be even due to not enough representative data.</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22525" y="188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accompany type</a:t>
            </a:r>
            <a:endParaRPr b="1"/>
          </a:p>
        </p:txBody>
      </p:sp>
      <p:sp>
        <p:nvSpPr>
          <p:cNvPr id="175" name="Google Shape;175;p19"/>
          <p:cNvSpPr txBox="1"/>
          <p:nvPr/>
        </p:nvSpPr>
        <p:spPr>
          <a:xfrm>
            <a:off x="781100" y="3768200"/>
            <a:ext cx="803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When we look at top 2 categories, ‘Family’ and ‘Unaccompanied’, the </a:t>
            </a:r>
            <a:r>
              <a:rPr lang="en">
                <a:solidFill>
                  <a:schemeClr val="lt1"/>
                </a:solidFill>
                <a:latin typeface="Lato"/>
                <a:ea typeface="Lato"/>
                <a:cs typeface="Lato"/>
                <a:sym typeface="Lato"/>
              </a:rPr>
              <a:t>proportions are not high enough to refuse loans to any group. ‘Group of people’ category has slightly higher proportion of having difficulty in repayment of loan.</a:t>
            </a:r>
            <a:endParaRPr>
              <a:solidFill>
                <a:schemeClr val="lt1"/>
              </a:solidFill>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1915250" y="955300"/>
            <a:ext cx="4910475" cy="257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710275" y="146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income type</a:t>
            </a:r>
            <a:endParaRPr b="1"/>
          </a:p>
        </p:txBody>
      </p:sp>
      <p:sp>
        <p:nvSpPr>
          <p:cNvPr id="182" name="Google Shape;182;p20"/>
          <p:cNvSpPr txBox="1"/>
          <p:nvPr/>
        </p:nvSpPr>
        <p:spPr>
          <a:xfrm>
            <a:off x="349325" y="3505275"/>
            <a:ext cx="832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Here though we can say that working professionals are more likely to take loans and only </a:t>
            </a:r>
            <a:r>
              <a:rPr lang="en">
                <a:solidFill>
                  <a:srgbClr val="00FFFF"/>
                </a:solidFill>
                <a:latin typeface="Lato"/>
                <a:ea typeface="Lato"/>
                <a:cs typeface="Lato"/>
                <a:sym typeface="Lato"/>
              </a:rPr>
              <a:t>10.37%</a:t>
            </a:r>
            <a:r>
              <a:rPr lang="en">
                <a:solidFill>
                  <a:schemeClr val="lt1"/>
                </a:solidFill>
                <a:latin typeface="Lato"/>
                <a:ea typeface="Lato"/>
                <a:cs typeface="Lato"/>
                <a:sym typeface="Lato"/>
              </a:rPr>
              <a:t> of them have chance of having payment difficulties. Hence, it is better to do campaigns for this set of group.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Here we observe that those who has taken </a:t>
            </a:r>
            <a:r>
              <a:rPr lang="en">
                <a:solidFill>
                  <a:srgbClr val="FF9900"/>
                </a:solidFill>
                <a:latin typeface="Lato"/>
                <a:ea typeface="Lato"/>
                <a:cs typeface="Lato"/>
                <a:sym typeface="Lato"/>
              </a:rPr>
              <a:t>maternity leave</a:t>
            </a:r>
            <a:r>
              <a:rPr lang="en">
                <a:solidFill>
                  <a:schemeClr val="lt1"/>
                </a:solidFill>
                <a:latin typeface="Lato"/>
                <a:ea typeface="Lato"/>
                <a:cs typeface="Lato"/>
                <a:sym typeface="Lato"/>
              </a:rPr>
              <a:t> had all of them subject to difficulty in repayment. Hence, that can be a risky group to provide loans to.</a:t>
            </a:r>
            <a:endParaRPr>
              <a:solidFill>
                <a:schemeClr val="lt1"/>
              </a:solidFill>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1726425" y="851250"/>
            <a:ext cx="5214800" cy="24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09325" y="216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Influence of education type</a:t>
            </a:r>
            <a:endParaRPr b="1"/>
          </a:p>
        </p:txBody>
      </p:sp>
      <p:sp>
        <p:nvSpPr>
          <p:cNvPr id="189" name="Google Shape;189;p21"/>
          <p:cNvSpPr txBox="1"/>
          <p:nvPr/>
        </p:nvSpPr>
        <p:spPr>
          <a:xfrm>
            <a:off x="334050" y="3348575"/>
            <a:ext cx="847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see that persons having lower secondary education has higher proportion </a:t>
            </a:r>
            <a:r>
              <a:rPr lang="en">
                <a:solidFill>
                  <a:srgbClr val="E47603"/>
                </a:solidFill>
                <a:latin typeface="Lato"/>
                <a:ea typeface="Lato"/>
                <a:cs typeface="Lato"/>
                <a:sym typeface="Lato"/>
              </a:rPr>
              <a:t>(14.44%) </a:t>
            </a:r>
            <a:r>
              <a:rPr lang="en">
                <a:solidFill>
                  <a:schemeClr val="lt1"/>
                </a:solidFill>
                <a:latin typeface="Lato"/>
                <a:ea typeface="Lato"/>
                <a:cs typeface="Lato"/>
                <a:sym typeface="Lato"/>
              </a:rPr>
              <a:t>of having difficulty in payment of loan. Hence, it is risky to provide huge loans to this category.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People belonging to secondary education has the highest number of applicants. Hence, it is better to do campaigns focusing on these category by offering packages in the fields in which this category persons are most likely to take up career as only </a:t>
            </a:r>
            <a:r>
              <a:rPr lang="en">
                <a:solidFill>
                  <a:srgbClr val="E47603"/>
                </a:solidFill>
                <a:latin typeface="Lato"/>
                <a:ea typeface="Lato"/>
                <a:cs typeface="Lato"/>
                <a:sym typeface="Lato"/>
              </a:rPr>
              <a:t>10.45%</a:t>
            </a:r>
            <a:r>
              <a:rPr lang="en">
                <a:solidFill>
                  <a:schemeClr val="lt1"/>
                </a:solidFill>
                <a:latin typeface="Lato"/>
                <a:ea typeface="Lato"/>
                <a:cs typeface="Lato"/>
                <a:sym typeface="Lato"/>
              </a:rPr>
              <a:t> of them have had payment difficulties.</a:t>
            </a:r>
            <a:endParaRPr>
              <a:latin typeface="Lato"/>
              <a:ea typeface="Lato"/>
              <a:cs typeface="Lato"/>
              <a:sym typeface="Lato"/>
            </a:endParaRPr>
          </a:p>
        </p:txBody>
      </p:sp>
      <p:pic>
        <p:nvPicPr>
          <p:cNvPr id="190" name="Google Shape;190;p21"/>
          <p:cNvPicPr preferRelativeResize="0"/>
          <p:nvPr/>
        </p:nvPicPr>
        <p:blipFill>
          <a:blip r:embed="rId3">
            <a:alphaModFix/>
          </a:blip>
          <a:stretch>
            <a:fillRect/>
          </a:stretch>
        </p:blipFill>
        <p:spPr>
          <a:xfrm>
            <a:off x="1608563" y="1023900"/>
            <a:ext cx="5926875" cy="219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