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obo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regular.fntdata"/><Relationship Id="rId21" Type="http://schemas.openxmlformats.org/officeDocument/2006/relationships/slide" Target="slides/slide16.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c6f73a04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c6f73a0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d0973fe9fb_1_3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d0973fe9fb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d0973fe9fb_1_4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d0973fe9fb_1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d0973fe9fb_1_7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d0973fe9fb_1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d0973fe9fb_1_4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d0973fe9fb_1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c6f73a04f_0_2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c6f73a04f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d0973fe9fb_1_6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d0973fe9fb_1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c6f73a04f_0_3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c6f73a04f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c6f73a04f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c6f73a04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c6f73a04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c6f73a04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c6f73a04f_0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c6f73a04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c6f73a04f_0_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c6f73a04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d0973fe9fb_1_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d0973fe9fb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d0973fe9fb_1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d0973fe9fb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d0973fe9fb_1_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d0973fe9fb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d0973fe9fb_1_2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d0973fe9fb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9900"/>
        </a:solidFill>
      </p:bgPr>
    </p:bg>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solidFill>
                  <a:srgbClr val="434343"/>
                </a:solidFill>
              </a:rPr>
              <a:t>Lead Scoring Case Study</a:t>
            </a:r>
            <a:endParaRPr b="1">
              <a:solidFill>
                <a:srgbClr val="434343"/>
              </a:solidFill>
            </a:endParaRPr>
          </a:p>
        </p:txBody>
      </p:sp>
      <p:sp>
        <p:nvSpPr>
          <p:cNvPr id="68" name="Google Shape;68;p13"/>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a:t>Roshna Raj T M &amp; Vivek Dumbre</a:t>
            </a:r>
            <a:endParaRPr i="1"/>
          </a:p>
          <a:p>
            <a:pPr indent="0" lvl="0" marL="0" rtl="0" algn="l">
              <a:spcBef>
                <a:spcPts val="0"/>
              </a:spcBef>
              <a:spcAft>
                <a:spcPts val="0"/>
              </a:spcAft>
              <a:buNone/>
            </a:pPr>
            <a:r>
              <a:t/>
            </a:r>
            <a:endParaRPr i="1"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34343"/>
        </a:solidFill>
      </p:bgPr>
    </p:bg>
    <p:spTree>
      <p:nvGrpSpPr>
        <p:cNvPr id="127" name="Shape 127"/>
        <p:cNvGrpSpPr/>
        <p:nvPr/>
      </p:nvGrpSpPr>
      <p:grpSpPr>
        <a:xfrm>
          <a:off x="0" y="0"/>
          <a:ext cx="0" cy="0"/>
          <a:chOff x="0" y="0"/>
          <a:chExt cx="0" cy="0"/>
        </a:xfrm>
      </p:grpSpPr>
      <p:sp>
        <p:nvSpPr>
          <p:cNvPr id="128" name="Google Shape;128;p22"/>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Do Not Email</a:t>
            </a:r>
            <a:endParaRPr/>
          </a:p>
        </p:txBody>
      </p:sp>
      <p:sp>
        <p:nvSpPr>
          <p:cNvPr id="129" name="Google Shape;129;p22"/>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Chi-square test for independence of variables showed significant relationship for these variables with ‘Converted’.</a:t>
            </a:r>
            <a:endParaRPr/>
          </a:p>
          <a:p>
            <a:pPr indent="0" lvl="0" marL="0" rtl="0" algn="l">
              <a:spcBef>
                <a:spcPts val="1600"/>
              </a:spcBef>
              <a:spcAft>
                <a:spcPts val="1600"/>
              </a:spcAft>
              <a:buNone/>
            </a:pPr>
            <a:r>
              <a:rPr lang="en"/>
              <a:t>From the visualization, it can be seen that for the leads who </a:t>
            </a:r>
            <a:r>
              <a:rPr lang="en"/>
              <a:t>preferred</a:t>
            </a:r>
            <a:r>
              <a:rPr lang="en"/>
              <a:t> to opt for Email had higher chance of them being converted as paying customers.</a:t>
            </a:r>
            <a:endParaRPr/>
          </a:p>
        </p:txBody>
      </p:sp>
      <p:pic>
        <p:nvPicPr>
          <p:cNvPr id="130" name="Google Shape;130;p22"/>
          <p:cNvPicPr preferRelativeResize="0"/>
          <p:nvPr/>
        </p:nvPicPr>
        <p:blipFill>
          <a:blip r:embed="rId3">
            <a:alphaModFix/>
          </a:blip>
          <a:stretch>
            <a:fillRect/>
          </a:stretch>
        </p:blipFill>
        <p:spPr>
          <a:xfrm>
            <a:off x="4005225" y="1136188"/>
            <a:ext cx="4508725" cy="28711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9900"/>
        </a:solidFill>
      </p:bgPr>
    </p:bg>
    <p:spTree>
      <p:nvGrpSpPr>
        <p:cNvPr id="134" name="Shape 134"/>
        <p:cNvGrpSpPr/>
        <p:nvPr/>
      </p:nvGrpSpPr>
      <p:grpSpPr>
        <a:xfrm>
          <a:off x="0" y="0"/>
          <a:ext cx="0" cy="0"/>
          <a:chOff x="0" y="0"/>
          <a:chExt cx="0" cy="0"/>
        </a:xfrm>
      </p:grpSpPr>
      <p:sp>
        <p:nvSpPr>
          <p:cNvPr id="135" name="Google Shape;135;p23"/>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solidFill>
                  <a:srgbClr val="434343"/>
                </a:solidFill>
              </a:rPr>
              <a:t>Logistic Regression Model</a:t>
            </a:r>
            <a:endParaRPr b="1">
              <a:solidFill>
                <a:srgbClr val="434343"/>
              </a:solidFill>
            </a:endParaRPr>
          </a:p>
        </p:txBody>
      </p:sp>
      <p:pic>
        <p:nvPicPr>
          <p:cNvPr id="136" name="Google Shape;136;p23"/>
          <p:cNvPicPr preferRelativeResize="0"/>
          <p:nvPr/>
        </p:nvPicPr>
        <p:blipFill>
          <a:blip r:embed="rId3">
            <a:alphaModFix/>
          </a:blip>
          <a:stretch>
            <a:fillRect/>
          </a:stretch>
        </p:blipFill>
        <p:spPr>
          <a:xfrm>
            <a:off x="656588" y="1903225"/>
            <a:ext cx="7830825" cy="30418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9900"/>
        </a:solidFill>
      </p:bgPr>
    </p:bg>
    <p:spTree>
      <p:nvGrpSpPr>
        <p:cNvPr id="140" name="Shape 140"/>
        <p:cNvGrpSpPr/>
        <p:nvPr/>
      </p:nvGrpSpPr>
      <p:grpSpPr>
        <a:xfrm>
          <a:off x="0" y="0"/>
          <a:ext cx="0" cy="0"/>
          <a:chOff x="0" y="0"/>
          <a:chExt cx="0" cy="0"/>
        </a:xfrm>
      </p:grpSpPr>
      <p:sp>
        <p:nvSpPr>
          <p:cNvPr id="141" name="Google Shape;141;p2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solidFill>
                  <a:srgbClr val="434343"/>
                </a:solidFill>
              </a:rPr>
              <a:t>Model Evaluation</a:t>
            </a:r>
            <a:endParaRPr b="1">
              <a:solidFill>
                <a:srgbClr val="434343"/>
              </a:solidFill>
            </a:endParaRPr>
          </a:p>
        </p:txBody>
      </p:sp>
      <p:pic>
        <p:nvPicPr>
          <p:cNvPr id="142" name="Google Shape;142;p24"/>
          <p:cNvPicPr preferRelativeResize="0"/>
          <p:nvPr/>
        </p:nvPicPr>
        <p:blipFill>
          <a:blip r:embed="rId3">
            <a:alphaModFix/>
          </a:blip>
          <a:stretch>
            <a:fillRect/>
          </a:stretch>
        </p:blipFill>
        <p:spPr>
          <a:xfrm>
            <a:off x="471900" y="1996100"/>
            <a:ext cx="4019550" cy="2800350"/>
          </a:xfrm>
          <a:prstGeom prst="rect">
            <a:avLst/>
          </a:prstGeom>
          <a:noFill/>
          <a:ln>
            <a:noFill/>
          </a:ln>
        </p:spPr>
      </p:pic>
      <p:pic>
        <p:nvPicPr>
          <p:cNvPr id="143" name="Google Shape;143;p24"/>
          <p:cNvPicPr preferRelativeResize="0"/>
          <p:nvPr/>
        </p:nvPicPr>
        <p:blipFill>
          <a:blip r:embed="rId4">
            <a:alphaModFix/>
          </a:blip>
          <a:stretch>
            <a:fillRect/>
          </a:stretch>
        </p:blipFill>
        <p:spPr>
          <a:xfrm>
            <a:off x="4998900" y="1938950"/>
            <a:ext cx="3295650" cy="29146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9900"/>
        </a:solidFill>
      </p:bgPr>
    </p:bg>
    <p:spTree>
      <p:nvGrpSpPr>
        <p:cNvPr id="147" name="Shape 147"/>
        <p:cNvGrpSpPr/>
        <p:nvPr/>
      </p:nvGrpSpPr>
      <p:grpSpPr>
        <a:xfrm>
          <a:off x="0" y="0"/>
          <a:ext cx="0" cy="0"/>
          <a:chOff x="0" y="0"/>
          <a:chExt cx="0" cy="0"/>
        </a:xfrm>
      </p:grpSpPr>
      <p:sp>
        <p:nvSpPr>
          <p:cNvPr id="148" name="Google Shape;148;p2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solidFill>
                  <a:srgbClr val="434343"/>
                </a:solidFill>
              </a:rPr>
              <a:t>Interpretation</a:t>
            </a:r>
            <a:endParaRPr b="1">
              <a:solidFill>
                <a:srgbClr val="434343"/>
              </a:solidFill>
            </a:endParaRPr>
          </a:p>
        </p:txBody>
      </p:sp>
      <p:pic>
        <p:nvPicPr>
          <p:cNvPr id="149" name="Google Shape;149;p25"/>
          <p:cNvPicPr preferRelativeResize="0"/>
          <p:nvPr/>
        </p:nvPicPr>
        <p:blipFill rotWithShape="1">
          <a:blip r:embed="rId3">
            <a:alphaModFix/>
          </a:blip>
          <a:srcRect b="0" l="0" r="48344" t="0"/>
          <a:stretch/>
        </p:blipFill>
        <p:spPr>
          <a:xfrm>
            <a:off x="5471825" y="2133600"/>
            <a:ext cx="3377825" cy="2540125"/>
          </a:xfrm>
          <a:prstGeom prst="rect">
            <a:avLst/>
          </a:prstGeom>
          <a:noFill/>
          <a:ln>
            <a:noFill/>
          </a:ln>
        </p:spPr>
      </p:pic>
      <p:sp>
        <p:nvSpPr>
          <p:cNvPr id="150" name="Google Shape;150;p25"/>
          <p:cNvSpPr txBox="1"/>
          <p:nvPr/>
        </p:nvSpPr>
        <p:spPr>
          <a:xfrm>
            <a:off x="471900" y="2193825"/>
            <a:ext cx="4515000" cy="2274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200">
                <a:solidFill>
                  <a:srgbClr val="434343"/>
                </a:solidFill>
                <a:latin typeface="Roboto"/>
                <a:ea typeface="Roboto"/>
                <a:cs typeface="Roboto"/>
                <a:sym typeface="Roboto"/>
              </a:rPr>
              <a:t>Here we that the variables which has positive impact towards improving the probability of a lead being </a:t>
            </a:r>
            <a:r>
              <a:rPr lang="en" sz="1200">
                <a:solidFill>
                  <a:srgbClr val="434343"/>
                </a:solidFill>
                <a:latin typeface="Roboto"/>
                <a:ea typeface="Roboto"/>
                <a:cs typeface="Roboto"/>
                <a:sym typeface="Roboto"/>
              </a:rPr>
              <a:t>converted</a:t>
            </a:r>
            <a:r>
              <a:rPr lang="en" sz="1200">
                <a:solidFill>
                  <a:srgbClr val="434343"/>
                </a:solidFill>
                <a:latin typeface="Roboto"/>
                <a:ea typeface="Roboto"/>
                <a:cs typeface="Roboto"/>
                <a:sym typeface="Roboto"/>
              </a:rPr>
              <a:t> as potential paying customers are ‘Total Time Spent on Website’</a:t>
            </a:r>
            <a:r>
              <a:rPr lang="en" sz="1200">
                <a:solidFill>
                  <a:srgbClr val="434343"/>
                </a:solidFill>
                <a:latin typeface="Roboto"/>
                <a:ea typeface="Roboto"/>
                <a:cs typeface="Roboto"/>
                <a:sym typeface="Roboto"/>
              </a:rPr>
              <a:t> and </a:t>
            </a:r>
            <a:r>
              <a:rPr lang="en" sz="1200">
                <a:solidFill>
                  <a:srgbClr val="434343"/>
                </a:solidFill>
                <a:latin typeface="Roboto"/>
                <a:ea typeface="Roboto"/>
                <a:cs typeface="Roboto"/>
                <a:sym typeface="Roboto"/>
              </a:rPr>
              <a:t>‘Asymmetrique Activity </a:t>
            </a:r>
            <a:r>
              <a:rPr lang="en" sz="1200">
                <a:solidFill>
                  <a:srgbClr val="434343"/>
                </a:solidFill>
                <a:latin typeface="Roboto"/>
                <a:ea typeface="Roboto"/>
                <a:cs typeface="Roboto"/>
                <a:sym typeface="Roboto"/>
              </a:rPr>
              <a:t>Score’. ‘Do Not Email’ has a negative impact on probability. Whereas among the dummy variables of ‘Lead Origin’, ‘Quick Add Form’ and ‘Lead Add Form’ showed positive contribution towards increasing probability.</a:t>
            </a:r>
            <a:endParaRPr sz="1200">
              <a:solidFill>
                <a:srgbClr val="434343"/>
              </a:solidFill>
              <a:latin typeface="Roboto"/>
              <a:ea typeface="Roboto"/>
              <a:cs typeface="Roboto"/>
              <a:sym typeface="Roboto"/>
            </a:endParaRPr>
          </a:p>
          <a:p>
            <a:pPr indent="0" lvl="0" marL="0" rtl="0" algn="l">
              <a:lnSpc>
                <a:spcPct val="115000"/>
              </a:lnSpc>
              <a:spcBef>
                <a:spcPts val="1600"/>
              </a:spcBef>
              <a:spcAft>
                <a:spcPts val="1600"/>
              </a:spcAft>
              <a:buNone/>
            </a:pPr>
            <a:r>
              <a:rPr lang="en" sz="1200">
                <a:solidFill>
                  <a:srgbClr val="434343"/>
                </a:solidFill>
                <a:latin typeface="Roboto"/>
                <a:ea typeface="Roboto"/>
                <a:cs typeface="Roboto"/>
                <a:sym typeface="Roboto"/>
              </a:rPr>
              <a:t>The constructed model is stable since it gave similar evaluation metric values for both training set and testing set.</a:t>
            </a:r>
            <a:endParaRPr sz="1200">
              <a:solidFill>
                <a:srgbClr val="434343"/>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6"/>
          <p:cNvSpPr txBox="1"/>
          <p:nvPr>
            <p:ph type="title"/>
          </p:nvPr>
        </p:nvSpPr>
        <p:spPr>
          <a:xfrm>
            <a:off x="311700" y="2192300"/>
            <a:ext cx="8520600" cy="947400"/>
          </a:xfrm>
          <a:prstGeom prst="rect">
            <a:avLst/>
          </a:prstGeom>
        </p:spPr>
        <p:txBody>
          <a:bodyPr anchorCtr="0" anchor="b" bIns="91425" lIns="91425" spcFirstLastPara="1" rIns="91425" wrap="square" tIns="91425">
            <a:noAutofit/>
          </a:bodyPr>
          <a:lstStyle/>
          <a:p>
            <a:pPr indent="457200" lvl="0" marL="0" rtl="0" algn="l">
              <a:spcBef>
                <a:spcPts val="0"/>
              </a:spcBef>
              <a:spcAft>
                <a:spcPts val="0"/>
              </a:spcAft>
              <a:buNone/>
            </a:pPr>
            <a:r>
              <a:rPr b="1" lang="en" sz="5000"/>
              <a:t>Recommendations</a:t>
            </a:r>
            <a:endParaRPr b="1" sz="50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34343"/>
        </a:solidFill>
      </p:bgPr>
    </p:bg>
    <p:spTree>
      <p:nvGrpSpPr>
        <p:cNvPr id="159" name="Shape 159"/>
        <p:cNvGrpSpPr/>
        <p:nvPr/>
      </p:nvGrpSpPr>
      <p:grpSpPr>
        <a:xfrm>
          <a:off x="0" y="0"/>
          <a:ext cx="0" cy="0"/>
          <a:chOff x="0" y="0"/>
          <a:chExt cx="0" cy="0"/>
        </a:xfrm>
      </p:grpSpPr>
      <p:sp>
        <p:nvSpPr>
          <p:cNvPr id="160" name="Google Shape;160;p27"/>
          <p:cNvSpPr/>
          <p:nvPr/>
        </p:nvSpPr>
        <p:spPr>
          <a:xfrm>
            <a:off x="7823950" y="281325"/>
            <a:ext cx="733500" cy="693300"/>
          </a:xfrm>
          <a:prstGeom prst="ellipse">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7"/>
          <p:cNvSpPr/>
          <p:nvPr/>
        </p:nvSpPr>
        <p:spPr>
          <a:xfrm>
            <a:off x="8577875" y="838450"/>
            <a:ext cx="233700" cy="241800"/>
          </a:xfrm>
          <a:prstGeom prst="ellipse">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7"/>
          <p:cNvSpPr txBox="1"/>
          <p:nvPr/>
        </p:nvSpPr>
        <p:spPr>
          <a:xfrm>
            <a:off x="325225" y="475350"/>
            <a:ext cx="7793400" cy="4192800"/>
          </a:xfrm>
          <a:prstGeom prst="rect">
            <a:avLst/>
          </a:prstGeom>
          <a:noFill/>
          <a:ln>
            <a:noFill/>
          </a:ln>
        </p:spPr>
        <p:txBody>
          <a:bodyPr anchorCtr="0" anchor="t" bIns="91425" lIns="91425" spcFirstLastPara="1" rIns="91425" wrap="square" tIns="91425">
            <a:spAutoFit/>
          </a:bodyPr>
          <a:lstStyle/>
          <a:p>
            <a:pPr indent="-304800" lvl="0" marL="457200" rtl="0" algn="l">
              <a:lnSpc>
                <a:spcPct val="115000"/>
              </a:lnSpc>
              <a:spcBef>
                <a:spcPts val="0"/>
              </a:spcBef>
              <a:spcAft>
                <a:spcPts val="0"/>
              </a:spcAft>
              <a:buClr>
                <a:srgbClr val="FFFFFF"/>
              </a:buClr>
              <a:buSzPts val="1200"/>
              <a:buAutoNum type="arabicPeriod"/>
            </a:pPr>
            <a:r>
              <a:rPr lang="en" sz="1200">
                <a:solidFill>
                  <a:srgbClr val="FFFFFF"/>
                </a:solidFill>
              </a:rPr>
              <a:t>Leads who has the following characteristics has potential of being converted as paying customer</a:t>
            </a:r>
            <a:endParaRPr sz="1200">
              <a:solidFill>
                <a:srgbClr val="FFFFFF"/>
              </a:solidFill>
            </a:endParaRPr>
          </a:p>
          <a:p>
            <a:pPr indent="-304800" lvl="1" marL="914400" rtl="0" algn="l">
              <a:lnSpc>
                <a:spcPct val="115000"/>
              </a:lnSpc>
              <a:spcBef>
                <a:spcPts val="0"/>
              </a:spcBef>
              <a:spcAft>
                <a:spcPts val="0"/>
              </a:spcAft>
              <a:buClr>
                <a:srgbClr val="FFFFFF"/>
              </a:buClr>
              <a:buSzPts val="1200"/>
              <a:buAutoNum type="alphaLcPeriod"/>
            </a:pPr>
            <a:r>
              <a:rPr lang="en" sz="1200">
                <a:solidFill>
                  <a:srgbClr val="FFFFFF"/>
                </a:solidFill>
              </a:rPr>
              <a:t>Asymmetrique Activity Score greater than 13 </a:t>
            </a:r>
            <a:endParaRPr sz="1200">
              <a:solidFill>
                <a:srgbClr val="FFFFFF"/>
              </a:solidFill>
            </a:endParaRPr>
          </a:p>
          <a:p>
            <a:pPr indent="-304800" lvl="1" marL="914400" rtl="0" algn="l">
              <a:lnSpc>
                <a:spcPct val="115000"/>
              </a:lnSpc>
              <a:spcBef>
                <a:spcPts val="0"/>
              </a:spcBef>
              <a:spcAft>
                <a:spcPts val="0"/>
              </a:spcAft>
              <a:buClr>
                <a:srgbClr val="FFFFFF"/>
              </a:buClr>
              <a:buSzPts val="1200"/>
              <a:buAutoNum type="alphaLcPeriod"/>
            </a:pPr>
            <a:r>
              <a:rPr lang="en" sz="1200">
                <a:solidFill>
                  <a:srgbClr val="FFFFFF"/>
                </a:solidFill>
              </a:rPr>
              <a:t>Total Time Spent on Website greater than 250</a:t>
            </a:r>
            <a:endParaRPr sz="1200">
              <a:solidFill>
                <a:srgbClr val="FFFFFF"/>
              </a:solidFill>
            </a:endParaRPr>
          </a:p>
          <a:p>
            <a:pPr indent="-304800" lvl="1" marL="914400" rtl="0" algn="l">
              <a:lnSpc>
                <a:spcPct val="115000"/>
              </a:lnSpc>
              <a:spcBef>
                <a:spcPts val="0"/>
              </a:spcBef>
              <a:spcAft>
                <a:spcPts val="0"/>
              </a:spcAft>
              <a:buClr>
                <a:srgbClr val="FFFFFF"/>
              </a:buClr>
              <a:buSzPts val="1200"/>
              <a:buAutoNum type="alphaLcPeriod"/>
            </a:pPr>
            <a:r>
              <a:rPr lang="en" sz="1200">
                <a:solidFill>
                  <a:srgbClr val="FFFFFF"/>
                </a:solidFill>
              </a:rPr>
              <a:t>Last Activity or Last Notable Activity is ‘SMS Sent’</a:t>
            </a:r>
            <a:endParaRPr sz="1200">
              <a:solidFill>
                <a:srgbClr val="FFFFFF"/>
              </a:solidFill>
            </a:endParaRPr>
          </a:p>
          <a:p>
            <a:pPr indent="-304800" lvl="1" marL="914400" rtl="0" algn="l">
              <a:lnSpc>
                <a:spcPct val="115000"/>
              </a:lnSpc>
              <a:spcBef>
                <a:spcPts val="0"/>
              </a:spcBef>
              <a:spcAft>
                <a:spcPts val="0"/>
              </a:spcAft>
              <a:buClr>
                <a:srgbClr val="FFFFFF"/>
              </a:buClr>
              <a:buSzPts val="1200"/>
              <a:buAutoNum type="alphaLcPeriod"/>
            </a:pPr>
            <a:r>
              <a:rPr lang="en" sz="1200">
                <a:solidFill>
                  <a:srgbClr val="FFFFFF"/>
                </a:solidFill>
              </a:rPr>
              <a:t>Lead Source is ‘Reference’</a:t>
            </a:r>
            <a:endParaRPr sz="1200">
              <a:solidFill>
                <a:srgbClr val="FFFFFF"/>
              </a:solidFill>
            </a:endParaRPr>
          </a:p>
          <a:p>
            <a:pPr indent="-304800" lvl="1" marL="914400" rtl="0" algn="l">
              <a:lnSpc>
                <a:spcPct val="115000"/>
              </a:lnSpc>
              <a:spcBef>
                <a:spcPts val="0"/>
              </a:spcBef>
              <a:spcAft>
                <a:spcPts val="0"/>
              </a:spcAft>
              <a:buClr>
                <a:srgbClr val="FFFFFF"/>
              </a:buClr>
              <a:buSzPts val="1200"/>
              <a:buAutoNum type="alphaLcPeriod"/>
            </a:pPr>
            <a:r>
              <a:rPr lang="en" sz="1200">
                <a:solidFill>
                  <a:srgbClr val="FFFFFF"/>
                </a:solidFill>
              </a:rPr>
              <a:t>Lead Origin is ‘Lead Add Form’ or ‘Quick Add Form’</a:t>
            </a:r>
            <a:endParaRPr sz="1200">
              <a:solidFill>
                <a:srgbClr val="FFFFFF"/>
              </a:solidFill>
            </a:endParaRPr>
          </a:p>
          <a:p>
            <a:pPr indent="0" lvl="0" marL="0" rtl="0" algn="l">
              <a:lnSpc>
                <a:spcPct val="115000"/>
              </a:lnSpc>
              <a:spcBef>
                <a:spcPts val="0"/>
              </a:spcBef>
              <a:spcAft>
                <a:spcPts val="0"/>
              </a:spcAft>
              <a:buNone/>
            </a:pPr>
            <a:r>
              <a:t/>
            </a:r>
            <a:endParaRPr sz="1200">
              <a:solidFill>
                <a:srgbClr val="FFFFFF"/>
              </a:solidFill>
            </a:endParaRPr>
          </a:p>
          <a:p>
            <a:pPr indent="-304800" lvl="0" marL="457200" rtl="0" algn="l">
              <a:lnSpc>
                <a:spcPct val="115000"/>
              </a:lnSpc>
              <a:spcBef>
                <a:spcPts val="0"/>
              </a:spcBef>
              <a:spcAft>
                <a:spcPts val="0"/>
              </a:spcAft>
              <a:buClr>
                <a:srgbClr val="FFFFFF"/>
              </a:buClr>
              <a:buSzPts val="1200"/>
              <a:buAutoNum type="arabicPeriod"/>
            </a:pPr>
            <a:r>
              <a:rPr lang="en" sz="1200">
                <a:solidFill>
                  <a:srgbClr val="FFFFFF"/>
                </a:solidFill>
              </a:rPr>
              <a:t>Leads who has the following characteristics has very high probability of being converted as paying customer</a:t>
            </a:r>
            <a:endParaRPr sz="1200">
              <a:solidFill>
                <a:srgbClr val="FFFFFF"/>
              </a:solidFill>
            </a:endParaRPr>
          </a:p>
          <a:p>
            <a:pPr indent="-304800" lvl="1" marL="914400" rtl="0" algn="l">
              <a:lnSpc>
                <a:spcPct val="115000"/>
              </a:lnSpc>
              <a:spcBef>
                <a:spcPts val="0"/>
              </a:spcBef>
              <a:spcAft>
                <a:spcPts val="0"/>
              </a:spcAft>
              <a:buClr>
                <a:srgbClr val="FFFFFF"/>
              </a:buClr>
              <a:buSzPts val="1200"/>
              <a:buAutoNum type="alphaLcPeriod"/>
            </a:pPr>
            <a:r>
              <a:rPr lang="en" sz="1200">
                <a:solidFill>
                  <a:srgbClr val="FFFFFF"/>
                </a:solidFill>
              </a:rPr>
              <a:t>Total Time Spent on Website greater than 500</a:t>
            </a:r>
            <a:endParaRPr sz="1200">
              <a:solidFill>
                <a:srgbClr val="FFFFFF"/>
              </a:solidFill>
            </a:endParaRPr>
          </a:p>
          <a:p>
            <a:pPr indent="-304800" lvl="1" marL="914400" rtl="0" algn="l">
              <a:lnSpc>
                <a:spcPct val="115000"/>
              </a:lnSpc>
              <a:spcBef>
                <a:spcPts val="0"/>
              </a:spcBef>
              <a:spcAft>
                <a:spcPts val="0"/>
              </a:spcAft>
              <a:buClr>
                <a:srgbClr val="FFFFFF"/>
              </a:buClr>
              <a:buSzPts val="1200"/>
              <a:buAutoNum type="alphaLcPeriod"/>
            </a:pPr>
            <a:r>
              <a:rPr lang="en" sz="1200">
                <a:solidFill>
                  <a:srgbClr val="FFFFFF"/>
                </a:solidFill>
              </a:rPr>
              <a:t>Last Notable Activity is ‘SMS Sent’</a:t>
            </a:r>
            <a:endParaRPr sz="1200">
              <a:solidFill>
                <a:srgbClr val="FFFFFF"/>
              </a:solidFill>
            </a:endParaRPr>
          </a:p>
          <a:p>
            <a:pPr indent="-304800" lvl="1" marL="914400" rtl="0" algn="l">
              <a:lnSpc>
                <a:spcPct val="115000"/>
              </a:lnSpc>
              <a:spcBef>
                <a:spcPts val="0"/>
              </a:spcBef>
              <a:spcAft>
                <a:spcPts val="0"/>
              </a:spcAft>
              <a:buClr>
                <a:srgbClr val="FFFFFF"/>
              </a:buClr>
              <a:buSzPts val="1200"/>
              <a:buAutoNum type="alphaLcPeriod"/>
            </a:pPr>
            <a:r>
              <a:rPr lang="en" sz="1200">
                <a:solidFill>
                  <a:srgbClr val="FFFFFF"/>
                </a:solidFill>
              </a:rPr>
              <a:t>Lead Source is ‘Reference’</a:t>
            </a:r>
            <a:endParaRPr sz="1200">
              <a:solidFill>
                <a:srgbClr val="FFFFFF"/>
              </a:solidFill>
            </a:endParaRPr>
          </a:p>
          <a:p>
            <a:pPr indent="-304800" lvl="1" marL="914400" rtl="0" algn="l">
              <a:lnSpc>
                <a:spcPct val="115000"/>
              </a:lnSpc>
              <a:spcBef>
                <a:spcPts val="0"/>
              </a:spcBef>
              <a:spcAft>
                <a:spcPts val="0"/>
              </a:spcAft>
              <a:buClr>
                <a:srgbClr val="FFFFFF"/>
              </a:buClr>
              <a:buSzPts val="1200"/>
              <a:buAutoNum type="alphaLcPeriod"/>
            </a:pPr>
            <a:r>
              <a:rPr lang="en" sz="1200">
                <a:solidFill>
                  <a:srgbClr val="FFFFFF"/>
                </a:solidFill>
              </a:rPr>
              <a:t>Lead Origin is ‘Quick Add Form’</a:t>
            </a:r>
            <a:endParaRPr sz="1200">
              <a:solidFill>
                <a:srgbClr val="FFFFFF"/>
              </a:solidFill>
            </a:endParaRPr>
          </a:p>
          <a:p>
            <a:pPr indent="0" lvl="0" marL="0" rtl="0" algn="l">
              <a:lnSpc>
                <a:spcPct val="115000"/>
              </a:lnSpc>
              <a:spcBef>
                <a:spcPts val="0"/>
              </a:spcBef>
              <a:spcAft>
                <a:spcPts val="0"/>
              </a:spcAft>
              <a:buNone/>
            </a:pPr>
            <a:r>
              <a:t/>
            </a:r>
            <a:endParaRPr sz="1200">
              <a:solidFill>
                <a:srgbClr val="FFFFFF"/>
              </a:solidFill>
            </a:endParaRPr>
          </a:p>
          <a:p>
            <a:pPr indent="0" lvl="0" marL="0" rtl="0" algn="l">
              <a:lnSpc>
                <a:spcPct val="115000"/>
              </a:lnSpc>
              <a:spcBef>
                <a:spcPts val="0"/>
              </a:spcBef>
              <a:spcAft>
                <a:spcPts val="0"/>
              </a:spcAft>
              <a:buNone/>
            </a:pPr>
            <a:r>
              <a:rPr lang="en" sz="1200">
                <a:solidFill>
                  <a:srgbClr val="FFFFFF"/>
                </a:solidFill>
              </a:rPr>
              <a:t>It is recommended that the company should focus on marketing strategies such that asymmetrique activity score of visitors to the website can be improved. The website should be organized and advertised in such a way that people are encouraged to spend more time on the website so that they get catching offers of courses available on the platform. The leads should be followed up through SMS and Emails regularly. More reference to the courses should be encouraged. Lead Add Forms should be circulated on social media platforms.</a:t>
            </a:r>
            <a:endParaRPr sz="1200">
              <a:solidFill>
                <a:srgbClr val="FFFFFF"/>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8"/>
          <p:cNvSpPr txBox="1"/>
          <p:nvPr>
            <p:ph idx="4294967295" type="title"/>
          </p:nvPr>
        </p:nvSpPr>
        <p:spPr>
          <a:xfrm>
            <a:off x="773700" y="1663450"/>
            <a:ext cx="7596600" cy="761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434343"/>
                </a:solidFill>
              </a:rPr>
              <a:t>Thank You</a:t>
            </a:r>
            <a:endParaRPr b="1">
              <a:solidFill>
                <a:srgbClr val="434343"/>
              </a:solidFill>
            </a:endParaRPr>
          </a:p>
        </p:txBody>
      </p:sp>
      <p:cxnSp>
        <p:nvCxnSpPr>
          <p:cNvPr id="168" name="Google Shape;168;p28"/>
          <p:cNvCxnSpPr/>
          <p:nvPr/>
        </p:nvCxnSpPr>
        <p:spPr>
          <a:xfrm>
            <a:off x="4295550" y="2693400"/>
            <a:ext cx="552900" cy="0"/>
          </a:xfrm>
          <a:prstGeom prst="straightConnector1">
            <a:avLst/>
          </a:prstGeom>
          <a:noFill/>
          <a:ln cap="flat" cmpd="sng" w="28575">
            <a:solidFill>
              <a:schemeClr val="dk1"/>
            </a:solidFill>
            <a:prstDash val="solid"/>
            <a:round/>
            <a:headEnd len="sm" w="sm" type="none"/>
            <a:tailEnd len="sm" w="sm" type="none"/>
          </a:ln>
        </p:spPr>
      </p:cxnSp>
      <p:sp>
        <p:nvSpPr>
          <p:cNvPr id="169" name="Google Shape;169;p28"/>
          <p:cNvSpPr txBox="1"/>
          <p:nvPr>
            <p:ph idx="4294967295" type="body"/>
          </p:nvPr>
        </p:nvSpPr>
        <p:spPr>
          <a:xfrm>
            <a:off x="773700" y="2961650"/>
            <a:ext cx="7596600" cy="5184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a:t>Roshna Raj T M &amp; Vivek Dumbre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34343"/>
        </a:solidFill>
      </p:bgPr>
    </p:bg>
    <p:spTree>
      <p:nvGrpSpPr>
        <p:cNvPr id="72" name="Shape 72"/>
        <p:cNvGrpSpPr/>
        <p:nvPr/>
      </p:nvGrpSpPr>
      <p:grpSpPr>
        <a:xfrm>
          <a:off x="0" y="0"/>
          <a:ext cx="0" cy="0"/>
          <a:chOff x="0" y="0"/>
          <a:chExt cx="0" cy="0"/>
        </a:xfrm>
      </p:grpSpPr>
      <p:sp>
        <p:nvSpPr>
          <p:cNvPr id="73" name="Google Shape;73;p14"/>
          <p:cNvSpPr txBox="1"/>
          <p:nvPr>
            <p:ph type="title"/>
          </p:nvPr>
        </p:nvSpPr>
        <p:spPr>
          <a:xfrm>
            <a:off x="1065650" y="254475"/>
            <a:ext cx="6555000" cy="747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Problem Statement</a:t>
            </a:r>
            <a:endParaRPr/>
          </a:p>
        </p:txBody>
      </p:sp>
      <p:sp>
        <p:nvSpPr>
          <p:cNvPr id="74" name="Google Shape;74;p14"/>
          <p:cNvSpPr txBox="1"/>
          <p:nvPr/>
        </p:nvSpPr>
        <p:spPr>
          <a:xfrm>
            <a:off x="204575" y="1442350"/>
            <a:ext cx="8607000" cy="267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FFFFF"/>
                </a:solidFill>
              </a:rPr>
              <a:t>BackGround :</a:t>
            </a:r>
            <a:endParaRPr b="1">
              <a:solidFill>
                <a:srgbClr val="FFFFFF"/>
              </a:solidFill>
            </a:endParaRPr>
          </a:p>
          <a:p>
            <a:pPr indent="0" lvl="0" marL="0" rtl="0" algn="l">
              <a:spcBef>
                <a:spcPts val="0"/>
              </a:spcBef>
              <a:spcAft>
                <a:spcPts val="0"/>
              </a:spcAft>
              <a:buNone/>
            </a:pPr>
            <a:r>
              <a:t/>
            </a:r>
            <a:endParaRPr b="1" sz="1000">
              <a:solidFill>
                <a:srgbClr val="FFFFFF"/>
              </a:solidFill>
            </a:endParaRPr>
          </a:p>
          <a:p>
            <a:pPr indent="0" lvl="0" marL="0" rtl="0" algn="l">
              <a:spcBef>
                <a:spcPts val="0"/>
              </a:spcBef>
              <a:spcAft>
                <a:spcPts val="0"/>
              </a:spcAft>
              <a:buNone/>
            </a:pPr>
            <a:r>
              <a:rPr lang="en" sz="1100">
                <a:solidFill>
                  <a:srgbClr val="FFFFFF"/>
                </a:solidFill>
              </a:rPr>
              <a:t>An education company named X Education sells online courses. The company markets its courses on several websites and search engines like Google. Professionals who are interested visit the website for courses and fill the forms. After filling a form with their email address or phone number, they are classified to be a lead. Moreover, the company also gets leads through past referrals. After acquiring leads employees from the sales team start making calls, writing emails, etc. to get them converted, although the conversion rate of leads at X Education is  around 30%</a:t>
            </a:r>
            <a:endParaRPr sz="1100">
              <a:solidFill>
                <a:srgbClr val="FFFFFF"/>
              </a:solidFill>
            </a:endParaRPr>
          </a:p>
          <a:p>
            <a:pPr indent="0" lvl="0" marL="0" rtl="0" algn="l">
              <a:spcBef>
                <a:spcPts val="0"/>
              </a:spcBef>
              <a:spcAft>
                <a:spcPts val="0"/>
              </a:spcAft>
              <a:buNone/>
            </a:pPr>
            <a:r>
              <a:rPr lang="en" sz="1100">
                <a:solidFill>
                  <a:srgbClr val="FFFFFF"/>
                </a:solidFill>
              </a:rPr>
              <a:t>To make this process more efficient, the company identifies the most potential leads, also known as ‘Hot Leads’ and focus on these set of leads instead giving calls to all due to which the rate of conversion may go up. </a:t>
            </a:r>
            <a:endParaRPr sz="1100">
              <a:solidFill>
                <a:srgbClr val="FFFFFF"/>
              </a:solidFill>
            </a:endParaRPr>
          </a:p>
          <a:p>
            <a:pPr indent="0" lvl="0" marL="0" rtl="0" algn="l">
              <a:spcBef>
                <a:spcPts val="0"/>
              </a:spcBef>
              <a:spcAft>
                <a:spcPts val="0"/>
              </a:spcAft>
              <a:buNone/>
            </a:pPr>
            <a:r>
              <a:t/>
            </a:r>
            <a:endParaRPr sz="1100">
              <a:solidFill>
                <a:srgbClr val="FFFFFF"/>
              </a:solidFill>
            </a:endParaRPr>
          </a:p>
          <a:p>
            <a:pPr indent="0" lvl="0" marL="0" rtl="0" algn="l">
              <a:spcBef>
                <a:spcPts val="0"/>
              </a:spcBef>
              <a:spcAft>
                <a:spcPts val="0"/>
              </a:spcAft>
              <a:buNone/>
            </a:pPr>
            <a:r>
              <a:t/>
            </a:r>
            <a:endParaRPr sz="1100">
              <a:solidFill>
                <a:srgbClr val="FFFFFF"/>
              </a:solidFill>
            </a:endParaRPr>
          </a:p>
          <a:p>
            <a:pPr indent="0" lvl="0" marL="0" rtl="0" algn="l">
              <a:spcBef>
                <a:spcPts val="0"/>
              </a:spcBef>
              <a:spcAft>
                <a:spcPts val="0"/>
              </a:spcAft>
              <a:buNone/>
            </a:pPr>
            <a:r>
              <a:rPr b="1" lang="en">
                <a:solidFill>
                  <a:schemeClr val="lt1"/>
                </a:solidFill>
              </a:rPr>
              <a:t>Agenda</a:t>
            </a:r>
            <a:r>
              <a:rPr b="1" lang="en">
                <a:solidFill>
                  <a:schemeClr val="lt1"/>
                </a:solidFill>
              </a:rPr>
              <a:t> :</a:t>
            </a:r>
            <a:endParaRPr b="1">
              <a:solidFill>
                <a:schemeClr val="lt1"/>
              </a:solidFill>
            </a:endParaRPr>
          </a:p>
          <a:p>
            <a:pPr indent="0" lvl="0" marL="0" rtl="0" algn="l">
              <a:spcBef>
                <a:spcPts val="0"/>
              </a:spcBef>
              <a:spcAft>
                <a:spcPts val="0"/>
              </a:spcAft>
              <a:buNone/>
            </a:pPr>
            <a:r>
              <a:t/>
            </a:r>
            <a:endParaRPr b="1">
              <a:solidFill>
                <a:schemeClr val="lt1"/>
              </a:solidFill>
            </a:endParaRPr>
          </a:p>
          <a:p>
            <a:pPr indent="0" lvl="0" marL="0" rtl="0" algn="l">
              <a:spcBef>
                <a:spcPts val="0"/>
              </a:spcBef>
              <a:spcAft>
                <a:spcPts val="0"/>
              </a:spcAft>
              <a:buNone/>
            </a:pPr>
            <a:r>
              <a:rPr lang="en" sz="1100">
                <a:solidFill>
                  <a:schemeClr val="lt1"/>
                </a:solidFill>
              </a:rPr>
              <a:t>Predicting the score for leads to identify ‘Hot Leads’ that would indicate their chance of getting converted as paying customers.</a:t>
            </a:r>
            <a:endParaRPr b="1">
              <a:solidFill>
                <a:schemeClr val="lt1"/>
              </a:solidFill>
            </a:endParaRPr>
          </a:p>
        </p:txBody>
      </p:sp>
      <p:sp>
        <p:nvSpPr>
          <p:cNvPr id="75" name="Google Shape;75;p14"/>
          <p:cNvSpPr/>
          <p:nvPr/>
        </p:nvSpPr>
        <p:spPr>
          <a:xfrm>
            <a:off x="7823950" y="281325"/>
            <a:ext cx="733500" cy="693300"/>
          </a:xfrm>
          <a:prstGeom prst="ellipse">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4"/>
          <p:cNvSpPr/>
          <p:nvPr/>
        </p:nvSpPr>
        <p:spPr>
          <a:xfrm>
            <a:off x="8577875" y="838450"/>
            <a:ext cx="233700" cy="241800"/>
          </a:xfrm>
          <a:prstGeom prst="ellipse">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9900"/>
        </a:solidFill>
      </p:bgPr>
    </p:bg>
    <p:spTree>
      <p:nvGrpSpPr>
        <p:cNvPr id="80" name="Shape 80"/>
        <p:cNvGrpSpPr/>
        <p:nvPr/>
      </p:nvGrpSpPr>
      <p:grpSpPr>
        <a:xfrm>
          <a:off x="0" y="0"/>
          <a:ext cx="0" cy="0"/>
          <a:chOff x="0" y="0"/>
          <a:chExt cx="0" cy="0"/>
        </a:xfrm>
      </p:grpSpPr>
      <p:sp>
        <p:nvSpPr>
          <p:cNvPr id="81" name="Google Shape;81;p1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solidFill>
                  <a:srgbClr val="434343"/>
                </a:solidFill>
              </a:rPr>
              <a:t>Approach</a:t>
            </a:r>
            <a:endParaRPr b="1">
              <a:solidFill>
                <a:srgbClr val="434343"/>
              </a:solidFill>
            </a:endParaRPr>
          </a:p>
        </p:txBody>
      </p:sp>
      <p:sp>
        <p:nvSpPr>
          <p:cNvPr id="82" name="Google Shape;82;p15"/>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rgbClr val="434343"/>
              </a:buClr>
              <a:buSzPts val="1300"/>
              <a:buChar char="●"/>
            </a:pPr>
            <a:r>
              <a:rPr lang="en" sz="1300">
                <a:solidFill>
                  <a:srgbClr val="434343"/>
                </a:solidFill>
              </a:rPr>
              <a:t>Data Preparation</a:t>
            </a:r>
            <a:endParaRPr sz="1300">
              <a:solidFill>
                <a:srgbClr val="434343"/>
              </a:solidFill>
            </a:endParaRPr>
          </a:p>
          <a:p>
            <a:pPr indent="-311150" lvl="1" marL="914400" rtl="0" algn="l">
              <a:spcBef>
                <a:spcPts val="0"/>
              </a:spcBef>
              <a:spcAft>
                <a:spcPts val="0"/>
              </a:spcAft>
              <a:buClr>
                <a:srgbClr val="434343"/>
              </a:buClr>
              <a:buSzPts val="1300"/>
              <a:buChar char="○"/>
            </a:pPr>
            <a:r>
              <a:rPr lang="en" sz="1300">
                <a:solidFill>
                  <a:srgbClr val="434343"/>
                </a:solidFill>
              </a:rPr>
              <a:t>Handling Missing Values</a:t>
            </a:r>
            <a:endParaRPr sz="1300">
              <a:solidFill>
                <a:srgbClr val="434343"/>
              </a:solidFill>
            </a:endParaRPr>
          </a:p>
          <a:p>
            <a:pPr indent="-311150" lvl="1" marL="914400" rtl="0" algn="l">
              <a:spcBef>
                <a:spcPts val="0"/>
              </a:spcBef>
              <a:spcAft>
                <a:spcPts val="0"/>
              </a:spcAft>
              <a:buClr>
                <a:srgbClr val="434343"/>
              </a:buClr>
              <a:buSzPts val="1300"/>
              <a:buChar char="○"/>
            </a:pPr>
            <a:r>
              <a:rPr lang="en" sz="1300">
                <a:solidFill>
                  <a:srgbClr val="434343"/>
                </a:solidFill>
              </a:rPr>
              <a:t>Handling Outliers</a:t>
            </a:r>
            <a:endParaRPr sz="1300">
              <a:solidFill>
                <a:srgbClr val="434343"/>
              </a:solidFill>
            </a:endParaRPr>
          </a:p>
          <a:p>
            <a:pPr indent="-311150" lvl="0" marL="457200" rtl="0" algn="l">
              <a:spcBef>
                <a:spcPts val="0"/>
              </a:spcBef>
              <a:spcAft>
                <a:spcPts val="0"/>
              </a:spcAft>
              <a:buClr>
                <a:srgbClr val="434343"/>
              </a:buClr>
              <a:buSzPts val="1300"/>
              <a:buChar char="●"/>
            </a:pPr>
            <a:r>
              <a:rPr lang="en" sz="1300">
                <a:solidFill>
                  <a:srgbClr val="434343"/>
                </a:solidFill>
              </a:rPr>
              <a:t>Exploratory Data Analysis</a:t>
            </a:r>
            <a:endParaRPr sz="1300">
              <a:solidFill>
                <a:srgbClr val="434343"/>
              </a:solidFill>
            </a:endParaRPr>
          </a:p>
          <a:p>
            <a:pPr indent="-311150" lvl="1" marL="914400" rtl="0" algn="l">
              <a:spcBef>
                <a:spcPts val="0"/>
              </a:spcBef>
              <a:spcAft>
                <a:spcPts val="0"/>
              </a:spcAft>
              <a:buClr>
                <a:srgbClr val="434343"/>
              </a:buClr>
              <a:buSzPts val="1300"/>
              <a:buChar char="○"/>
            </a:pPr>
            <a:r>
              <a:rPr lang="en" sz="1300">
                <a:solidFill>
                  <a:srgbClr val="434343"/>
                </a:solidFill>
              </a:rPr>
              <a:t>Univariate Analysis	</a:t>
            </a:r>
            <a:endParaRPr sz="1300">
              <a:solidFill>
                <a:srgbClr val="434343"/>
              </a:solidFill>
            </a:endParaRPr>
          </a:p>
          <a:p>
            <a:pPr indent="-311150" lvl="1" marL="914400" rtl="0" algn="l">
              <a:spcBef>
                <a:spcPts val="0"/>
              </a:spcBef>
              <a:spcAft>
                <a:spcPts val="0"/>
              </a:spcAft>
              <a:buClr>
                <a:srgbClr val="434343"/>
              </a:buClr>
              <a:buSzPts val="1300"/>
              <a:buChar char="○"/>
            </a:pPr>
            <a:r>
              <a:rPr lang="en" sz="1300">
                <a:solidFill>
                  <a:srgbClr val="434343"/>
                </a:solidFill>
              </a:rPr>
              <a:t>Bivariate Analysis</a:t>
            </a:r>
            <a:endParaRPr sz="1300">
              <a:solidFill>
                <a:srgbClr val="434343"/>
              </a:solidFill>
            </a:endParaRPr>
          </a:p>
          <a:p>
            <a:pPr indent="-311150" lvl="1" marL="914400" rtl="0" algn="l">
              <a:spcBef>
                <a:spcPts val="0"/>
              </a:spcBef>
              <a:spcAft>
                <a:spcPts val="0"/>
              </a:spcAft>
              <a:buClr>
                <a:srgbClr val="434343"/>
              </a:buClr>
              <a:buSzPts val="1300"/>
              <a:buChar char="○"/>
            </a:pPr>
            <a:r>
              <a:rPr lang="en" sz="1300">
                <a:solidFill>
                  <a:srgbClr val="434343"/>
                </a:solidFill>
              </a:rPr>
              <a:t>Visualization</a:t>
            </a:r>
            <a:endParaRPr sz="1300">
              <a:solidFill>
                <a:srgbClr val="434343"/>
              </a:solidFill>
            </a:endParaRPr>
          </a:p>
          <a:p>
            <a:pPr indent="-311150" lvl="0" marL="457200" rtl="0" algn="l">
              <a:spcBef>
                <a:spcPts val="0"/>
              </a:spcBef>
              <a:spcAft>
                <a:spcPts val="0"/>
              </a:spcAft>
              <a:buClr>
                <a:srgbClr val="434343"/>
              </a:buClr>
              <a:buSzPts val="1300"/>
              <a:buChar char="●"/>
            </a:pPr>
            <a:r>
              <a:rPr lang="en" sz="1300">
                <a:solidFill>
                  <a:srgbClr val="434343"/>
                </a:solidFill>
              </a:rPr>
              <a:t>Handling Multicollinearity</a:t>
            </a:r>
            <a:endParaRPr sz="1300">
              <a:solidFill>
                <a:srgbClr val="434343"/>
              </a:solidFill>
            </a:endParaRPr>
          </a:p>
          <a:p>
            <a:pPr indent="-311150" lvl="1" marL="914400" rtl="0" algn="l">
              <a:spcBef>
                <a:spcPts val="0"/>
              </a:spcBef>
              <a:spcAft>
                <a:spcPts val="0"/>
              </a:spcAft>
              <a:buClr>
                <a:srgbClr val="434343"/>
              </a:buClr>
              <a:buSzPts val="1300"/>
              <a:buChar char="○"/>
            </a:pPr>
            <a:r>
              <a:rPr lang="en" sz="1300">
                <a:solidFill>
                  <a:srgbClr val="434343"/>
                </a:solidFill>
              </a:rPr>
              <a:t>Variance Inflation Factor</a:t>
            </a:r>
            <a:endParaRPr sz="1300">
              <a:solidFill>
                <a:srgbClr val="434343"/>
              </a:solidFill>
            </a:endParaRPr>
          </a:p>
          <a:p>
            <a:pPr indent="-311150" lvl="0" marL="457200" rtl="0" algn="l">
              <a:spcBef>
                <a:spcPts val="0"/>
              </a:spcBef>
              <a:spcAft>
                <a:spcPts val="0"/>
              </a:spcAft>
              <a:buClr>
                <a:srgbClr val="434343"/>
              </a:buClr>
              <a:buSzPts val="1300"/>
              <a:buChar char="●"/>
            </a:pPr>
            <a:r>
              <a:rPr lang="en" sz="1300">
                <a:solidFill>
                  <a:srgbClr val="434343"/>
                </a:solidFill>
              </a:rPr>
              <a:t>Model Building</a:t>
            </a:r>
            <a:endParaRPr sz="1300">
              <a:solidFill>
                <a:srgbClr val="434343"/>
              </a:solidFill>
            </a:endParaRPr>
          </a:p>
          <a:p>
            <a:pPr indent="-311150" lvl="0" marL="457200" rtl="0" algn="l">
              <a:spcBef>
                <a:spcPts val="0"/>
              </a:spcBef>
              <a:spcAft>
                <a:spcPts val="0"/>
              </a:spcAft>
              <a:buClr>
                <a:srgbClr val="434343"/>
              </a:buClr>
              <a:buSzPts val="1300"/>
              <a:buChar char="●"/>
            </a:pPr>
            <a:r>
              <a:rPr lang="en" sz="1300">
                <a:solidFill>
                  <a:srgbClr val="434343"/>
                </a:solidFill>
              </a:rPr>
              <a:t>Model Evaluation</a:t>
            </a:r>
            <a:endParaRPr sz="1300">
              <a:solidFill>
                <a:srgbClr val="434343"/>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9900"/>
        </a:solidFill>
      </p:bgPr>
    </p:bg>
    <p:spTree>
      <p:nvGrpSpPr>
        <p:cNvPr id="86" name="Shape 86"/>
        <p:cNvGrpSpPr/>
        <p:nvPr/>
      </p:nvGrpSpPr>
      <p:grpSpPr>
        <a:xfrm>
          <a:off x="0" y="0"/>
          <a:ext cx="0" cy="0"/>
          <a:chOff x="0" y="0"/>
          <a:chExt cx="0" cy="0"/>
        </a:xfrm>
      </p:grpSpPr>
      <p:sp>
        <p:nvSpPr>
          <p:cNvPr id="87" name="Google Shape;87;p1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solidFill>
                  <a:srgbClr val="434343"/>
                </a:solidFill>
              </a:rPr>
              <a:t>Key Performing Indicators</a:t>
            </a:r>
            <a:endParaRPr b="1">
              <a:solidFill>
                <a:srgbClr val="434343"/>
              </a:solidFill>
            </a:endParaRPr>
          </a:p>
        </p:txBody>
      </p:sp>
      <p:sp>
        <p:nvSpPr>
          <p:cNvPr id="88" name="Google Shape;88;p16"/>
          <p:cNvSpPr txBox="1"/>
          <p:nvPr>
            <p:ph idx="1" type="body"/>
          </p:nvPr>
        </p:nvSpPr>
        <p:spPr>
          <a:xfrm>
            <a:off x="471900" y="2425000"/>
            <a:ext cx="3999900" cy="19596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434343"/>
              </a:buClr>
              <a:buSzPts val="1400"/>
              <a:buAutoNum type="arabicPeriod"/>
            </a:pPr>
            <a:r>
              <a:rPr lang="en">
                <a:solidFill>
                  <a:srgbClr val="434343"/>
                </a:solidFill>
              </a:rPr>
              <a:t>Asymmetrique Activity Score</a:t>
            </a:r>
            <a:endParaRPr>
              <a:solidFill>
                <a:srgbClr val="434343"/>
              </a:solidFill>
            </a:endParaRPr>
          </a:p>
          <a:p>
            <a:pPr indent="-317500" lvl="0" marL="457200" rtl="0" algn="l">
              <a:spcBef>
                <a:spcPts val="0"/>
              </a:spcBef>
              <a:spcAft>
                <a:spcPts val="0"/>
              </a:spcAft>
              <a:buClr>
                <a:srgbClr val="434343"/>
              </a:buClr>
              <a:buSzPts val="1400"/>
              <a:buAutoNum type="arabicPeriod"/>
            </a:pPr>
            <a:r>
              <a:rPr lang="en">
                <a:solidFill>
                  <a:srgbClr val="434343"/>
                </a:solidFill>
              </a:rPr>
              <a:t>Total Time Spent on Website</a:t>
            </a:r>
            <a:endParaRPr>
              <a:solidFill>
                <a:srgbClr val="434343"/>
              </a:solidFill>
            </a:endParaRPr>
          </a:p>
          <a:p>
            <a:pPr indent="-317500" lvl="0" marL="457200" rtl="0" algn="l">
              <a:spcBef>
                <a:spcPts val="0"/>
              </a:spcBef>
              <a:spcAft>
                <a:spcPts val="0"/>
              </a:spcAft>
              <a:buClr>
                <a:srgbClr val="434343"/>
              </a:buClr>
              <a:buSzPts val="1400"/>
              <a:buAutoNum type="arabicPeriod"/>
            </a:pPr>
            <a:r>
              <a:rPr lang="en">
                <a:solidFill>
                  <a:srgbClr val="434343"/>
                </a:solidFill>
              </a:rPr>
              <a:t>Last Activity</a:t>
            </a:r>
            <a:endParaRPr>
              <a:solidFill>
                <a:srgbClr val="434343"/>
              </a:solidFill>
            </a:endParaRPr>
          </a:p>
          <a:p>
            <a:pPr indent="-317500" lvl="0" marL="457200" rtl="0" algn="l">
              <a:spcBef>
                <a:spcPts val="0"/>
              </a:spcBef>
              <a:spcAft>
                <a:spcPts val="0"/>
              </a:spcAft>
              <a:buClr>
                <a:srgbClr val="434343"/>
              </a:buClr>
              <a:buSzPts val="1400"/>
              <a:buAutoNum type="arabicPeriod"/>
            </a:pPr>
            <a:r>
              <a:rPr lang="en">
                <a:solidFill>
                  <a:srgbClr val="434343"/>
                </a:solidFill>
              </a:rPr>
              <a:t>Last Notable Activity</a:t>
            </a:r>
            <a:endParaRPr>
              <a:solidFill>
                <a:srgbClr val="434343"/>
              </a:solidFill>
            </a:endParaRPr>
          </a:p>
          <a:p>
            <a:pPr indent="-317500" lvl="0" marL="457200" rtl="0" algn="l">
              <a:spcBef>
                <a:spcPts val="0"/>
              </a:spcBef>
              <a:spcAft>
                <a:spcPts val="0"/>
              </a:spcAft>
              <a:buClr>
                <a:srgbClr val="434343"/>
              </a:buClr>
              <a:buSzPts val="1400"/>
              <a:buAutoNum type="arabicPeriod"/>
            </a:pPr>
            <a:r>
              <a:rPr lang="en">
                <a:solidFill>
                  <a:srgbClr val="434343"/>
                </a:solidFill>
              </a:rPr>
              <a:t>Lead Source</a:t>
            </a:r>
            <a:endParaRPr>
              <a:solidFill>
                <a:srgbClr val="434343"/>
              </a:solidFill>
            </a:endParaRPr>
          </a:p>
          <a:p>
            <a:pPr indent="-317500" lvl="0" marL="457200" rtl="0" algn="l">
              <a:spcBef>
                <a:spcPts val="0"/>
              </a:spcBef>
              <a:spcAft>
                <a:spcPts val="0"/>
              </a:spcAft>
              <a:buClr>
                <a:srgbClr val="434343"/>
              </a:buClr>
              <a:buSzPts val="1400"/>
              <a:buAutoNum type="arabicPeriod"/>
            </a:pPr>
            <a:r>
              <a:rPr lang="en">
                <a:solidFill>
                  <a:srgbClr val="434343"/>
                </a:solidFill>
              </a:rPr>
              <a:t>Lead Origin</a:t>
            </a:r>
            <a:endParaRPr>
              <a:solidFill>
                <a:srgbClr val="434343"/>
              </a:solidFill>
            </a:endParaRPr>
          </a:p>
          <a:p>
            <a:pPr indent="-317500" lvl="0" marL="457200" rtl="0" algn="l">
              <a:spcBef>
                <a:spcPts val="0"/>
              </a:spcBef>
              <a:spcAft>
                <a:spcPts val="0"/>
              </a:spcAft>
              <a:buClr>
                <a:srgbClr val="434343"/>
              </a:buClr>
              <a:buSzPts val="1400"/>
              <a:buAutoNum type="arabicPeriod"/>
            </a:pPr>
            <a:r>
              <a:rPr lang="en">
                <a:solidFill>
                  <a:srgbClr val="434343"/>
                </a:solidFill>
              </a:rPr>
              <a:t>Do Not Email</a:t>
            </a:r>
            <a:endParaRPr>
              <a:solidFill>
                <a:srgbClr val="434343"/>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34343"/>
        </a:solidFill>
      </p:bgPr>
    </p:bg>
    <p:spTree>
      <p:nvGrpSpPr>
        <p:cNvPr id="92" name="Shape 92"/>
        <p:cNvGrpSpPr/>
        <p:nvPr/>
      </p:nvGrpSpPr>
      <p:grpSpPr>
        <a:xfrm>
          <a:off x="0" y="0"/>
          <a:ext cx="0" cy="0"/>
          <a:chOff x="0" y="0"/>
          <a:chExt cx="0" cy="0"/>
        </a:xfrm>
      </p:grpSpPr>
      <p:sp>
        <p:nvSpPr>
          <p:cNvPr id="93" name="Google Shape;93;p1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Asymmetrique Activity Score</a:t>
            </a:r>
            <a:endParaRPr/>
          </a:p>
        </p:txBody>
      </p:sp>
      <p:sp>
        <p:nvSpPr>
          <p:cNvPr id="94" name="Google Shape;94;p1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variable showed a correlation of 0.22 with the target variable ‘Converted’.</a:t>
            </a:r>
            <a:endParaRPr/>
          </a:p>
          <a:p>
            <a:pPr indent="0" lvl="0" marL="0" rtl="0" algn="l">
              <a:spcBef>
                <a:spcPts val="1600"/>
              </a:spcBef>
              <a:spcAft>
                <a:spcPts val="1600"/>
              </a:spcAft>
              <a:buNone/>
            </a:pPr>
            <a:r>
              <a:rPr lang="en"/>
              <a:t>This would indicate that a reasonable increase in the ‘Asymmetrique Activity Score’ would indicate more probability of the lead being converted as a </a:t>
            </a:r>
            <a:r>
              <a:rPr lang="en"/>
              <a:t>potential paying customer</a:t>
            </a:r>
            <a:endParaRPr/>
          </a:p>
        </p:txBody>
      </p:sp>
      <p:pic>
        <p:nvPicPr>
          <p:cNvPr id="95" name="Google Shape;95;p17"/>
          <p:cNvPicPr preferRelativeResize="0"/>
          <p:nvPr/>
        </p:nvPicPr>
        <p:blipFill>
          <a:blip r:embed="rId3">
            <a:alphaModFix/>
          </a:blip>
          <a:stretch>
            <a:fillRect/>
          </a:stretch>
        </p:blipFill>
        <p:spPr>
          <a:xfrm>
            <a:off x="4572003" y="647700"/>
            <a:ext cx="3257550" cy="38481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34343"/>
        </a:solidFill>
      </p:bgPr>
    </p:bg>
    <p:spTree>
      <p:nvGrpSpPr>
        <p:cNvPr id="99" name="Shape 99"/>
        <p:cNvGrpSpPr/>
        <p:nvPr/>
      </p:nvGrpSpPr>
      <p:grpSpPr>
        <a:xfrm>
          <a:off x="0" y="0"/>
          <a:ext cx="0" cy="0"/>
          <a:chOff x="0" y="0"/>
          <a:chExt cx="0" cy="0"/>
        </a:xfrm>
      </p:grpSpPr>
      <p:sp>
        <p:nvSpPr>
          <p:cNvPr id="100" name="Google Shape;100;p18"/>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Total Time Spent on Website</a:t>
            </a:r>
            <a:endParaRPr/>
          </a:p>
        </p:txBody>
      </p:sp>
      <p:sp>
        <p:nvSpPr>
          <p:cNvPr id="101" name="Google Shape;101;p18"/>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variable showed a correlation of 0.56 with the target variable ‘Converted’.</a:t>
            </a:r>
            <a:endParaRPr/>
          </a:p>
          <a:p>
            <a:pPr indent="0" lvl="0" marL="0" rtl="0" algn="l">
              <a:spcBef>
                <a:spcPts val="1600"/>
              </a:spcBef>
              <a:spcAft>
                <a:spcPts val="1600"/>
              </a:spcAft>
              <a:buNone/>
            </a:pPr>
            <a:r>
              <a:rPr lang="en"/>
              <a:t>This would indicate that a reasonable increase in the ‘Total Time Spent on Website’ would indicate more probability of the lead being converted as a potential paying customer</a:t>
            </a:r>
            <a:endParaRPr/>
          </a:p>
        </p:txBody>
      </p:sp>
      <p:pic>
        <p:nvPicPr>
          <p:cNvPr id="102" name="Google Shape;102;p18"/>
          <p:cNvPicPr preferRelativeResize="0"/>
          <p:nvPr/>
        </p:nvPicPr>
        <p:blipFill>
          <a:blip r:embed="rId3">
            <a:alphaModFix/>
          </a:blip>
          <a:stretch>
            <a:fillRect/>
          </a:stretch>
        </p:blipFill>
        <p:spPr>
          <a:xfrm>
            <a:off x="4512513" y="661988"/>
            <a:ext cx="3419475" cy="38195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34343"/>
        </a:solidFill>
      </p:bgPr>
    </p:bg>
    <p:spTree>
      <p:nvGrpSpPr>
        <p:cNvPr id="106" name="Shape 106"/>
        <p:cNvGrpSpPr/>
        <p:nvPr/>
      </p:nvGrpSpPr>
      <p:grpSpPr>
        <a:xfrm>
          <a:off x="0" y="0"/>
          <a:ext cx="0" cy="0"/>
          <a:chOff x="0" y="0"/>
          <a:chExt cx="0" cy="0"/>
        </a:xfrm>
      </p:grpSpPr>
      <p:sp>
        <p:nvSpPr>
          <p:cNvPr id="107" name="Google Shape;107;p19"/>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Last </a:t>
            </a:r>
            <a:r>
              <a:rPr lang="en"/>
              <a:t>Activity | Last </a:t>
            </a:r>
            <a:r>
              <a:rPr lang="en"/>
              <a:t>Notable Activity</a:t>
            </a:r>
            <a:endParaRPr/>
          </a:p>
        </p:txBody>
      </p:sp>
      <p:sp>
        <p:nvSpPr>
          <p:cNvPr id="108" name="Google Shape;108;p19"/>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Chi-square test for independence of variables showed significant relationship for these variables with ‘Converted’.</a:t>
            </a:r>
            <a:endParaRPr/>
          </a:p>
          <a:p>
            <a:pPr indent="0" lvl="0" marL="0" rtl="0" algn="l">
              <a:spcBef>
                <a:spcPts val="1600"/>
              </a:spcBef>
              <a:spcAft>
                <a:spcPts val="1600"/>
              </a:spcAft>
              <a:buNone/>
            </a:pPr>
            <a:r>
              <a:rPr lang="en"/>
              <a:t>From the visualization, it can be seen that for the leads whose last activity or last notable activity is ‘SMS Sent’, more than 50% of them were converted as paying customers</a:t>
            </a:r>
            <a:endParaRPr/>
          </a:p>
        </p:txBody>
      </p:sp>
      <p:pic>
        <p:nvPicPr>
          <p:cNvPr id="109" name="Google Shape;109;p19"/>
          <p:cNvPicPr preferRelativeResize="0"/>
          <p:nvPr/>
        </p:nvPicPr>
        <p:blipFill>
          <a:blip r:embed="rId3">
            <a:alphaModFix/>
          </a:blip>
          <a:stretch>
            <a:fillRect/>
          </a:stretch>
        </p:blipFill>
        <p:spPr>
          <a:xfrm>
            <a:off x="4162178" y="562575"/>
            <a:ext cx="4067175" cy="38195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34343"/>
        </a:solidFill>
      </p:bgPr>
    </p:bg>
    <p:spTree>
      <p:nvGrpSpPr>
        <p:cNvPr id="113" name="Shape 113"/>
        <p:cNvGrpSpPr/>
        <p:nvPr/>
      </p:nvGrpSpPr>
      <p:grpSpPr>
        <a:xfrm>
          <a:off x="0" y="0"/>
          <a:ext cx="0" cy="0"/>
          <a:chOff x="0" y="0"/>
          <a:chExt cx="0" cy="0"/>
        </a:xfrm>
      </p:grpSpPr>
      <p:sp>
        <p:nvSpPr>
          <p:cNvPr id="114" name="Google Shape;114;p20"/>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Lead Source</a:t>
            </a:r>
            <a:endParaRPr/>
          </a:p>
        </p:txBody>
      </p:sp>
      <p:sp>
        <p:nvSpPr>
          <p:cNvPr id="115" name="Google Shape;115;p20"/>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Chi-square test for independence of variables showed significant relationship for these variables with ‘Converted’.</a:t>
            </a:r>
            <a:endParaRPr/>
          </a:p>
          <a:p>
            <a:pPr indent="0" lvl="0" marL="0" rtl="0" algn="l">
              <a:spcBef>
                <a:spcPts val="1600"/>
              </a:spcBef>
              <a:spcAft>
                <a:spcPts val="1600"/>
              </a:spcAft>
              <a:buNone/>
            </a:pPr>
            <a:r>
              <a:rPr lang="en"/>
              <a:t>From the visualization, it can be seen that for the leads whose source is ‘Reference’, more than 75% of them were converted as paying customers</a:t>
            </a:r>
            <a:endParaRPr/>
          </a:p>
        </p:txBody>
      </p:sp>
      <p:pic>
        <p:nvPicPr>
          <p:cNvPr id="116" name="Google Shape;116;p20"/>
          <p:cNvPicPr preferRelativeResize="0"/>
          <p:nvPr/>
        </p:nvPicPr>
        <p:blipFill>
          <a:blip r:embed="rId3">
            <a:alphaModFix/>
          </a:blip>
          <a:stretch>
            <a:fillRect/>
          </a:stretch>
        </p:blipFill>
        <p:spPr>
          <a:xfrm>
            <a:off x="3937850" y="795000"/>
            <a:ext cx="4578156" cy="37379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34343"/>
        </a:solidFill>
      </p:bgPr>
    </p:bg>
    <p:spTree>
      <p:nvGrpSpPr>
        <p:cNvPr id="120" name="Shape 120"/>
        <p:cNvGrpSpPr/>
        <p:nvPr/>
      </p:nvGrpSpPr>
      <p:grpSpPr>
        <a:xfrm>
          <a:off x="0" y="0"/>
          <a:ext cx="0" cy="0"/>
          <a:chOff x="0" y="0"/>
          <a:chExt cx="0" cy="0"/>
        </a:xfrm>
      </p:grpSpPr>
      <p:sp>
        <p:nvSpPr>
          <p:cNvPr id="121" name="Google Shape;121;p21"/>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Lead Origin</a:t>
            </a:r>
            <a:endParaRPr/>
          </a:p>
        </p:txBody>
      </p:sp>
      <p:sp>
        <p:nvSpPr>
          <p:cNvPr id="122" name="Google Shape;122;p21"/>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Chi-square test for independence of variables showed significant relationship for these variables with ‘Converted’.</a:t>
            </a:r>
            <a:endParaRPr/>
          </a:p>
          <a:p>
            <a:pPr indent="0" lvl="0" marL="0" rtl="0" algn="l">
              <a:spcBef>
                <a:spcPts val="1600"/>
              </a:spcBef>
              <a:spcAft>
                <a:spcPts val="1600"/>
              </a:spcAft>
              <a:buNone/>
            </a:pPr>
            <a:r>
              <a:rPr lang="en"/>
              <a:t>From the visualization, it can be seen that for the leads whose origin is ‘Lead Add Form’ or ‘Quick Add Form’’, chance of them being converted as paying customers is higher</a:t>
            </a:r>
            <a:endParaRPr/>
          </a:p>
        </p:txBody>
      </p:sp>
      <p:pic>
        <p:nvPicPr>
          <p:cNvPr id="123" name="Google Shape;123;p21"/>
          <p:cNvPicPr preferRelativeResize="0"/>
          <p:nvPr/>
        </p:nvPicPr>
        <p:blipFill>
          <a:blip r:embed="rId3">
            <a:alphaModFix/>
          </a:blip>
          <a:stretch>
            <a:fillRect/>
          </a:stretch>
        </p:blipFill>
        <p:spPr>
          <a:xfrm>
            <a:off x="4186253" y="839025"/>
            <a:ext cx="4067175" cy="36004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