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40663" y="0"/>
            <a:ext cx="11451590" cy="2467610"/>
          </a:xfrm>
          <a:custGeom>
            <a:avLst/>
            <a:gdLst/>
            <a:ahLst/>
            <a:cxnLst/>
            <a:rect l="l" t="t" r="r" b="b"/>
            <a:pathLst>
              <a:path w="11451590" h="2467610">
                <a:moveTo>
                  <a:pt x="11451336" y="0"/>
                </a:moveTo>
                <a:lnTo>
                  <a:pt x="0" y="0"/>
                </a:lnTo>
                <a:lnTo>
                  <a:pt x="0" y="2467355"/>
                </a:lnTo>
                <a:lnTo>
                  <a:pt x="11451336" y="2467355"/>
                </a:lnTo>
                <a:lnTo>
                  <a:pt x="11451336" y="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502" y="207340"/>
            <a:ext cx="9892995" cy="129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700" y="425577"/>
            <a:ext cx="1073459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328" y="1476882"/>
            <a:ext cx="9775342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05120" y="6663563"/>
            <a:ext cx="13830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6103" y="6277846"/>
            <a:ext cx="277495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95" y="6290546"/>
            <a:ext cx="100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5120" y="6631940"/>
            <a:ext cx="1383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 panose="020F0502020204030204"/>
                <a:cs typeface="Calibri" panose="020F0502020204030204"/>
              </a:rPr>
              <a:t>Classification:</a:t>
            </a:r>
            <a:r>
              <a:rPr sz="1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Confidential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" y="6202679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377952" y="0"/>
                </a:moveTo>
                <a:lnTo>
                  <a:pt x="0" y="0"/>
                </a:lnTo>
                <a:lnTo>
                  <a:pt x="0" y="377952"/>
                </a:lnTo>
                <a:lnTo>
                  <a:pt x="377952" y="377952"/>
                </a:lnTo>
                <a:lnTo>
                  <a:pt x="377952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0376" y="0"/>
            <a:ext cx="4611624" cy="6857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0403" y="3438855"/>
            <a:ext cx="3548379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sz="27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</a:t>
            </a:r>
            <a:r>
              <a:rPr sz="27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403" y="4149979"/>
            <a:ext cx="15474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  <a:r>
              <a:rPr sz="1800" spc="-6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403" y="662686"/>
            <a:ext cx="82676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sz="10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GB" sz="1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000" spc="-10" dirty="0">
              <a:solidFill>
                <a:srgbClr val="0000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stores.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233: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9970" y="2113401"/>
            <a:ext cx="5098082" cy="2534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815" y="2113401"/>
            <a:ext cx="4926380" cy="2534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233: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success,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numbers.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183" y="2197607"/>
            <a:ext cx="5629656" cy="2462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925" y="2259676"/>
            <a:ext cx="5554846" cy="23430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155: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success,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implementation.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0318" y="2281084"/>
            <a:ext cx="5477778" cy="22882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718" y="2282268"/>
            <a:ext cx="5576594" cy="23329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554" y="425577"/>
            <a:ext cx="102838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40: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4859" y="2199132"/>
            <a:ext cx="11305032" cy="24566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203" y="6290546"/>
            <a:ext cx="20129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14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8307" y="6222491"/>
            <a:ext cx="337185" cy="300355"/>
          </a:xfrm>
          <a:custGeom>
            <a:avLst/>
            <a:gdLst/>
            <a:ahLst/>
            <a:cxnLst/>
            <a:rect l="l" t="t" r="r" b="b"/>
            <a:pathLst>
              <a:path w="337184" h="300354">
                <a:moveTo>
                  <a:pt x="336804" y="0"/>
                </a:moveTo>
                <a:lnTo>
                  <a:pt x="0" y="0"/>
                </a:lnTo>
                <a:lnTo>
                  <a:pt x="0" y="300228"/>
                </a:lnTo>
                <a:lnTo>
                  <a:pt x="336804" y="300228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19246" y="4571873"/>
            <a:ext cx="7980680" cy="170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document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comprises,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intellectual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(including</a:t>
            </a:r>
            <a:r>
              <a:rPr sz="1000" spc="22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copyright)</a:t>
            </a:r>
            <a:r>
              <a:rPr sz="1000" spc="22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2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sz="1000" spc="22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sz="1000" spc="22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one</a:t>
            </a:r>
            <a:r>
              <a:rPr sz="1000" spc="229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spc="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owners, including The Quantium Group Pty Limited and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affiliates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(Quantium) and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applicable, its </a:t>
            </a:r>
            <a:r>
              <a:rPr sz="1000" spc="-2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 (Data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Providers), together (IP Owners). 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using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owned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Providers. 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been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 in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of,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 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 do not make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implied),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 or warranty in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sz="1000" spc="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completeness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appropriateness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sz="1000" spc="6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</a:t>
            </a:r>
            <a:r>
              <a:rPr sz="1000" spc="6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liability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disclosure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derived from this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 permitted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law,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expressly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disclaim, take no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 for and have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liability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preparation,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contents,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or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 of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document,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based.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sz="1000" spc="2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confidence,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000" spc="3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sz="1000" spc="4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provided,</a:t>
            </a:r>
            <a:r>
              <a:rPr sz="1000" spc="3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000" spc="6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copied,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reproduced,</a:t>
            </a:r>
            <a:r>
              <a:rPr sz="1000" spc="4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distributed,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disclosed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000" spc="6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sz="1000" spc="6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6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5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r>
              <a:rPr sz="1000" spc="7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1000" spc="6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1000" spc="6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strictly</a:t>
            </a:r>
            <a:r>
              <a:rPr sz="1000" spc="6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accordance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000" spc="7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5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9246" y="6316773"/>
            <a:ext cx="6182360" cy="1568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terms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sz="1000" spc="2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r>
              <a:rPr sz="1000" spc="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Quantium,</a:t>
            </a:r>
            <a:r>
              <a:rPr sz="1000" spc="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000" spc="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sz="1000" spc="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Quantium’s</a:t>
            </a:r>
            <a:r>
              <a:rPr sz="100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sz="1000" spc="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sz="1000" spc="-15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95" y="6264960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7820" y="6676263"/>
            <a:ext cx="13576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5"/>
              </a:lnSpc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Cl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0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ication:</a:t>
            </a:r>
            <a:r>
              <a:rPr sz="1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Co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id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ntial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663" y="0"/>
            <a:ext cx="11451590" cy="6858000"/>
            <a:chOff x="740663" y="0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663" y="1778507"/>
              <a:ext cx="8263255" cy="5080000"/>
            </a:xfrm>
            <a:custGeom>
              <a:avLst/>
              <a:gdLst/>
              <a:ahLst/>
              <a:cxnLst/>
              <a:rect l="l" t="t" r="r" b="b"/>
              <a:pathLst>
                <a:path w="8263255" h="5080000">
                  <a:moveTo>
                    <a:pt x="0" y="5079492"/>
                  </a:moveTo>
                  <a:lnTo>
                    <a:pt x="8263128" y="5079492"/>
                  </a:lnTo>
                  <a:lnTo>
                    <a:pt x="8263128" y="0"/>
                  </a:lnTo>
                  <a:lnTo>
                    <a:pt x="0" y="0"/>
                  </a:lnTo>
                  <a:lnTo>
                    <a:pt x="0" y="5079492"/>
                  </a:lnTo>
                  <a:close/>
                </a:path>
              </a:pathLst>
            </a:custGeom>
            <a:solidFill>
              <a:srgbClr val="EBE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03792" y="0"/>
              <a:ext cx="3188335" cy="6858000"/>
            </a:xfrm>
            <a:custGeom>
              <a:avLst/>
              <a:gdLst/>
              <a:ahLst/>
              <a:cxnLst/>
              <a:rect l="l" t="t" r="r" b="b"/>
              <a:pathLst>
                <a:path w="3188334" h="6858000">
                  <a:moveTo>
                    <a:pt x="31882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188207" y="6858000"/>
                  </a:lnTo>
                  <a:lnTo>
                    <a:pt x="3188207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678411" y="500898"/>
              <a:ext cx="513715" cy="1071245"/>
            </a:xfrm>
            <a:custGeom>
              <a:avLst/>
              <a:gdLst/>
              <a:ahLst/>
              <a:cxnLst/>
              <a:rect l="l" t="t" r="r" b="b"/>
              <a:pathLst>
                <a:path w="513715" h="1071245">
                  <a:moveTo>
                    <a:pt x="513588" y="0"/>
                  </a:moveTo>
                  <a:lnTo>
                    <a:pt x="440015" y="7616"/>
                  </a:lnTo>
                  <a:lnTo>
                    <a:pt x="393832" y="18134"/>
                  </a:lnTo>
                  <a:lnTo>
                    <a:pt x="349256" y="32533"/>
                  </a:lnTo>
                  <a:lnTo>
                    <a:pt x="306477" y="50621"/>
                  </a:lnTo>
                  <a:lnTo>
                    <a:pt x="265684" y="72210"/>
                  </a:lnTo>
                  <a:lnTo>
                    <a:pt x="227066" y="97110"/>
                  </a:lnTo>
                  <a:lnTo>
                    <a:pt x="190813" y="125133"/>
                  </a:lnTo>
                  <a:lnTo>
                    <a:pt x="157114" y="156088"/>
                  </a:lnTo>
                  <a:lnTo>
                    <a:pt x="126159" y="189787"/>
                  </a:lnTo>
                  <a:lnTo>
                    <a:pt x="98137" y="226040"/>
                  </a:lnTo>
                  <a:lnTo>
                    <a:pt x="73236" y="264657"/>
                  </a:lnTo>
                  <a:lnTo>
                    <a:pt x="51647" y="305450"/>
                  </a:lnTo>
                  <a:lnTo>
                    <a:pt x="33559" y="348230"/>
                  </a:lnTo>
                  <a:lnTo>
                    <a:pt x="19161" y="392806"/>
                  </a:lnTo>
                  <a:lnTo>
                    <a:pt x="8642" y="438989"/>
                  </a:lnTo>
                  <a:lnTo>
                    <a:pt x="2192" y="486591"/>
                  </a:lnTo>
                  <a:lnTo>
                    <a:pt x="0" y="535421"/>
                  </a:lnTo>
                  <a:lnTo>
                    <a:pt x="2192" y="584252"/>
                  </a:lnTo>
                  <a:lnTo>
                    <a:pt x="8642" y="631853"/>
                  </a:lnTo>
                  <a:lnTo>
                    <a:pt x="19161" y="678037"/>
                  </a:lnTo>
                  <a:lnTo>
                    <a:pt x="33559" y="722613"/>
                  </a:lnTo>
                  <a:lnTo>
                    <a:pt x="51647" y="765392"/>
                  </a:lnTo>
                  <a:lnTo>
                    <a:pt x="73236" y="806185"/>
                  </a:lnTo>
                  <a:lnTo>
                    <a:pt x="98137" y="844803"/>
                  </a:lnTo>
                  <a:lnTo>
                    <a:pt x="126159" y="881056"/>
                  </a:lnTo>
                  <a:lnTo>
                    <a:pt x="157114" y="914754"/>
                  </a:lnTo>
                  <a:lnTo>
                    <a:pt x="190813" y="945710"/>
                  </a:lnTo>
                  <a:lnTo>
                    <a:pt x="227066" y="973732"/>
                  </a:lnTo>
                  <a:lnTo>
                    <a:pt x="265684" y="998633"/>
                  </a:lnTo>
                  <a:lnTo>
                    <a:pt x="306477" y="1020222"/>
                  </a:lnTo>
                  <a:lnTo>
                    <a:pt x="349256" y="1038310"/>
                  </a:lnTo>
                  <a:lnTo>
                    <a:pt x="393832" y="1052708"/>
                  </a:lnTo>
                  <a:lnTo>
                    <a:pt x="440015" y="1063227"/>
                  </a:lnTo>
                  <a:lnTo>
                    <a:pt x="487617" y="1069677"/>
                  </a:lnTo>
                  <a:lnTo>
                    <a:pt x="513588" y="1070843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7008" y="6209284"/>
              <a:ext cx="1421892" cy="36068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4554" y="418846"/>
            <a:ext cx="69830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assures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privacy,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6221" y="2470530"/>
            <a:ext cx="2330450" cy="22815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31470">
              <a:lnSpc>
                <a:spcPts val="1940"/>
              </a:lnSpc>
              <a:spcBef>
                <a:spcPts val="345"/>
              </a:spcBef>
            </a:pP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Quantium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believes </a:t>
            </a:r>
            <a:r>
              <a:rPr sz="18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using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8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progress, with</a:t>
            </a:r>
            <a:r>
              <a:rPr sz="18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815"/>
              </a:lnSpc>
            </a:pP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</a:t>
            </a:r>
            <a:r>
              <a:rPr sz="1800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respect </a:t>
            </a:r>
            <a:r>
              <a:rPr sz="18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commercial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confidence 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945"/>
              </a:lnSpc>
            </a:pPr>
            <a:r>
              <a:rPr sz="1800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sz="18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095" y="435610"/>
            <a:ext cx="2092325" cy="13773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2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24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</a:t>
            </a:r>
            <a:r>
              <a:rPr sz="2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sibil</a:t>
            </a:r>
            <a:r>
              <a:rPr sz="2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  </a:t>
            </a:r>
            <a:r>
              <a:rPr sz="2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554" y="1998345"/>
            <a:ext cx="61277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554" y="2280666"/>
            <a:ext cx="2242185" cy="185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1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100" spc="-4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1100" spc="-2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1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sz="1100" spc="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100" spc="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sz="11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sz="11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17399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Quantium has strict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 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100" spc="-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receipt</a:t>
            </a:r>
            <a:r>
              <a:rPr sz="1100" spc="-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sz="1100" spc="-254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4064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is </a:t>
            </a:r>
            <a:r>
              <a:rPr sz="11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de-identified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irreversible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tokenisation </a:t>
            </a:r>
            <a:r>
              <a:rPr sz="1100" spc="-254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sz="11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>
              <a:lnSpc>
                <a:spcPct val="100000"/>
              </a:lnSpc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spc="-1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1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5382" y="1998345"/>
            <a:ext cx="6750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5382" y="2280666"/>
            <a:ext cx="2222500" cy="3444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318135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ISO27001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certified </a:t>
            </a:r>
            <a:r>
              <a:rPr sz="1100" spc="-1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100" spc="-14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internationally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recognised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uphold</a:t>
            </a:r>
            <a:r>
              <a:rPr sz="1100" spc="-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sz="1100" spc="-2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standards across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‘bank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grade’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>
              <a:lnSpc>
                <a:spcPct val="100000"/>
              </a:lnSpc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39941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Comply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4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200+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sz="1100" spc="-2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NAB, 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Woolworths</a:t>
            </a:r>
            <a:r>
              <a:rPr sz="1100" spc="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100" spc="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  <a:r>
              <a:rPr sz="1100" spc="-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held</a:t>
            </a:r>
            <a:r>
              <a:rPr sz="1100" spc="-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>
              <a:lnSpc>
                <a:spcPct val="100000"/>
              </a:lnSpc>
            </a:pP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sz="1100" spc="-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27368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data is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r>
              <a:rPr sz="1100" spc="-5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405" marR="34036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2405" algn="l"/>
                <a:tab pos="193040" algn="l"/>
              </a:tabLst>
            </a:pP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and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11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regularly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audited </a:t>
            </a:r>
            <a:r>
              <a:rPr sz="1100" spc="-2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1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1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6361" y="1911420"/>
            <a:ext cx="1986914" cy="12312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sz="14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facets 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work, </a:t>
            </a:r>
            <a:r>
              <a:rPr sz="1100" spc="-254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initiatives we </a:t>
            </a:r>
            <a:r>
              <a:rPr sz="11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on, </a:t>
            </a:r>
            <a:r>
              <a:rPr sz="11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we use and how </a:t>
            </a:r>
            <a:r>
              <a:rPr sz="1100" spc="-254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sz="1100" spc="-4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sz="11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individuals, </a:t>
            </a:r>
            <a:r>
              <a:rPr sz="1100" spc="-254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r>
              <a:rPr sz="1100" spc="-4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1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society.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2276" y="1987295"/>
            <a:ext cx="2761615" cy="3790950"/>
          </a:xfrm>
          <a:custGeom>
            <a:avLst/>
            <a:gdLst/>
            <a:ahLst/>
            <a:cxnLst/>
            <a:rect l="l" t="t" r="r" b="b"/>
            <a:pathLst>
              <a:path w="2761615" h="3790950">
                <a:moveTo>
                  <a:pt x="0" y="0"/>
                </a:moveTo>
                <a:lnTo>
                  <a:pt x="0" y="3790708"/>
                </a:lnTo>
              </a:path>
              <a:path w="2761615" h="3790950">
                <a:moveTo>
                  <a:pt x="2761488" y="0"/>
                </a:moveTo>
                <a:lnTo>
                  <a:pt x="2761488" y="3790708"/>
                </a:lnTo>
              </a:path>
            </a:pathLst>
          </a:custGeom>
          <a:ln w="6350">
            <a:solidFill>
              <a:srgbClr val="BBB5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554" y="425577"/>
            <a:ext cx="26701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6339" y="1905000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5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1241" y="1988058"/>
            <a:ext cx="278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6339" y="4094988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8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8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6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01241" y="4178934"/>
            <a:ext cx="278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923033" y="1946529"/>
            <a:ext cx="157099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1400" spc="-6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3033" y="4137786"/>
            <a:ext cx="15462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z="1400" spc="-4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4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3558" y="1948053"/>
            <a:ext cx="71532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contributing</a:t>
            </a:r>
            <a:r>
              <a:rPr sz="1200" spc="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sz="12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are: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families,</a:t>
            </a:r>
            <a:r>
              <a:rPr sz="1200" spc="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</a:t>
            </a:r>
            <a:r>
              <a:rPr sz="1200" spc="-27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singles/couples,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z="12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retirees.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3558" y="2496692"/>
            <a:ext cx="75418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sz="12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sales: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families</a:t>
            </a:r>
            <a:r>
              <a:rPr sz="1200" spc="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  <a:r>
              <a:rPr sz="12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customer,</a:t>
            </a:r>
            <a:r>
              <a:rPr sz="1200" spc="-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sz="1200" spc="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z="1200" spc="-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singles/couples</a:t>
            </a:r>
            <a:r>
              <a:rPr sz="1200" spc="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largest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2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singles/couple</a:t>
            </a:r>
            <a:r>
              <a:rPr sz="1200" spc="5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1200" spc="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2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Tyrells</a:t>
            </a:r>
            <a:r>
              <a:rPr sz="1200" spc="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3558" y="4138625"/>
            <a:ext cx="473011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implemented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3558" y="4505070"/>
            <a:ext cx="68421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constructed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200" spc="-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04"/>
              </a:buClr>
              <a:buFont typeface="Arial MT"/>
              <a:buChar char="•"/>
            </a:pPr>
            <a:endParaRPr sz="1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saw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200" spc="3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sz="12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12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sz="12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  <a:r>
              <a:rPr sz="1200" spc="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store</a:t>
            </a:r>
            <a:r>
              <a:rPr sz="12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02" y="207340"/>
            <a:ext cx="119634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3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sz="8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89126" y="3095066"/>
            <a:ext cx="26974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4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Analytics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families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pc="-5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affluence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affecting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quantities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purchased.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8388" y="1533377"/>
            <a:ext cx="6497845" cy="4465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Instead,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mostly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families,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followed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singles/couples.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2094" y="1914661"/>
            <a:ext cx="10241449" cy="32671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700" y="425577"/>
            <a:ext cx="10734598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singles/couples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population,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sales.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2094" y="1914661"/>
            <a:ext cx="10241449" cy="32671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554" y="425577"/>
            <a:ext cx="88665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deeper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dive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singles/couples</a:t>
            </a:r>
            <a:r>
              <a:rPr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segment: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08328" y="1476882"/>
            <a:ext cx="9260205" cy="339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Kettles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 are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purchased brand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segments,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sz="20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singles/couples are</a:t>
            </a:r>
            <a:r>
              <a:rPr sz="20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20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Tyrells</a:t>
            </a:r>
            <a:r>
              <a:rPr sz="2000" spc="2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000004"/>
              </a:buClr>
              <a:buFont typeface="Arial MT"/>
              <a:buChar char="•"/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085" marR="55880" indent="-287020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spc="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32%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20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purchase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175g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packets</a:t>
            </a:r>
            <a:r>
              <a:rPr sz="2000" spc="3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Twisties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000" spc="-47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000004"/>
              </a:buClr>
              <a:buFont typeface="Arial MT"/>
              <a:buChar char="•"/>
            </a:pPr>
            <a:endParaRPr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9085" marR="416560" indent="-287020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placement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sz="2000" spc="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Kettles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Twisties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47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0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2000" spc="2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1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sz="20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02" y="207340"/>
            <a:ext cx="119634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3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sz="8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Classification:</a:t>
            </a:r>
            <a:r>
              <a:rPr spc="-50" dirty="0"/>
              <a:t> </a:t>
            </a:r>
            <a:r>
              <a:rPr spc="-5" dirty="0"/>
              <a:t>Confidential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89126" y="3095066"/>
            <a:ext cx="32480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  <a:r>
              <a:rPr sz="2400" spc="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2400" spc="-1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0000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5245</Words>
  <Application>WPS Presentation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Roboto</vt:lpstr>
      <vt:lpstr>Segoe Print</vt:lpstr>
      <vt:lpstr>Calibri</vt:lpstr>
      <vt:lpstr>Roboto Lt</vt:lpstr>
      <vt:lpstr>Arial MT</vt:lpstr>
      <vt:lpstr>Microsoft YaHei</vt:lpstr>
      <vt:lpstr>Arial Unicode MS</vt:lpstr>
      <vt:lpstr>Calibri</vt:lpstr>
      <vt:lpstr>Office Theme</vt:lpstr>
      <vt:lpstr>PowerPoint 演示文稿</vt:lpstr>
      <vt:lpstr>Our 17 year history assures best practice in privacy,  security and the ethical use of data</vt:lpstr>
      <vt:lpstr>Executive summary</vt:lpstr>
      <vt:lpstr>PowerPoint 演示文稿</vt:lpstr>
      <vt:lpstr>Older and young families purchase more chips on average than the other  groups with affluence not affecting quantities of chips purchased.</vt:lpstr>
      <vt:lpstr>Instead, sales are coming mostly from budget older families, followed by  mainstream young singles/couples.</vt:lpstr>
      <vt:lpstr>Mainstream young singles/couples have the largest population, driving their  sales.</vt:lpstr>
      <vt:lpstr>A deeper dive in the mainstream young singles/couples segment:</vt:lpstr>
      <vt:lpstr>PowerPoint 演示文稿</vt:lpstr>
      <vt:lpstr>The control store is constructed to reflect performance of the trial store  rather than the average of other stores. See e.g. stores 77 and 233:</vt:lpstr>
      <vt:lpstr>Trial store 77 and control store 233: trial success, with increases in sales  and customer numbers.</vt:lpstr>
      <vt:lpstr>Trial store 86 and control store 155: trial success, greater increase in  customer numbers than sales – check the trial implementation.</vt:lpstr>
      <vt:lpstr>Trial store 88 and control store 40: no significant difference in performance.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Quantium template</dc:title>
  <dc:creator>Eva Lewis</dc:creator>
  <cp:lastModifiedBy>sauda</cp:lastModifiedBy>
  <cp:revision>1</cp:revision>
  <dcterms:created xsi:type="dcterms:W3CDTF">2023-07-16T11:02:55Z</dcterms:created>
  <dcterms:modified xsi:type="dcterms:W3CDTF">2023-07-16T11:02:55Z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2023-07-16T05:30:00Z</vt:filetime>
  </property>
  <property fmtid="{D5CDD505-2E9C-101B-9397-08002B2CF9AE}" pid="5" name="ICV">
    <vt:lpwstr>6F745AD74B8149128963A050D86F7806</vt:lpwstr>
  </property>
  <property fmtid="{D5CDD505-2E9C-101B-9397-08002B2CF9AE}" pid="6" name="KSOProductBuildVer">
    <vt:lpwstr>1033-11.2.0.11219</vt:lpwstr>
  </property>
</Properties>
</file>