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B433-7810-452A-9C73-A86DE1372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E793D-96DC-43C4-82DB-01CE5A0E3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FA1B-AAE0-46D7-A047-44769C42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E9064-F932-4374-9020-8E77B175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3A283-FFD3-402B-B4AA-175172CD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92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94BB-A265-478C-BAFB-A919BF79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0B18F-D640-4B58-92F5-A60468D24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D6F4-005D-4587-9137-310AEAAA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8D7CF-6636-4B0E-9E91-A0109E96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84F97-D1C1-47BA-8399-5FD9C7A1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6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C5980-577D-43DD-B6BA-4D30A7AE4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ABC4-170C-4377-9BC1-47D83597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7BFA-78D4-4D13-8B8E-3FFC2EEA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DD7B2-4347-4635-9985-A0C10FC9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57A4D-4C99-4221-9FF6-336D440B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FA25-A19D-40FC-8124-03248550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754B-EA0C-4B2E-8177-2AE218F9D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1A89-C7E8-4426-8BEC-CD578FDF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1C7F-4BFF-4017-BD68-DE9E1FAA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041C-162F-420F-BE8A-09D765E7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52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74CE-F1A6-4AE3-B887-F193ACD0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9DDF7-A08F-4632-9EBA-E9F5D0BF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17286-77AC-4C33-8997-F9D592CD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34DB-2CB6-4EA0-BD8A-15291F4C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F747-DF4C-45DE-BF99-09F9D70B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9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05B9-7599-4B44-8490-FE5CA5E4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DAFB-5496-4FA5-AA02-18B1A030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022BA-9B51-408B-9499-390C48183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2F1B8-1F7C-40F9-8352-9451953D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6A098-44BE-4765-920A-8B13FB27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738-AC2D-4BA4-8FA4-CEB965A4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7F79-4620-489B-9E11-0D27540B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4584D-C89D-4234-8D70-8881F0F3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8215C-3919-4E43-8DB2-7851247C4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B58A8-9079-4AAF-8312-E0426B90A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BBFE7-D245-4721-AD09-C9BEF38C8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070F8-C6B6-41E3-8011-B9E49CD2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13382-8DB3-4C54-8E06-50E867D0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9BCAC-8811-46FE-AB99-F9EC3E47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1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D36-B4BA-41C0-BBA5-FD287731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3E2ED-A4D8-4A89-8C8A-C11DB637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F54A6-B0A7-4A62-9655-13B48A7F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3FB8B-E650-4876-BC1E-10202BEE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8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5D060-1EA1-4009-B21D-DB6E8BB0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1CC66-1819-4F32-B836-9BE1092D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D9987-4F4A-4128-BEDB-EE03AEAA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65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340D-D3E8-4E19-B630-9649434D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CE02-D61E-4421-B0B1-A86F8847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BE26D-98C3-4FC5-B18C-2C947ACB1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A694F-38C0-48CB-8BDF-0DF3A969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FA673-A253-48BF-8CF4-537A1434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9CA9-F774-46D6-ADBA-73A87BBE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8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0386-C8A5-4064-B933-4205F6A9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5DED4-D341-465A-B40A-4C132B68A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17184-5D87-4EE3-A8CD-3C0726B0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4C4DC-090E-49B0-AC37-EAB04CF0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EBA1C-4CCE-48BE-87EE-21C0D90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7F4FE-BE87-4EE0-A47E-9DFAA75A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9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421C4-B60C-4030-9CD4-EAF0F863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3C89-D495-4720-9E32-37B6D22F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02FD-3CB6-4371-9DCC-48E9CE98C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7011-4193-4468-81AF-A288FEF0C111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116C-8510-4642-9854-ECC8F3471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EB80-8869-431A-BE8A-D5C29BDA9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7E55-2E06-4253-B419-4587C1500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9BC455E6-9A74-4A2B-BF1D-010A9F97BFD8}"/>
              </a:ext>
            </a:extLst>
          </p:cNvPr>
          <p:cNvSpPr/>
          <p:nvPr/>
        </p:nvSpPr>
        <p:spPr>
          <a:xfrm>
            <a:off x="0" y="929930"/>
            <a:ext cx="8731045" cy="3151171"/>
          </a:xfrm>
          <a:prstGeom prst="homePlate">
            <a:avLst/>
          </a:prstGeom>
          <a:gradFill flip="none" rotWithShape="1">
            <a:gsLst>
              <a:gs pos="3000">
                <a:schemeClr val="accent1">
                  <a:alpha val="61000"/>
                </a:schemeClr>
              </a:gs>
              <a:gs pos="100000">
                <a:schemeClr val="accent2">
                  <a:alpha val="83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4" name="Picture 23" descr="Person Writing on the Notebook">
            <a:extLst>
              <a:ext uri="{FF2B5EF4-FFF2-40B4-BE49-F238E27FC236}">
                <a16:creationId xmlns:a16="http://schemas.microsoft.com/office/drawing/2014/main" id="{F8D30842-E064-4B62-A02C-A8C1F2B77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4" t="9677" r="15986"/>
          <a:stretch>
            <a:fillRect/>
          </a:stretch>
        </p:blipFill>
        <p:spPr bwMode="auto">
          <a:xfrm>
            <a:off x="5073445" y="-58993"/>
            <a:ext cx="7138220" cy="6194323"/>
          </a:xfrm>
          <a:custGeom>
            <a:avLst/>
            <a:gdLst>
              <a:gd name="connsiteX0" fmla="*/ 3185652 w 7138220"/>
              <a:gd name="connsiteY0" fmla="*/ 0 h 6194323"/>
              <a:gd name="connsiteX1" fmla="*/ 7108723 w 7138220"/>
              <a:gd name="connsiteY1" fmla="*/ 0 h 6194323"/>
              <a:gd name="connsiteX2" fmla="*/ 7138220 w 7138220"/>
              <a:gd name="connsiteY2" fmla="*/ 6194323 h 6194323"/>
              <a:gd name="connsiteX3" fmla="*/ 0 w 7138220"/>
              <a:gd name="connsiteY3" fmla="*/ 2979175 h 619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8220" h="6194323">
                <a:moveTo>
                  <a:pt x="3185652" y="0"/>
                </a:moveTo>
                <a:lnTo>
                  <a:pt x="7108723" y="0"/>
                </a:lnTo>
                <a:lnTo>
                  <a:pt x="7138220" y="6194323"/>
                </a:lnTo>
                <a:lnTo>
                  <a:pt x="0" y="29791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EC2740C-4D33-43A3-85FC-2697A59A4422}"/>
              </a:ext>
            </a:extLst>
          </p:cNvPr>
          <p:cNvSpPr/>
          <p:nvPr/>
        </p:nvSpPr>
        <p:spPr>
          <a:xfrm>
            <a:off x="5073445" y="-58993"/>
            <a:ext cx="7138220" cy="6194323"/>
          </a:xfrm>
          <a:custGeom>
            <a:avLst/>
            <a:gdLst>
              <a:gd name="connsiteX0" fmla="*/ 7138220 w 7138220"/>
              <a:gd name="connsiteY0" fmla="*/ 6194323 h 6194323"/>
              <a:gd name="connsiteX1" fmla="*/ 0 w 7138220"/>
              <a:gd name="connsiteY1" fmla="*/ 2979175 h 6194323"/>
              <a:gd name="connsiteX2" fmla="*/ 3185652 w 7138220"/>
              <a:gd name="connsiteY2" fmla="*/ 0 h 6194323"/>
              <a:gd name="connsiteX3" fmla="*/ 7108723 w 7138220"/>
              <a:gd name="connsiteY3" fmla="*/ 0 h 6194323"/>
              <a:gd name="connsiteX4" fmla="*/ 7138220 w 7138220"/>
              <a:gd name="connsiteY4" fmla="*/ 6194323 h 619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8220" h="6194323">
                <a:moveTo>
                  <a:pt x="7138220" y="6194323"/>
                </a:moveTo>
                <a:lnTo>
                  <a:pt x="0" y="2979175"/>
                </a:lnTo>
                <a:lnTo>
                  <a:pt x="3185652" y="0"/>
                </a:lnTo>
                <a:lnTo>
                  <a:pt x="7108723" y="0"/>
                </a:lnTo>
                <a:lnTo>
                  <a:pt x="7138220" y="6194323"/>
                </a:lnTo>
                <a:close/>
              </a:path>
            </a:pathLst>
          </a:custGeom>
          <a:gradFill flip="none" rotWithShape="1">
            <a:gsLst>
              <a:gs pos="3000">
                <a:schemeClr val="accent1">
                  <a:alpha val="61000"/>
                </a:schemeClr>
              </a:gs>
              <a:gs pos="100000">
                <a:schemeClr val="accent2">
                  <a:alpha val="83000"/>
                </a:schemeClr>
              </a:gs>
            </a:gsLst>
            <a:lin ang="27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B2B535-0E94-4F05-9805-46748AD716B8}"/>
              </a:ext>
            </a:extLst>
          </p:cNvPr>
          <p:cNvSpPr/>
          <p:nvPr/>
        </p:nvSpPr>
        <p:spPr>
          <a:xfrm>
            <a:off x="205896" y="878326"/>
            <a:ext cx="450433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Boom Bikes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Bike Sharing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AFA8A4-5281-46B9-ADB4-B47AC75DF80C}"/>
              </a:ext>
            </a:extLst>
          </p:cNvPr>
          <p:cNvSpPr/>
          <p:nvPr/>
        </p:nvSpPr>
        <p:spPr>
          <a:xfrm>
            <a:off x="555962" y="2367203"/>
            <a:ext cx="400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This company provide share bike service on short term basis to common people.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A032C6-2382-437F-ADF2-941F22BFCA40}"/>
              </a:ext>
            </a:extLst>
          </p:cNvPr>
          <p:cNvCxnSpPr/>
          <p:nvPr/>
        </p:nvCxnSpPr>
        <p:spPr>
          <a:xfrm>
            <a:off x="992136" y="2292006"/>
            <a:ext cx="2990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D370458-823E-4A9C-B6A2-AFF97751E009}"/>
              </a:ext>
            </a:extLst>
          </p:cNvPr>
          <p:cNvSpPr/>
          <p:nvPr/>
        </p:nvSpPr>
        <p:spPr>
          <a:xfrm>
            <a:off x="531078" y="4950996"/>
            <a:ext cx="1260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Challenges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D0815-ED37-4C4B-9DAF-924704CEB5DA}"/>
              </a:ext>
            </a:extLst>
          </p:cNvPr>
          <p:cNvSpPr/>
          <p:nvPr/>
        </p:nvSpPr>
        <p:spPr>
          <a:xfrm>
            <a:off x="3059683" y="4950996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1226DA-3F50-489D-BE17-FFBFF1598DD8}"/>
              </a:ext>
            </a:extLst>
          </p:cNvPr>
          <p:cNvSpPr/>
          <p:nvPr/>
        </p:nvSpPr>
        <p:spPr>
          <a:xfrm>
            <a:off x="5307057" y="4950996"/>
            <a:ext cx="86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19D83-E63F-4930-ADEA-D9331150FDEE}"/>
              </a:ext>
            </a:extLst>
          </p:cNvPr>
          <p:cNvSpPr/>
          <p:nvPr/>
        </p:nvSpPr>
        <p:spPr>
          <a:xfrm>
            <a:off x="205896" y="5478168"/>
            <a:ext cx="1911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Company recently affected by pandemic and needs to do mindful business plan and accelerate revenue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716513-8222-4DFA-A205-F17BE9FBBD70}"/>
              </a:ext>
            </a:extLst>
          </p:cNvPr>
          <p:cNvSpPr/>
          <p:nvPr/>
        </p:nvSpPr>
        <p:spPr>
          <a:xfrm>
            <a:off x="2593885" y="5478168"/>
            <a:ext cx="1911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+mj-lt"/>
              </a:rPr>
              <a:t>Company aspires to understand the demand for shared bikes and get prepared in better way to yield more profit in optimized way.</a:t>
            </a:r>
            <a:endParaRPr lang="en-US" sz="12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B80640-EA20-40C0-AABE-046948A83731}"/>
              </a:ext>
            </a:extLst>
          </p:cNvPr>
          <p:cNvSpPr/>
          <p:nvPr/>
        </p:nvSpPr>
        <p:spPr>
          <a:xfrm>
            <a:off x="4782258" y="5478168"/>
            <a:ext cx="1911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+mj-lt"/>
              </a:rPr>
              <a:t>Linear Regression model is built to understand various factors that affect bike sharing business and to predict future demand.</a:t>
            </a:r>
            <a:endParaRPr lang="en-US" sz="1200" dirty="0"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76E317-A95A-4500-AEEC-F62CEC271D10}"/>
              </a:ext>
            </a:extLst>
          </p:cNvPr>
          <p:cNvGrpSpPr/>
          <p:nvPr/>
        </p:nvGrpSpPr>
        <p:grpSpPr>
          <a:xfrm>
            <a:off x="841916" y="4161957"/>
            <a:ext cx="631199" cy="631199"/>
            <a:chOff x="841916" y="4161957"/>
            <a:chExt cx="631199" cy="63119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C4B2797-7D43-4101-89F0-21D225DAC7E0}"/>
                </a:ext>
              </a:extLst>
            </p:cNvPr>
            <p:cNvSpPr/>
            <p:nvPr/>
          </p:nvSpPr>
          <p:spPr>
            <a:xfrm>
              <a:off x="841916" y="4161957"/>
              <a:ext cx="631199" cy="631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ash"/>
            </a:ln>
            <a:effectLst>
              <a:outerShdw blurRad="584200" sx="105000" sy="105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b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ED6776-9471-4489-AF54-FB27CC236947}"/>
                </a:ext>
              </a:extLst>
            </p:cNvPr>
            <p:cNvSpPr/>
            <p:nvPr/>
          </p:nvSpPr>
          <p:spPr>
            <a:xfrm>
              <a:off x="943989" y="4323668"/>
              <a:ext cx="4270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01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E478BD5-DABF-4287-BEAC-D67BAB62F464}"/>
              </a:ext>
            </a:extLst>
          </p:cNvPr>
          <p:cNvGrpSpPr/>
          <p:nvPr/>
        </p:nvGrpSpPr>
        <p:grpSpPr>
          <a:xfrm>
            <a:off x="3231642" y="4161957"/>
            <a:ext cx="631199" cy="631199"/>
            <a:chOff x="841916" y="4161957"/>
            <a:chExt cx="631199" cy="63119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48BCF52-E208-432F-8C15-9AF530805C5B}"/>
                </a:ext>
              </a:extLst>
            </p:cNvPr>
            <p:cNvSpPr/>
            <p:nvPr/>
          </p:nvSpPr>
          <p:spPr>
            <a:xfrm>
              <a:off x="841916" y="4161957"/>
              <a:ext cx="631199" cy="631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ash"/>
            </a:ln>
            <a:effectLst>
              <a:outerShdw blurRad="584200" sx="105000" sy="105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b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796CB1-794B-412C-B78A-E0D9ECA85265}"/>
                </a:ext>
              </a:extLst>
            </p:cNvPr>
            <p:cNvSpPr/>
            <p:nvPr/>
          </p:nvSpPr>
          <p:spPr>
            <a:xfrm>
              <a:off x="943989" y="4323668"/>
              <a:ext cx="4270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02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46E6F8-E50A-46B8-A183-F9D40D254566}"/>
              </a:ext>
            </a:extLst>
          </p:cNvPr>
          <p:cNvGrpSpPr/>
          <p:nvPr/>
        </p:nvGrpSpPr>
        <p:grpSpPr>
          <a:xfrm>
            <a:off x="5422333" y="4161957"/>
            <a:ext cx="631199" cy="631199"/>
            <a:chOff x="841916" y="4161957"/>
            <a:chExt cx="631199" cy="6311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C23C95D-6BF6-4528-A21A-3EC724F42BC8}"/>
                </a:ext>
              </a:extLst>
            </p:cNvPr>
            <p:cNvSpPr/>
            <p:nvPr/>
          </p:nvSpPr>
          <p:spPr>
            <a:xfrm>
              <a:off x="841916" y="4161957"/>
              <a:ext cx="631199" cy="631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  <a:prstDash val="sysDash"/>
            </a:ln>
            <a:effectLst>
              <a:outerShdw blurRad="584200" sx="105000" sy="105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 b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BB78BF2-A5C1-4784-A8A8-69D6CE18AB60}"/>
                </a:ext>
              </a:extLst>
            </p:cNvPr>
            <p:cNvSpPr/>
            <p:nvPr/>
          </p:nvSpPr>
          <p:spPr>
            <a:xfrm>
              <a:off x="943989" y="4323668"/>
              <a:ext cx="42705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/>
                <a:t>03</a:t>
              </a:r>
            </a:p>
          </p:txBody>
        </p:sp>
      </p:grp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7035EACB-69E3-4AD9-8789-9A4A44177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35"/>
            <a:ext cx="943989" cy="939824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CD3FA3B8-DEB9-4CA7-BE6D-9B71C39CB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693" y="60035"/>
            <a:ext cx="1683797" cy="8618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1672AD-6598-4CBB-8F61-164E2B44CD5D}"/>
              </a:ext>
            </a:extLst>
          </p:cNvPr>
          <p:cNvSpPr txBox="1"/>
          <p:nvPr/>
        </p:nvSpPr>
        <p:spPr>
          <a:xfrm>
            <a:off x="543520" y="3486374"/>
            <a:ext cx="40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freight-text-pro"/>
              </a:rPr>
              <a:t>Presented By: Balakumar Seethapathy</a:t>
            </a:r>
          </a:p>
        </p:txBody>
      </p:sp>
    </p:spTree>
    <p:extLst>
      <p:ext uri="{BB962C8B-B14F-4D97-AF65-F5344CB8AC3E}">
        <p14:creationId xmlns:p14="http://schemas.microsoft.com/office/powerpoint/2010/main" val="107515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CE7A56FA-1786-497E-8E7A-77E7F4C3D039}"/>
              </a:ext>
            </a:extLst>
          </p:cNvPr>
          <p:cNvGrpSpPr/>
          <p:nvPr/>
        </p:nvGrpSpPr>
        <p:grpSpPr>
          <a:xfrm>
            <a:off x="355995" y="1960340"/>
            <a:ext cx="11480010" cy="4665449"/>
            <a:chOff x="571147" y="2596444"/>
            <a:chExt cx="11480010" cy="46678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0C6B1A-1366-47A5-89B3-2F96906A09A2}"/>
                </a:ext>
              </a:extLst>
            </p:cNvPr>
            <p:cNvGrpSpPr/>
            <p:nvPr/>
          </p:nvGrpSpPr>
          <p:grpSpPr>
            <a:xfrm>
              <a:off x="826295" y="2596444"/>
              <a:ext cx="1288256" cy="451556"/>
              <a:chOff x="826295" y="2596444"/>
              <a:chExt cx="1288256" cy="451556"/>
            </a:xfrm>
            <a:solidFill>
              <a:schemeClr val="accent2"/>
            </a:solidFill>
          </p:grpSpPr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80EBCD5E-CDF1-4562-8A79-9F7817CC8282}"/>
                  </a:ext>
                </a:extLst>
              </p:cNvPr>
              <p:cNvSpPr/>
              <p:nvPr/>
            </p:nvSpPr>
            <p:spPr>
              <a:xfrm>
                <a:off x="1395414" y="2596444"/>
                <a:ext cx="719137" cy="451556"/>
              </a:xfrm>
              <a:prstGeom prst="chevron">
                <a:avLst>
                  <a:gd name="adj" fmla="val 4736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B13C45A2-BC56-4CBB-B0EE-55EB73D67C8F}"/>
                  </a:ext>
                </a:extLst>
              </p:cNvPr>
              <p:cNvSpPr/>
              <p:nvPr/>
            </p:nvSpPr>
            <p:spPr>
              <a:xfrm>
                <a:off x="1071564" y="2596444"/>
                <a:ext cx="450056" cy="451556"/>
              </a:xfrm>
              <a:prstGeom prst="chevron">
                <a:avLst>
                  <a:gd name="adj" fmla="val 5008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Arrow: Chevron 5">
                <a:extLst>
                  <a:ext uri="{FF2B5EF4-FFF2-40B4-BE49-F238E27FC236}">
                    <a16:creationId xmlns:a16="http://schemas.microsoft.com/office/drawing/2014/main" id="{0B058078-3E81-4FE2-9827-E23E1098F818}"/>
                  </a:ext>
                </a:extLst>
              </p:cNvPr>
              <p:cNvSpPr/>
              <p:nvPr/>
            </p:nvSpPr>
            <p:spPr>
              <a:xfrm>
                <a:off x="826295" y="2596444"/>
                <a:ext cx="345280" cy="451556"/>
              </a:xfrm>
              <a:prstGeom prst="chevron">
                <a:avLst>
                  <a:gd name="adj" fmla="val 654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4A87ED-D433-4AAF-A53E-79D73E2C850D}"/>
                </a:ext>
              </a:extLst>
            </p:cNvPr>
            <p:cNvGrpSpPr/>
            <p:nvPr/>
          </p:nvGrpSpPr>
          <p:grpSpPr>
            <a:xfrm>
              <a:off x="2680495" y="2596444"/>
              <a:ext cx="1288256" cy="451556"/>
              <a:chOff x="826295" y="2596444"/>
              <a:chExt cx="1288256" cy="451556"/>
            </a:xfrm>
          </p:grpSpPr>
          <p:sp>
            <p:nvSpPr>
              <p:cNvPr id="9" name="Arrow: Chevron 8">
                <a:extLst>
                  <a:ext uri="{FF2B5EF4-FFF2-40B4-BE49-F238E27FC236}">
                    <a16:creationId xmlns:a16="http://schemas.microsoft.com/office/drawing/2014/main" id="{98A2A2E3-BACC-4DDA-8D03-9048942D074D}"/>
                  </a:ext>
                </a:extLst>
              </p:cNvPr>
              <p:cNvSpPr/>
              <p:nvPr/>
            </p:nvSpPr>
            <p:spPr>
              <a:xfrm>
                <a:off x="1395414" y="2596444"/>
                <a:ext cx="719137" cy="451556"/>
              </a:xfrm>
              <a:prstGeom prst="chevron">
                <a:avLst>
                  <a:gd name="adj" fmla="val 47363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74F9BBB9-6AA6-49B5-9234-EF99108D015B}"/>
                  </a:ext>
                </a:extLst>
              </p:cNvPr>
              <p:cNvSpPr/>
              <p:nvPr/>
            </p:nvSpPr>
            <p:spPr>
              <a:xfrm>
                <a:off x="1071564" y="2596444"/>
                <a:ext cx="450056" cy="451556"/>
              </a:xfrm>
              <a:prstGeom prst="chevron">
                <a:avLst>
                  <a:gd name="adj" fmla="val 5008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CE5718E2-2E4B-4DEE-AFE4-1C7B034B9ED5}"/>
                  </a:ext>
                </a:extLst>
              </p:cNvPr>
              <p:cNvSpPr/>
              <p:nvPr/>
            </p:nvSpPr>
            <p:spPr>
              <a:xfrm>
                <a:off x="826295" y="2596444"/>
                <a:ext cx="345280" cy="451556"/>
              </a:xfrm>
              <a:prstGeom prst="chevron">
                <a:avLst>
                  <a:gd name="adj" fmla="val 65464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7A6A0CA-1139-4CFA-B02F-18BAB246B064}"/>
                </a:ext>
              </a:extLst>
            </p:cNvPr>
            <p:cNvGrpSpPr/>
            <p:nvPr/>
          </p:nvGrpSpPr>
          <p:grpSpPr>
            <a:xfrm>
              <a:off x="4509295" y="2596444"/>
              <a:ext cx="1288256" cy="451556"/>
              <a:chOff x="826295" y="2596444"/>
              <a:chExt cx="1288256" cy="451556"/>
            </a:xfrm>
            <a:solidFill>
              <a:schemeClr val="accent4"/>
            </a:solidFill>
          </p:grpSpPr>
          <p:sp>
            <p:nvSpPr>
              <p:cNvPr id="13" name="Arrow: Chevron 12">
                <a:extLst>
                  <a:ext uri="{FF2B5EF4-FFF2-40B4-BE49-F238E27FC236}">
                    <a16:creationId xmlns:a16="http://schemas.microsoft.com/office/drawing/2014/main" id="{AD164AF2-F343-422E-95A5-A523396A8077}"/>
                  </a:ext>
                </a:extLst>
              </p:cNvPr>
              <p:cNvSpPr/>
              <p:nvPr/>
            </p:nvSpPr>
            <p:spPr>
              <a:xfrm>
                <a:off x="1395414" y="2596444"/>
                <a:ext cx="719137" cy="451556"/>
              </a:xfrm>
              <a:prstGeom prst="chevron">
                <a:avLst>
                  <a:gd name="adj" fmla="val 4736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rrow: Chevron 13">
                <a:extLst>
                  <a:ext uri="{FF2B5EF4-FFF2-40B4-BE49-F238E27FC236}">
                    <a16:creationId xmlns:a16="http://schemas.microsoft.com/office/drawing/2014/main" id="{994E7312-600C-4C9D-AD23-B9BD3A8C75F1}"/>
                  </a:ext>
                </a:extLst>
              </p:cNvPr>
              <p:cNvSpPr/>
              <p:nvPr/>
            </p:nvSpPr>
            <p:spPr>
              <a:xfrm>
                <a:off x="1071564" y="2596444"/>
                <a:ext cx="450056" cy="451556"/>
              </a:xfrm>
              <a:prstGeom prst="chevron">
                <a:avLst>
                  <a:gd name="adj" fmla="val 5008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row: Chevron 14">
                <a:extLst>
                  <a:ext uri="{FF2B5EF4-FFF2-40B4-BE49-F238E27FC236}">
                    <a16:creationId xmlns:a16="http://schemas.microsoft.com/office/drawing/2014/main" id="{4DE0150D-C7A2-4FE4-A479-BD0CD330A79A}"/>
                  </a:ext>
                </a:extLst>
              </p:cNvPr>
              <p:cNvSpPr/>
              <p:nvPr/>
            </p:nvSpPr>
            <p:spPr>
              <a:xfrm>
                <a:off x="826295" y="2596444"/>
                <a:ext cx="345280" cy="451556"/>
              </a:xfrm>
              <a:prstGeom prst="chevron">
                <a:avLst>
                  <a:gd name="adj" fmla="val 654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804AD4-1F9D-470F-8BCB-00358B8D7990}"/>
                </a:ext>
              </a:extLst>
            </p:cNvPr>
            <p:cNvGrpSpPr/>
            <p:nvPr/>
          </p:nvGrpSpPr>
          <p:grpSpPr>
            <a:xfrm>
              <a:off x="6376195" y="2596444"/>
              <a:ext cx="1288256" cy="451556"/>
              <a:chOff x="826295" y="2596444"/>
              <a:chExt cx="1288256" cy="451556"/>
            </a:xfrm>
            <a:solidFill>
              <a:schemeClr val="accent3"/>
            </a:solidFill>
          </p:grpSpPr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FDC520F8-51FD-49AA-96FD-6E4F2A902CC7}"/>
                  </a:ext>
                </a:extLst>
              </p:cNvPr>
              <p:cNvSpPr/>
              <p:nvPr/>
            </p:nvSpPr>
            <p:spPr>
              <a:xfrm>
                <a:off x="1395414" y="2596444"/>
                <a:ext cx="719137" cy="451556"/>
              </a:xfrm>
              <a:prstGeom prst="chevron">
                <a:avLst>
                  <a:gd name="adj" fmla="val 47363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0F702507-8C50-4A35-B495-9FEBEAB4C9F9}"/>
                  </a:ext>
                </a:extLst>
              </p:cNvPr>
              <p:cNvSpPr/>
              <p:nvPr/>
            </p:nvSpPr>
            <p:spPr>
              <a:xfrm>
                <a:off x="1071564" y="2596444"/>
                <a:ext cx="450056" cy="451556"/>
              </a:xfrm>
              <a:prstGeom prst="chevron">
                <a:avLst>
                  <a:gd name="adj" fmla="val 5008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id="{1E739605-88B1-439C-BD0E-E7B365F105C1}"/>
                  </a:ext>
                </a:extLst>
              </p:cNvPr>
              <p:cNvSpPr/>
              <p:nvPr/>
            </p:nvSpPr>
            <p:spPr>
              <a:xfrm>
                <a:off x="826295" y="2596444"/>
                <a:ext cx="345280" cy="451556"/>
              </a:xfrm>
              <a:prstGeom prst="chevron">
                <a:avLst>
                  <a:gd name="adj" fmla="val 65464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36CC2F4-8A9D-4744-9A73-789C1BFE86A4}"/>
                </a:ext>
              </a:extLst>
            </p:cNvPr>
            <p:cNvGrpSpPr/>
            <p:nvPr/>
          </p:nvGrpSpPr>
          <p:grpSpPr>
            <a:xfrm>
              <a:off x="8223249" y="2596444"/>
              <a:ext cx="1288256" cy="451556"/>
              <a:chOff x="826295" y="2596444"/>
              <a:chExt cx="1288256" cy="451556"/>
            </a:xfrm>
            <a:solidFill>
              <a:schemeClr val="accent5"/>
            </a:solidFill>
          </p:grpSpPr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9A8077AC-655D-49AB-93A7-7424E5AA546C}"/>
                  </a:ext>
                </a:extLst>
              </p:cNvPr>
              <p:cNvSpPr/>
              <p:nvPr/>
            </p:nvSpPr>
            <p:spPr>
              <a:xfrm>
                <a:off x="1395414" y="2596444"/>
                <a:ext cx="719137" cy="451556"/>
              </a:xfrm>
              <a:prstGeom prst="chevron">
                <a:avLst>
                  <a:gd name="adj" fmla="val 4736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rrow: Chevron 21">
                <a:extLst>
                  <a:ext uri="{FF2B5EF4-FFF2-40B4-BE49-F238E27FC236}">
                    <a16:creationId xmlns:a16="http://schemas.microsoft.com/office/drawing/2014/main" id="{901998FE-E6B5-4FE6-A1EF-8D75FEA929DE}"/>
                  </a:ext>
                </a:extLst>
              </p:cNvPr>
              <p:cNvSpPr/>
              <p:nvPr/>
            </p:nvSpPr>
            <p:spPr>
              <a:xfrm>
                <a:off x="1071564" y="2596444"/>
                <a:ext cx="450056" cy="451556"/>
              </a:xfrm>
              <a:prstGeom prst="chevron">
                <a:avLst>
                  <a:gd name="adj" fmla="val 5008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row: Chevron 22">
                <a:extLst>
                  <a:ext uri="{FF2B5EF4-FFF2-40B4-BE49-F238E27FC236}">
                    <a16:creationId xmlns:a16="http://schemas.microsoft.com/office/drawing/2014/main" id="{3674ED31-9DB0-4A62-8B07-342124272BD5}"/>
                  </a:ext>
                </a:extLst>
              </p:cNvPr>
              <p:cNvSpPr/>
              <p:nvPr/>
            </p:nvSpPr>
            <p:spPr>
              <a:xfrm>
                <a:off x="826295" y="2596444"/>
                <a:ext cx="345280" cy="451556"/>
              </a:xfrm>
              <a:prstGeom prst="chevron">
                <a:avLst>
                  <a:gd name="adj" fmla="val 6546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359B20C-D166-4018-B376-591C1264DA4C}"/>
                </a:ext>
              </a:extLst>
            </p:cNvPr>
            <p:cNvGrpSpPr/>
            <p:nvPr/>
          </p:nvGrpSpPr>
          <p:grpSpPr>
            <a:xfrm>
              <a:off x="10066160" y="2596444"/>
              <a:ext cx="1288256" cy="451556"/>
              <a:chOff x="826295" y="2596444"/>
              <a:chExt cx="1288256" cy="451556"/>
            </a:xfrm>
            <a:solidFill>
              <a:schemeClr val="accent6"/>
            </a:solidFill>
          </p:grpSpPr>
          <p:sp>
            <p:nvSpPr>
              <p:cNvPr id="25" name="Arrow: Chevron 24">
                <a:extLst>
                  <a:ext uri="{FF2B5EF4-FFF2-40B4-BE49-F238E27FC236}">
                    <a16:creationId xmlns:a16="http://schemas.microsoft.com/office/drawing/2014/main" id="{A33494DD-A10D-4459-8C29-34256070BAD0}"/>
                  </a:ext>
                </a:extLst>
              </p:cNvPr>
              <p:cNvSpPr/>
              <p:nvPr/>
            </p:nvSpPr>
            <p:spPr>
              <a:xfrm>
                <a:off x="1395414" y="2596444"/>
                <a:ext cx="719137" cy="451556"/>
              </a:xfrm>
              <a:prstGeom prst="chevron">
                <a:avLst>
                  <a:gd name="adj" fmla="val 47363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Arrow: Chevron 25">
                <a:extLst>
                  <a:ext uri="{FF2B5EF4-FFF2-40B4-BE49-F238E27FC236}">
                    <a16:creationId xmlns:a16="http://schemas.microsoft.com/office/drawing/2014/main" id="{34BFEA42-DE72-42DD-BB32-3DAA61F6ADC8}"/>
                  </a:ext>
                </a:extLst>
              </p:cNvPr>
              <p:cNvSpPr/>
              <p:nvPr/>
            </p:nvSpPr>
            <p:spPr>
              <a:xfrm>
                <a:off x="1071564" y="2596444"/>
                <a:ext cx="450056" cy="451556"/>
              </a:xfrm>
              <a:prstGeom prst="chevron">
                <a:avLst>
                  <a:gd name="adj" fmla="val 50080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hevron 26">
                <a:extLst>
                  <a:ext uri="{FF2B5EF4-FFF2-40B4-BE49-F238E27FC236}">
                    <a16:creationId xmlns:a16="http://schemas.microsoft.com/office/drawing/2014/main" id="{71759877-4743-4CAB-813A-E395CE290F62}"/>
                  </a:ext>
                </a:extLst>
              </p:cNvPr>
              <p:cNvSpPr/>
              <p:nvPr/>
            </p:nvSpPr>
            <p:spPr>
              <a:xfrm>
                <a:off x="826295" y="2596444"/>
                <a:ext cx="345280" cy="451556"/>
              </a:xfrm>
              <a:prstGeom prst="chevron">
                <a:avLst>
                  <a:gd name="adj" fmla="val 65464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31F89D-C817-4D8E-9AD4-6C35B34665DE}"/>
                </a:ext>
              </a:extLst>
            </p:cNvPr>
            <p:cNvCxnSpPr>
              <a:stCxn id="4" idx="3"/>
              <a:endCxn id="11" idx="1"/>
            </p:cNvCxnSpPr>
            <p:nvPr/>
          </p:nvCxnSpPr>
          <p:spPr>
            <a:xfrm>
              <a:off x="2114551" y="2822222"/>
              <a:ext cx="791978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C4C48B-BB2C-4907-83F9-1227D4AC05C5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>
              <a:off x="3968751" y="2822222"/>
              <a:ext cx="766578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0F495E-FF74-4909-ADCA-8B603C907C5E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5797551" y="2822222"/>
              <a:ext cx="804678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06AC4AF-E5D2-435F-9E85-12C6AA48237C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>
              <a:off x="7664451" y="2822222"/>
              <a:ext cx="784832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A05800-5EF9-4418-BCA1-A38217719A96}"/>
                </a:ext>
              </a:extLst>
            </p:cNvPr>
            <p:cNvCxnSpPr>
              <a:cxnSpLocks/>
              <a:stCxn id="21" idx="3"/>
              <a:endCxn id="27" idx="1"/>
            </p:cNvCxnSpPr>
            <p:nvPr/>
          </p:nvCxnSpPr>
          <p:spPr>
            <a:xfrm>
              <a:off x="9511505" y="2822222"/>
              <a:ext cx="780689" cy="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413017D-96FE-48E8-B2A2-526BD8DC73DC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H="1">
              <a:off x="3386068" y="3048000"/>
              <a:ext cx="25690" cy="217303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3AACA3E-D60F-4D07-87A0-BFC7CFF4D682}"/>
                </a:ext>
              </a:extLst>
            </p:cNvPr>
            <p:cNvSpPr/>
            <p:nvPr/>
          </p:nvSpPr>
          <p:spPr>
            <a:xfrm>
              <a:off x="2288530" y="5206035"/>
              <a:ext cx="2195073" cy="2016019"/>
            </a:xfrm>
            <a:prstGeom prst="roundRect">
              <a:avLst>
                <a:gd name="adj" fmla="val 7184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E300BF3-F6C9-45FC-8F4D-A5622B67C2F3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 flipH="1">
              <a:off x="7176663" y="3048000"/>
              <a:ext cx="6026" cy="217303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8498A7F-71DA-495D-A9BC-099D8EF564E5}"/>
                </a:ext>
              </a:extLst>
            </p:cNvPr>
            <p:cNvSpPr/>
            <p:nvPr/>
          </p:nvSpPr>
          <p:spPr>
            <a:xfrm>
              <a:off x="6085153" y="5221030"/>
              <a:ext cx="2195073" cy="1552559"/>
            </a:xfrm>
            <a:prstGeom prst="roundRect">
              <a:avLst>
                <a:gd name="adj" fmla="val 7184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865F38-B5C6-4BCA-BD4D-48256BE17C60}"/>
                </a:ext>
              </a:extLst>
            </p:cNvPr>
            <p:cNvCxnSpPr>
              <a:cxnSpLocks/>
            </p:cNvCxnSpPr>
            <p:nvPr/>
          </p:nvCxnSpPr>
          <p:spPr>
            <a:xfrm>
              <a:off x="10953620" y="3048000"/>
              <a:ext cx="0" cy="2043289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3E74991-35B2-4735-A634-B14AB28AB449}"/>
                </a:ext>
              </a:extLst>
            </p:cNvPr>
            <p:cNvSpPr/>
            <p:nvPr/>
          </p:nvSpPr>
          <p:spPr>
            <a:xfrm>
              <a:off x="9856084" y="5091288"/>
              <a:ext cx="2195073" cy="2173031"/>
            </a:xfrm>
            <a:prstGeom prst="roundRect">
              <a:avLst>
                <a:gd name="adj" fmla="val 7184"/>
              </a:avLst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C5252BD-B2C4-4714-B8AE-02230C68C78A}"/>
                </a:ext>
              </a:extLst>
            </p:cNvPr>
            <p:cNvCxnSpPr>
              <a:cxnSpLocks/>
            </p:cNvCxnSpPr>
            <p:nvPr/>
          </p:nvCxnSpPr>
          <p:spPr>
            <a:xfrm>
              <a:off x="9068154" y="3048000"/>
              <a:ext cx="0" cy="381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BCA0CE6-9D1E-4D7A-B157-4508ECE72BDC}"/>
                </a:ext>
              </a:extLst>
            </p:cNvPr>
            <p:cNvSpPr/>
            <p:nvPr/>
          </p:nvSpPr>
          <p:spPr>
            <a:xfrm>
              <a:off x="7970618" y="3428999"/>
              <a:ext cx="2195073" cy="1436510"/>
            </a:xfrm>
            <a:prstGeom prst="roundRect">
              <a:avLst>
                <a:gd name="adj" fmla="val 7184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3130E25-D5E5-4A11-88D9-B203C4D58178}"/>
                </a:ext>
              </a:extLst>
            </p:cNvPr>
            <p:cNvCxnSpPr>
              <a:cxnSpLocks/>
            </p:cNvCxnSpPr>
            <p:nvPr/>
          </p:nvCxnSpPr>
          <p:spPr>
            <a:xfrm>
              <a:off x="5389827" y="3048000"/>
              <a:ext cx="0" cy="381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9B2902A-5656-4475-88CC-8DC29035385C}"/>
                </a:ext>
              </a:extLst>
            </p:cNvPr>
            <p:cNvSpPr/>
            <p:nvPr/>
          </p:nvSpPr>
          <p:spPr>
            <a:xfrm>
              <a:off x="4292291" y="3429000"/>
              <a:ext cx="2195073" cy="1552561"/>
            </a:xfrm>
            <a:prstGeom prst="roundRect">
              <a:avLst>
                <a:gd name="adj" fmla="val 7184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58873C7-1D96-4FAF-84D6-27DD33D729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8683" y="3048000"/>
              <a:ext cx="0" cy="3810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884115A-A18F-4E2F-80AB-3E943EA2427C}"/>
                </a:ext>
              </a:extLst>
            </p:cNvPr>
            <p:cNvSpPr/>
            <p:nvPr/>
          </p:nvSpPr>
          <p:spPr>
            <a:xfrm>
              <a:off x="571147" y="3429000"/>
              <a:ext cx="2195073" cy="1309511"/>
            </a:xfrm>
            <a:prstGeom prst="roundRect">
              <a:avLst>
                <a:gd name="adj" fmla="val 7184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86699BB-ADE5-4D18-B74B-7F4E8D484673}"/>
                </a:ext>
              </a:extLst>
            </p:cNvPr>
            <p:cNvGrpSpPr/>
            <p:nvPr/>
          </p:nvGrpSpPr>
          <p:grpSpPr>
            <a:xfrm>
              <a:off x="706630" y="3471985"/>
              <a:ext cx="1968836" cy="1199283"/>
              <a:chOff x="706630" y="3517218"/>
              <a:chExt cx="1968836" cy="1199283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D817339-443F-4B2A-9E4B-8E90D83CF58B}"/>
                  </a:ext>
                </a:extLst>
              </p:cNvPr>
              <p:cNvSpPr/>
              <p:nvPr/>
            </p:nvSpPr>
            <p:spPr>
              <a:xfrm>
                <a:off x="721921" y="3854279"/>
                <a:ext cx="1953545" cy="8622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We explored data to know range, d</a:t>
                </a:r>
                <a:r>
                  <a:rPr lang="en-IN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ata type and identified useful metrics.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4762858-9320-4C57-90AE-0FEF6DC1950E}"/>
                  </a:ext>
                </a:extLst>
              </p:cNvPr>
              <p:cNvSpPr/>
              <p:nvPr/>
            </p:nvSpPr>
            <p:spPr>
              <a:xfrm>
                <a:off x="706630" y="3517218"/>
                <a:ext cx="195354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Explore Data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6D32578-5136-48B9-8165-718BB9A24AEB}"/>
                </a:ext>
              </a:extLst>
            </p:cNvPr>
            <p:cNvGrpSpPr/>
            <p:nvPr/>
          </p:nvGrpSpPr>
          <p:grpSpPr>
            <a:xfrm>
              <a:off x="4386142" y="3447548"/>
              <a:ext cx="1969603" cy="1391886"/>
              <a:chOff x="664998" y="3492781"/>
              <a:chExt cx="1969603" cy="139188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DF949A9-41A0-42BF-996E-2A8F3C89A577}"/>
                  </a:ext>
                </a:extLst>
              </p:cNvPr>
              <p:cNvSpPr/>
              <p:nvPr/>
            </p:nvSpPr>
            <p:spPr>
              <a:xfrm>
                <a:off x="681056" y="3806889"/>
                <a:ext cx="1953545" cy="107777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 algn="ctr">
                  <a:buAutoNum type="arabicPeriod"/>
                </a:pPr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Encoding- One Hot Technique</a:t>
                </a:r>
              </a:p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2. Split data into train and test data.</a:t>
                </a:r>
              </a:p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3. Scaling features. </a:t>
                </a:r>
                <a:r>
                  <a:rPr lang="en-IN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 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6CD81FD-15F8-4C31-BF8D-D61F3F680252}"/>
                  </a:ext>
                </a:extLst>
              </p:cNvPr>
              <p:cNvSpPr/>
              <p:nvPr/>
            </p:nvSpPr>
            <p:spPr>
              <a:xfrm>
                <a:off x="664998" y="3492781"/>
                <a:ext cx="195354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Prepare Data Model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E4AD589-422B-4515-A53F-FC3444648C4A}"/>
                </a:ext>
              </a:extLst>
            </p:cNvPr>
            <p:cNvGrpSpPr/>
            <p:nvPr/>
          </p:nvGrpSpPr>
          <p:grpSpPr>
            <a:xfrm>
              <a:off x="8091381" y="3464580"/>
              <a:ext cx="1953545" cy="1140807"/>
              <a:chOff x="691910" y="3509813"/>
              <a:chExt cx="1953545" cy="114080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C49DFA-0CB6-4336-B9A4-2BA80C7E4176}"/>
                  </a:ext>
                </a:extLst>
              </p:cNvPr>
              <p:cNvSpPr/>
              <p:nvPr/>
            </p:nvSpPr>
            <p:spPr>
              <a:xfrm>
                <a:off x="691910" y="3788398"/>
                <a:ext cx="1953545" cy="86222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Perform Residual Analysis to make error terms are constant and normally distributed.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FB54CBA-ACB7-4185-B5DD-3B7610345046}"/>
                  </a:ext>
                </a:extLst>
              </p:cNvPr>
              <p:cNvSpPr/>
              <p:nvPr/>
            </p:nvSpPr>
            <p:spPr>
              <a:xfrm>
                <a:off x="691910" y="3509813"/>
                <a:ext cx="195354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IN" sz="16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Residual Analysis</a:t>
                </a:r>
                <a:endPara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6F21663-47D9-4B2E-8B8E-B52E4BFDCE26}"/>
                </a:ext>
              </a:extLst>
            </p:cNvPr>
            <p:cNvGrpSpPr/>
            <p:nvPr/>
          </p:nvGrpSpPr>
          <p:grpSpPr>
            <a:xfrm>
              <a:off x="2409295" y="5221032"/>
              <a:ext cx="1979235" cy="2001024"/>
              <a:chOff x="666220" y="3603976"/>
              <a:chExt cx="1979235" cy="200102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F243807-5A42-44E2-BC2F-C3CC13EFAFE5}"/>
                  </a:ext>
                </a:extLst>
              </p:cNvPr>
              <p:cNvSpPr/>
              <p:nvPr/>
            </p:nvSpPr>
            <p:spPr>
              <a:xfrm>
                <a:off x="691910" y="3880555"/>
                <a:ext cx="1953545" cy="172444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IN" sz="1400" b="1" u="sng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Exploratory Data Analysis:</a:t>
                </a:r>
                <a:r>
                  <a:rPr lang="en-IN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 Visualizing the Data with help of scatter plot and correlation to understand high positive and negative impact attributes</a:t>
                </a:r>
                <a:endParaRPr lang="en-US" sz="14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909F27D-B130-47D0-B398-1ED9BBF39078}"/>
                  </a:ext>
                </a:extLst>
              </p:cNvPr>
              <p:cNvSpPr/>
              <p:nvPr/>
            </p:nvSpPr>
            <p:spPr>
              <a:xfrm>
                <a:off x="666220" y="3603976"/>
                <a:ext cx="195354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Visualize Data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1373CF7-6D4C-4FF3-B7C3-3F278AC78114}"/>
                </a:ext>
              </a:extLst>
            </p:cNvPr>
            <p:cNvGrpSpPr/>
            <p:nvPr/>
          </p:nvGrpSpPr>
          <p:grpSpPr>
            <a:xfrm>
              <a:off x="6199890" y="5221030"/>
              <a:ext cx="1970579" cy="923248"/>
              <a:chOff x="685884" y="3603974"/>
              <a:chExt cx="1970579" cy="923248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61EA936-86FB-47C0-8AE7-2FB27CF5CBD3}"/>
                  </a:ext>
                </a:extLst>
              </p:cNvPr>
              <p:cNvSpPr/>
              <p:nvPr/>
            </p:nvSpPr>
            <p:spPr>
              <a:xfrm>
                <a:off x="702918" y="3880555"/>
                <a:ext cx="1953545" cy="64666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Train the model with stats model api iteratively. 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09E0224-011C-46B2-A11B-B0A6DE3A491E}"/>
                  </a:ext>
                </a:extLst>
              </p:cNvPr>
              <p:cNvSpPr/>
              <p:nvPr/>
            </p:nvSpPr>
            <p:spPr>
              <a:xfrm>
                <a:off x="685884" y="3603974"/>
                <a:ext cx="195354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T</a:t>
                </a:r>
                <a:r>
                  <a:rPr lang="en-IN" sz="16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rain the model</a:t>
                </a:r>
                <a:endPara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7EE7B76-B265-402F-A6D5-6406B683662D}"/>
                </a:ext>
              </a:extLst>
            </p:cNvPr>
            <p:cNvGrpSpPr/>
            <p:nvPr/>
          </p:nvGrpSpPr>
          <p:grpSpPr>
            <a:xfrm>
              <a:off x="9994807" y="5144503"/>
              <a:ext cx="1972433" cy="1786033"/>
              <a:chOff x="709870" y="3527447"/>
              <a:chExt cx="1972433" cy="1786033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FD6092D-E29F-41A6-9244-2224ED34D8BC}"/>
                  </a:ext>
                </a:extLst>
              </p:cNvPr>
              <p:cNvSpPr/>
              <p:nvPr/>
            </p:nvSpPr>
            <p:spPr>
              <a:xfrm>
                <a:off x="728758" y="4020146"/>
                <a:ext cx="1953545" cy="129333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IN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Fit the model to test data and verify the R-Squared value and plot graph between predicted and actual target variable.</a:t>
                </a:r>
                <a:endParaRPr lang="en-US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382618D-F9C4-43BB-A075-7FDAC5D61EB8}"/>
                  </a:ext>
                </a:extLst>
              </p:cNvPr>
              <p:cNvSpPr/>
              <p:nvPr/>
            </p:nvSpPr>
            <p:spPr>
              <a:xfrm>
                <a:off x="709870" y="3527447"/>
                <a:ext cx="1953545" cy="4926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Prediction &amp; Evaluation</a:t>
                </a:r>
              </a:p>
            </p:txBody>
          </p:sp>
        </p:grp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0537DEB-A7E9-46B5-B37E-F8527E542A6A}"/>
              </a:ext>
            </a:extLst>
          </p:cNvPr>
          <p:cNvSpPr/>
          <p:nvPr/>
        </p:nvSpPr>
        <p:spPr>
          <a:xfrm>
            <a:off x="2194143" y="172714"/>
            <a:ext cx="7803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/>
              <a:t>Problem Solving Approach and Methodology</a:t>
            </a:r>
            <a:endParaRPr lang="en-IN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61FF9-C213-4EDE-AA9D-48B10BA5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EFFFF"/>
                </a:solidFill>
              </a:rPr>
              <a:t>Outcomes: Exploring &amp; Visualize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A9BC-040A-4FA7-A5A6-DFC05D83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Seasonal Aspect, Demand is: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in Summer and Fall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in Winter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in Spring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Weather Situation, Demand is: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on Clear, Partly Cloudy days</a:t>
            </a:r>
            <a:endParaRPr lang="en-IN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on Misty, Cloudy days</a:t>
            </a: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Low on Snow and Rainy days</a:t>
            </a:r>
            <a:endParaRPr lang="en-IN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1672E-B291-45C8-9C99-5EDE0D55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79" y="633852"/>
            <a:ext cx="3161261" cy="2706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39C8F-E928-4169-9BB6-7AC6F148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106" y="3511296"/>
            <a:ext cx="3145558" cy="27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9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8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61FF9-C213-4EDE-AA9D-48B10BA5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EFFFF"/>
                </a:solidFill>
              </a:rPr>
              <a:t>Outcomes: Exploring &amp; Visualize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A9BC-040A-4FA7-A5A6-DFC05D83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189" y="2494450"/>
            <a:ext cx="5773883" cy="3563159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 and feels like temperature, Demand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Surges as temperature rises</a:t>
            </a:r>
          </a:p>
          <a:p>
            <a:pPr marL="0" lvl="0" indent="0">
              <a:buNone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 Aspect, Demand: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Peak near month of May, June, July, August September</a:t>
            </a:r>
            <a:endParaRPr lang="en-IN" sz="20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Tapers on either side of the year w.r.t above months.</a:t>
            </a:r>
            <a:endParaRPr lang="en-IN" sz="20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7DBA59B-A599-4760-8A3F-6993C15E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438" y="1510731"/>
            <a:ext cx="3651675" cy="1742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2B0F36-09D5-4132-9D95-99128077E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295" y="3511296"/>
            <a:ext cx="3273180" cy="27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4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CD24-E2DE-47F1-8F44-1B272E65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 and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74DB-BCCA-4EAD-9236-F55CEDD3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393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Remove the following variables </a:t>
            </a:r>
            <a:r>
              <a:rPr lang="en-US" dirty="0"/>
              <a:t>as it has no impact on outcome:</a:t>
            </a:r>
          </a:p>
          <a:p>
            <a:pPr marL="0" indent="0">
              <a:buNone/>
            </a:pPr>
            <a:r>
              <a:rPr lang="en-US" dirty="0"/>
              <a:t>       instant, dteday, casual, registered, temp</a:t>
            </a:r>
          </a:p>
          <a:p>
            <a:r>
              <a:rPr lang="en-US" b="1" dirty="0"/>
              <a:t>Encoding: One-hot technique </a:t>
            </a:r>
            <a:r>
              <a:rPr lang="en-US" dirty="0"/>
              <a:t>is performed on following columns:</a:t>
            </a:r>
          </a:p>
          <a:p>
            <a:pPr marL="0" indent="0">
              <a:buNone/>
            </a:pPr>
            <a:r>
              <a:rPr lang="en-US" dirty="0"/>
              <a:t>      season, mnth, weekday, weathersit</a:t>
            </a:r>
          </a:p>
          <a:p>
            <a:r>
              <a:rPr lang="en-US" dirty="0"/>
              <a:t>Scaling: Min-Max scaling is performed on the dataset.</a:t>
            </a:r>
          </a:p>
          <a:p>
            <a:r>
              <a:rPr lang="en-US" b="1" dirty="0"/>
              <a:t>Data Split </a:t>
            </a:r>
            <a:r>
              <a:rPr lang="en-US" dirty="0"/>
              <a:t>– Given data set is split into 50% - training and 50% - test</a:t>
            </a:r>
          </a:p>
          <a:p>
            <a:r>
              <a:rPr lang="en-US" dirty="0"/>
              <a:t>Multiple Linear Regression – </a:t>
            </a:r>
            <a:r>
              <a:rPr lang="en-US" b="1" dirty="0"/>
              <a:t>Stats Model API </a:t>
            </a:r>
            <a:r>
              <a:rPr lang="en-US" dirty="0"/>
              <a:t>is used here to build the model.</a:t>
            </a:r>
          </a:p>
          <a:p>
            <a:r>
              <a:rPr lang="en-US" dirty="0"/>
              <a:t>Conditions observed while dropping features in iterative fashion: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b="1" dirty="0"/>
              <a:t>VIF</a:t>
            </a:r>
            <a:r>
              <a:rPr lang="en-US" dirty="0"/>
              <a:t> &gt; 6.5 dropped (Industry standard practice few consider below 10 is good, but conservative models look at 5 as critical value for banking and healthcare related ones. Here I have chosen average at 6.5 as critical value for VIF)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	</a:t>
            </a:r>
            <a:r>
              <a:rPr lang="en-US" b="1" dirty="0"/>
              <a:t>p-Value</a:t>
            </a:r>
            <a:r>
              <a:rPr lang="en-US" dirty="0"/>
              <a:t> &gt; 0.05 dropped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01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pic>
        <p:nvPicPr>
          <p:cNvPr id="4" name="Content Placeholder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390E12E-5C93-4D5C-8437-DD13A74A1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0150" y="685800"/>
            <a:ext cx="3140075" cy="5103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60049-F4ED-458D-A43B-A8C7B3D6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725" y="685800"/>
            <a:ext cx="3289300" cy="5103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878171-2F3E-4B1A-9973-60EABFF4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Trained Model Metrics</a:t>
            </a:r>
          </a:p>
        </p:txBody>
      </p:sp>
    </p:spTree>
    <p:extLst>
      <p:ext uri="{BB962C8B-B14F-4D97-AF65-F5344CB8AC3E}">
        <p14:creationId xmlns:p14="http://schemas.microsoft.com/office/powerpoint/2010/main" val="185227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Document 1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25715-66C4-4D08-B123-EECE2D31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Residual Analysis – Trained Data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D63FFD1-BA5C-46BA-A0A3-B72C8019A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1" r="2" b="2"/>
          <a:stretch/>
        </p:blipFill>
        <p:spPr>
          <a:xfrm>
            <a:off x="4207933" y="1273256"/>
            <a:ext cx="7347537" cy="431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6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16235E-22F3-41A5-9358-76663DB3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Evaluation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018AF2-43CF-23D6-66AA-401EA6F15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/>
              <a:t>R-Square on test data: 0.7833455317175626</a:t>
            </a:r>
          </a:p>
          <a:p>
            <a:r>
              <a:rPr lang="en-US" sz="2400"/>
              <a:t>R-Square on train data: 0.785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866778-0F39-4BD5-B957-26911B6A3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" r="1" b="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452568A-07F9-4DAA-AB32-E18563E92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CD2E8-A961-409A-B472-8573C7E6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FFFF"/>
                </a:solidFill>
              </a:rPr>
              <a:t>Multiple Linear Regression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7B97-9507-4C05-8F08-20C8CB85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EFFFF"/>
                </a:solidFill>
              </a:rPr>
              <a:t>cnt = 0.1193 + 0.2479*yr + .0393*workingday + 05155*atemp - 0.1995*windspeed + .0921*season_summer + .1096*season_winter + .0617*mnth_Aug - .0537*mnth_Jan + .0987*mnth_Sep + .0516*weekday_Mon - .0727*weathersit_Heavy_Rain</a:t>
            </a:r>
          </a:p>
          <a:p>
            <a:pPr marL="0" indent="0">
              <a:buNone/>
            </a:pPr>
            <a:endParaRPr lang="en-US" sz="1900" dirty="0">
              <a:solidFill>
                <a:srgbClr val="FE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FAA2E2-C2D5-43A1-9AB3-CA811D691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1421"/>
              </p:ext>
            </p:extLst>
          </p:nvPr>
        </p:nvGraphicFramePr>
        <p:xfrm>
          <a:off x="4998268" y="1074909"/>
          <a:ext cx="6539076" cy="4388766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607840">
                  <a:extLst>
                    <a:ext uri="{9D8B030D-6E8A-4147-A177-3AD203B41FA5}">
                      <a16:colId xmlns:a16="http://schemas.microsoft.com/office/drawing/2014/main" val="1430501736"/>
                    </a:ext>
                  </a:extLst>
                </a:gridCol>
                <a:gridCol w="2931236">
                  <a:extLst>
                    <a:ext uri="{9D8B030D-6E8A-4147-A177-3AD203B41FA5}">
                      <a16:colId xmlns:a16="http://schemas.microsoft.com/office/drawing/2014/main" val="2411490400"/>
                    </a:ext>
                  </a:extLst>
                </a:gridCol>
              </a:tblGrid>
              <a:tr h="731461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Positive Impact</a:t>
                      </a:r>
                      <a:endParaRPr lang="en-IN" sz="2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426" marR="180856" marT="180856" marB="180856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Negative Impact</a:t>
                      </a:r>
                      <a:endParaRPr lang="en-IN" sz="2100" b="0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426" marR="180856" marT="180856" marB="18085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004937"/>
                  </a:ext>
                </a:extLst>
              </a:tr>
              <a:tr h="731461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Temperature</a:t>
                      </a:r>
                      <a:endParaRPr lang="en-IN" sz="2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426" marR="180856" marT="180856" marB="180856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Wind Speed</a:t>
                      </a:r>
                      <a:endParaRPr lang="en-IN" sz="2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426" marR="180856" marT="180856" marB="18085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484648"/>
                  </a:ext>
                </a:extLst>
              </a:tr>
              <a:tr h="731461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Summer</a:t>
                      </a:r>
                      <a:endParaRPr lang="en-IN" sz="2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426" marR="180856" marT="180856" marB="180856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January - Month</a:t>
                      </a:r>
                      <a:endParaRPr lang="en-IN" sz="2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426" marR="180856" marT="180856" marB="18085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40494"/>
                  </a:ext>
                </a:extLst>
              </a:tr>
              <a:tr h="731461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Winter</a:t>
                      </a:r>
                      <a:endParaRPr lang="en-IN" sz="2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426" marR="180856" marT="180856" marB="180856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Heavy Rain</a:t>
                      </a:r>
                      <a:endParaRPr lang="en-IN" sz="2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426" marR="180856" marT="180856" marB="18085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77398"/>
                  </a:ext>
                </a:extLst>
              </a:tr>
              <a:tr h="731461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August- Month</a:t>
                      </a:r>
                      <a:endParaRPr lang="en-IN" sz="2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426" marR="180856" marT="180856" marB="180856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2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426" marR="180856" marT="180856" marB="18085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901686"/>
                  </a:ext>
                </a:extLst>
              </a:tr>
              <a:tr h="731461"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September- Month</a:t>
                      </a:r>
                      <a:endParaRPr lang="en-IN" sz="2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426" marR="180856" marT="180856" marB="180856" anchor="b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10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2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1426" marR="180856" marT="180856" marB="180856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99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32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569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freight-text-pro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Outcomes: Exploring &amp; Visualize Data</vt:lpstr>
      <vt:lpstr>Outcomes: Exploring &amp; Visualize Data</vt:lpstr>
      <vt:lpstr>Procedure and Boundaries</vt:lpstr>
      <vt:lpstr>Trained Model Metrics</vt:lpstr>
      <vt:lpstr>Residual Analysis – Trained Data</vt:lpstr>
      <vt:lpstr>Model Evaluation</vt:lpstr>
      <vt:lpstr>Multiple Linear Regression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Balakumar Seethapathy</dc:creator>
  <cp:lastModifiedBy>Balakumar Seethapathy</cp:lastModifiedBy>
  <cp:revision>1</cp:revision>
  <dcterms:created xsi:type="dcterms:W3CDTF">2022-03-16T14:26:36Z</dcterms:created>
  <dcterms:modified xsi:type="dcterms:W3CDTF">2022-03-16T15:34:35Z</dcterms:modified>
</cp:coreProperties>
</file>