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78" r:id="rId2"/>
    <p:sldId id="279" r:id="rId3"/>
    <p:sldId id="284" r:id="rId4"/>
    <p:sldId id="281" r:id="rId5"/>
    <p:sldId id="28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</p:sldIdLst>
  <p:sldSz cx="9144000" cy="5143500" type="screen16x9"/>
  <p:notesSz cx="6858000" cy="9144000"/>
  <p:embeddedFontLs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Suiza DEMO" panose="00000400000000000000" pitchFamily="50" charset="0"/>
      <p:regular r:id="rId31"/>
      <p:bold r:id="rId32"/>
    </p:embeddedFont>
    <p:embeddedFont>
      <p:font typeface="Suiza DEMO Black" panose="00000400000000000000" pitchFamily="50" charset="0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09"/>
    <a:srgbClr val="FFB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6" autoAdjust="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131a7c2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131a7c21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31a7c21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131a7c21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131a7c21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131a7c21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131a7c21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131a7c21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131a7c21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131a7c21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131a7c21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131a7c21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131a7c21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131a7c21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131a7c21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131a7c21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131a7c218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131a7c218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131a7c21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131a7c21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131a7c21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131a7c21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131a7c21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131a7c21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131a7c21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131a7c21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131a7c21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131a7c21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131a7c21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131a7c21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131a7c21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131a7c21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31a7c21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131a7c21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131a7c21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131a7c21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A293-5E16-47AA-A50A-B53D58F5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6832-EF04-4691-89A4-7C9C3F20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39B8-B566-4955-B757-1ED42E6B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C7F-5CBF-40B1-AB7B-FC99A8DD7A1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BF7D-7BF8-4181-937F-C28A41CE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1ED-5024-4EAE-8C42-DC597A04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785F-3C53-4402-AD1F-C26B1397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8F55EA-9E6B-457C-92F6-3F82E0F8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A6AD93-5DFF-4FBD-A955-E8159761A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3" y="302558"/>
            <a:ext cx="1112509" cy="9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1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591398" y="1627256"/>
            <a:ext cx="519205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b</a:t>
            </a:r>
            <a:r>
              <a:rPr lang="en" dirty="0">
                <a:solidFill>
                  <a:srgbClr val="0000CD"/>
                </a:solidFill>
              </a:rPr>
              <a:t>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This text is bold</a:t>
            </a: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/b</a:t>
            </a:r>
            <a:r>
              <a:rPr lang="en" dirty="0">
                <a:solidFill>
                  <a:srgbClr val="0000CD"/>
                </a:solidFill>
              </a:rPr>
              <a:t>&gt;</a:t>
            </a:r>
            <a:endParaRPr dirty="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strong</a:t>
            </a:r>
            <a:r>
              <a:rPr lang="en" dirty="0">
                <a:solidFill>
                  <a:srgbClr val="0000CD"/>
                </a:solidFill>
              </a:rPr>
              <a:t>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This text is important!</a:t>
            </a: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/strong</a:t>
            </a:r>
            <a:r>
              <a:rPr lang="en" dirty="0">
                <a:solidFill>
                  <a:srgbClr val="0000CD"/>
                </a:solidFill>
              </a:rPr>
              <a:t>&gt;</a:t>
            </a:r>
            <a:endParaRPr dirty="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i</a:t>
            </a:r>
            <a:r>
              <a:rPr lang="en" dirty="0">
                <a:solidFill>
                  <a:srgbClr val="0000CD"/>
                </a:solidFill>
              </a:rPr>
              <a:t>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This text is italic</a:t>
            </a: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/i</a:t>
            </a:r>
            <a:r>
              <a:rPr lang="en" dirty="0">
                <a:solidFill>
                  <a:srgbClr val="0000CD"/>
                </a:solidFill>
              </a:rPr>
              <a:t>&gt;</a:t>
            </a:r>
            <a:endParaRPr dirty="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em</a:t>
            </a:r>
            <a:r>
              <a:rPr lang="en" dirty="0">
                <a:solidFill>
                  <a:srgbClr val="0000CD"/>
                </a:solidFill>
              </a:rPr>
              <a:t>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This text is emphasized</a:t>
            </a: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/em</a:t>
            </a:r>
            <a:r>
              <a:rPr lang="en" dirty="0">
                <a:solidFill>
                  <a:srgbClr val="0000CD"/>
                </a:solidFill>
              </a:rPr>
              <a:t>&gt;</a:t>
            </a:r>
            <a:endParaRPr dirty="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small</a:t>
            </a:r>
            <a:r>
              <a:rPr lang="en" dirty="0">
                <a:solidFill>
                  <a:srgbClr val="0000CD"/>
                </a:solidFill>
              </a:rPr>
              <a:t>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This is some smaller text.</a:t>
            </a: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/small</a:t>
            </a:r>
            <a:r>
              <a:rPr lang="en" dirty="0">
                <a:solidFill>
                  <a:srgbClr val="0000CD"/>
                </a:solidFill>
              </a:rPr>
              <a:t>&gt;</a:t>
            </a:r>
            <a:endParaRPr dirty="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p</a:t>
            </a:r>
            <a:r>
              <a:rPr lang="en" dirty="0">
                <a:solidFill>
                  <a:srgbClr val="0000CD"/>
                </a:solidFill>
              </a:rPr>
              <a:t>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Do not forget to buy </a:t>
            </a: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mark</a:t>
            </a:r>
            <a:r>
              <a:rPr lang="en" dirty="0">
                <a:solidFill>
                  <a:srgbClr val="0000CD"/>
                </a:solidFill>
              </a:rPr>
              <a:t>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milk</a:t>
            </a: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/mark</a:t>
            </a:r>
            <a:r>
              <a:rPr lang="en" dirty="0">
                <a:solidFill>
                  <a:srgbClr val="0000CD"/>
                </a:solidFill>
              </a:rPr>
              <a:t>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today.</a:t>
            </a:r>
            <a:r>
              <a:rPr lang="en" dirty="0">
                <a:solidFill>
                  <a:srgbClr val="0000CD"/>
                </a:solidFill>
              </a:rPr>
              <a:t>&lt;</a:t>
            </a:r>
            <a:r>
              <a:rPr lang="en" dirty="0">
                <a:solidFill>
                  <a:srgbClr val="A52A2A"/>
                </a:solidFill>
              </a:rPr>
              <a:t>/p</a:t>
            </a:r>
            <a:r>
              <a:rPr lang="en" dirty="0">
                <a:solidFill>
                  <a:srgbClr val="0000CD"/>
                </a:solidFill>
              </a:rPr>
              <a:t>&gt;</a:t>
            </a:r>
            <a:endParaRPr dirty="0">
              <a:solidFill>
                <a:srgbClr val="0000CD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3A8944-31CE-54FE-77CC-A231F1CA3B70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5EAA7-9EB0-3C78-2C1C-97B5BF363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7A262A-0221-D0BC-B8F9-8AA3A2A806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20FB79-E443-73CF-2696-A052D1A5023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HTML FORMATTING SYNTAX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584109" y="1594999"/>
            <a:ext cx="508863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To add any Link in our Web Page we use &lt;a&gt; tag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Syntax: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&lt;a&gt;Youtube&lt;/a&gt;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To pass link we have href element for a tag like: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&lt;a href=”link”&gt; Youtube &lt;/a&gt;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40051C-908E-BE24-65D2-35315875D157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3DBB0-D0B5-432E-F955-A8DECAF50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C77BAE-47FF-735A-CC8A-C24FA99659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8D2B57-CB64-389C-2663-0FC889465FC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LINK TAG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35400" y="1876679"/>
            <a:ext cx="480623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To display images on our Web page we have an image tag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Img tag is self-closing tag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Syntax: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&lt;img /&gt;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A38EAD-EE5D-F36C-C23E-9D95A82CA10D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AAD8F-16E1-5967-0A53-AAC36CE96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C684A-F873-584F-9153-67C1C4DDC2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F2CDB5-91CA-EDB6-214F-5BF4AB7C8E9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IMAGE TAG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735400" y="1727100"/>
            <a:ext cx="480372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 img tag we have element src to pass link or path of the image.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Syntax: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&lt;img src=”Link”/&gt;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443E7E2-138C-FE5B-9072-17A453D808D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94DF1-6AB3-01AD-4AAF-FFB672DC8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08B077-D1E7-A426-5811-BA5592E4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BC4188-ECBA-AB04-7C9E-03BACDB98AA8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IMG ELEMENT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257912" y="1339731"/>
            <a:ext cx="5640276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In HTML, we have a table tag to implement a table on our Web page.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In the Html table, we have the tr, th and td tag 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Suiza DEMO" panose="00000400000000000000" pitchFamily="50" charset="0"/>
              </a:rPr>
              <a:t>T</a:t>
            </a: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r: tr tag is used like a container when we write headings or data we can wrap them in tr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th: th tag is used to write table headers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td: td tag is used to write table </a:t>
            </a:r>
            <a:r>
              <a:rPr lang="en-US" dirty="0">
                <a:solidFill>
                  <a:schemeClr val="tx1"/>
                </a:solidFill>
                <a:latin typeface="Suiza DEMO" panose="00000400000000000000" pitchFamily="50" charset="0"/>
              </a:rPr>
              <a:t>data HTML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DB633B-CC70-7B64-57B2-3EA45CD3482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FFDA30-E509-F7BF-672F-002FDF2AD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A9431F-9F35-196D-ED9D-3BB74A5D7B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BA48C55-3CD6-F70D-9143-28BD04D2627B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HTML TABLE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&lt;table&gt;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&lt;tr&gt;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&lt;th&gt;Name&lt;/th&gt;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&lt;th&gt;Age&lt;/th&gt;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&lt;/tr&gt;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&lt;tr&gt;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&lt;td&gt;Mubarak Ali&lt;/td&gt;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&lt;td&gt;24&lt;/td&gt;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&lt;/tr&gt;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60" dirty="0">
                <a:solidFill>
                  <a:schemeClr val="tx1"/>
                </a:solidFill>
                <a:latin typeface="Suiza DEMO" panose="00000400000000000000" pitchFamily="50" charset="0"/>
              </a:rPr>
              <a:t>&lt;/table&gt;</a:t>
            </a:r>
            <a:endParaRPr sz="1460"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A61FFF-11C3-991C-586B-69BB7AF4EC67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0A5F1-C0A1-606C-26EC-AA4E7AA62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03B25C-7169-681A-39E2-5DCFDD3F7B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EE7983-DC7C-CE25-0AD7-577E8E123D96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SIMPLE HTML TABLE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25639" y="13860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ol tag is used to implement ordered list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ol tag is like a container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li tag is used to write single list item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A44AE5-65D5-2644-9B31-8514D06DB172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EEA29-2FBB-5CD6-DA5A-5D6445B62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878845-DDF9-3D79-6FC4-B8352E58CD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7F2A5C-D9CB-D362-0A4F-0D8DB372D1A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ORDER LIST IN HTML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54744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&lt;ol&gt;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&lt;li&gt;Name&lt;/li&gt;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&lt;li&gt;Gender&lt;/li&gt;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&lt;li&gt;Age&lt;/li&gt;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&lt;/ol&gt;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832E5B-A2C8-EA80-06D5-F96F241C93F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E16E8-0BD0-D03B-0AA8-D85656C8C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32117A-4BB4-B968-C45F-C5F41A4AAF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E371B8-FA05-428D-F7B4-2C940A1DB99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ORDER LIST SYNTAX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69156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ul tag is used to implement an unordered list in HTML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ul tag is like container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li tag is used to write single list items. 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D6BD56-5A30-BA5E-089A-2A8F1F93F2EA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DC653-8E59-CDD0-1662-C61A35CC3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126E7C-6557-6491-31EE-5249E50A48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7B5403-40E6-F7F8-E1B3-4F0C13C864D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UNORDERED LIST IN HTML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3860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&lt;ul&gt;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&lt;li&gt;Name&lt;/li&gt;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&lt;li&gt;Gender&lt;/li&gt;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&lt;li&gt;Age&lt;/li&gt;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&lt;/ul&gt;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D7EEA7-304B-ACFC-D13A-D4241A8EF364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35601-F05C-65D2-AF0D-FFDA9436E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F408C-9A3B-5891-3979-4A09D8872F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1296EF6-A5DB-DAB8-25ED-632A8FDCA6DD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UNORDERED LIST SYNTAX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67262-47E0-4B21-8AAA-E974E5A0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46"/>
            <a:ext cx="9144000" cy="5143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F07C9D-1463-4CF3-BE45-C2A1FFFC12E9}"/>
              </a:ext>
            </a:extLst>
          </p:cNvPr>
          <p:cNvSpPr/>
          <p:nvPr/>
        </p:nvSpPr>
        <p:spPr>
          <a:xfrm>
            <a:off x="2346076" y="3706398"/>
            <a:ext cx="4451849" cy="4451849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 dirty="0">
              <a:latin typeface="Suiza DEMO Black" panose="00000400000000000000" pitchFamily="50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931B1F-97F9-42CE-B0A1-BCA1B9DD26D0}"/>
              </a:ext>
            </a:extLst>
          </p:cNvPr>
          <p:cNvSpPr txBox="1">
            <a:spLocks/>
          </p:cNvSpPr>
          <p:nvPr/>
        </p:nvSpPr>
        <p:spPr>
          <a:xfrm>
            <a:off x="2851219" y="4084520"/>
            <a:ext cx="344156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Lecture #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B658D-54B0-46E6-8521-F7BF31CC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99" y="151279"/>
            <a:ext cx="1136714" cy="9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54730" y="1654969"/>
            <a:ext cx="56402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An HTML form is used to collect user input. The user input is most often sent to a server for processing.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HTML &lt;input&gt; element is the most used form element.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An &lt;input&gt; element can be displayed in many ways, depending on the type attribute.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D4FCDD-93A7-DFC5-8D60-C2CDCDD2226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5AECBF-8999-AA37-7814-3A6594DF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2D9F25-9A4A-B65C-3252-E461F6FF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C78F8F9-BE81-E79F-AED6-558D13B6D30E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HTML FORMS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00944" y="1295563"/>
            <a:ext cx="5039658" cy="3628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&lt;input type="text"&gt;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Displays a single-line text input field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&lt;input type="radio"&gt;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Displays a radio button (for selecting one of many choices)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&lt;input type="checkbox"&gt;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Displays a checkbox (for selecting zero or more of many choices)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A538D6-B70A-7609-74FF-F5030F13BC8A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5FDD97-D53F-D208-4DA6-E50E838DD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F2B9F-DCA0-3BDA-99F3-C20C63E867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F1909A7-FD83-06AB-E9A3-1E2A29075E80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FORM TAGS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88205" y="3510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168080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&lt;input type="submit"&gt;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Displays a submit button (for submitting the form)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&lt;input type="button"&gt;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Displays a clickable button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12F0ED-0BB4-C90A-814B-92C9DB32132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36CCD-E69B-24CB-5D81-B6AEBAB71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F25755-2B70-3D1F-7583-C8015940E8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143A02E-6C81-F9A4-7A07-5CC1DE5D2F46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FORM TAGS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426708" y="130601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form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label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for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="fname"&gt;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First name: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/label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br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input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type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="text"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id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="fname"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name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="fname"&gt;&lt;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br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label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for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="lname"&gt;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Last name: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/label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br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input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type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="text"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id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="lname"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name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="lname"&gt;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/form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FC2D76-8E97-DF50-5EEF-22C5A8E1C320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DC90C-EB2B-9685-F66A-E9254AEC8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BCF86B-BDE0-0EC2-5692-F38829954F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E1CFD13-862D-EEF0-9937-8E2B5F0603AD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FORM TAGS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F8976-4A69-6E87-7C50-947DB7E3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71" y="126666"/>
            <a:ext cx="1051900" cy="876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B2837B-DED4-C0F4-9D72-FFE93786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1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060E2-7515-B2AE-63A1-605B865C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3"/>
            <a:ext cx="9144000" cy="51409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603586A-7564-4F2E-B035-CA6C9ADDA5BF}"/>
              </a:ext>
            </a:extLst>
          </p:cNvPr>
          <p:cNvSpPr/>
          <p:nvPr/>
        </p:nvSpPr>
        <p:spPr>
          <a:xfrm>
            <a:off x="2761060" y="760810"/>
            <a:ext cx="3621881" cy="3621881"/>
          </a:xfrm>
          <a:prstGeom prst="ellipse">
            <a:avLst/>
          </a:prstGeom>
          <a:solidFill>
            <a:srgbClr val="FFBC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E0931-C26A-4518-BD53-5ACC48C0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332" y="1913300"/>
            <a:ext cx="3621881" cy="21530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INTRODUCTION</a:t>
            </a:r>
            <a:br>
              <a:rPr lang="en-US" sz="32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32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TO</a:t>
            </a:r>
            <a:br>
              <a:rPr lang="en-US" sz="32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32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CE717-6C21-28D6-DAFB-2E82DD7DA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3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874E-2673-44E8-8634-2B10C13D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4969"/>
            <a:ext cx="4513505" cy="3152775"/>
          </a:xfrm>
        </p:spPr>
        <p:txBody>
          <a:bodyPr>
            <a:normAutofit/>
          </a:bodyPr>
          <a:lstStyle/>
          <a:p>
            <a:r>
              <a:rPr lang="en-US" sz="1950" dirty="0">
                <a:solidFill>
                  <a:schemeClr val="tx1"/>
                </a:solidFill>
                <a:latin typeface="Proxima Nova" panose="020B0604020202020204" charset="0"/>
              </a:rPr>
              <a:t>HTML stands for Hyper Text Markup Language.</a:t>
            </a:r>
          </a:p>
          <a:p>
            <a:r>
              <a:rPr lang="en-US" sz="1950" dirty="0">
                <a:solidFill>
                  <a:schemeClr val="tx1"/>
                </a:solidFill>
                <a:latin typeface="Proxima Nova" panose="020B0604020202020204" charset="0"/>
              </a:rPr>
              <a:t>HTML is the basic structure of the Web page.</a:t>
            </a:r>
          </a:p>
          <a:p>
            <a:r>
              <a:rPr lang="en-US" sz="1950" dirty="0">
                <a:solidFill>
                  <a:schemeClr val="tx1"/>
                </a:solidFill>
                <a:latin typeface="Proxima Nova" panose="020B0604020202020204" charset="0"/>
              </a:rPr>
              <a:t>In HTML we use tags to write out code</a:t>
            </a:r>
          </a:p>
          <a:p>
            <a:r>
              <a:rPr lang="en-US" sz="1950" dirty="0">
                <a:solidFill>
                  <a:schemeClr val="tx1"/>
                </a:solidFill>
                <a:latin typeface="Proxima Nova" panose="020B0604020202020204" charset="0"/>
              </a:rPr>
              <a:t>Every opening tag has its closing tag also</a:t>
            </a:r>
          </a:p>
          <a:p>
            <a:endParaRPr lang="en-US" sz="1950" dirty="0">
              <a:solidFill>
                <a:schemeClr val="tx1"/>
              </a:solidFill>
              <a:latin typeface="Proxima Nova" panose="020B0604020202020204" charset="0"/>
            </a:endParaRPr>
          </a:p>
          <a:p>
            <a:endParaRPr lang="en-US" sz="1950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C26AF2-5EE5-9776-BB4C-E037C5C90B3A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BAE1-DAD2-4814-EF69-809FEC757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3D91A0-AA97-936E-7484-FCC6F573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73525D-488E-4AB5-911B-FCDCBF99CAA4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WHAT IS HTML?</a:t>
            </a:r>
          </a:p>
        </p:txBody>
      </p:sp>
    </p:spTree>
    <p:extLst>
      <p:ext uri="{BB962C8B-B14F-4D97-AF65-F5344CB8AC3E}">
        <p14:creationId xmlns:p14="http://schemas.microsoft.com/office/powerpoint/2010/main" val="322042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874E-2673-44E8-8634-2B10C13D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2194"/>
            <a:ext cx="6609230" cy="288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solidFill>
                  <a:schemeClr val="tx1"/>
                </a:solidFill>
                <a:latin typeface="Proxima Nova" panose="020B0604020202020204" charset="0"/>
              </a:rPr>
              <a:t>Example of Tags:</a:t>
            </a:r>
          </a:p>
          <a:p>
            <a:pPr marL="0" indent="0">
              <a:buNone/>
            </a:pPr>
            <a:endParaRPr lang="en-US" sz="1950"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 marL="0" indent="0">
              <a:buNone/>
            </a:pPr>
            <a:r>
              <a:rPr lang="en-US" sz="1950" dirty="0">
                <a:solidFill>
                  <a:schemeClr val="tx1"/>
                </a:solidFill>
                <a:latin typeface="Proxima Nova" panose="020B0604020202020204" charset="0"/>
              </a:rPr>
              <a:t>&lt;h1&gt; &lt;/h1&gt;</a:t>
            </a:r>
          </a:p>
          <a:p>
            <a:pPr marL="0" indent="0">
              <a:buNone/>
            </a:pPr>
            <a:endParaRPr lang="en-US" sz="1950"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 marL="0" indent="0">
              <a:buNone/>
            </a:pPr>
            <a:r>
              <a:rPr lang="en-US" sz="1950" dirty="0">
                <a:solidFill>
                  <a:schemeClr val="tx1"/>
                </a:solidFill>
                <a:latin typeface="Proxima Nova" panose="020B0604020202020204" charset="0"/>
              </a:rPr>
              <a:t>Opening Tag: &lt;h1&gt;</a:t>
            </a:r>
          </a:p>
          <a:p>
            <a:pPr marL="0" indent="0">
              <a:buNone/>
            </a:pPr>
            <a:endParaRPr lang="en-US" sz="1950"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 marL="0" indent="0">
              <a:buNone/>
            </a:pPr>
            <a:r>
              <a:rPr lang="en-US" sz="1950" dirty="0">
                <a:solidFill>
                  <a:schemeClr val="tx1"/>
                </a:solidFill>
                <a:latin typeface="Proxima Nova" panose="020B0604020202020204" charset="0"/>
              </a:rPr>
              <a:t>Closing Tag: &lt;/h1&gt;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21F5D-D59D-3EC9-583D-AF3124C7A328}"/>
              </a:ext>
            </a:extLst>
          </p:cNvPr>
          <p:cNvGrpSpPr/>
          <p:nvPr/>
        </p:nvGrpSpPr>
        <p:grpSpPr>
          <a:xfrm>
            <a:off x="278606" y="-2297033"/>
            <a:ext cx="8668702" cy="6670497"/>
            <a:chOff x="278606" y="-2297033"/>
            <a:chExt cx="8668702" cy="667049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6A4BC3-1EA8-A91E-B1FC-F856CDF32D1D}"/>
                </a:ext>
              </a:extLst>
            </p:cNvPr>
            <p:cNvSpPr/>
            <p:nvPr/>
          </p:nvSpPr>
          <p:spPr>
            <a:xfrm>
              <a:off x="278606" y="-2297033"/>
              <a:ext cx="4648396" cy="3630981"/>
            </a:xfrm>
            <a:prstGeom prst="ellipse">
              <a:avLst/>
            </a:prstGeom>
            <a:solidFill>
              <a:srgbClr val="FFBC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Suiza DEMO Black" panose="000004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F4651F-D6D5-94AE-484A-B193F161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3245" y="165630"/>
              <a:ext cx="1114063" cy="92838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1EDE13-6C38-656E-0CD7-35A452AA4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D781"/>
                </a:clrFrom>
                <a:clrTo>
                  <a:srgbClr val="FFD78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90105" y="1654969"/>
              <a:ext cx="2718495" cy="2718495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3EF9211C-4BCA-38E7-776A-3FD8A9089444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HTML TAG</a:t>
            </a:r>
          </a:p>
        </p:txBody>
      </p:sp>
    </p:spTree>
    <p:extLst>
      <p:ext uri="{BB962C8B-B14F-4D97-AF65-F5344CB8AC3E}">
        <p14:creationId xmlns:p14="http://schemas.microsoft.com/office/powerpoint/2010/main" val="187920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32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Proxima Nova" panose="020B0604020202020204" charset="0"/>
              </a:rPr>
              <a:t>In Html for every tag we have some properties like</a:t>
            </a:r>
            <a:endParaRPr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Proxima Nova" panose="020B0604020202020204" charset="0"/>
              </a:rPr>
              <a:t>class</a:t>
            </a:r>
            <a:endParaRPr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Proxima Nova" panose="020B0604020202020204" charset="0"/>
              </a:rPr>
              <a:t>Id</a:t>
            </a:r>
            <a:endParaRPr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Proxima Nova" panose="020B0604020202020204" charset="0"/>
              </a:rPr>
              <a:t>We will write a Tag with elements like that:</a:t>
            </a:r>
            <a:endParaRPr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latin typeface="Proxima Nova" panose="020B0604020202020204" charset="0"/>
              </a:rPr>
              <a:t>&lt;h1 id=”name” class=”name”&gt;Hello &lt;/h1&gt;</a:t>
            </a:r>
            <a:endParaRPr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745EA7-FE6D-FB3F-F14F-6B1974FA2125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DFCDB-7B98-8675-82E7-04FECCD21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19B76-140E-28EF-3210-CB1EBD528B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20B36A-B3E3-AE8B-597A-2D903150DAC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HTML ELEMENTS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735400" y="1329067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&lt;html&gt;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&lt;head&gt;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&lt;/head&gt;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&lt;body&gt;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 &lt;h1&gt;Hello Mubarik&lt;/h1&gt;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&lt;/body&gt;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&lt;/html&gt;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Output: Hello Mubarik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B4DCD8-6933-2A7B-ADC9-A17E6FD0438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5ADDE-1E99-BE10-8170-167C6E99A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1E135-0A8A-65CF-F069-1231602869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6E793B9-F252-E976-7C5D-1DB75DA9AE2A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SIMPLE CODE STRUCTURE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634429" y="1386026"/>
            <a:ext cx="471212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To Display text in HTML we have many tags that have different sizes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Examples: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&lt;h1&gt;Hello World&lt;/h1&gt; //big text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&lt;h2&gt;Hello World&lt;/h2&gt; //smaller than h1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&lt;h3&gt;Hello World&lt;/h3&gt; //smaller then h2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&lt;p&gt;Hello Paragraph&lt;/p&gt; //paragraph smaller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68F8C0-A139-0FD2-1692-FC4F0C823F6A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315EB-B2A6-C904-E424-F2E19AC5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E76A0-A07B-90E1-1874-8AE5022CE6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29814D-73AD-AB9A-80D2-EE37CB8713E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HTML HEADINGS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23400" y="13860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rgbClr val="DC143C"/>
                </a:solidFill>
                <a:highlight>
                  <a:srgbClr val="FFFFFF"/>
                </a:highlight>
              </a:rPr>
              <a:t>&lt;b&gt;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Bold text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rgbClr val="DC143C"/>
                </a:solidFill>
                <a:highlight>
                  <a:srgbClr val="FFFFFF"/>
                </a:highlight>
              </a:rPr>
              <a:t>&lt;strong&gt;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Important text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rgbClr val="DC143C"/>
                </a:solidFill>
                <a:highlight>
                  <a:srgbClr val="FFFFFF"/>
                </a:highlight>
              </a:rPr>
              <a:t>&lt;i&gt;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Italic text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rgbClr val="DC143C"/>
                </a:solidFill>
                <a:highlight>
                  <a:srgbClr val="FFFFFF"/>
                </a:highlight>
              </a:rPr>
              <a:t>&lt;em&gt;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Emphasized text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rgbClr val="DC143C"/>
                </a:solidFill>
                <a:highlight>
                  <a:srgbClr val="FFFFFF"/>
                </a:highlight>
              </a:rPr>
              <a:t>&lt;mark&gt;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Marked text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rgbClr val="DC143C"/>
                </a:solidFill>
                <a:highlight>
                  <a:srgbClr val="FFFFFF"/>
                </a:highlight>
              </a:rPr>
              <a:t>&lt;small&gt;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Smaller text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rgbClr val="DC143C"/>
                </a:solidFill>
                <a:highlight>
                  <a:srgbClr val="FFFFFF"/>
                </a:highlight>
              </a:rPr>
              <a:t>&lt;sub&gt;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Subscript text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rgbClr val="DC143C"/>
                </a:solidFill>
                <a:highlight>
                  <a:srgbClr val="FFFFFF"/>
                </a:highlight>
              </a:rPr>
              <a:t>&lt;sup&gt;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Superscript text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3E447A-716A-78A2-DEC0-5DB90CDC352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1B348-F977-82B1-D520-043F57FED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E6565-46BD-5132-71A6-4A44E4F9E8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57C8A8-4417-AA6D-B1BE-AEEB4122A91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HTML FORMATTING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874</Words>
  <Application>Microsoft Office PowerPoint</Application>
  <PresentationFormat>On-screen Show (16:9)</PresentationFormat>
  <Paragraphs>130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Suiza DEMO Black</vt:lpstr>
      <vt:lpstr>Verdana</vt:lpstr>
      <vt:lpstr>Suiza DEMO</vt:lpstr>
      <vt:lpstr>Arial</vt:lpstr>
      <vt:lpstr>Proxima Nova</vt:lpstr>
      <vt:lpstr>Spearmint</vt:lpstr>
      <vt:lpstr>PowerPoint Presentation</vt:lpstr>
      <vt:lpstr>PowerPoint Presentation</vt:lpstr>
      <vt:lpstr>INTRODUCTION TO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Introduction</dc:title>
  <cp:lastModifiedBy>Shahid Aslam</cp:lastModifiedBy>
  <cp:revision>9</cp:revision>
  <dcterms:modified xsi:type="dcterms:W3CDTF">2024-02-13T07:54:15Z</dcterms:modified>
</cp:coreProperties>
</file>