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84" r:id="rId2"/>
    <p:sldId id="285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b1d548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b1d548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2b1d548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2b1d548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2b1d5489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2b1d5489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b1d5489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2b1d5489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b1d5489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2b1d5489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2b1d5489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2b1d5489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2b1d5489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2b1d5489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b1d5489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2b1d5489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2b1d5489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2b1d5489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2b1d5489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2b1d5489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2b1d5489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2b1d5489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2b1d548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2b1d548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b1d5489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b1d5489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b1d5489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2b1d5489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2b1d548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2b1d548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2b1d5489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2b1d5489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2b1d5489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2b1d5489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2b1d5489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2b1d5489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b1d5489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2b1d5489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b1d548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2b1d548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2b1d548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2b1d548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2b1d5489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2b1d5489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2b1d548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2b1d548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2b1d5489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2b1d5489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2b1d5489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2b1d5489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2b1d548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2b1d5489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293-5E16-47AA-A50A-B53D58F5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6832-EF04-4691-89A4-7C9C3F20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39B8-B566-4955-B757-1ED42E6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C7F-5CBF-40B1-AB7B-FC99A8DD7A1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BF7D-7BF8-4181-937F-C28A41CE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1ED-5024-4EAE-8C42-DC597A0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785F-3C53-4402-AD1F-C26B1397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F55EA-9E6B-457C-92F6-3F82E0F8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AD93-5DFF-4FBD-A955-E8159761A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3" y="302558"/>
            <a:ext cx="1112509" cy="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6700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52A2A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A52A2A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#para1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center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red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5EBD2A-54BC-DED2-12BC-195609558BB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53A72F-BBB9-1FD5-474F-E5779B0B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D378C-6F63-6138-92CD-AB6041C174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34C58D1-0B3C-E6B5-3849-11C83CB4E66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97761" y="1654969"/>
            <a:ext cx="54543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class selector selects HTML elements with a specific class attribute.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Use . sign to make a class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D634B4-5AB7-B662-FDEE-305C9029FBF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EB507-8D2F-7673-D6A3-0F0A671B1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85B56-868C-CBE5-A4BE-5DD7F04F7D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EF74ED8-150E-ED3B-870D-AA52ED1B063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CLASS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54731" y="1654969"/>
            <a:ext cx="5465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uiza DEMO" panose="00000400000000000000" pitchFamily="50" charset="0"/>
              </a:rPr>
              <a:t>This styling will apply to those elements whose class is centre</a:t>
            </a:r>
            <a:endParaRPr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A52A2A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.center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center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red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EBCDD8-8FF3-A767-EDA3-F7E62B967D1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E8863-CB59-66ED-4F2B-D0ABA7F1C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4BEDB-3E7F-8343-1901-45A32F14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1770E3-6AF9-02D1-49C7-2CD0AA6466F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51549" y="1654969"/>
            <a:ext cx="56402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universal selector (*) selects all HTML elements on the page.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4E313F-D3AA-D24F-8FC8-7D8380739FF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6B9575-4ADE-8E0D-AB95-B5BEDE72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AAC87-7F26-4D74-C485-FFB2D51B2D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182F908-A426-63FC-D791-A9FC964E957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UNIVERSAL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A52A2A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*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center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blue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C67660-B351-5C91-C46D-AE9CE96758FF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D2866-5947-E60E-E498-5EE4E7CB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EA3DF-41DB-A695-232E-A89994348F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C4D2CAE-F9A4-100F-8E56-6D3DC14958E3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43973" y="1654969"/>
            <a:ext cx="50396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grouping selector selects all the HTML elements with the same style definitions.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Used to apply styles on multiple elements.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09B6E-0A2D-D02E-CD73-74AC7A0EC01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1C0A8-6DA1-D006-AF8A-23687D27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B7F78-60EC-FFCA-1515-E3D3FB25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42B97D-BADC-CE41-F701-F3C2B229EC3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GROUPING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26708" y="16549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A52A2A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h1, h2, p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center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:</a:t>
            </a:r>
            <a:r>
              <a:rPr lang="en" dirty="0">
                <a:solidFill>
                  <a:srgbClr val="0000CD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red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D6A0D2-87E4-2A7A-FE41-DB54C053CB4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A2E9D-A126-9BBE-E468-0ABE43F3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7AC8D-3220-372B-F460-6898F17234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0BAA89-E10A-9CDE-ADCB-82754C7E525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43973" y="1654969"/>
            <a:ext cx="48842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Three Ways to Insert CSS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There are three ways of inserting a style sheet: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External CSS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Internal CSS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Inline CSS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F088D8-8CC2-0DC9-FEBD-170603CD2CDF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7C732-4A7C-E9D0-5239-F9E5E3050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B7E84-F1D8-7A47-E496-91F2B4E333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74B099-8299-76F0-F011-92326C1B5BF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WAYS TO ADD CSS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290185" y="1670048"/>
            <a:ext cx="50396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An inline style may be used to apply a unique style to a single element.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To use inline styles, add the style attribute to the relevant element. The style attribute can contain any CSS property.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F4822-C02A-484D-8EFE-ACCF3195A97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1DE8D3-6C99-A6A2-D91A-8CA9A2A67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602BE-9945-ADD2-B11E-1CFBB318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C16852-0826-027D-335D-9FC5031A9FA3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INLINE CSS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160404" y="1654969"/>
            <a:ext cx="5529701" cy="3882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uiza DEMO" panose="00000400000000000000" pitchFamily="50" charset="0"/>
              </a:rPr>
              <a:t>We use inline CSS by using style tags in any HTML element.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Suiza DEMO" panose="00000400000000000000" pitchFamily="50" charset="0"/>
              </a:rPr>
              <a:t> html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lang="en-US" sz="16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-US" sz="1600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Suiza DEMO" panose="00000400000000000000" pitchFamily="50" charset="0"/>
              </a:rPr>
              <a:t>color:blue;text-align:center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;"&gt;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This is a heading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Suiza DEMO" panose="00000400000000000000" pitchFamily="50" charset="0"/>
              </a:rPr>
              <a:t>color:red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;"&gt;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This is a paragraph.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/p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lang="en-US" sz="16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Suiza DEMO" panose="00000400000000000000" pitchFamily="50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lang="en-US" sz="16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AC5FF-34AA-1369-591E-E36467679BF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AE955-1D23-F7AD-428A-FB76D07C9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F0DE5-1825-7877-AA6A-6A1BCE14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77E6F97-0B3D-05F0-0D22-691EAE75267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7262-47E0-4B21-8AAA-E974E5A0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46"/>
            <a:ext cx="9144000" cy="5143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F07C9D-1463-4CF3-BE45-C2A1FFFC12E9}"/>
              </a:ext>
            </a:extLst>
          </p:cNvPr>
          <p:cNvSpPr/>
          <p:nvPr/>
        </p:nvSpPr>
        <p:spPr>
          <a:xfrm>
            <a:off x="2346076" y="3706398"/>
            <a:ext cx="4451849" cy="4451849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 dirty="0">
              <a:latin typeface="Suiza DEMO Black" panose="000004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931B1F-97F9-42CE-B0A1-BCA1B9DD26D0}"/>
              </a:ext>
            </a:extLst>
          </p:cNvPr>
          <p:cNvSpPr txBox="1">
            <a:spLocks/>
          </p:cNvSpPr>
          <p:nvPr/>
        </p:nvSpPr>
        <p:spPr>
          <a:xfrm>
            <a:off x="2851219" y="4084520"/>
            <a:ext cx="344156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Lecture #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658D-54B0-46E6-8521-F7BF31CC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99" y="151279"/>
            <a:ext cx="1136714" cy="9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272109" y="1659290"/>
            <a:ext cx="51316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An internal style sheet may be used if one single HTML page has a unique style.</a:t>
            </a: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8F6A02-0E4A-581F-FF9C-F330C99C25C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268F-D936-F843-073E-00654E9D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EEE0CD-2E5D-5FEC-0D91-F47472AAD0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6131DB-24F9-2508-ADEB-41ABE83E15D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INTERNAL CSS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2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head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1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style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1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body 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{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  <a:latin typeface="Suiza DEMO" panose="00000400000000000000" pitchFamily="50" charset="0"/>
              </a:rPr>
              <a:t>  background-color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: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 linen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;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}</a:t>
            </a:r>
            <a:endParaRPr sz="1100" dirty="0">
              <a:solidFill>
                <a:srgbClr val="A52A2A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h1 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{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  <a:latin typeface="Suiza DEMO" panose="00000400000000000000" pitchFamily="50" charset="0"/>
              </a:rPr>
              <a:t>  color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: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 maroon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;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  <a:latin typeface="Suiza DEMO" panose="00000400000000000000" pitchFamily="50" charset="0"/>
              </a:rPr>
              <a:t>  margin-left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: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 40px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;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}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/style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1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100" dirty="0">
                <a:solidFill>
                  <a:srgbClr val="A52A2A"/>
                </a:solidFill>
                <a:latin typeface="Suiza DEMO" panose="00000400000000000000" pitchFamily="50" charset="0"/>
              </a:rPr>
              <a:t>/head</a:t>
            </a:r>
            <a:r>
              <a:rPr lang="en" sz="11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1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503B75-FD96-548E-505E-75AF0F63965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1F2C4-16FD-31EB-490E-E936E792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FA19C-6164-9CFA-F390-D632D61E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B51B395-21E0-5B02-9C41-D2C3F2F90EA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65489" y="1654969"/>
            <a:ext cx="52177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With an external style sheet, you can change the look of an entire website by changing just one file!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B85B6C-1C39-872F-D431-D20222FA91A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9FAE6-51CF-A824-3E84-64F508E9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71FDB5-DEF5-B818-27FA-51C63B1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5503077-B5CC-0DCC-CDC2-04A96E2BFFE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!DOCTYPE</a:t>
            </a:r>
            <a:r>
              <a:rPr lang="en" sz="1200" dirty="0">
                <a:solidFill>
                  <a:srgbClr val="FF0000"/>
                </a:solidFill>
                <a:latin typeface="Suiza DEMO" panose="00000400000000000000" pitchFamily="50" charset="0"/>
              </a:rPr>
              <a:t> html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html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head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link</a:t>
            </a:r>
            <a:r>
              <a:rPr lang="en" sz="1200" dirty="0">
                <a:solidFill>
                  <a:srgbClr val="FF0000"/>
                </a:solidFill>
                <a:latin typeface="Suiza DEMO" panose="00000400000000000000" pitchFamily="50" charset="0"/>
              </a:rPr>
              <a:t> rel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="stylesheet"</a:t>
            </a:r>
            <a:r>
              <a:rPr lang="en" sz="1200" dirty="0">
                <a:solidFill>
                  <a:srgbClr val="FF0000"/>
                </a:solidFill>
                <a:latin typeface="Suiza DEMO" panose="00000400000000000000" pitchFamily="50" charset="0"/>
              </a:rPr>
              <a:t> href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="mystyle.css"&gt;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/head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body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This is a heading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p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This is a paragraph.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/p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/body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Suiza DEMO" panose="00000400000000000000" pitchFamily="50" charset="0"/>
              </a:rPr>
              <a:t>/html</a:t>
            </a:r>
            <a:r>
              <a:rPr lang="en" sz="1200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sz="12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85576-C302-9ABC-B335-F76097080C3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F0A50-E3FC-C224-D4F7-57B3CBD20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03897-9843-808A-45F1-76BE7B18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C924A2-A087-95C9-85B1-AC6A95B5009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532530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Colors are specified using predefined color names, or RGB, HEX,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2982D7-4649-F20E-7740-C6003122245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C5EB1B-E317-D2D0-26D7-596523DD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5119E-2E43-B372-A0E8-F7E6477633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2763C8-0780-1FCB-E785-E720A155EB9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COLORS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279427" y="1654969"/>
            <a:ext cx="55404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You can set the colour of text: color:red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="color:Tomato;"&gt;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Hello World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p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="color:DodgerBlue;"&gt;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Lorem ipsum...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/p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&gt;the 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C06C40-CE3A-6410-8BC8-DA16FD6EDCF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7D646-F1FA-3DDE-BEA0-38D21E06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D1207-5685-B403-AD0D-439C405E21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C6D0AF-FF4A-7803-FCCF-E004C76C252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TEXT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440791" y="1654969"/>
            <a:ext cx="50396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You can set the background color for HTML elements: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="background-color:DodgerBlue;"&gt;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Hello World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p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="background-color:Tomato;"&gt;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Lorem ipsum...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/p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7D55B9-7731-DCCF-84EF-E8306A8F00E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4D147-CDDE-CCF9-E978-98559E9A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D1E2-3577-ABD2-6990-CE4FFE45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5E392-C158-AF1E-6164-91B4E7C5AE2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BACKGROUND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157583" y="1654969"/>
            <a:ext cx="52612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="background-color:rgb(255, 99, 71);"&gt;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...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="background-color:#ff6347;"&gt;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...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B1E876-9942-B275-42C6-2C0887B707B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70F6F-6330-931A-EE0D-E7EF3A8D7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EF3625-EEF0-0CA0-691D-0671B5D1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C2C72CB-111D-E293-21E3-52026A026B7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BACKGROUND WITH HEX AND RBG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5734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uiza DEMO" panose="00000400000000000000" pitchFamily="50" charset="0"/>
              </a:rPr>
              <a:t>It is used to set border color of any element:</a:t>
            </a:r>
            <a:endParaRPr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="border:2px solid Tomato;"&gt;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Hello World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="border:2px solid DodgerBlue;"&gt;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Hello World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</a:t>
            </a:r>
            <a:endParaRPr dirty="0">
              <a:solidFill>
                <a:srgbClr val="0000CD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h1</a:t>
            </a:r>
            <a:r>
              <a:rPr lang="en" dirty="0">
                <a:solidFill>
                  <a:srgbClr val="FF0000"/>
                </a:solidFill>
                <a:latin typeface="Suiza DEMO" panose="00000400000000000000" pitchFamily="50" charset="0"/>
              </a:rPr>
              <a:t> style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="border:2px solid Violet;"&gt;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Hello World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&lt;</a:t>
            </a:r>
            <a:r>
              <a:rPr lang="en" dirty="0">
                <a:solidFill>
                  <a:srgbClr val="A52A2A"/>
                </a:solidFill>
                <a:latin typeface="Suiza DEMO" panose="00000400000000000000" pitchFamily="50" charset="0"/>
              </a:rPr>
              <a:t>/h1</a:t>
            </a:r>
            <a:r>
              <a:rPr lang="en" dirty="0">
                <a:solidFill>
                  <a:srgbClr val="0000CD"/>
                </a:solidFill>
                <a:latin typeface="Suiza DEMO" panose="00000400000000000000" pitchFamily="50" charset="0"/>
              </a:rPr>
              <a:t>&gt;the </a:t>
            </a: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E86304-BFB4-0775-B958-B56F317FB9C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06E59-D132-D765-6EA4-0E321B21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38F76-96F1-E206-9706-07B11205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4507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82A68C7-B57C-D5D0-4E71-D5A05F1B075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BORDER COLOR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290185" y="1654969"/>
            <a:ext cx="56402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</a:t>
            </a:r>
            <a:r>
              <a:rPr lang="en" dirty="0">
                <a:solidFill>
                  <a:srgbClr val="DC143C"/>
                </a:solidFill>
                <a:latin typeface="Suiza DEMO" panose="00000400000000000000" pitchFamily="50" charset="0"/>
              </a:rPr>
              <a:t>opacity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property specifies the opacity/transparency of an element. It can take a value from 0.0 - 1.0. The lower value, the more transparent: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div1{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opacity:0.1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5EF61-2308-3CFB-BBEF-954DB29CCF9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13DC2-27E5-9CC9-1803-93171C2F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8030F-F6A6-67BA-82EF-BC31CE5A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5BA7F6B-24FC-830C-5FDB-88FC88779D43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BACKGROUND OPACITY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060E2-7515-B2AE-63A1-605B86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03586A-7564-4F2E-B035-CA6C9ADDA5BF}"/>
              </a:ext>
            </a:extLst>
          </p:cNvPr>
          <p:cNvSpPr/>
          <p:nvPr/>
        </p:nvSpPr>
        <p:spPr>
          <a:xfrm>
            <a:off x="2761060" y="760810"/>
            <a:ext cx="3621881" cy="3621881"/>
          </a:xfrm>
          <a:prstGeom prst="ellipse">
            <a:avLst/>
          </a:prstGeom>
          <a:solidFill>
            <a:srgbClr val="FFBC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0931-C26A-4518-BD53-5ACC48C0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64" y="1827237"/>
            <a:ext cx="3621881" cy="994172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</a:t>
            </a:r>
            <a:br>
              <a:rPr lang="en-US" sz="45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5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to</a:t>
            </a:r>
            <a:br>
              <a:rPr lang="en-US" sz="45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5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E717-6C21-28D6-DAFB-2E82DD7D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F8976-4A69-6E87-7C50-947DB7E3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71" y="126666"/>
            <a:ext cx="1051900" cy="876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B2837B-DED4-C0F4-9D72-FFE93786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9427" y="1654969"/>
            <a:ext cx="52822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Verdana"/>
                <a:cs typeface="Verdana"/>
                <a:sym typeface="Verdana"/>
              </a:rPr>
              <a:t>CSS stands for Cascading Style Sheets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Verdana"/>
                <a:cs typeface="Verdana"/>
                <a:sym typeface="Verdana"/>
              </a:rPr>
              <a:t>CSS describes how HTML elements are to be displayed on screen.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Verdana"/>
                <a:cs typeface="Verdana"/>
                <a:sym typeface="Verdana"/>
              </a:rPr>
              <a:t>CSS is used to beautify html Elements.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Verdana"/>
                <a:cs typeface="Verdana"/>
                <a:sym typeface="Verdana"/>
              </a:rPr>
              <a:t>Without CSS HTML is like a simple structure CSS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DBCF5-57A3-7365-CF7D-7B324D8C598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DF26E-D507-779C-F5B0-39301C1E7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B13202-4CF3-85D1-407E-ACE1EDE1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B1D168-EE86-5F27-90A2-EDD88945D51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 OF CSS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244" r="4345"/>
          <a:stretch/>
        </p:blipFill>
        <p:spPr>
          <a:xfrm>
            <a:off x="0" y="1801964"/>
            <a:ext cx="671304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16C7CE6-6618-6838-A3BF-05FA3EF5289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153D61-9516-0D35-3F3B-6D3607232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6D10D-F99A-4AF8-D10D-4770A5A441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3344" y="3225419"/>
            <a:ext cx="1752451" cy="17524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C90DF-C04D-4A62-8771-184D10BB71CE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SYNTAX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368338" cy="387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p {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color: red;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text-align: center;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p is a selector in CSS (it points to the HTML element you want to style: &lt;p&gt;).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color is a property, and red is the property value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text-align is a property, and centre is the property value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E9EF3E-AF8F-6A5C-0780-7676C1A17A5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FC0B7-A9BB-E578-5E5A-B40083541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745BC-5044-3999-E933-E5319DD7DC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952332-4E62-926F-4CFE-425020924FE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6915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CSS element Selector</a:t>
            </a:r>
            <a:endParaRPr sz="23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CSS id Selector</a:t>
            </a:r>
            <a:endParaRPr sz="23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CSS class Selector</a:t>
            </a:r>
            <a:endParaRPr sz="23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CSS Universal Selector</a:t>
            </a:r>
            <a:endParaRPr sz="23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CSS Grouping Selector</a:t>
            </a:r>
            <a:endParaRPr sz="23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13FBBB-469E-EE24-91B1-44B4EE77708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A5B920-7FEA-6A36-D111-EC5BF63AA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FA347-9476-0126-FC07-D0EA9758EB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15DE07-825B-B374-0499-E7D1CD40DAA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25647" y="1654969"/>
            <a:ext cx="53575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element selector selects HTML elements based on the element name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Example: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p {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text-align: center;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 color: red;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}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3BF612-FAA3-24B5-86C7-80EECF7041C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D8727-24BD-41A2-7E01-A1981E6C8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46E7C-C1FD-1979-1691-8DB2FAB8D8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BE7049C-1908-5DFE-69A8-BB16886A81B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ELEMENT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43973" y="1654969"/>
            <a:ext cx="526076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id selector uses the id attribute of an HTML element to select a specific element.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The id of an element is unique within a page, so the id selector is used to select one unique element!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To select an element with a specific id, write a hash (#) character, followed by the id of the element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960919-30EC-DD47-872A-D0875C895A0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B0B8A-D601-E1FC-7428-283504B1F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AA8FE-D073-A1F0-478A-13964062BF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1B518A-8961-44F7-38F0-7F6AFC3C6ED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ID SELECTOR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843</Words>
  <Application>Microsoft Office PowerPoint</Application>
  <PresentationFormat>On-screen Show (16:9)</PresentationFormat>
  <Paragraphs>135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Suiza DEMO</vt:lpstr>
      <vt:lpstr>Suiza DEMO Black</vt:lpstr>
      <vt:lpstr>Verdana</vt:lpstr>
      <vt:lpstr>Simple Light</vt:lpstr>
      <vt:lpstr>PowerPoint Presentation</vt:lpstr>
      <vt:lpstr>PowerPoint Presentation</vt:lpstr>
      <vt:lpstr>Introduction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Shahid Aslam</cp:lastModifiedBy>
  <cp:revision>11</cp:revision>
  <dcterms:modified xsi:type="dcterms:W3CDTF">2024-02-13T08:36:41Z</dcterms:modified>
</cp:coreProperties>
</file>