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78" r:id="rId2"/>
    <p:sldId id="279" r:id="rId3"/>
    <p:sldId id="322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3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Suiza DEMO" panose="00000400000000000000" pitchFamily="50" charset="0"/>
      <p:regular r:id="rId31"/>
      <p:bold r:id="rId32"/>
    </p:embeddedFont>
    <p:embeddedFont>
      <p:font typeface="Suiza DEMO Black" panose="00000400000000000000" pitchFamily="50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404fe044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404fe044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b404fe044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b404fe044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404fe044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b404fe044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404fe044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404fe044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404fe044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b404fe044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404fe044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404fe044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404fe044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b404fe044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404fe04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b404fe044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404fe044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b404fe044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b404fe044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b404fe044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404fe04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404fe04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404fe04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404fe04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404fe044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404fe044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404fe04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404fe04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404fe044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404fe044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404fe04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404fe04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404fe044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404fe044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404fe044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b404fe044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404fe044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b404fe044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64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293-5E16-47AA-A50A-B53D58F5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6832-EF04-4691-89A4-7C9C3F20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39B8-B566-4955-B757-1ED42E6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C7F-5CBF-40B1-AB7B-FC99A8DD7A1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BF7D-7BF8-4181-937F-C28A41CE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1ED-5024-4EAE-8C42-DC597A0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785F-3C53-4402-AD1F-C26B1397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_items.asp#flex-grow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w3schools.com/css/css3_flexbox_items.asp#ord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/css3_flexbox_items.asp#flex" TargetMode="External"/><Relationship Id="rId5" Type="http://schemas.openxmlformats.org/officeDocument/2006/relationships/hyperlink" Target="https://www.w3schools.com/css/css3_flexbox_items.asp#flex-basis" TargetMode="External"/><Relationship Id="rId4" Type="http://schemas.openxmlformats.org/officeDocument/2006/relationships/hyperlink" Target="https://www.w3schools.com/css/css3_flexbox_items.asp#flex-shr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w3schools.com/css/css3_flexbox_items.asp#order" TargetMode="External"/><Relationship Id="rId7" Type="http://schemas.openxmlformats.org/officeDocument/2006/relationships/hyperlink" Target="https://www.w3schools.com/css/css3_flexbox_items.asp#fl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/css3_flexbox_items.asp#flex-basis" TargetMode="External"/><Relationship Id="rId5" Type="http://schemas.openxmlformats.org/officeDocument/2006/relationships/hyperlink" Target="https://www.w3schools.com/css/css3_flexbox_items.asp#flex-shrink" TargetMode="External"/><Relationship Id="rId10" Type="http://schemas.microsoft.com/office/2007/relationships/hdphoto" Target="../media/hdphoto1.wdp"/><Relationship Id="rId4" Type="http://schemas.openxmlformats.org/officeDocument/2006/relationships/hyperlink" Target="https://www.w3schools.com/css/css3_flexbox_items.asp#flex-grow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8F55EA-9E6B-457C-92F6-3F82E0F8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AD93-5DFF-4FBD-A955-E8159761A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3" y="302558"/>
            <a:ext cx="1112509" cy="9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5"/>
          <p:cNvSpPr txBox="1">
            <a:spLocks noGrp="1"/>
          </p:cNvSpPr>
          <p:nvPr>
            <p:ph type="body" idx="1"/>
          </p:nvPr>
        </p:nvSpPr>
        <p:spPr>
          <a:xfrm>
            <a:off x="290184" y="1654969"/>
            <a:ext cx="50396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Grid rows are the horizontal sections of the grid that define how many rows exist in the layout.</a:t>
            </a: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grid-template-rows: 100px auto 50px;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E2A02D-2E68-C64A-CA62-8DD6EF4FDA11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1EB83-3974-A7F4-E53B-1110370CB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31BA75-6F35-EA6A-84F0-43C1170DFD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8968EA2-E305-B2AE-DFCB-225F523ED021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ROWS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>
            <a:spLocks noGrp="1"/>
          </p:cNvSpPr>
          <p:nvPr>
            <p:ph type="body" idx="1"/>
          </p:nvPr>
        </p:nvSpPr>
        <p:spPr>
          <a:xfrm>
            <a:off x="235706" y="1625740"/>
            <a:ext cx="759753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Grid gaps are the spaces between grid columns and rows,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providing spacing to improve readability.</a:t>
            </a: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grid-gap: 10px;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0B8EBB-BB3C-873B-9B7B-04F5A492100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7CD298-0EB3-77D8-D9B4-315C8AEA0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306D8-17EB-8236-4AC1-3BED6A43FD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57D8C9A-E24A-086F-FD71-91EAF9FEC1C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GAPS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376244" y="1654969"/>
            <a:ext cx="646561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column-gap</a:t>
            </a: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and </a:t>
            </a:r>
            <a:r>
              <a:rPr lang="en" sz="13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row-gap</a:t>
            </a: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set specific gaps for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and rows, allowing fine-grained control over spacing.</a:t>
            </a:r>
            <a:endParaRPr sz="16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column-gap: 20px;</a:t>
            </a: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row-gap: 10px;</a:t>
            </a: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C15BB-69DA-AF5C-D50C-6288A97908C8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0C6FF-AB4E-1CC4-5401-8AA7EB3A0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6575C-0B2E-7814-CF43-8ED70BA6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EC9F741-4D0A-3C5E-F7D4-9080D8D68EB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COLUMN-GAP AND ROW-GAP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>
            <a:spLocks noGrp="1"/>
          </p:cNvSpPr>
          <p:nvPr>
            <p:ph type="body" idx="1"/>
          </p:nvPr>
        </p:nvSpPr>
        <p:spPr>
          <a:xfrm>
            <a:off x="257912" y="1659290"/>
            <a:ext cx="53360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gap</a:t>
            </a: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is a shorthand property combining </a:t>
            </a:r>
            <a:r>
              <a:rPr lang="en" sz="14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column-gap</a:t>
            </a: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and </a:t>
            </a:r>
            <a:r>
              <a:rPr lang="en" sz="14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row-gap</a:t>
            </a: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for setting both column and row gaps.</a:t>
            </a:r>
            <a:endParaRPr sz="17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gap: 15px 10px;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13239A-78D0-9995-DF74-D676CB4A0BE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D2D10-304B-8C1E-B705-AD274D70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5BC3C4-5472-B6B5-C645-3683924604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2EAA4AA-6C47-EF3A-3A52-45DFA1A8BC7F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GAP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9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537840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grid-column-start</a:t>
            </a: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specifies the starting position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a grid item along the horizontal axis.</a:t>
            </a:r>
            <a:endParaRPr sz="17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</a:t>
            </a: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.grid-item {</a:t>
            </a: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grid-column-start: 2;</a:t>
            </a: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22DFFA-3FA7-D076-CA7E-F7CF7F6CF343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6D2746-A631-674D-4588-743BF6766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19384-8BB8-225D-BD86-6ED0D345A5D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E6EC55-04DA-F9F9-80BE-5FD76D2987B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COLUMN-START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body" idx="1"/>
          </p:nvPr>
        </p:nvSpPr>
        <p:spPr>
          <a:xfrm>
            <a:off x="354730" y="1654969"/>
            <a:ext cx="51531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5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grid-column-end</a:t>
            </a:r>
            <a:r>
              <a:rPr lang="en" sz="15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specifies the ending position of a grid item along the horizontal axis.</a:t>
            </a: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.grid-item {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grid-column-start: 2;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grid-column-end: 4;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FB96D9-25AE-6131-AE1E-DACB4BA69F36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37E112-620F-2BEA-EB5F-FACA1AE7B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A09557-9BE3-9CA6-21E7-DADFD5AF3F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1C83CC3-B51E-81B2-B65E-6D7764D970A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GRIND COLUMN-END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1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52392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The grid container is an element with </a:t>
            </a:r>
            <a:r>
              <a:rPr lang="en" sz="13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display: grid</a:t>
            </a: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, containing grid items that form a grid layout.</a:t>
            </a:r>
            <a:endParaRPr sz="16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grid-template-columns: 1fr 1fr;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BC8682-91DB-6326-F9E1-1BD3A62784E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A2BC8-A705-0E5E-86B9-2DC2A11E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68A47C-1164-0FB8-B7FC-8A77EE648A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C14D5C9-D682-CA01-2CA3-45891CB810D4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CONTAINER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2"/>
          <p:cNvSpPr txBox="1">
            <a:spLocks noGrp="1"/>
          </p:cNvSpPr>
          <p:nvPr>
            <p:ph type="body" idx="1"/>
          </p:nvPr>
        </p:nvSpPr>
        <p:spPr>
          <a:xfrm>
            <a:off x="332525" y="1654969"/>
            <a:ext cx="53575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grid-template-columns</a:t>
            </a: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defines the number and size of columns in a grid containe</a:t>
            </a:r>
            <a:r>
              <a:rPr lang="en" sz="14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r.</a:t>
            </a:r>
            <a:endParaRPr sz="14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grid-template-columns: 1fr 2fr;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E5461-F92E-990A-62D8-F685A1EE22A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A3E33-2758-CD5A-7025-6BBCB20F0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96AB1-ED0B-7655-ABC5-6A527F698F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DBDD862-0316-0F6E-989D-893EB8FCF8D8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GRID-TEMLAPTE-COLUMNS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>
            <a:spLocks noGrp="1"/>
          </p:cNvSpPr>
          <p:nvPr>
            <p:ph type="body" idx="1"/>
          </p:nvPr>
        </p:nvSpPr>
        <p:spPr>
          <a:xfrm>
            <a:off x="311700" y="1654969"/>
            <a:ext cx="537840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7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grid-template-rows</a:t>
            </a: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defines the number and size of rows in a grid container.</a:t>
            </a:r>
            <a:endParaRPr sz="17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grid-template-rows: 100px auto;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D1B56-B0E1-6A02-8FD6-2DF75DC5ED7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C8FDB-6B1E-4A8A-DD0D-C294829C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CE1D3-7EFB-B695-D2E2-3FB5F918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7F06BD-5B12-D856-72F3-24A6B11CF94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GRID-TEMLPATE-ROWS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4"/>
          <p:cNvSpPr txBox="1">
            <a:spLocks noGrp="1"/>
          </p:cNvSpPr>
          <p:nvPr>
            <p:ph type="body" idx="1"/>
          </p:nvPr>
        </p:nvSpPr>
        <p:spPr>
          <a:xfrm>
            <a:off x="354730" y="1654969"/>
            <a:ext cx="52069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justify-content</a:t>
            </a: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aligns grid items along the horizontal axis of the grid container.</a:t>
            </a:r>
            <a:endParaRPr sz="16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grid-template-columns: repeat(3, 1fr);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justify-content: space-around;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793788-393D-9896-1A08-1762334E5C4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75635-008E-3413-B0A8-F5B58D756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EA2B8-9AB2-09AB-76BF-4A9125F6B6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C37B1CA-5745-B11C-161B-9C8AB18850F0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JUSTIFY-CONTENT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67262-47E0-4B21-8AAA-E974E5A0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46"/>
            <a:ext cx="9144000" cy="5143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F07C9D-1463-4CF3-BE45-C2A1FFFC12E9}"/>
              </a:ext>
            </a:extLst>
          </p:cNvPr>
          <p:cNvSpPr/>
          <p:nvPr/>
        </p:nvSpPr>
        <p:spPr>
          <a:xfrm>
            <a:off x="2346076" y="3706398"/>
            <a:ext cx="4451849" cy="4451849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0" dirty="0">
              <a:latin typeface="Suiza DEMO Black" panose="00000400000000000000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931B1F-97F9-42CE-B0A1-BCA1B9DD26D0}"/>
              </a:ext>
            </a:extLst>
          </p:cNvPr>
          <p:cNvSpPr txBox="1">
            <a:spLocks/>
          </p:cNvSpPr>
          <p:nvPr/>
        </p:nvSpPr>
        <p:spPr>
          <a:xfrm>
            <a:off x="2851219" y="4084520"/>
            <a:ext cx="344156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Lecture #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B658D-54B0-46E6-8521-F7BF31CC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99" y="151279"/>
            <a:ext cx="1136714" cy="9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5"/>
          <p:cNvSpPr txBox="1">
            <a:spLocks noGrp="1"/>
          </p:cNvSpPr>
          <p:nvPr>
            <p:ph type="body" idx="1"/>
          </p:nvPr>
        </p:nvSpPr>
        <p:spPr>
          <a:xfrm>
            <a:off x="247154" y="1654969"/>
            <a:ext cx="53037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9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rgbClr val="188038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align-content</a:t>
            </a:r>
            <a:r>
              <a:rPr lang="en" sz="17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aligns grid items along the vertical axis of the grid container.</a:t>
            </a:r>
            <a:endParaRPr sz="17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.container {</a:t>
            </a: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display: grid;</a:t>
            </a: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grid-template-rows: repeat(3, 100px);</a:t>
            </a: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align-content: space-between;</a:t>
            </a: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}</a:t>
            </a: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9DF05B-D3FB-70E7-E6BE-E05941A52E2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BA4DB-F78E-AD6E-A439-423091FCE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ECCAC-E5B6-31BE-6225-2618FF94E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10F9E61-82DD-DB0A-DF19-A2B5C3B561E6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ALIGN-CONTENT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6"/>
          <p:cNvSpPr txBox="1">
            <a:spLocks noGrp="1"/>
          </p:cNvSpPr>
          <p:nvPr>
            <p:ph type="body" idx="1"/>
          </p:nvPr>
        </p:nvSpPr>
        <p:spPr>
          <a:xfrm>
            <a:off x="268668" y="1386026"/>
            <a:ext cx="526076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Explanation: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684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You can use the </a:t>
            </a:r>
            <a:r>
              <a:rPr lang="en" sz="1100" i="1" dirty="0">
                <a:solidFill>
                  <a:schemeClr val="dk1"/>
                </a:solidFill>
                <a:latin typeface="Suiza DEMO" panose="00000400000000000000" pitchFamily="50" charset="0"/>
              </a:rPr>
              <a:t>grid-area</a:t>
            </a: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 property to specify where to place an item.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684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Suiza DEMO" panose="00000400000000000000" pitchFamily="50" charset="0"/>
              </a:rPr>
              <a:t>The syntax is grid-row-start / grid-column-start / grid-row-end / grid-column-end.</a:t>
            </a:r>
            <a:endParaRPr sz="1100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06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Suiza DEMO" panose="00000400000000000000" pitchFamily="50" charset="0"/>
              </a:rPr>
              <a:t>Code Example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.grid-container {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  display: grid;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  grid-template-columns: auto auto auto auto;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  grid-gap: 10px;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  background-color: #2196F3;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  padding: 10px;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Suiza DEMO" panose="00000400000000000000" pitchFamily="50" charset="0"/>
              </a:rPr>
              <a:t>}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100" b="1" dirty="0">
                <a:latin typeface="Suiza DEMO" panose="00000400000000000000" pitchFamily="50" charset="0"/>
              </a:rPr>
              <a:t>.item1 {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100" b="1" dirty="0">
                <a:latin typeface="Suiza DEMO" panose="00000400000000000000" pitchFamily="50" charset="0"/>
              </a:rPr>
              <a:t>  grid-column-start: 4;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100" b="1" dirty="0">
                <a:latin typeface="Suiza DEMO" panose="00000400000000000000" pitchFamily="50" charset="0"/>
              </a:rPr>
              <a:t>}</a:t>
            </a:r>
            <a:endParaRPr sz="1100"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8A36A0-5FDD-38D0-F941-989E600D9210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BA7F49-DAAA-5025-2AE4-31B4FAD4D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54693-C744-F7B4-A378-79666FA751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A739D51-7910-89F7-D63F-BF29ECBB1E2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AREA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7"/>
          <p:cNvSpPr txBox="1">
            <a:spLocks noGrp="1"/>
          </p:cNvSpPr>
          <p:nvPr>
            <p:ph type="body" idx="1"/>
          </p:nvPr>
        </p:nvSpPr>
        <p:spPr>
          <a:xfrm>
            <a:off x="290184" y="1654969"/>
            <a:ext cx="5039659" cy="3860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3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Media queries in CSS allow you to apply different styles for different devices and screen sizes. They enable responsive design, ensuring that your website looks good on various devices.</a:t>
            </a: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Key Points:</a:t>
            </a:r>
            <a:endParaRPr sz="13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Media queries use the 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@media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rule to apply styles based on specific conditions.</a:t>
            </a: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Conditions can include parameters like screen width, height, orientation, and more.</a:t>
            </a: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Common media query features include 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min-width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, 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max-width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, 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orientation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, and 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Courier New"/>
                <a:cs typeface="Courier New"/>
                <a:sym typeface="Courier New"/>
              </a:rPr>
              <a:t>device-pixel-ratio</a:t>
            </a: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3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Media queries help create responsive designs by adjusting layout and styling for different devices.</a:t>
            </a: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F775CE-FCB9-620C-BA81-3A575AD9017C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E4003-9347-93F1-F723-4A8D9E039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B65D4-D9A5-A576-E941-B9A4145F13D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C7FE787-7CBD-C72B-0C54-117E6FCED88E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MEDIA QUERY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8"/>
          <p:cNvSpPr txBox="1">
            <a:spLocks noGrp="1"/>
          </p:cNvSpPr>
          <p:nvPr>
            <p:ph type="body" idx="1"/>
          </p:nvPr>
        </p:nvSpPr>
        <p:spPr>
          <a:xfrm>
            <a:off x="1385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body {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font-size: 16px;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}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@media screen and (min-width: 600px) {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body {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  font-size: 18px;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}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}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@media screen and (min-width: 1200px) {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body {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  font-size: 20px;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  }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latin typeface="Suiza DEMO" panose="00000400000000000000" pitchFamily="50" charset="0"/>
              </a:rPr>
              <a:t>}</a:t>
            </a: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977A06-DAA1-0941-CB6D-94646E66F3B2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0FAD0-5A0B-5506-DF2A-D8F58E3AA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FDE2F-D263-A7F9-A986-7998B0DEA3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FF5482-8EE2-D413-E236-551BE59C690B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CODE 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8228-BD30-9D27-8719-0EADE702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 items Properties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38C4F1-54EA-B76D-CA1B-F1FB2CB94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845012"/>
            <a:ext cx="30572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flex item properties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flex-grow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flex-shrink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flex-basis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3ECDD-ED02-A0E8-F94E-C316DD67A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060E2-7515-B2AE-63A1-605B865C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03586A-7564-4F2E-B035-CA6C9ADDA5BF}"/>
              </a:ext>
            </a:extLst>
          </p:cNvPr>
          <p:cNvSpPr/>
          <p:nvPr/>
        </p:nvSpPr>
        <p:spPr>
          <a:xfrm>
            <a:off x="2761060" y="760810"/>
            <a:ext cx="3621881" cy="3621881"/>
          </a:xfrm>
          <a:prstGeom prst="ellipse">
            <a:avLst/>
          </a:prstGeom>
          <a:solidFill>
            <a:srgbClr val="FFBC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0931-C26A-4518-BD53-5ACC48C0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060" y="1433532"/>
            <a:ext cx="3621881" cy="29491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Introduction</a:t>
            </a:r>
            <a:b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to</a:t>
            </a:r>
            <a:b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CSS</a:t>
            </a:r>
            <a:b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</a:br>
            <a:r>
              <a:rPr lang="en-US" sz="4000" b="1" dirty="0">
                <a:solidFill>
                  <a:schemeClr val="bg1"/>
                </a:solidFill>
                <a:latin typeface="Suiza DEMO Black" panose="00000400000000000000" pitchFamily="50" charset="0"/>
              </a:rPr>
              <a:t>Part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CE717-6C21-28D6-DAFB-2E82DD7DA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>
            <a:spLocks noGrp="1"/>
          </p:cNvSpPr>
          <p:nvPr>
            <p:ph type="body" idx="1"/>
          </p:nvPr>
        </p:nvSpPr>
        <p:spPr>
          <a:xfrm>
            <a:off x="526852" y="1654969"/>
            <a:ext cx="4905759" cy="20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Suiza DEMO" panose="00000400000000000000" pitchFamily="50" charset="0"/>
                <a:sym typeface="Arial"/>
              </a:rPr>
              <a:t>The flex item properties are:</a:t>
            </a:r>
            <a:endParaRPr dirty="0">
              <a:latin typeface="Suiza DEMO" panose="00000400000000000000" pitchFamily="50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0" i="0" u="sng" strike="noStrike" cap="none" dirty="0">
                <a:solidFill>
                  <a:schemeClr val="hlink"/>
                </a:solidFill>
                <a:latin typeface="Suiza DEMO" panose="00000400000000000000" pitchFamily="50" charset="0"/>
                <a:sym typeface="Arial"/>
                <a:hlinkClick r:id="rId3"/>
              </a:rPr>
              <a:t>order</a:t>
            </a:r>
            <a:endParaRPr b="0" i="0" u="none" strike="noStrike" cap="none" dirty="0">
              <a:solidFill>
                <a:schemeClr val="dk1"/>
              </a:solidFill>
              <a:latin typeface="Suiza DEMO" panose="00000400000000000000" pitchFamily="50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0" i="0" u="sng" strike="noStrike" cap="none" dirty="0">
                <a:solidFill>
                  <a:schemeClr val="hlink"/>
                </a:solidFill>
                <a:latin typeface="Suiza DEMO" panose="00000400000000000000" pitchFamily="50" charset="0"/>
                <a:sym typeface="Arial"/>
                <a:hlinkClick r:id="rId4"/>
              </a:rPr>
              <a:t>flex-grow</a:t>
            </a:r>
            <a:endParaRPr b="0" i="0" u="none" strike="noStrike" cap="none" dirty="0">
              <a:solidFill>
                <a:schemeClr val="dk1"/>
              </a:solidFill>
              <a:latin typeface="Suiza DEMO" panose="00000400000000000000" pitchFamily="50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0" i="0" u="sng" strike="noStrike" cap="none" dirty="0">
                <a:solidFill>
                  <a:schemeClr val="hlink"/>
                </a:solidFill>
                <a:latin typeface="Suiza DEMO" panose="00000400000000000000" pitchFamily="50" charset="0"/>
                <a:sym typeface="Arial"/>
                <a:hlinkClick r:id="rId5"/>
              </a:rPr>
              <a:t>flex-shrink</a:t>
            </a:r>
            <a:endParaRPr b="0" i="0" u="none" strike="noStrike" cap="none" dirty="0">
              <a:solidFill>
                <a:schemeClr val="dk1"/>
              </a:solidFill>
              <a:latin typeface="Suiza DEMO" panose="00000400000000000000" pitchFamily="50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0" i="0" u="sng" strike="noStrike" cap="none" dirty="0">
                <a:solidFill>
                  <a:schemeClr val="hlink"/>
                </a:solidFill>
                <a:latin typeface="Suiza DEMO" panose="00000400000000000000" pitchFamily="50" charset="0"/>
                <a:sym typeface="Arial"/>
                <a:hlinkClick r:id="rId6"/>
              </a:rPr>
              <a:t>flex-basis</a:t>
            </a:r>
            <a:endParaRPr b="0" i="0" u="none" strike="noStrike" cap="none" dirty="0">
              <a:solidFill>
                <a:schemeClr val="dk1"/>
              </a:solidFill>
              <a:latin typeface="Suiza DEMO" panose="00000400000000000000" pitchFamily="50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latin typeface="Suiza DEMO" panose="00000400000000000000" pitchFamily="50" charset="0"/>
                <a:hlinkClick r:id="rId7"/>
              </a:rPr>
              <a:t>F</a:t>
            </a:r>
            <a:r>
              <a:rPr lang="en" b="0" i="0" u="sng" strike="noStrike" cap="none" dirty="0">
                <a:solidFill>
                  <a:schemeClr val="hlink"/>
                </a:solidFill>
                <a:latin typeface="Suiza DEMO" panose="00000400000000000000" pitchFamily="50" charset="0"/>
                <a:sym typeface="Arial"/>
                <a:hlinkClick r:id="rId7"/>
              </a:rPr>
              <a:t>lex</a:t>
            </a:r>
            <a:endParaRPr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uiza DEMO" panose="00000400000000000000" pitchFamily="50" charset="0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E9E8CE-141E-C9C2-665C-22BE9EFC3784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6A73F-4B54-4571-11F1-ECF03129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BEA66-7B0C-6594-EC73-5C6E702689D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328F19-4427-4B11-909D-286D7C74B38D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FLEX ITEMS PROPERTIES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18113AB-4EC4-9034-9F25-1C2437693635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980B40-698A-627E-BEB4-0605AED06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C831D-29BF-22E9-5A7D-AAEBB9C065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B0C04B5-F9FB-F971-D28A-8589E9674CA2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GRID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3281EC-49AB-74BF-E396-8A034581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9731"/>
            <a:ext cx="8520600" cy="3416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Layout</a:t>
            </a: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Elements</a:t>
            </a: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Columns</a:t>
            </a: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Rows</a:t>
            </a:r>
          </a:p>
          <a:p>
            <a:pPr marL="0" lvl="0" indent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Gaps</a:t>
            </a:r>
          </a:p>
          <a:p>
            <a:pPr marL="457200" lvl="0" indent="-319183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98617"/>
              <a:buFont typeface="Arial"/>
              <a:buChar char="●"/>
            </a:pPr>
            <a:r>
              <a:rPr lang="en-US" u="sng" dirty="0">
                <a:solidFill>
                  <a:srgbClr val="DC143C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Column-gap</a:t>
            </a:r>
          </a:p>
          <a:p>
            <a:pPr marL="457200" lvl="0" indent="-31918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17"/>
              <a:buFont typeface="Arial"/>
              <a:buChar char="●"/>
            </a:pPr>
            <a:r>
              <a:rPr lang="en-US" u="sng" dirty="0">
                <a:solidFill>
                  <a:srgbClr val="DC143C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Row-gap</a:t>
            </a:r>
          </a:p>
          <a:p>
            <a:pPr marL="457200" lvl="0" indent="-31918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17"/>
              <a:buFont typeface="Arial"/>
              <a:buChar char="●"/>
            </a:pPr>
            <a:r>
              <a:rPr lang="en-US" u="sng" dirty="0">
                <a:solidFill>
                  <a:srgbClr val="DC143C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Gap</a:t>
            </a:r>
          </a:p>
          <a:p>
            <a:pPr marL="114300" indent="0">
              <a:buNone/>
            </a:pPr>
            <a:endParaRPr lang="en-US" dirty="0">
              <a:latin typeface="Suiza DEMO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>
            <a:spLocks noGrp="1"/>
          </p:cNvSpPr>
          <p:nvPr>
            <p:ph type="body" idx="1"/>
          </p:nvPr>
        </p:nvSpPr>
        <p:spPr>
          <a:xfrm>
            <a:off x="311700" y="13860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 b="1" u="sng" dirty="0">
                <a:solidFill>
                  <a:srgbClr val="DC143C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column-start </a:t>
            </a:r>
            <a:endParaRPr sz="1600" b="1" u="sng" dirty="0">
              <a:solidFill>
                <a:srgbClr val="DC143C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Column-end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Grid-Row, 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Grid-Area</a:t>
            </a:r>
            <a:r>
              <a:rPr lang="en" sz="1600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,</a:t>
            </a:r>
            <a:endParaRPr sz="1600" b="1" u="sng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 b="1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 Container</a:t>
            </a:r>
            <a:endParaRPr sz="1600" b="1" u="sng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284284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Grid-template-columns</a:t>
            </a:r>
            <a:endParaRPr sz="1600" u="sng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2842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Grid-Template-rows</a:t>
            </a:r>
            <a:endParaRPr sz="1600" u="sng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2842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Justify-content</a:t>
            </a:r>
            <a:endParaRPr sz="1600" u="sng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457200" lvl="0" indent="-3096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880"/>
              <a:buChar char="●"/>
            </a:pPr>
            <a:r>
              <a:rPr lang="en" sz="1600" u="sng" dirty="0">
                <a:solidFill>
                  <a:schemeClr val="dk1"/>
                </a:solidFill>
                <a:highlight>
                  <a:srgbClr val="FFFFFF"/>
                </a:highlight>
                <a:latin typeface="Suiza DEMO" panose="00000400000000000000" pitchFamily="50" charset="0"/>
              </a:rPr>
              <a:t>align-content</a:t>
            </a:r>
            <a:endParaRPr sz="1600" u="sng" dirty="0">
              <a:solidFill>
                <a:schemeClr val="dk1"/>
              </a:solidFill>
              <a:highlight>
                <a:srgbClr val="FFFFFF"/>
              </a:highlight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43A85B-31AC-880E-AA24-760CE5F885EE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458F83-4917-67A0-9FA3-33C761FE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D441F-16D0-0322-4C56-9164E0E336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835BA1-C346-7035-C9F4-BF5D5B22E315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CSS GRID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 txBox="1">
            <a:spLocks noGrp="1"/>
          </p:cNvSpPr>
          <p:nvPr>
            <p:ph type="body" idx="1"/>
          </p:nvPr>
        </p:nvSpPr>
        <p:spPr>
          <a:xfrm>
            <a:off x="333215" y="1654969"/>
            <a:ext cx="53568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Explanation:</a:t>
            </a:r>
            <a:endParaRPr sz="1600" b="1" dirty="0">
              <a:solidFill>
                <a:srgbClr val="37415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74151"/>
                </a:solidFill>
                <a:latin typeface="Suiza DEMO" panose="00000400000000000000" pitchFamily="50" charset="0"/>
              </a:rPr>
              <a:t>CSS Grid Layout is a system that allows you to design web layouts using a grid of rows and columns, providing a powerful and flexible way to structure your webpage.</a:t>
            </a:r>
            <a:endParaRPr sz="1600" dirty="0">
              <a:solidFill>
                <a:srgbClr val="37415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7415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Code Example: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.container {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  display: grid;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  grid-template-columns: 1fr 1fr 1fr;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  grid-template-rows: auto;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Suiza DEMO" panose="00000400000000000000" pitchFamily="50" charset="0"/>
              </a:rPr>
              <a:t>}</a:t>
            </a: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A39AB7-3522-81EB-5E17-2B5C783413A9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53C88-13CC-A53F-29B5-C5BDD625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8D0AF-3EF9-1CA8-FB14-4F29EF0A81D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2588E8-2834-EBB9-047C-F45A475D7257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LAYOUT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>
            <a:spLocks noGrp="1"/>
          </p:cNvSpPr>
          <p:nvPr>
            <p:ph type="body" idx="1"/>
          </p:nvPr>
        </p:nvSpPr>
        <p:spPr>
          <a:xfrm>
            <a:off x="214191" y="1659290"/>
            <a:ext cx="54759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5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Grid elements are the components placed inside a CSS Grid container. They can be any HTML elements like divs, images, or other containers.</a:t>
            </a:r>
            <a:endParaRPr sz="185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&lt;div class="container"&gt;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&lt;div class="grid-item"&gt;Item 1&lt;/div&gt;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&lt;div class="grid-item"&gt;Item 2&lt;/div&gt;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  &lt;div class="grid-item"&gt;Item 3&lt;/div&gt;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&lt;/div&gt;</a:t>
            </a: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BB079-B691-3B60-A32C-09C15AEFA5A9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EA0C19-5613-9A18-3047-75EBB4DB5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A8618-FAC6-BF41-4CDD-29DB1A64CD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9C6D9B-EBC5-5398-3DBF-B08B319DF61A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GRIND ELEMENTS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>
            <a:spLocks noGrp="1"/>
          </p:cNvSpPr>
          <p:nvPr>
            <p:ph type="body" idx="1"/>
          </p:nvPr>
        </p:nvSpPr>
        <p:spPr>
          <a:xfrm>
            <a:off x="225639" y="1659290"/>
            <a:ext cx="57986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Explanation:</a:t>
            </a:r>
            <a:endParaRPr sz="15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Grid columns are the vertical sections of the grid that define how many columns exist in the layout.</a:t>
            </a:r>
            <a:endParaRPr sz="14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400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74151"/>
                </a:solidFill>
                <a:latin typeface="Suiza DEMO" panose="00000400000000000000" pitchFamily="50" charset="0"/>
                <a:ea typeface="Roboto"/>
                <a:cs typeface="Roboto"/>
                <a:sym typeface="Roboto"/>
              </a:rPr>
              <a:t>Code Example:</a:t>
            </a:r>
            <a:endParaRPr sz="1500" b="1" dirty="0">
              <a:solidFill>
                <a:srgbClr val="374151"/>
              </a:solidFill>
              <a:latin typeface="Suiza DEMO" panose="00000400000000000000" pitchFamily="50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Suiza DEMO" panose="00000400000000000000" pitchFamily="50" charset="0"/>
              </a:rPr>
              <a:t>.container {</a:t>
            </a:r>
            <a:endParaRPr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Suiza DEMO" panose="00000400000000000000" pitchFamily="50" charset="0"/>
              </a:rPr>
              <a:t>  display: grid;</a:t>
            </a:r>
            <a:endParaRPr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Suiza DEMO" panose="00000400000000000000" pitchFamily="50" charset="0"/>
              </a:rPr>
              <a:t>  grid-template-columns: 1fr 2fr 1fr;</a:t>
            </a:r>
            <a:endParaRPr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Suiza DEMO" panose="00000400000000000000" pitchFamily="50" charset="0"/>
              </a:rPr>
              <a:t>}</a:t>
            </a:r>
            <a:endParaRPr b="1"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Suiza DEMO" panose="000004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uiza DEMO" panose="000004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F94D9B-65A1-28BA-8FC3-168E371763E6}"/>
              </a:ext>
            </a:extLst>
          </p:cNvPr>
          <p:cNvSpPr/>
          <p:nvPr/>
        </p:nvSpPr>
        <p:spPr>
          <a:xfrm>
            <a:off x="88205" y="-2244955"/>
            <a:ext cx="4648396" cy="3630981"/>
          </a:xfrm>
          <a:prstGeom prst="ellipse">
            <a:avLst/>
          </a:prstGeom>
          <a:solidFill>
            <a:srgbClr val="FFB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Suiza DEMO Black" panose="000004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C058E8-E2FE-4211-7C21-D23424AF0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45" y="165630"/>
            <a:ext cx="1114063" cy="928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2E342-1AFD-7BD9-993B-E59CE213A3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781"/>
              </a:clrFrom>
              <a:clrTo>
                <a:srgbClr val="FFD78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105" y="1654969"/>
            <a:ext cx="2718495" cy="27184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171995-58F7-6BBF-D5F9-AE72C05CE2B9}"/>
              </a:ext>
            </a:extLst>
          </p:cNvPr>
          <p:cNvSpPr txBox="1">
            <a:spLocks/>
          </p:cNvSpPr>
          <p:nvPr/>
        </p:nvSpPr>
        <p:spPr>
          <a:xfrm>
            <a:off x="951505" y="99844"/>
            <a:ext cx="29217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0" dirty="0">
                <a:solidFill>
                  <a:schemeClr val="bg1"/>
                </a:solidFill>
                <a:latin typeface="Suiza DEMO Black" panose="00000400000000000000" pitchFamily="50" charset="0"/>
              </a:rPr>
              <a:t>GRID COLUMNS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894</Words>
  <Application>Microsoft Office PowerPoint</Application>
  <PresentationFormat>On-screen Show (16:9)</PresentationFormat>
  <Paragraphs>220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Suiza DEMO</vt:lpstr>
      <vt:lpstr>Suiza DEMO Black</vt:lpstr>
      <vt:lpstr>Arial</vt:lpstr>
      <vt:lpstr>Simple Light</vt:lpstr>
      <vt:lpstr>PowerPoint Presentation</vt:lpstr>
      <vt:lpstr>PowerPoint Presentation</vt:lpstr>
      <vt:lpstr>Introduction to CSS Part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 items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Shahid Aslam</cp:lastModifiedBy>
  <cp:revision>20</cp:revision>
  <dcterms:modified xsi:type="dcterms:W3CDTF">2024-02-13T10:31:21Z</dcterms:modified>
</cp:coreProperties>
</file>