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6"/>
  </p:notesMasterIdLst>
  <p:sldIdLst>
    <p:sldId id="288" r:id="rId2"/>
    <p:sldId id="289" r:id="rId3"/>
    <p:sldId id="322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846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b4fb3275c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b4fb3275c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b4fb3275c6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b4fb3275c6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b4fb3275c6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b4fb3275c6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b4fb3275c6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b4fb3275c6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b4fb3275c6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b4fb3275c6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b4fb3275c6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b4fb3275c6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b4fb3275c6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b4fb3275c6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b4fb3275c6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b4fb3275c6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b4fb3275c6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b4fb3275c6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b4fb3275c6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b4fb3275c6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b4fb3275c6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b4fb3275c6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b4fb3275c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b4fb3275c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b4fb3275c6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b4fb3275c6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b4fb3275c6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b4fb3275c6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b4fb3275c6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b4fb3275c6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b4fb3275c6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b4fb3275c6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b4fb3275c6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b4fb3275c6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b4fb3275c6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b4fb3275c6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b4fb3275c6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b4fb3275c6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b4fb3275c6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b4fb3275c6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b4fb3275c6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b4fb3275c6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b4fb3275c6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b4fb3275c6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b4fb3275c6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b4fb3275c6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b4fb3275c6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b4fb3275c6_0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b4fb3275c6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b4fb3275c6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b4fb3275c6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b4fb3275c6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b4fb3275c6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b4fb3275c6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b4fb3275c6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b4fb3275c6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b4fb3275c6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b4fb3275c6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b4fb3275c6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b4fb3275c6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b4fb3275c6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b4fb3275c6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6A293-5E16-47AA-A50A-B53D58F5A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46832-EF04-4691-89A4-7C9C3F208D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6739B8-B566-4955-B757-1ED42E6BD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F7C7F-5CBF-40B1-AB7B-FC99A8DD7A11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D3BF7D-7BF8-4181-937F-C28A41CE0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7981ED-5024-4EAE-8C42-DC597A047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D785F-3C53-4402-AD1F-C26B1397F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323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CB8F55EA-9E6B-457C-92F6-3F82E0F8A3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EA6AD93-5DFF-4FBD-A955-E8159761A8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133" y="302558"/>
            <a:ext cx="1112509" cy="927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0125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tx1"/>
                </a:solidFill>
                <a:latin typeface="Suiza DEMO" panose="00000400000000000000" pitchFamily="50" charset="0"/>
              </a:rPr>
              <a:t>Italic</a:t>
            </a:r>
            <a:endParaRPr sz="2400" dirty="0">
              <a:solidFill>
                <a:schemeClr val="tx1"/>
              </a:solidFill>
              <a:latin typeface="Suiza DEMO" panose="00000400000000000000" pitchFamily="50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tx1"/>
                </a:solidFill>
                <a:latin typeface="Suiza DEMO" panose="00000400000000000000" pitchFamily="50" charset="0"/>
              </a:rPr>
              <a:t>not-italic</a:t>
            </a:r>
            <a:endParaRPr sz="2400" dirty="0">
              <a:solidFill>
                <a:schemeClr val="tx1"/>
              </a:solidFill>
              <a:latin typeface="Suiza DEMO" panose="00000400000000000000" pitchFamily="50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400" dirty="0">
              <a:solidFill>
                <a:schemeClr val="tx1"/>
              </a:solidFill>
              <a:latin typeface="Suiza DEMO" panose="00000400000000000000" pitchFamily="50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E5130EB-BB65-D8AD-A716-2243CCF9C2E3}"/>
              </a:ext>
            </a:extLst>
          </p:cNvPr>
          <p:cNvSpPr/>
          <p:nvPr/>
        </p:nvSpPr>
        <p:spPr>
          <a:xfrm>
            <a:off x="88205" y="-2244955"/>
            <a:ext cx="4648396" cy="3630981"/>
          </a:xfrm>
          <a:prstGeom prst="ellipse">
            <a:avLst/>
          </a:prstGeom>
          <a:solidFill>
            <a:srgbClr val="FFBC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latin typeface="Suiza DEMO Black" panose="00000400000000000000" pitchFamily="50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2EEDE53-AB21-AE96-1265-CABF3125F6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245" y="165630"/>
            <a:ext cx="1114063" cy="92838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9FB2ACF-3293-17DC-F681-C83B37E42EC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D781"/>
              </a:clrFrom>
              <a:clrTo>
                <a:srgbClr val="FFD781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90105" y="1654969"/>
            <a:ext cx="2718495" cy="2718495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79BA2DF8-6540-FC00-52F2-FE565A2891FC}"/>
              </a:ext>
            </a:extLst>
          </p:cNvPr>
          <p:cNvSpPr txBox="1">
            <a:spLocks/>
          </p:cNvSpPr>
          <p:nvPr/>
        </p:nvSpPr>
        <p:spPr>
          <a:xfrm>
            <a:off x="951505" y="99844"/>
            <a:ext cx="2921795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700" dirty="0">
                <a:solidFill>
                  <a:schemeClr val="bg1"/>
                </a:solidFill>
                <a:latin typeface="Suiza DEMO Black" panose="00000400000000000000" pitchFamily="50" charset="0"/>
              </a:rPr>
              <a:t>FONT STYLE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chemeClr val="dk1"/>
                </a:solidFill>
                <a:highlight>
                  <a:srgbClr val="FFFFFF"/>
                </a:highlight>
                <a:latin typeface="Suiza DEMO" panose="00000400000000000000" pitchFamily="50" charset="0"/>
                <a:ea typeface="Courier New"/>
                <a:cs typeface="Courier New"/>
                <a:sym typeface="Courier New"/>
              </a:rPr>
              <a:t>font-thin</a:t>
            </a:r>
            <a:endParaRPr sz="1300" dirty="0">
              <a:solidFill>
                <a:schemeClr val="dk1"/>
              </a:solidFill>
              <a:highlight>
                <a:srgbClr val="FFFFFF"/>
              </a:highlight>
              <a:latin typeface="Suiza DEMO" panose="00000400000000000000" pitchFamily="50" charset="0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chemeClr val="dk1"/>
                </a:solidFill>
                <a:highlight>
                  <a:srgbClr val="FFFFFF"/>
                </a:highlight>
                <a:latin typeface="Suiza DEMO" panose="00000400000000000000" pitchFamily="50" charset="0"/>
                <a:ea typeface="Courier New"/>
                <a:cs typeface="Courier New"/>
                <a:sym typeface="Courier New"/>
              </a:rPr>
              <a:t>font-weight: 100;</a:t>
            </a:r>
            <a:endParaRPr sz="1300" dirty="0">
              <a:solidFill>
                <a:schemeClr val="dk1"/>
              </a:solidFill>
              <a:highlight>
                <a:srgbClr val="FFFFFF"/>
              </a:highlight>
              <a:latin typeface="Suiza DEMO" panose="00000400000000000000" pitchFamily="50" charset="0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chemeClr val="dk1"/>
              </a:solidFill>
              <a:highlight>
                <a:srgbClr val="FFFFFF"/>
              </a:highlight>
              <a:latin typeface="Suiza DEMO" panose="00000400000000000000" pitchFamily="50" charset="0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chemeClr val="dk1"/>
                </a:solidFill>
                <a:highlight>
                  <a:srgbClr val="FFFFFF"/>
                </a:highlight>
                <a:latin typeface="Suiza DEMO" panose="00000400000000000000" pitchFamily="50" charset="0"/>
                <a:ea typeface="Courier New"/>
                <a:cs typeface="Courier New"/>
                <a:sym typeface="Courier New"/>
              </a:rPr>
              <a:t>font-extralight</a:t>
            </a:r>
            <a:endParaRPr sz="1300" dirty="0">
              <a:solidFill>
                <a:schemeClr val="dk1"/>
              </a:solidFill>
              <a:highlight>
                <a:srgbClr val="FFFFFF"/>
              </a:highlight>
              <a:latin typeface="Suiza DEMO" panose="00000400000000000000" pitchFamily="50" charset="0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chemeClr val="dk1"/>
                </a:solidFill>
                <a:highlight>
                  <a:srgbClr val="FFFFFF"/>
                </a:highlight>
                <a:latin typeface="Suiza DEMO" panose="00000400000000000000" pitchFamily="50" charset="0"/>
                <a:ea typeface="Courier New"/>
                <a:cs typeface="Courier New"/>
                <a:sym typeface="Courier New"/>
              </a:rPr>
              <a:t>font-weight: 200;</a:t>
            </a:r>
            <a:endParaRPr sz="1300" dirty="0">
              <a:solidFill>
                <a:schemeClr val="dk1"/>
              </a:solidFill>
              <a:highlight>
                <a:srgbClr val="FFFFFF"/>
              </a:highlight>
              <a:latin typeface="Suiza DEMO" panose="00000400000000000000" pitchFamily="50" charset="0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chemeClr val="dk1"/>
              </a:solidFill>
              <a:highlight>
                <a:srgbClr val="FFFFFF"/>
              </a:highlight>
              <a:latin typeface="Suiza DEMO" panose="00000400000000000000" pitchFamily="50" charset="0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chemeClr val="dk1"/>
                </a:solidFill>
                <a:highlight>
                  <a:srgbClr val="FFFFFF"/>
                </a:highlight>
                <a:latin typeface="Suiza DEMO" panose="00000400000000000000" pitchFamily="50" charset="0"/>
                <a:ea typeface="Courier New"/>
                <a:cs typeface="Courier New"/>
                <a:sym typeface="Courier New"/>
              </a:rPr>
              <a:t>font-light</a:t>
            </a:r>
            <a:endParaRPr sz="1300" dirty="0">
              <a:solidFill>
                <a:schemeClr val="dk1"/>
              </a:solidFill>
              <a:highlight>
                <a:srgbClr val="FFFFFF"/>
              </a:highlight>
              <a:latin typeface="Suiza DEMO" panose="00000400000000000000" pitchFamily="50" charset="0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chemeClr val="dk1"/>
                </a:solidFill>
                <a:highlight>
                  <a:srgbClr val="FFFFFF"/>
                </a:highlight>
                <a:latin typeface="Suiza DEMO" panose="00000400000000000000" pitchFamily="50" charset="0"/>
                <a:ea typeface="Courier New"/>
                <a:cs typeface="Courier New"/>
                <a:sym typeface="Courier New"/>
              </a:rPr>
              <a:t>font-weight: 300;</a:t>
            </a:r>
            <a:endParaRPr sz="1300" dirty="0">
              <a:solidFill>
                <a:schemeClr val="dk1"/>
              </a:solidFill>
              <a:highlight>
                <a:srgbClr val="FFFFFF"/>
              </a:highlight>
              <a:latin typeface="Suiza DEMO" panose="00000400000000000000" pitchFamily="50" charset="0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chemeClr val="dk1"/>
              </a:solidFill>
              <a:highlight>
                <a:srgbClr val="FFFFFF"/>
              </a:highlight>
              <a:latin typeface="Suiza DEMO" panose="00000400000000000000" pitchFamily="50" charset="0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chemeClr val="dk1"/>
                </a:solidFill>
                <a:highlight>
                  <a:srgbClr val="FFFFFF"/>
                </a:highlight>
                <a:latin typeface="Suiza DEMO" panose="00000400000000000000" pitchFamily="50" charset="0"/>
                <a:ea typeface="Courier New"/>
                <a:cs typeface="Courier New"/>
                <a:sym typeface="Courier New"/>
              </a:rPr>
              <a:t>font-normal</a:t>
            </a:r>
            <a:endParaRPr sz="1300" dirty="0">
              <a:solidFill>
                <a:schemeClr val="dk1"/>
              </a:solidFill>
              <a:highlight>
                <a:srgbClr val="FFFFFF"/>
              </a:highlight>
              <a:latin typeface="Suiza DEMO" panose="00000400000000000000" pitchFamily="50" charset="0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chemeClr val="dk1"/>
                </a:solidFill>
                <a:highlight>
                  <a:srgbClr val="FFFFFF"/>
                </a:highlight>
                <a:latin typeface="Suiza DEMO" panose="00000400000000000000" pitchFamily="50" charset="0"/>
                <a:ea typeface="Courier New"/>
                <a:cs typeface="Courier New"/>
                <a:sym typeface="Courier New"/>
              </a:rPr>
              <a:t>font-weight: 400;</a:t>
            </a:r>
            <a:endParaRPr sz="1300" dirty="0">
              <a:solidFill>
                <a:schemeClr val="dk1"/>
              </a:solidFill>
              <a:highlight>
                <a:srgbClr val="FFFFFF"/>
              </a:highlight>
              <a:latin typeface="Suiza DEMO" panose="00000400000000000000" pitchFamily="50" charset="0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chemeClr val="dk1"/>
              </a:solidFill>
              <a:highlight>
                <a:srgbClr val="FFFFFF"/>
              </a:highlight>
              <a:latin typeface="Suiza DEMO" panose="00000400000000000000" pitchFamily="50" charset="0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chemeClr val="dk1"/>
                </a:solidFill>
                <a:highlight>
                  <a:srgbClr val="FFFFFF"/>
                </a:highlight>
                <a:latin typeface="Suiza DEMO" panose="00000400000000000000" pitchFamily="50" charset="0"/>
                <a:ea typeface="Courier New"/>
                <a:cs typeface="Courier New"/>
                <a:sym typeface="Courier New"/>
              </a:rPr>
              <a:t>font-medium</a:t>
            </a:r>
            <a:endParaRPr sz="1300" dirty="0">
              <a:solidFill>
                <a:schemeClr val="dk1"/>
              </a:solidFill>
              <a:highlight>
                <a:srgbClr val="FFFFFF"/>
              </a:highlight>
              <a:latin typeface="Suiza DEMO" panose="00000400000000000000" pitchFamily="50" charset="0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chemeClr val="dk1"/>
                </a:solidFill>
                <a:highlight>
                  <a:srgbClr val="FFFFFF"/>
                </a:highlight>
                <a:latin typeface="Suiza DEMO" panose="00000400000000000000" pitchFamily="50" charset="0"/>
                <a:ea typeface="Courier New"/>
                <a:cs typeface="Courier New"/>
                <a:sym typeface="Courier New"/>
              </a:rPr>
              <a:t>font-weight: 500;</a:t>
            </a:r>
            <a:endParaRPr sz="1300" dirty="0">
              <a:solidFill>
                <a:schemeClr val="dk1"/>
              </a:solidFill>
              <a:highlight>
                <a:srgbClr val="FFFFFF"/>
              </a:highlight>
              <a:latin typeface="Suiza DEMO" panose="00000400000000000000" pitchFamily="50" charset="0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chemeClr val="dk1"/>
              </a:solidFill>
              <a:highlight>
                <a:srgbClr val="FFFFFF"/>
              </a:highlight>
              <a:latin typeface="Suiza DEMO" panose="00000400000000000000" pitchFamily="50" charset="0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chemeClr val="dk1"/>
                </a:solidFill>
                <a:highlight>
                  <a:srgbClr val="FFFFFF"/>
                </a:highlight>
                <a:latin typeface="Suiza DEMO" panose="00000400000000000000" pitchFamily="50" charset="0"/>
                <a:ea typeface="Courier New"/>
                <a:cs typeface="Courier New"/>
                <a:sym typeface="Courier New"/>
              </a:rPr>
              <a:t>font-semibold</a:t>
            </a:r>
            <a:endParaRPr sz="1300" dirty="0">
              <a:solidFill>
                <a:schemeClr val="dk1"/>
              </a:solidFill>
              <a:highlight>
                <a:srgbClr val="FFFFFF"/>
              </a:highlight>
              <a:latin typeface="Suiza DEMO" panose="00000400000000000000" pitchFamily="50" charset="0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chemeClr val="dk1"/>
                </a:solidFill>
                <a:highlight>
                  <a:srgbClr val="FFFFFF"/>
                </a:highlight>
                <a:latin typeface="Suiza DEMO" panose="00000400000000000000" pitchFamily="50" charset="0"/>
                <a:ea typeface="Courier New"/>
                <a:cs typeface="Courier New"/>
                <a:sym typeface="Courier New"/>
              </a:rPr>
              <a:t>font-weight: 600;</a:t>
            </a:r>
            <a:endParaRPr sz="1300" dirty="0">
              <a:solidFill>
                <a:schemeClr val="dk1"/>
              </a:solidFill>
              <a:latin typeface="Suiza DEMO" panose="00000400000000000000" pitchFamily="50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077AAF0-AA73-4F0A-2A05-50C3D97043CE}"/>
              </a:ext>
            </a:extLst>
          </p:cNvPr>
          <p:cNvSpPr/>
          <p:nvPr/>
        </p:nvSpPr>
        <p:spPr>
          <a:xfrm>
            <a:off x="88205" y="-2244955"/>
            <a:ext cx="4648396" cy="3630981"/>
          </a:xfrm>
          <a:prstGeom prst="ellipse">
            <a:avLst/>
          </a:prstGeom>
          <a:solidFill>
            <a:srgbClr val="FFBC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latin typeface="Suiza DEMO Black" panose="00000400000000000000" pitchFamily="50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94DD909-47DE-70A6-EFE4-154DF1122A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245" y="165630"/>
            <a:ext cx="1114063" cy="92838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2AEF7F5-795E-C811-7FA0-EEA89106391A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D781"/>
              </a:clrFrom>
              <a:clrTo>
                <a:srgbClr val="FFD781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90105" y="1654969"/>
            <a:ext cx="2718495" cy="2718495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3D88E2D1-DC96-2555-E07D-639FE0CA7C49}"/>
              </a:ext>
            </a:extLst>
          </p:cNvPr>
          <p:cNvSpPr txBox="1">
            <a:spLocks/>
          </p:cNvSpPr>
          <p:nvPr/>
        </p:nvSpPr>
        <p:spPr>
          <a:xfrm>
            <a:off x="951505" y="99844"/>
            <a:ext cx="2921795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700" dirty="0">
                <a:solidFill>
                  <a:schemeClr val="bg1"/>
                </a:solidFill>
                <a:latin typeface="Suiza DEMO Black" panose="00000400000000000000" pitchFamily="50" charset="0"/>
              </a:rPr>
              <a:t>FONT WEIGHT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311700" y="1654969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tx1"/>
                </a:solidFill>
                <a:highlight>
                  <a:srgbClr val="FFFFFF"/>
                </a:highlight>
                <a:latin typeface="Suiza DEMO" panose="00000400000000000000" pitchFamily="50" charset="0"/>
              </a:rPr>
              <a:t>Utilities for controlling the tracking (letter spacing) of an element.</a:t>
            </a:r>
            <a:endParaRPr sz="1500" dirty="0">
              <a:solidFill>
                <a:schemeClr val="tx1"/>
              </a:solidFill>
              <a:highlight>
                <a:srgbClr val="FFFFFF"/>
              </a:highlight>
              <a:latin typeface="Suiza DEMO" panose="00000400000000000000" pitchFamily="50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rgbClr val="64748B"/>
                </a:solidFill>
                <a:highlight>
                  <a:srgbClr val="FFFFFF"/>
                </a:highlight>
                <a:latin typeface="Suiza DEMO" panose="00000400000000000000" pitchFamily="50" charset="0"/>
                <a:ea typeface="Courier New"/>
                <a:cs typeface="Courier New"/>
                <a:sym typeface="Courier New"/>
              </a:rPr>
              <a:t>tracking-tighter</a:t>
            </a:r>
            <a:endParaRPr sz="1500" dirty="0">
              <a:solidFill>
                <a:srgbClr val="64748B"/>
              </a:solidFill>
              <a:highlight>
                <a:srgbClr val="FFFFFF"/>
              </a:highlight>
              <a:latin typeface="Suiza DEMO" panose="00000400000000000000" pitchFamily="50" charset="0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rgbClr val="64748B"/>
                </a:solidFill>
                <a:highlight>
                  <a:srgbClr val="FFFFFF"/>
                </a:highlight>
                <a:latin typeface="Suiza DEMO" panose="00000400000000000000" pitchFamily="50" charset="0"/>
                <a:ea typeface="Courier New"/>
                <a:cs typeface="Courier New"/>
                <a:sym typeface="Courier New"/>
              </a:rPr>
              <a:t>letter-spacing: -0.05em;</a:t>
            </a:r>
            <a:endParaRPr sz="1500" dirty="0">
              <a:solidFill>
                <a:srgbClr val="64748B"/>
              </a:solidFill>
              <a:highlight>
                <a:srgbClr val="FFFFFF"/>
              </a:highlight>
              <a:latin typeface="Suiza DEMO" panose="00000400000000000000" pitchFamily="50" charset="0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rgbClr val="64748B"/>
              </a:solidFill>
              <a:highlight>
                <a:srgbClr val="FFFFFF"/>
              </a:highlight>
              <a:latin typeface="Suiza DEMO" panose="00000400000000000000" pitchFamily="50" charset="0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rgbClr val="64748B"/>
                </a:solidFill>
                <a:highlight>
                  <a:srgbClr val="FFFFFF"/>
                </a:highlight>
                <a:latin typeface="Suiza DEMO" panose="00000400000000000000" pitchFamily="50" charset="0"/>
                <a:ea typeface="Courier New"/>
                <a:cs typeface="Courier New"/>
                <a:sym typeface="Courier New"/>
              </a:rPr>
              <a:t>tracking-tight</a:t>
            </a:r>
            <a:endParaRPr sz="1500" dirty="0">
              <a:solidFill>
                <a:srgbClr val="64748B"/>
              </a:solidFill>
              <a:highlight>
                <a:srgbClr val="FFFFFF"/>
              </a:highlight>
              <a:latin typeface="Suiza DEMO" panose="00000400000000000000" pitchFamily="50" charset="0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rgbClr val="64748B"/>
                </a:solidFill>
                <a:highlight>
                  <a:srgbClr val="FFFFFF"/>
                </a:highlight>
                <a:latin typeface="Suiza DEMO" panose="00000400000000000000" pitchFamily="50" charset="0"/>
                <a:ea typeface="Courier New"/>
                <a:cs typeface="Courier New"/>
                <a:sym typeface="Courier New"/>
              </a:rPr>
              <a:t>letter-spacing: -0.025em;</a:t>
            </a:r>
            <a:endParaRPr sz="1500" dirty="0">
              <a:solidFill>
                <a:srgbClr val="64748B"/>
              </a:solidFill>
              <a:highlight>
                <a:srgbClr val="FFFFFF"/>
              </a:highlight>
              <a:latin typeface="Suiza DEMO" panose="00000400000000000000" pitchFamily="50" charset="0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rgbClr val="64748B"/>
              </a:solidFill>
              <a:highlight>
                <a:srgbClr val="FFFFFF"/>
              </a:highlight>
              <a:latin typeface="Suiza DEMO" panose="00000400000000000000" pitchFamily="50" charset="0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rgbClr val="64748B"/>
                </a:solidFill>
                <a:highlight>
                  <a:srgbClr val="FFFFFF"/>
                </a:highlight>
                <a:latin typeface="Suiza DEMO" panose="00000400000000000000" pitchFamily="50" charset="0"/>
                <a:ea typeface="Courier New"/>
                <a:cs typeface="Courier New"/>
                <a:sym typeface="Courier New"/>
              </a:rPr>
              <a:t>tracking-normal</a:t>
            </a:r>
            <a:endParaRPr sz="1500" dirty="0">
              <a:solidFill>
                <a:srgbClr val="64748B"/>
              </a:solidFill>
              <a:highlight>
                <a:srgbClr val="FFFFFF"/>
              </a:highlight>
              <a:latin typeface="Suiza DEMO" panose="00000400000000000000" pitchFamily="50" charset="0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rgbClr val="64748B"/>
                </a:solidFill>
                <a:highlight>
                  <a:srgbClr val="FFFFFF"/>
                </a:highlight>
                <a:latin typeface="Suiza DEMO" panose="00000400000000000000" pitchFamily="50" charset="0"/>
                <a:ea typeface="Courier New"/>
                <a:cs typeface="Courier New"/>
                <a:sym typeface="Courier New"/>
              </a:rPr>
              <a:t>letter-spacing: 0em;</a:t>
            </a:r>
            <a:endParaRPr sz="1500" dirty="0">
              <a:solidFill>
                <a:srgbClr val="64748B"/>
              </a:solidFill>
              <a:highlight>
                <a:srgbClr val="FFFFFF"/>
              </a:highlight>
              <a:latin typeface="Suiza DEMO" panose="00000400000000000000" pitchFamily="50" charset="0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rgbClr val="64748B"/>
              </a:solidFill>
              <a:highlight>
                <a:srgbClr val="FFFFFF"/>
              </a:highlight>
              <a:latin typeface="Suiza DEMO" panose="00000400000000000000" pitchFamily="50" charset="0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rgbClr val="64748B"/>
                </a:solidFill>
                <a:highlight>
                  <a:srgbClr val="FFFFFF"/>
                </a:highlight>
                <a:latin typeface="Suiza DEMO" panose="00000400000000000000" pitchFamily="50" charset="0"/>
                <a:ea typeface="Courier New"/>
                <a:cs typeface="Courier New"/>
                <a:sym typeface="Courier New"/>
              </a:rPr>
              <a:t>tracking-wide</a:t>
            </a:r>
            <a:endParaRPr sz="1500" dirty="0">
              <a:solidFill>
                <a:srgbClr val="64748B"/>
              </a:solidFill>
              <a:highlight>
                <a:srgbClr val="FFFFFF"/>
              </a:highlight>
              <a:latin typeface="Suiza DEMO" panose="00000400000000000000" pitchFamily="50" charset="0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rgbClr val="64748B"/>
                </a:solidFill>
                <a:highlight>
                  <a:srgbClr val="FFFFFF"/>
                </a:highlight>
                <a:latin typeface="Suiza DEMO" panose="00000400000000000000" pitchFamily="50" charset="0"/>
                <a:ea typeface="Courier New"/>
                <a:cs typeface="Courier New"/>
                <a:sym typeface="Courier New"/>
              </a:rPr>
              <a:t>letter-spacing: 0.025em;</a:t>
            </a:r>
            <a:endParaRPr sz="1500" dirty="0">
              <a:solidFill>
                <a:srgbClr val="64748B"/>
              </a:solidFill>
              <a:highlight>
                <a:srgbClr val="FFFFFF"/>
              </a:highlight>
              <a:latin typeface="Suiza DEMO" panose="00000400000000000000" pitchFamily="50" charset="0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rgbClr val="64748B"/>
              </a:solidFill>
              <a:highlight>
                <a:srgbClr val="FFFFFF"/>
              </a:highlight>
              <a:latin typeface="Suiza DEMO" panose="00000400000000000000" pitchFamily="50" charset="0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rgbClr val="64748B"/>
                </a:solidFill>
                <a:highlight>
                  <a:srgbClr val="FFFFFF"/>
                </a:highlight>
                <a:latin typeface="Suiza DEMO" panose="00000400000000000000" pitchFamily="50" charset="0"/>
                <a:ea typeface="Courier New"/>
                <a:cs typeface="Courier New"/>
                <a:sym typeface="Courier New"/>
              </a:rPr>
              <a:t>tracking-wider</a:t>
            </a:r>
            <a:endParaRPr sz="1500" dirty="0">
              <a:solidFill>
                <a:srgbClr val="64748B"/>
              </a:solidFill>
              <a:highlight>
                <a:srgbClr val="FFFFFF"/>
              </a:highlight>
              <a:latin typeface="Suiza DEMO" panose="00000400000000000000" pitchFamily="50" charset="0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rgbClr val="64748B"/>
                </a:solidFill>
                <a:highlight>
                  <a:srgbClr val="FFFFFF"/>
                </a:highlight>
                <a:latin typeface="Suiza DEMO" panose="00000400000000000000" pitchFamily="50" charset="0"/>
                <a:ea typeface="Courier New"/>
                <a:cs typeface="Courier New"/>
                <a:sym typeface="Courier New"/>
              </a:rPr>
              <a:t>letter-spacing: 0.05em;</a:t>
            </a:r>
            <a:endParaRPr sz="1500" dirty="0">
              <a:solidFill>
                <a:srgbClr val="64748B"/>
              </a:solidFill>
              <a:highlight>
                <a:srgbClr val="FFFFFF"/>
              </a:highlight>
              <a:latin typeface="Suiza DEMO" panose="00000400000000000000" pitchFamily="50" charset="0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rgbClr val="64748B"/>
              </a:solidFill>
              <a:highlight>
                <a:srgbClr val="FFFFFF"/>
              </a:highlight>
              <a:latin typeface="Suiza DEMO" panose="00000400000000000000" pitchFamily="50" charset="0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rgbClr val="64748B"/>
                </a:solidFill>
                <a:highlight>
                  <a:srgbClr val="FFFFFF"/>
                </a:highlight>
                <a:latin typeface="Suiza DEMO" panose="00000400000000000000" pitchFamily="50" charset="0"/>
                <a:ea typeface="Courier New"/>
                <a:cs typeface="Courier New"/>
                <a:sym typeface="Courier New"/>
              </a:rPr>
              <a:t>tracking-widest</a:t>
            </a:r>
            <a:endParaRPr sz="1500" dirty="0">
              <a:solidFill>
                <a:srgbClr val="64748B"/>
              </a:solidFill>
              <a:highlight>
                <a:srgbClr val="FFFFFF"/>
              </a:highlight>
              <a:latin typeface="Suiza DEMO" panose="00000400000000000000" pitchFamily="50" charset="0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rgbClr val="64748B"/>
                </a:solidFill>
                <a:highlight>
                  <a:srgbClr val="FFFFFF"/>
                </a:highlight>
                <a:latin typeface="Suiza DEMO" panose="00000400000000000000" pitchFamily="50" charset="0"/>
                <a:ea typeface="Courier New"/>
                <a:cs typeface="Courier New"/>
                <a:sym typeface="Courier New"/>
              </a:rPr>
              <a:t>letter-spacing: 0.1em;</a:t>
            </a:r>
            <a:endParaRPr sz="1500" dirty="0">
              <a:solidFill>
                <a:srgbClr val="64748B"/>
              </a:solidFill>
              <a:highlight>
                <a:srgbClr val="FFFFFF"/>
              </a:highlight>
              <a:latin typeface="Suiza DEMO" panose="00000400000000000000" pitchFamily="50" charset="0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350" dirty="0">
              <a:solidFill>
                <a:srgbClr val="334155"/>
              </a:solidFill>
              <a:highlight>
                <a:srgbClr val="FFFFFF"/>
              </a:highlight>
              <a:latin typeface="Suiza DEMO" panose="00000400000000000000" pitchFamily="50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0621460-4C15-98CB-23B5-D5DCDA13F364}"/>
              </a:ext>
            </a:extLst>
          </p:cNvPr>
          <p:cNvSpPr/>
          <p:nvPr/>
        </p:nvSpPr>
        <p:spPr>
          <a:xfrm>
            <a:off x="88205" y="-2244955"/>
            <a:ext cx="4648396" cy="3630981"/>
          </a:xfrm>
          <a:prstGeom prst="ellipse">
            <a:avLst/>
          </a:prstGeom>
          <a:solidFill>
            <a:srgbClr val="FFBC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latin typeface="Suiza DEMO Black" panose="00000400000000000000" pitchFamily="50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F702E30-2B8A-F53F-55A7-1CDD18F0B1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245" y="165630"/>
            <a:ext cx="1114063" cy="92838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B3A26EF-45EB-A8BC-F2FE-831A43BAFA5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D781"/>
              </a:clrFrom>
              <a:clrTo>
                <a:srgbClr val="FFD781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90105" y="1654969"/>
            <a:ext cx="2718495" cy="2718495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2B3F5E45-C61D-3F91-AE25-9DF70BCC1860}"/>
              </a:ext>
            </a:extLst>
          </p:cNvPr>
          <p:cNvSpPr txBox="1">
            <a:spLocks/>
          </p:cNvSpPr>
          <p:nvPr/>
        </p:nvSpPr>
        <p:spPr>
          <a:xfrm>
            <a:off x="951505" y="99844"/>
            <a:ext cx="2921795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700" dirty="0">
                <a:solidFill>
                  <a:schemeClr val="bg1"/>
                </a:solidFill>
                <a:latin typeface="Suiza DEMO Black" panose="00000400000000000000" pitchFamily="50" charset="0"/>
              </a:rPr>
              <a:t>LETTER SPACING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>
            <a:off x="311700" y="1654969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64748B"/>
                </a:solidFill>
                <a:highlight>
                  <a:srgbClr val="FFFFFF"/>
                </a:highlight>
                <a:latin typeface="Suiza DEMO" panose="00000400000000000000" pitchFamily="50" charset="0"/>
                <a:ea typeface="Courier New"/>
                <a:cs typeface="Courier New"/>
                <a:sym typeface="Courier New"/>
              </a:rPr>
              <a:t>leading-3</a:t>
            </a:r>
            <a:endParaRPr sz="1100" dirty="0">
              <a:solidFill>
                <a:srgbClr val="64748B"/>
              </a:solidFill>
              <a:highlight>
                <a:srgbClr val="FFFFFF"/>
              </a:highlight>
              <a:latin typeface="Suiza DEMO" panose="00000400000000000000" pitchFamily="50" charset="0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64748B"/>
                </a:solidFill>
                <a:highlight>
                  <a:srgbClr val="FFFFFF"/>
                </a:highlight>
                <a:latin typeface="Suiza DEMO" panose="00000400000000000000" pitchFamily="50" charset="0"/>
                <a:ea typeface="Courier New"/>
                <a:cs typeface="Courier New"/>
                <a:sym typeface="Courier New"/>
              </a:rPr>
              <a:t>line-height: .75rem; /* 12px */</a:t>
            </a:r>
            <a:endParaRPr sz="1100" dirty="0">
              <a:solidFill>
                <a:srgbClr val="64748B"/>
              </a:solidFill>
              <a:highlight>
                <a:srgbClr val="FFFFFF"/>
              </a:highlight>
              <a:latin typeface="Suiza DEMO" panose="00000400000000000000" pitchFamily="50" charset="0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64748B"/>
                </a:solidFill>
                <a:highlight>
                  <a:srgbClr val="FFFFFF"/>
                </a:highlight>
                <a:latin typeface="Suiza DEMO" panose="00000400000000000000" pitchFamily="50" charset="0"/>
                <a:ea typeface="Courier New"/>
                <a:cs typeface="Courier New"/>
                <a:sym typeface="Courier New"/>
              </a:rPr>
              <a:t>leading-4</a:t>
            </a:r>
            <a:endParaRPr sz="1100" dirty="0">
              <a:solidFill>
                <a:srgbClr val="64748B"/>
              </a:solidFill>
              <a:highlight>
                <a:srgbClr val="FFFFFF"/>
              </a:highlight>
              <a:latin typeface="Suiza DEMO" panose="00000400000000000000" pitchFamily="50" charset="0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64748B"/>
                </a:solidFill>
                <a:highlight>
                  <a:srgbClr val="FFFFFF"/>
                </a:highlight>
                <a:latin typeface="Suiza DEMO" panose="00000400000000000000" pitchFamily="50" charset="0"/>
                <a:ea typeface="Courier New"/>
                <a:cs typeface="Courier New"/>
                <a:sym typeface="Courier New"/>
              </a:rPr>
              <a:t>line-height: 1rem; /* 16px */</a:t>
            </a:r>
            <a:endParaRPr sz="1100" dirty="0">
              <a:solidFill>
                <a:srgbClr val="64748B"/>
              </a:solidFill>
              <a:highlight>
                <a:srgbClr val="FFFFFF"/>
              </a:highlight>
              <a:latin typeface="Suiza DEMO" panose="00000400000000000000" pitchFamily="50" charset="0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64748B"/>
                </a:solidFill>
                <a:highlight>
                  <a:srgbClr val="FFFFFF"/>
                </a:highlight>
                <a:latin typeface="Suiza DEMO" panose="00000400000000000000" pitchFamily="50" charset="0"/>
                <a:ea typeface="Courier New"/>
                <a:cs typeface="Courier New"/>
                <a:sym typeface="Courier New"/>
              </a:rPr>
              <a:t>leading-5</a:t>
            </a:r>
            <a:endParaRPr sz="1100" dirty="0">
              <a:solidFill>
                <a:srgbClr val="64748B"/>
              </a:solidFill>
              <a:highlight>
                <a:srgbClr val="FFFFFF"/>
              </a:highlight>
              <a:latin typeface="Suiza DEMO" panose="00000400000000000000" pitchFamily="50" charset="0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64748B"/>
                </a:solidFill>
                <a:highlight>
                  <a:srgbClr val="FFFFFF"/>
                </a:highlight>
                <a:latin typeface="Suiza DEMO" panose="00000400000000000000" pitchFamily="50" charset="0"/>
                <a:ea typeface="Courier New"/>
                <a:cs typeface="Courier New"/>
                <a:sym typeface="Courier New"/>
              </a:rPr>
              <a:t>line-height: 1.25rem; /* 20px */</a:t>
            </a:r>
            <a:endParaRPr sz="1100" dirty="0">
              <a:solidFill>
                <a:srgbClr val="64748B"/>
              </a:solidFill>
              <a:highlight>
                <a:srgbClr val="FFFFFF"/>
              </a:highlight>
              <a:latin typeface="Suiza DEMO" panose="00000400000000000000" pitchFamily="50" charset="0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64748B"/>
                </a:solidFill>
                <a:highlight>
                  <a:srgbClr val="FFFFFF"/>
                </a:highlight>
                <a:latin typeface="Suiza DEMO" panose="00000400000000000000" pitchFamily="50" charset="0"/>
                <a:ea typeface="Courier New"/>
                <a:cs typeface="Courier New"/>
                <a:sym typeface="Courier New"/>
              </a:rPr>
              <a:t>leading-6</a:t>
            </a:r>
            <a:endParaRPr sz="1100" dirty="0">
              <a:solidFill>
                <a:srgbClr val="64748B"/>
              </a:solidFill>
              <a:highlight>
                <a:srgbClr val="FFFFFF"/>
              </a:highlight>
              <a:latin typeface="Suiza DEMO" panose="00000400000000000000" pitchFamily="50" charset="0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64748B"/>
                </a:solidFill>
                <a:highlight>
                  <a:srgbClr val="FFFFFF"/>
                </a:highlight>
                <a:latin typeface="Suiza DEMO" panose="00000400000000000000" pitchFamily="50" charset="0"/>
                <a:ea typeface="Courier New"/>
                <a:cs typeface="Courier New"/>
                <a:sym typeface="Courier New"/>
              </a:rPr>
              <a:t>line-height: 1.5rem; /* 24px */</a:t>
            </a:r>
            <a:endParaRPr sz="1100" dirty="0">
              <a:solidFill>
                <a:srgbClr val="64748B"/>
              </a:solidFill>
              <a:highlight>
                <a:srgbClr val="FFFFFF"/>
              </a:highlight>
              <a:latin typeface="Suiza DEMO" panose="00000400000000000000" pitchFamily="50" charset="0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64748B"/>
                </a:solidFill>
                <a:highlight>
                  <a:srgbClr val="FFFFFF"/>
                </a:highlight>
                <a:latin typeface="Suiza DEMO" panose="00000400000000000000" pitchFamily="50" charset="0"/>
                <a:ea typeface="Courier New"/>
                <a:cs typeface="Courier New"/>
                <a:sym typeface="Courier New"/>
              </a:rPr>
              <a:t>leading-7</a:t>
            </a:r>
            <a:endParaRPr sz="1100" dirty="0">
              <a:solidFill>
                <a:srgbClr val="64748B"/>
              </a:solidFill>
              <a:highlight>
                <a:srgbClr val="FFFFFF"/>
              </a:highlight>
              <a:latin typeface="Suiza DEMO" panose="00000400000000000000" pitchFamily="50" charset="0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64748B"/>
                </a:solidFill>
                <a:highlight>
                  <a:srgbClr val="FFFFFF"/>
                </a:highlight>
                <a:latin typeface="Suiza DEMO" panose="00000400000000000000" pitchFamily="50" charset="0"/>
                <a:ea typeface="Courier New"/>
                <a:cs typeface="Courier New"/>
                <a:sym typeface="Courier New"/>
              </a:rPr>
              <a:t>line-height: 1.75rem; /* 28px */</a:t>
            </a:r>
            <a:endParaRPr sz="1100" dirty="0">
              <a:solidFill>
                <a:srgbClr val="64748B"/>
              </a:solidFill>
              <a:highlight>
                <a:srgbClr val="FFFFFF"/>
              </a:highlight>
              <a:latin typeface="Suiza DEMO" panose="00000400000000000000" pitchFamily="50" charset="0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64748B"/>
                </a:solidFill>
                <a:highlight>
                  <a:srgbClr val="FFFFFF"/>
                </a:highlight>
                <a:latin typeface="Suiza DEMO" panose="00000400000000000000" pitchFamily="50" charset="0"/>
                <a:ea typeface="Courier New"/>
                <a:cs typeface="Courier New"/>
                <a:sym typeface="Courier New"/>
              </a:rPr>
              <a:t>leading-8</a:t>
            </a:r>
            <a:endParaRPr sz="1100" dirty="0">
              <a:solidFill>
                <a:srgbClr val="64748B"/>
              </a:solidFill>
              <a:highlight>
                <a:srgbClr val="FFFFFF"/>
              </a:highlight>
              <a:latin typeface="Suiza DEMO" panose="00000400000000000000" pitchFamily="50" charset="0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64748B"/>
                </a:solidFill>
                <a:highlight>
                  <a:srgbClr val="FFFFFF"/>
                </a:highlight>
                <a:latin typeface="Suiza DEMO" panose="00000400000000000000" pitchFamily="50" charset="0"/>
                <a:ea typeface="Courier New"/>
                <a:cs typeface="Courier New"/>
                <a:sym typeface="Courier New"/>
              </a:rPr>
              <a:t>line-height: 2rem; /* 32px */</a:t>
            </a:r>
            <a:endParaRPr sz="1100" dirty="0">
              <a:solidFill>
                <a:srgbClr val="64748B"/>
              </a:solidFill>
              <a:highlight>
                <a:srgbClr val="FFFFFF"/>
              </a:highlight>
              <a:latin typeface="Suiza DEMO" panose="00000400000000000000" pitchFamily="50" charset="0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64748B"/>
                </a:solidFill>
                <a:highlight>
                  <a:srgbClr val="FFFFFF"/>
                </a:highlight>
                <a:latin typeface="Suiza DEMO" panose="00000400000000000000" pitchFamily="50" charset="0"/>
                <a:ea typeface="Courier New"/>
                <a:cs typeface="Courier New"/>
                <a:sym typeface="Courier New"/>
              </a:rPr>
              <a:t>leading-9</a:t>
            </a:r>
            <a:endParaRPr sz="1100" dirty="0">
              <a:solidFill>
                <a:srgbClr val="64748B"/>
              </a:solidFill>
              <a:highlight>
                <a:srgbClr val="FFFFFF"/>
              </a:highlight>
              <a:latin typeface="Suiza DEMO" panose="00000400000000000000" pitchFamily="50" charset="0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64748B"/>
                </a:solidFill>
                <a:highlight>
                  <a:srgbClr val="FFFFFF"/>
                </a:highlight>
                <a:latin typeface="Suiza DEMO" panose="00000400000000000000" pitchFamily="50" charset="0"/>
                <a:ea typeface="Courier New"/>
                <a:cs typeface="Courier New"/>
                <a:sym typeface="Courier New"/>
              </a:rPr>
              <a:t>line-height: 2.25rem; /* 36px */</a:t>
            </a:r>
            <a:endParaRPr sz="1100" dirty="0">
              <a:solidFill>
                <a:srgbClr val="64748B"/>
              </a:solidFill>
              <a:highlight>
                <a:srgbClr val="FFFFFF"/>
              </a:highlight>
              <a:latin typeface="Suiza DEMO" panose="00000400000000000000" pitchFamily="50" charset="0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64748B"/>
                </a:solidFill>
                <a:highlight>
                  <a:srgbClr val="FFFFFF"/>
                </a:highlight>
                <a:latin typeface="Suiza DEMO" panose="00000400000000000000" pitchFamily="50" charset="0"/>
                <a:ea typeface="Courier New"/>
                <a:cs typeface="Courier New"/>
                <a:sym typeface="Courier New"/>
              </a:rPr>
              <a:t>leading-10</a:t>
            </a:r>
            <a:endParaRPr sz="1100" dirty="0">
              <a:solidFill>
                <a:srgbClr val="64748B"/>
              </a:solidFill>
              <a:highlight>
                <a:srgbClr val="FFFFFF"/>
              </a:highlight>
              <a:latin typeface="Suiza DEMO" panose="00000400000000000000" pitchFamily="50" charset="0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64748B"/>
                </a:solidFill>
                <a:highlight>
                  <a:srgbClr val="FFFFFF"/>
                </a:highlight>
                <a:latin typeface="Suiza DEMO" panose="00000400000000000000" pitchFamily="50" charset="0"/>
                <a:ea typeface="Courier New"/>
                <a:cs typeface="Courier New"/>
                <a:sym typeface="Courier New"/>
              </a:rPr>
              <a:t>line-height: 2.5rem; /* 40px */</a:t>
            </a:r>
            <a:endParaRPr sz="1100" dirty="0">
              <a:solidFill>
                <a:srgbClr val="64748B"/>
              </a:solidFill>
              <a:highlight>
                <a:srgbClr val="FFFFFF"/>
              </a:highlight>
              <a:latin typeface="Suiza DEMO" panose="00000400000000000000" pitchFamily="50" charset="0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100" dirty="0">
              <a:latin typeface="Suiza DEMO" panose="00000400000000000000" pitchFamily="50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5A0949F-E4A4-76B9-512F-30482FB5C655}"/>
              </a:ext>
            </a:extLst>
          </p:cNvPr>
          <p:cNvSpPr/>
          <p:nvPr/>
        </p:nvSpPr>
        <p:spPr>
          <a:xfrm>
            <a:off x="88205" y="-2244955"/>
            <a:ext cx="4648396" cy="3630981"/>
          </a:xfrm>
          <a:prstGeom prst="ellipse">
            <a:avLst/>
          </a:prstGeom>
          <a:solidFill>
            <a:srgbClr val="FFBC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latin typeface="Suiza DEMO Black" panose="00000400000000000000" pitchFamily="50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95819B2-6D79-BBD3-82D8-F16E56F6BE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245" y="165630"/>
            <a:ext cx="1114063" cy="92838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7AC2009-BCAE-5DEE-D5F3-46C183F83A40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D781"/>
              </a:clrFrom>
              <a:clrTo>
                <a:srgbClr val="FFD781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90105" y="1654969"/>
            <a:ext cx="2718495" cy="2718495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D1BEDBE0-07BB-7BA4-72BE-26278327286F}"/>
              </a:ext>
            </a:extLst>
          </p:cNvPr>
          <p:cNvSpPr txBox="1">
            <a:spLocks/>
          </p:cNvSpPr>
          <p:nvPr/>
        </p:nvSpPr>
        <p:spPr>
          <a:xfrm>
            <a:off x="951505" y="99844"/>
            <a:ext cx="2921795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700" dirty="0">
                <a:solidFill>
                  <a:schemeClr val="bg1"/>
                </a:solidFill>
                <a:latin typeface="Suiza DEMO Black" panose="00000400000000000000" pitchFamily="50" charset="0"/>
              </a:rPr>
              <a:t>LINE HEIGHT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>
            <a:off x="476301" y="1654969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334155"/>
                </a:solidFill>
                <a:highlight>
                  <a:srgbClr val="FFFFFF"/>
                </a:highlight>
                <a:latin typeface="Suiza DEMO" panose="00000400000000000000" pitchFamily="50" charset="0"/>
              </a:rPr>
              <a:t>Utilities for controlling the alignment of text.</a:t>
            </a:r>
            <a:endParaRPr dirty="0">
              <a:solidFill>
                <a:srgbClr val="334155"/>
              </a:solidFill>
              <a:highlight>
                <a:srgbClr val="FFFFFF"/>
              </a:highlight>
              <a:latin typeface="Suiza DEMO" panose="00000400000000000000" pitchFamily="50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4748B"/>
                </a:solidFill>
                <a:highlight>
                  <a:srgbClr val="FFFFFF"/>
                </a:highlight>
                <a:latin typeface="Suiza DEMO" panose="00000400000000000000" pitchFamily="50" charset="0"/>
                <a:ea typeface="Courier New"/>
                <a:cs typeface="Courier New"/>
                <a:sym typeface="Courier New"/>
              </a:rPr>
              <a:t>text-left</a:t>
            </a:r>
            <a:endParaRPr dirty="0">
              <a:solidFill>
                <a:srgbClr val="64748B"/>
              </a:solidFill>
              <a:highlight>
                <a:srgbClr val="FFFFFF"/>
              </a:highlight>
              <a:latin typeface="Suiza DEMO" panose="00000400000000000000" pitchFamily="50" charset="0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4748B"/>
                </a:solidFill>
                <a:highlight>
                  <a:srgbClr val="FFFFFF"/>
                </a:highlight>
                <a:latin typeface="Suiza DEMO" panose="00000400000000000000" pitchFamily="50" charset="0"/>
                <a:ea typeface="Courier New"/>
                <a:cs typeface="Courier New"/>
                <a:sym typeface="Courier New"/>
              </a:rPr>
              <a:t>text-align: left;</a:t>
            </a:r>
            <a:endParaRPr dirty="0">
              <a:solidFill>
                <a:srgbClr val="64748B"/>
              </a:solidFill>
              <a:highlight>
                <a:srgbClr val="FFFFFF"/>
              </a:highlight>
              <a:latin typeface="Suiza DEMO" panose="00000400000000000000" pitchFamily="50" charset="0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64748B"/>
              </a:solidFill>
              <a:highlight>
                <a:srgbClr val="FFFFFF"/>
              </a:highlight>
              <a:latin typeface="Suiza DEMO" panose="00000400000000000000" pitchFamily="50" charset="0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4748B"/>
                </a:solidFill>
                <a:highlight>
                  <a:srgbClr val="FFFFFF"/>
                </a:highlight>
                <a:latin typeface="Suiza DEMO" panose="00000400000000000000" pitchFamily="50" charset="0"/>
                <a:ea typeface="Courier New"/>
                <a:cs typeface="Courier New"/>
                <a:sym typeface="Courier New"/>
              </a:rPr>
              <a:t>text-center</a:t>
            </a:r>
            <a:endParaRPr dirty="0">
              <a:solidFill>
                <a:srgbClr val="64748B"/>
              </a:solidFill>
              <a:highlight>
                <a:srgbClr val="FFFFFF"/>
              </a:highlight>
              <a:latin typeface="Suiza DEMO" panose="00000400000000000000" pitchFamily="50" charset="0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4748B"/>
                </a:solidFill>
                <a:highlight>
                  <a:srgbClr val="FFFFFF"/>
                </a:highlight>
                <a:latin typeface="Suiza DEMO" panose="00000400000000000000" pitchFamily="50" charset="0"/>
                <a:ea typeface="Courier New"/>
                <a:cs typeface="Courier New"/>
                <a:sym typeface="Courier New"/>
              </a:rPr>
              <a:t>text-align: center;</a:t>
            </a:r>
            <a:endParaRPr dirty="0">
              <a:solidFill>
                <a:srgbClr val="64748B"/>
              </a:solidFill>
              <a:highlight>
                <a:srgbClr val="FFFFFF"/>
              </a:highlight>
              <a:latin typeface="Suiza DEMO" panose="00000400000000000000" pitchFamily="50" charset="0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64748B"/>
              </a:solidFill>
              <a:highlight>
                <a:srgbClr val="FFFFFF"/>
              </a:highlight>
              <a:latin typeface="Suiza DEMO" panose="00000400000000000000" pitchFamily="50" charset="0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4748B"/>
                </a:solidFill>
                <a:highlight>
                  <a:srgbClr val="FFFFFF"/>
                </a:highlight>
                <a:latin typeface="Suiza DEMO" panose="00000400000000000000" pitchFamily="50" charset="0"/>
                <a:ea typeface="Courier New"/>
                <a:cs typeface="Courier New"/>
                <a:sym typeface="Courier New"/>
              </a:rPr>
              <a:t>text-right</a:t>
            </a:r>
            <a:endParaRPr dirty="0">
              <a:solidFill>
                <a:srgbClr val="64748B"/>
              </a:solidFill>
              <a:highlight>
                <a:srgbClr val="FFFFFF"/>
              </a:highlight>
              <a:latin typeface="Suiza DEMO" panose="00000400000000000000" pitchFamily="50" charset="0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4748B"/>
                </a:solidFill>
                <a:highlight>
                  <a:srgbClr val="FFFFFF"/>
                </a:highlight>
                <a:latin typeface="Suiza DEMO" panose="00000400000000000000" pitchFamily="50" charset="0"/>
                <a:ea typeface="Courier New"/>
                <a:cs typeface="Courier New"/>
                <a:sym typeface="Courier New"/>
              </a:rPr>
              <a:t>text-align: right;</a:t>
            </a:r>
            <a:endParaRPr dirty="0">
              <a:solidFill>
                <a:srgbClr val="64748B"/>
              </a:solidFill>
              <a:highlight>
                <a:srgbClr val="FFFFFF"/>
              </a:highlight>
              <a:latin typeface="Suiza DEMO" panose="00000400000000000000" pitchFamily="50" charset="0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>
              <a:solidFill>
                <a:srgbClr val="334155"/>
              </a:solidFill>
              <a:highlight>
                <a:srgbClr val="FFFFFF"/>
              </a:highlight>
              <a:latin typeface="Suiza DEMO" panose="00000400000000000000" pitchFamily="50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2E4515E-BFC6-3823-A312-A136CBEFAF24}"/>
              </a:ext>
            </a:extLst>
          </p:cNvPr>
          <p:cNvSpPr/>
          <p:nvPr/>
        </p:nvSpPr>
        <p:spPr>
          <a:xfrm>
            <a:off x="88205" y="-2244955"/>
            <a:ext cx="4648396" cy="3630981"/>
          </a:xfrm>
          <a:prstGeom prst="ellipse">
            <a:avLst/>
          </a:prstGeom>
          <a:solidFill>
            <a:srgbClr val="FFBC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latin typeface="Suiza DEMO Black" panose="00000400000000000000" pitchFamily="50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2D76D5A-A644-90D8-413E-753B126705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245" y="165630"/>
            <a:ext cx="1114063" cy="92838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05BC6D7-0106-FF2E-55D6-C3B9EFBACEB3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D781"/>
              </a:clrFrom>
              <a:clrTo>
                <a:srgbClr val="FFD781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90105" y="1654969"/>
            <a:ext cx="2718495" cy="2718495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0C6E6477-6E66-BA24-DBCD-735DDC4D277F}"/>
              </a:ext>
            </a:extLst>
          </p:cNvPr>
          <p:cNvSpPr txBox="1">
            <a:spLocks/>
          </p:cNvSpPr>
          <p:nvPr/>
        </p:nvSpPr>
        <p:spPr>
          <a:xfrm>
            <a:off x="951505" y="99844"/>
            <a:ext cx="2921795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700" dirty="0">
                <a:solidFill>
                  <a:schemeClr val="bg1"/>
                </a:solidFill>
                <a:latin typeface="Suiza DEMO Black" panose="00000400000000000000" pitchFamily="50" charset="0"/>
              </a:rPr>
              <a:t>TEXT ALIGN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>
            <a:spLocks noGrp="1"/>
          </p:cNvSpPr>
          <p:nvPr>
            <p:ph type="body" idx="1"/>
          </p:nvPr>
        </p:nvSpPr>
        <p:spPr>
          <a:xfrm>
            <a:off x="311700" y="1654969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334155"/>
                </a:solidFill>
                <a:highlight>
                  <a:srgbClr val="FFFFFF"/>
                </a:highlight>
                <a:latin typeface="Suiza DEMO" panose="00000400000000000000" pitchFamily="50" charset="0"/>
              </a:rPr>
              <a:t>Utilities for controlling the text color of an element.</a:t>
            </a:r>
            <a:endParaRPr sz="2000" dirty="0">
              <a:solidFill>
                <a:srgbClr val="334155"/>
              </a:solidFill>
              <a:highlight>
                <a:srgbClr val="FFFFFF"/>
              </a:highlight>
              <a:latin typeface="Suiza DEMO" panose="00000400000000000000" pitchFamily="50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64748B"/>
                </a:solidFill>
                <a:highlight>
                  <a:srgbClr val="FFFFFF"/>
                </a:highlight>
                <a:latin typeface="Suiza DEMO" panose="00000400000000000000" pitchFamily="50" charset="0"/>
                <a:ea typeface="Courier New"/>
                <a:cs typeface="Courier New"/>
                <a:sym typeface="Courier New"/>
              </a:rPr>
              <a:t>text-slate-50</a:t>
            </a:r>
            <a:endParaRPr sz="2000" dirty="0">
              <a:solidFill>
                <a:srgbClr val="64748B"/>
              </a:solidFill>
              <a:highlight>
                <a:srgbClr val="FFFFFF"/>
              </a:highlight>
              <a:latin typeface="Suiza DEMO" panose="00000400000000000000" pitchFamily="50" charset="0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64748B"/>
                </a:solidFill>
                <a:highlight>
                  <a:srgbClr val="FFFFFF"/>
                </a:highlight>
                <a:latin typeface="Suiza DEMO" panose="00000400000000000000" pitchFamily="50" charset="0"/>
                <a:ea typeface="Courier New"/>
                <a:cs typeface="Courier New"/>
                <a:sym typeface="Courier New"/>
              </a:rPr>
              <a:t>color: RGB(248 250 252);</a:t>
            </a:r>
            <a:endParaRPr sz="2000" dirty="0">
              <a:solidFill>
                <a:srgbClr val="64748B"/>
              </a:solidFill>
              <a:highlight>
                <a:srgbClr val="FFFFFF"/>
              </a:highlight>
              <a:latin typeface="Suiza DEMO" panose="00000400000000000000" pitchFamily="50" charset="0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64748B"/>
                </a:solidFill>
                <a:highlight>
                  <a:srgbClr val="FFFFFF"/>
                </a:highlight>
                <a:latin typeface="Suiza DEMO" panose="00000400000000000000" pitchFamily="50" charset="0"/>
                <a:ea typeface="Courier New"/>
                <a:cs typeface="Courier New"/>
                <a:sym typeface="Courier New"/>
              </a:rPr>
              <a:t>text-white</a:t>
            </a:r>
            <a:endParaRPr sz="2000" dirty="0">
              <a:solidFill>
                <a:srgbClr val="64748B"/>
              </a:solidFill>
              <a:highlight>
                <a:srgbClr val="FFFFFF"/>
              </a:highlight>
              <a:latin typeface="Suiza DEMO" panose="00000400000000000000" pitchFamily="50" charset="0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2000" dirty="0">
              <a:solidFill>
                <a:srgbClr val="334155"/>
              </a:solidFill>
              <a:highlight>
                <a:srgbClr val="FFFFFF"/>
              </a:highlight>
              <a:latin typeface="Suiza DEMO" panose="00000400000000000000" pitchFamily="50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6A1C84C-E927-1B4A-4FFF-35E139473D2C}"/>
              </a:ext>
            </a:extLst>
          </p:cNvPr>
          <p:cNvSpPr/>
          <p:nvPr/>
        </p:nvSpPr>
        <p:spPr>
          <a:xfrm>
            <a:off x="88205" y="-2244955"/>
            <a:ext cx="4648396" cy="3630981"/>
          </a:xfrm>
          <a:prstGeom prst="ellipse">
            <a:avLst/>
          </a:prstGeom>
          <a:solidFill>
            <a:srgbClr val="FFBC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latin typeface="Suiza DEMO Black" panose="00000400000000000000" pitchFamily="50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D557C66-DA92-1975-668D-CE7D0410F1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245" y="165630"/>
            <a:ext cx="1114063" cy="92838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C977A18-31A9-59CF-2ACE-A1F774F390EA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D781"/>
              </a:clrFrom>
              <a:clrTo>
                <a:srgbClr val="FFD781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90105" y="1654969"/>
            <a:ext cx="2718495" cy="2718495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C74C7625-1419-7607-9B7F-BB99E779292C}"/>
              </a:ext>
            </a:extLst>
          </p:cNvPr>
          <p:cNvSpPr txBox="1">
            <a:spLocks/>
          </p:cNvSpPr>
          <p:nvPr/>
        </p:nvSpPr>
        <p:spPr>
          <a:xfrm>
            <a:off x="951505" y="99844"/>
            <a:ext cx="2921795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700" dirty="0">
                <a:solidFill>
                  <a:schemeClr val="bg1"/>
                </a:solidFill>
                <a:latin typeface="Suiza DEMO Black" panose="00000400000000000000" pitchFamily="50" charset="0"/>
              </a:rPr>
              <a:t>TEXT COLOR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"/>
          <p:cNvSpPr txBox="1">
            <a:spLocks noGrp="1"/>
          </p:cNvSpPr>
          <p:nvPr>
            <p:ph type="body" idx="1"/>
          </p:nvPr>
        </p:nvSpPr>
        <p:spPr>
          <a:xfrm>
            <a:off x="279427" y="1654969"/>
            <a:ext cx="5990319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 dirty="0">
                <a:solidFill>
                  <a:schemeClr val="lt1"/>
                </a:solidFill>
                <a:highlight>
                  <a:srgbClr val="1E293B"/>
                </a:highlight>
                <a:latin typeface="Courier New"/>
                <a:ea typeface="Courier New"/>
                <a:cs typeface="Courier New"/>
                <a:sym typeface="Courier New"/>
              </a:rPr>
              <a:t>&lt;p class="text-blue-600/100"&gt;The quick brown fox...&lt;/p&gt;</a:t>
            </a:r>
            <a:endParaRPr sz="1450" dirty="0">
              <a:solidFill>
                <a:schemeClr val="lt1"/>
              </a:solidFill>
              <a:highlight>
                <a:srgbClr val="1E293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50" dirty="0">
                <a:solidFill>
                  <a:schemeClr val="lt1"/>
                </a:solidFill>
                <a:highlight>
                  <a:srgbClr val="1E293B"/>
                </a:highlight>
                <a:latin typeface="Courier New"/>
                <a:ea typeface="Courier New"/>
                <a:cs typeface="Courier New"/>
                <a:sym typeface="Courier New"/>
              </a:rPr>
              <a:t>&lt;p class="text-blue-600/75"&gt;The quick brown fox...&lt;/p&gt;</a:t>
            </a:r>
            <a:endParaRPr sz="1450" dirty="0">
              <a:solidFill>
                <a:schemeClr val="lt1"/>
              </a:solidFill>
              <a:highlight>
                <a:srgbClr val="1E293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50" dirty="0">
                <a:solidFill>
                  <a:schemeClr val="lt1"/>
                </a:solidFill>
                <a:highlight>
                  <a:srgbClr val="1E293B"/>
                </a:highlight>
                <a:latin typeface="Courier New"/>
                <a:ea typeface="Courier New"/>
                <a:cs typeface="Courier New"/>
                <a:sym typeface="Courier New"/>
              </a:rPr>
              <a:t>&lt;p class="text-blue-600/50"&gt;The quick brown fox...&lt;/p&gt;</a:t>
            </a:r>
            <a:endParaRPr sz="1450" dirty="0">
              <a:solidFill>
                <a:schemeClr val="lt1"/>
              </a:solidFill>
              <a:highlight>
                <a:srgbClr val="1E293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50" dirty="0">
                <a:solidFill>
                  <a:schemeClr val="lt1"/>
                </a:solidFill>
                <a:highlight>
                  <a:srgbClr val="1E293B"/>
                </a:highlight>
                <a:latin typeface="Courier New"/>
                <a:ea typeface="Courier New"/>
                <a:cs typeface="Courier New"/>
                <a:sym typeface="Courier New"/>
              </a:rPr>
              <a:t>&lt;p class="text-blue-600/25"&gt;The quick brown fox...&lt;/p&gt;</a:t>
            </a:r>
            <a:endParaRPr sz="1450" dirty="0">
              <a:solidFill>
                <a:schemeClr val="lt1"/>
              </a:solidFill>
              <a:highlight>
                <a:srgbClr val="1E293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50" dirty="0">
                <a:solidFill>
                  <a:schemeClr val="lt1"/>
                </a:solidFill>
                <a:highlight>
                  <a:srgbClr val="1E293B"/>
                </a:highlight>
                <a:latin typeface="Courier New"/>
                <a:ea typeface="Courier New"/>
                <a:cs typeface="Courier New"/>
                <a:sym typeface="Courier New"/>
              </a:rPr>
              <a:t>&lt;p class="text-blue-600/0"&gt;The quick brown fox...&lt;/p&gt;</a:t>
            </a:r>
            <a:endParaRPr sz="2200" dirty="0">
              <a:solidFill>
                <a:schemeClr val="lt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25D1056-87CC-FEBE-E932-18DCC7F321EA}"/>
              </a:ext>
            </a:extLst>
          </p:cNvPr>
          <p:cNvSpPr/>
          <p:nvPr/>
        </p:nvSpPr>
        <p:spPr>
          <a:xfrm>
            <a:off x="88205" y="-2244955"/>
            <a:ext cx="4648396" cy="3630981"/>
          </a:xfrm>
          <a:prstGeom prst="ellipse">
            <a:avLst/>
          </a:prstGeom>
          <a:solidFill>
            <a:srgbClr val="FFBC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latin typeface="Suiza DEMO Black" panose="00000400000000000000" pitchFamily="50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D20A7C1-254B-E40A-0EA1-B1C81D2BA7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245" y="165630"/>
            <a:ext cx="1114063" cy="92838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7595643-8F00-E1F2-8144-8913312519CF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D781"/>
              </a:clrFrom>
              <a:clrTo>
                <a:srgbClr val="FFD781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90105" y="1654969"/>
            <a:ext cx="2718495" cy="2718495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6158FC54-B47B-F542-4563-AD01639D308C}"/>
              </a:ext>
            </a:extLst>
          </p:cNvPr>
          <p:cNvSpPr txBox="1">
            <a:spLocks/>
          </p:cNvSpPr>
          <p:nvPr/>
        </p:nvSpPr>
        <p:spPr>
          <a:xfrm>
            <a:off x="951505" y="99844"/>
            <a:ext cx="2921795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700" dirty="0">
                <a:solidFill>
                  <a:schemeClr val="bg1"/>
                </a:solidFill>
                <a:latin typeface="Suiza DEMO Black" panose="00000400000000000000" pitchFamily="50" charset="0"/>
              </a:rPr>
              <a:t>CHANGING OPACITY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7"/>
          <p:cNvSpPr txBox="1">
            <a:spLocks noGrp="1"/>
          </p:cNvSpPr>
          <p:nvPr>
            <p:ph type="body" idx="1"/>
          </p:nvPr>
        </p:nvSpPr>
        <p:spPr>
          <a:xfrm>
            <a:off x="354730" y="1659290"/>
            <a:ext cx="5640276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  <a:latin typeface="Suiza DEMO" panose="00000400000000000000" pitchFamily="50" charset="0"/>
              </a:rPr>
              <a:t>Change text color on hover:</a:t>
            </a:r>
            <a:endParaRPr dirty="0">
              <a:solidFill>
                <a:schemeClr val="tx1"/>
              </a:solidFill>
              <a:latin typeface="Suiza DEMO" panose="00000400000000000000" pitchFamily="50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50" dirty="0">
                <a:solidFill>
                  <a:schemeClr val="lt1"/>
                </a:solidFill>
                <a:highlight>
                  <a:srgbClr val="1E293B"/>
                </a:highlight>
                <a:latin typeface="Suiza DEMO" panose="00000400000000000000" pitchFamily="50" charset="0"/>
                <a:ea typeface="Courier New"/>
                <a:cs typeface="Courier New"/>
                <a:sym typeface="Courier New"/>
              </a:rPr>
              <a:t>&lt;p class="text-slate-500 hover:text-blue-600"&gt;The quick brown fox...&lt;/p&gt;</a:t>
            </a:r>
            <a:endParaRPr sz="2200" dirty="0">
              <a:solidFill>
                <a:schemeClr val="lt1"/>
              </a:solidFill>
              <a:latin typeface="Suiza DEMO" panose="00000400000000000000" pitchFamily="50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AEDF96A-5142-A82E-5043-B7429BE46407}"/>
              </a:ext>
            </a:extLst>
          </p:cNvPr>
          <p:cNvSpPr/>
          <p:nvPr/>
        </p:nvSpPr>
        <p:spPr>
          <a:xfrm>
            <a:off x="88205" y="-2244955"/>
            <a:ext cx="4648396" cy="3630981"/>
          </a:xfrm>
          <a:prstGeom prst="ellipse">
            <a:avLst/>
          </a:prstGeom>
          <a:solidFill>
            <a:srgbClr val="FFBC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latin typeface="Suiza DEMO Black" panose="00000400000000000000" pitchFamily="50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93552A3-B5CC-450F-DF51-9ED367FE47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245" y="165630"/>
            <a:ext cx="1114063" cy="92838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562DCAF-A120-9DE2-EF07-622B6197F4CF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D781"/>
              </a:clrFrom>
              <a:clrTo>
                <a:srgbClr val="FFD781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90105" y="1654969"/>
            <a:ext cx="2718495" cy="2718495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96D0A4A4-03EB-46F2-D543-5AEC6A1C4185}"/>
              </a:ext>
            </a:extLst>
          </p:cNvPr>
          <p:cNvSpPr txBox="1">
            <a:spLocks/>
          </p:cNvSpPr>
          <p:nvPr/>
        </p:nvSpPr>
        <p:spPr>
          <a:xfrm>
            <a:off x="951505" y="99844"/>
            <a:ext cx="2921795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700" dirty="0">
                <a:solidFill>
                  <a:schemeClr val="bg1"/>
                </a:solidFill>
                <a:latin typeface="Suiza DEMO Black" panose="00000400000000000000" pitchFamily="50" charset="0"/>
              </a:rPr>
              <a:t>TEXT ON HOVER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8"/>
          <p:cNvSpPr txBox="1">
            <a:spLocks noGrp="1"/>
          </p:cNvSpPr>
          <p:nvPr>
            <p:ph type="body" idx="1"/>
          </p:nvPr>
        </p:nvSpPr>
        <p:spPr>
          <a:xfrm>
            <a:off x="311700" y="1654969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lt1"/>
                </a:solidFill>
                <a:highlight>
                  <a:srgbClr val="1E293B"/>
                </a:highlight>
                <a:latin typeface="Suiza DEMO" panose="00000400000000000000" pitchFamily="50" charset="0"/>
                <a:ea typeface="Courier New"/>
                <a:cs typeface="Courier New"/>
                <a:sym typeface="Courier New"/>
              </a:rPr>
              <a:t>&lt;p class="text-blue-600 md:text-green-600"&gt;</a:t>
            </a:r>
            <a:endParaRPr sz="2000" dirty="0">
              <a:solidFill>
                <a:schemeClr val="lt1"/>
              </a:solidFill>
              <a:highlight>
                <a:srgbClr val="1E293B"/>
              </a:highlight>
              <a:latin typeface="Suiza DEMO" panose="00000400000000000000" pitchFamily="50" charset="0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lt1"/>
                </a:solidFill>
                <a:highlight>
                  <a:srgbClr val="1E293B"/>
                </a:highlight>
                <a:latin typeface="Suiza DEMO" panose="00000400000000000000" pitchFamily="50" charset="0"/>
                <a:ea typeface="Courier New"/>
                <a:cs typeface="Courier New"/>
                <a:sym typeface="Courier New"/>
              </a:rPr>
              <a:t>  &lt;!-- ... --&gt;</a:t>
            </a:r>
            <a:endParaRPr sz="2000" dirty="0">
              <a:solidFill>
                <a:schemeClr val="lt1"/>
              </a:solidFill>
              <a:highlight>
                <a:srgbClr val="1E293B"/>
              </a:highlight>
              <a:latin typeface="Suiza DEMO" panose="00000400000000000000" pitchFamily="50" charset="0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 dirty="0">
                <a:solidFill>
                  <a:schemeClr val="lt1"/>
                </a:solidFill>
                <a:highlight>
                  <a:srgbClr val="1E293B"/>
                </a:highlight>
                <a:latin typeface="Suiza DEMO" panose="00000400000000000000" pitchFamily="50" charset="0"/>
                <a:ea typeface="Courier New"/>
                <a:cs typeface="Courier New"/>
                <a:sym typeface="Courier New"/>
              </a:rPr>
              <a:t>&lt;/p&gt;</a:t>
            </a:r>
            <a:endParaRPr sz="2000" dirty="0">
              <a:solidFill>
                <a:schemeClr val="lt1"/>
              </a:solidFill>
              <a:latin typeface="Suiza DEMO" panose="00000400000000000000" pitchFamily="50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70A381B-4D86-B816-C219-5B98721B23D0}"/>
              </a:ext>
            </a:extLst>
          </p:cNvPr>
          <p:cNvSpPr/>
          <p:nvPr/>
        </p:nvSpPr>
        <p:spPr>
          <a:xfrm>
            <a:off x="88205" y="-2244955"/>
            <a:ext cx="4648396" cy="3630981"/>
          </a:xfrm>
          <a:prstGeom prst="ellipse">
            <a:avLst/>
          </a:prstGeom>
          <a:solidFill>
            <a:srgbClr val="FFBC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latin typeface="Suiza DEMO Black" panose="00000400000000000000" pitchFamily="50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1EA0BE2-4028-D933-33AC-351523FBA7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245" y="165630"/>
            <a:ext cx="1114063" cy="92838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1FDC148-3F34-88C8-AAA1-17D141015F40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D781"/>
              </a:clrFrom>
              <a:clrTo>
                <a:srgbClr val="FFD781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90105" y="1654969"/>
            <a:ext cx="2718495" cy="2718495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D4D18A23-CCB8-CAE5-AEDE-BF1AF86BCA67}"/>
              </a:ext>
            </a:extLst>
          </p:cNvPr>
          <p:cNvSpPr txBox="1">
            <a:spLocks/>
          </p:cNvSpPr>
          <p:nvPr/>
        </p:nvSpPr>
        <p:spPr>
          <a:xfrm>
            <a:off x="951505" y="99844"/>
            <a:ext cx="2921795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700" dirty="0">
                <a:solidFill>
                  <a:schemeClr val="bg1"/>
                </a:solidFill>
                <a:latin typeface="Suiza DEMO Black" panose="00000400000000000000" pitchFamily="50" charset="0"/>
              </a:rPr>
              <a:t>TEXT CHANGE ON BREAKPOINTS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9"/>
          <p:cNvSpPr txBox="1">
            <a:spLocks noGrp="1"/>
          </p:cNvSpPr>
          <p:nvPr>
            <p:ph type="body" idx="1"/>
          </p:nvPr>
        </p:nvSpPr>
        <p:spPr>
          <a:xfrm>
            <a:off x="311700" y="1654969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Suiza DEMO" panose="00000400000000000000" pitchFamily="50" charset="0"/>
              </a:rPr>
              <a:t>We use [] syntax to add custom text color</a:t>
            </a:r>
            <a:endParaRPr sz="2000" dirty="0">
              <a:latin typeface="Suiza DEMO" panose="00000400000000000000" pitchFamily="50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lt1"/>
                </a:solidFill>
                <a:highlight>
                  <a:srgbClr val="1E293B"/>
                </a:highlight>
                <a:latin typeface="Suiza DEMO" panose="00000400000000000000" pitchFamily="50" charset="0"/>
                <a:ea typeface="Courier New"/>
                <a:cs typeface="Courier New"/>
                <a:sym typeface="Courier New"/>
              </a:rPr>
              <a:t>&lt;p class="text-[#50d71e]"&gt;</a:t>
            </a:r>
            <a:endParaRPr sz="2000" dirty="0">
              <a:solidFill>
                <a:schemeClr val="lt1"/>
              </a:solidFill>
              <a:highlight>
                <a:srgbClr val="1E293B"/>
              </a:highlight>
              <a:latin typeface="Suiza DEMO" panose="00000400000000000000" pitchFamily="50" charset="0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lt1"/>
                </a:solidFill>
                <a:highlight>
                  <a:srgbClr val="1E293B"/>
                </a:highlight>
                <a:latin typeface="Suiza DEMO" panose="00000400000000000000" pitchFamily="50" charset="0"/>
                <a:ea typeface="Courier New"/>
                <a:cs typeface="Courier New"/>
                <a:sym typeface="Courier New"/>
              </a:rPr>
              <a:t>  &lt;!-- ... --&gt;</a:t>
            </a:r>
            <a:endParaRPr sz="2000" dirty="0">
              <a:solidFill>
                <a:schemeClr val="lt1"/>
              </a:solidFill>
              <a:highlight>
                <a:srgbClr val="1E293B"/>
              </a:highlight>
              <a:latin typeface="Suiza DEMO" panose="00000400000000000000" pitchFamily="50" charset="0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 dirty="0">
                <a:solidFill>
                  <a:schemeClr val="lt1"/>
                </a:solidFill>
                <a:highlight>
                  <a:srgbClr val="1E293B"/>
                </a:highlight>
                <a:latin typeface="Suiza DEMO" panose="00000400000000000000" pitchFamily="50" charset="0"/>
                <a:ea typeface="Courier New"/>
                <a:cs typeface="Courier New"/>
                <a:sym typeface="Courier New"/>
              </a:rPr>
              <a:t>&lt;/p&gt;</a:t>
            </a:r>
            <a:endParaRPr sz="2000" dirty="0">
              <a:solidFill>
                <a:schemeClr val="lt1"/>
              </a:solidFill>
              <a:latin typeface="Suiza DEMO" panose="00000400000000000000" pitchFamily="50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6784F88-E6EA-5FF9-2BB5-3ADDC34B9188}"/>
              </a:ext>
            </a:extLst>
          </p:cNvPr>
          <p:cNvSpPr/>
          <p:nvPr/>
        </p:nvSpPr>
        <p:spPr>
          <a:xfrm>
            <a:off x="88205" y="-2244955"/>
            <a:ext cx="4648396" cy="3630981"/>
          </a:xfrm>
          <a:prstGeom prst="ellipse">
            <a:avLst/>
          </a:prstGeom>
          <a:solidFill>
            <a:srgbClr val="FFBC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latin typeface="Suiza DEMO Black" panose="00000400000000000000" pitchFamily="50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479CEA4-F888-8EB4-8592-BBBE3CE68B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245" y="165630"/>
            <a:ext cx="1114063" cy="92838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B2D0C6C-1F89-36DE-8592-AC09F5174496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D781"/>
              </a:clrFrom>
              <a:clrTo>
                <a:srgbClr val="FFD781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90105" y="1654969"/>
            <a:ext cx="2718495" cy="2718495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16F628E3-1471-54C9-242D-FDB38C920CDD}"/>
              </a:ext>
            </a:extLst>
          </p:cNvPr>
          <p:cNvSpPr txBox="1">
            <a:spLocks/>
          </p:cNvSpPr>
          <p:nvPr/>
        </p:nvSpPr>
        <p:spPr>
          <a:xfrm>
            <a:off x="951505" y="99844"/>
            <a:ext cx="2921795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700" dirty="0">
                <a:solidFill>
                  <a:schemeClr val="bg1"/>
                </a:solidFill>
                <a:latin typeface="Suiza DEMO Black" panose="00000400000000000000" pitchFamily="50" charset="0"/>
              </a:rPr>
              <a:t>CUSTOM COLOR TO TEXT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2767262-47E0-4B21-8AAA-E974E5A0B4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446"/>
            <a:ext cx="9144000" cy="514350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E9F07C9D-1463-4CF3-BE45-C2A1FFFC12E9}"/>
              </a:ext>
            </a:extLst>
          </p:cNvPr>
          <p:cNvSpPr/>
          <p:nvPr/>
        </p:nvSpPr>
        <p:spPr>
          <a:xfrm>
            <a:off x="2346076" y="3706398"/>
            <a:ext cx="4451849" cy="4451849"/>
          </a:xfrm>
          <a:prstGeom prst="ellipse">
            <a:avLst/>
          </a:prstGeom>
          <a:solidFill>
            <a:srgbClr val="FFBC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500" dirty="0">
              <a:latin typeface="Suiza DEMO Black" panose="00000400000000000000" pitchFamily="50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C931B1F-97F9-42CE-B0A1-BCA1B9DD26D0}"/>
              </a:ext>
            </a:extLst>
          </p:cNvPr>
          <p:cNvSpPr txBox="1">
            <a:spLocks/>
          </p:cNvSpPr>
          <p:nvPr/>
        </p:nvSpPr>
        <p:spPr>
          <a:xfrm>
            <a:off x="2851219" y="4084520"/>
            <a:ext cx="3441563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300" b="1" dirty="0">
                <a:solidFill>
                  <a:schemeClr val="bg1"/>
                </a:solidFill>
                <a:latin typeface="Suiza DEMO Black" panose="00000400000000000000" pitchFamily="50" charset="0"/>
              </a:rPr>
              <a:t>Lecture # 5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2B658D-54B0-46E6-8521-F7BF31CC04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799" y="151279"/>
            <a:ext cx="1136714" cy="947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8537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0"/>
          <p:cNvSpPr txBox="1">
            <a:spLocks noGrp="1"/>
          </p:cNvSpPr>
          <p:nvPr>
            <p:ph type="body" idx="1"/>
          </p:nvPr>
        </p:nvSpPr>
        <p:spPr>
          <a:xfrm>
            <a:off x="311700" y="1659290"/>
            <a:ext cx="5465156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/>
            <a:r>
              <a:rPr lang="en" dirty="0">
                <a:solidFill>
                  <a:srgbClr val="334155"/>
                </a:solidFill>
                <a:highlight>
                  <a:srgbClr val="FFFFFF"/>
                </a:highlight>
                <a:latin typeface="Suiza DEMO" panose="00000400000000000000" pitchFamily="50" charset="0"/>
              </a:rPr>
              <a:t>Using responsive utility variants to build adaptive user interfaces.</a:t>
            </a:r>
            <a:endParaRPr dirty="0">
              <a:solidFill>
                <a:srgbClr val="334155"/>
              </a:solidFill>
              <a:highlight>
                <a:srgbClr val="FFFFFF"/>
              </a:highlight>
              <a:latin typeface="Suiza DEMO" panose="00000400000000000000" pitchFamily="50" charset="0"/>
            </a:endParaRPr>
          </a:p>
          <a:p>
            <a:pPr marL="285750" indent="-285750">
              <a:spcBef>
                <a:spcPts val="1200"/>
              </a:spcBef>
              <a:spcAft>
                <a:spcPts val="1200"/>
              </a:spcAft>
            </a:pPr>
            <a:r>
              <a:rPr lang="en" dirty="0">
                <a:solidFill>
                  <a:srgbClr val="334155"/>
                </a:solidFill>
                <a:highlight>
                  <a:srgbClr val="FFFFFF"/>
                </a:highlight>
                <a:latin typeface="Suiza DEMO" panose="00000400000000000000" pitchFamily="50" charset="0"/>
              </a:rPr>
              <a:t>There are five breakpoints by default, inspired by common device resolutions:</a:t>
            </a:r>
            <a:endParaRPr dirty="0">
              <a:solidFill>
                <a:srgbClr val="334155"/>
              </a:solidFill>
              <a:highlight>
                <a:srgbClr val="FFFFFF"/>
              </a:highlight>
              <a:latin typeface="Suiza DEMO" panose="00000400000000000000" pitchFamily="50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076D70E-1BA8-8D65-4AE5-2EAE4810353D}"/>
              </a:ext>
            </a:extLst>
          </p:cNvPr>
          <p:cNvSpPr/>
          <p:nvPr/>
        </p:nvSpPr>
        <p:spPr>
          <a:xfrm>
            <a:off x="88205" y="-2244955"/>
            <a:ext cx="4648396" cy="3630981"/>
          </a:xfrm>
          <a:prstGeom prst="ellipse">
            <a:avLst/>
          </a:prstGeom>
          <a:solidFill>
            <a:srgbClr val="FFBC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latin typeface="Suiza DEMO Black" panose="00000400000000000000" pitchFamily="50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2796C15-D3C7-D689-37E4-93057FF78E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245" y="165630"/>
            <a:ext cx="1114063" cy="92838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4138A2F-25FD-B36C-0A54-29117FDFAC0F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D781"/>
              </a:clrFrom>
              <a:clrTo>
                <a:srgbClr val="FFD781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90105" y="1654969"/>
            <a:ext cx="2718495" cy="2718495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303B00EE-1D64-DED0-2FDC-3A7646E00EFD}"/>
              </a:ext>
            </a:extLst>
          </p:cNvPr>
          <p:cNvSpPr txBox="1">
            <a:spLocks/>
          </p:cNvSpPr>
          <p:nvPr/>
        </p:nvSpPr>
        <p:spPr>
          <a:xfrm>
            <a:off x="951505" y="99844"/>
            <a:ext cx="2921795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700" dirty="0">
                <a:solidFill>
                  <a:schemeClr val="bg1"/>
                </a:solidFill>
                <a:latin typeface="Suiza DEMO Black" panose="00000400000000000000" pitchFamily="50" charset="0"/>
              </a:rPr>
              <a:t>BREAKPOINTS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1"/>
          <p:cNvSpPr txBox="1">
            <a:spLocks noGrp="1"/>
          </p:cNvSpPr>
          <p:nvPr>
            <p:ph type="body" idx="1"/>
          </p:nvPr>
        </p:nvSpPr>
        <p:spPr>
          <a:xfrm>
            <a:off x="225639" y="1654969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Suiza DEMO" panose="00000400000000000000" pitchFamily="50" charset="0"/>
              </a:rPr>
              <a:t>sm: 640px</a:t>
            </a:r>
            <a:endParaRPr sz="2400" dirty="0">
              <a:latin typeface="Suiza DEMO" panose="00000400000000000000" pitchFamily="50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 dirty="0">
                <a:latin typeface="Suiza DEMO" panose="00000400000000000000" pitchFamily="50" charset="0"/>
              </a:rPr>
              <a:t>md: 768px</a:t>
            </a:r>
            <a:endParaRPr sz="2400" dirty="0">
              <a:latin typeface="Suiza DEMO" panose="00000400000000000000" pitchFamily="50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 dirty="0">
                <a:latin typeface="Suiza DEMO" panose="00000400000000000000" pitchFamily="50" charset="0"/>
              </a:rPr>
              <a:t>lg: 1024px</a:t>
            </a:r>
            <a:endParaRPr sz="2400" dirty="0">
              <a:latin typeface="Suiza DEMO" panose="00000400000000000000" pitchFamily="50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 dirty="0">
                <a:latin typeface="Suiza DEMO" panose="00000400000000000000" pitchFamily="50" charset="0"/>
              </a:rPr>
              <a:t>xl: 1280px</a:t>
            </a:r>
            <a:endParaRPr sz="2400" dirty="0">
              <a:latin typeface="Suiza DEMO" panose="00000400000000000000" pitchFamily="50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400" dirty="0">
              <a:latin typeface="Suiza DEMO" panose="00000400000000000000" pitchFamily="50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400" dirty="0">
              <a:latin typeface="Suiza DEMO" panose="00000400000000000000" pitchFamily="50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1097FE5-AD02-269E-6BA6-72969304D773}"/>
              </a:ext>
            </a:extLst>
          </p:cNvPr>
          <p:cNvSpPr/>
          <p:nvPr/>
        </p:nvSpPr>
        <p:spPr>
          <a:xfrm>
            <a:off x="88205" y="-2244955"/>
            <a:ext cx="4648396" cy="3630981"/>
          </a:xfrm>
          <a:prstGeom prst="ellipse">
            <a:avLst/>
          </a:prstGeom>
          <a:solidFill>
            <a:srgbClr val="FFBC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latin typeface="Suiza DEMO Black" panose="00000400000000000000" pitchFamily="50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EAEF3EB-A62C-E390-4E41-E5765CE3AA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245" y="165630"/>
            <a:ext cx="1114063" cy="92838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54BA97D-2CD6-0D44-3C0D-79023A316E71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D781"/>
              </a:clrFrom>
              <a:clrTo>
                <a:srgbClr val="FFD781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90105" y="1654969"/>
            <a:ext cx="2718495" cy="2718495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5474D163-8E93-0CE0-3C81-EC3A695A243C}"/>
              </a:ext>
            </a:extLst>
          </p:cNvPr>
          <p:cNvSpPr txBox="1">
            <a:spLocks/>
          </p:cNvSpPr>
          <p:nvPr/>
        </p:nvSpPr>
        <p:spPr>
          <a:xfrm>
            <a:off x="951505" y="99844"/>
            <a:ext cx="2921795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700" dirty="0">
                <a:solidFill>
                  <a:schemeClr val="bg1"/>
                </a:solidFill>
                <a:latin typeface="Suiza DEMO Black" panose="00000400000000000000" pitchFamily="50" charset="0"/>
              </a:rPr>
              <a:t>BREAKPOINTS TYPES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2"/>
          <p:cNvSpPr txBox="1">
            <a:spLocks noGrp="1"/>
          </p:cNvSpPr>
          <p:nvPr>
            <p:ph type="body" idx="1"/>
          </p:nvPr>
        </p:nvSpPr>
        <p:spPr>
          <a:xfrm>
            <a:off x="220020" y="1654969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342900"/>
            <a:r>
              <a:rPr lang="en" sz="2400" dirty="0">
                <a:latin typeface="Suiza DEMO" panose="00000400000000000000" pitchFamily="50" charset="0"/>
              </a:rPr>
              <a:t>Change color of the screens</a:t>
            </a:r>
            <a:endParaRPr sz="2400" dirty="0">
              <a:latin typeface="Suiza DEMO" panose="00000400000000000000" pitchFamily="50" charset="0"/>
            </a:endParaRPr>
          </a:p>
          <a:p>
            <a:pPr marL="342900">
              <a:spcBef>
                <a:spcPts val="1200"/>
              </a:spcBef>
              <a:spcAft>
                <a:spcPts val="1200"/>
              </a:spcAft>
            </a:pPr>
            <a:r>
              <a:rPr lang="en" sz="2400" dirty="0">
                <a:latin typeface="Suiza DEMO" panose="00000400000000000000" pitchFamily="50" charset="0"/>
              </a:rPr>
              <a:t>Change image size on screens</a:t>
            </a:r>
            <a:endParaRPr sz="2400" dirty="0">
              <a:latin typeface="Suiza DEMO" panose="00000400000000000000" pitchFamily="50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B268C2A-EE7F-3711-2667-71C5EC78ADE1}"/>
              </a:ext>
            </a:extLst>
          </p:cNvPr>
          <p:cNvSpPr/>
          <p:nvPr/>
        </p:nvSpPr>
        <p:spPr>
          <a:xfrm>
            <a:off x="88205" y="-2244955"/>
            <a:ext cx="4648396" cy="3630981"/>
          </a:xfrm>
          <a:prstGeom prst="ellipse">
            <a:avLst/>
          </a:prstGeom>
          <a:solidFill>
            <a:srgbClr val="FFBC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latin typeface="Suiza DEMO Black" panose="00000400000000000000" pitchFamily="50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0754B2F-959E-7B6B-BC14-B2BED502BD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245" y="165630"/>
            <a:ext cx="1114063" cy="92838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BB4DC6B-2C0A-181A-32CF-CC054ED6C339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D781"/>
              </a:clrFrom>
              <a:clrTo>
                <a:srgbClr val="FFD781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90105" y="1654969"/>
            <a:ext cx="2718495" cy="2718495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9BF9BC18-AF95-F99F-834C-4E91D4C5EAFA}"/>
              </a:ext>
            </a:extLst>
          </p:cNvPr>
          <p:cNvSpPr txBox="1">
            <a:spLocks/>
          </p:cNvSpPr>
          <p:nvPr/>
        </p:nvSpPr>
        <p:spPr>
          <a:xfrm>
            <a:off x="951505" y="99844"/>
            <a:ext cx="2921795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700" dirty="0">
                <a:solidFill>
                  <a:schemeClr val="bg1"/>
                </a:solidFill>
                <a:latin typeface="Suiza DEMO Black" panose="00000400000000000000" pitchFamily="50" charset="0"/>
              </a:rPr>
              <a:t>BREAKPOINTS EXAMPLE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3"/>
          <p:cNvSpPr txBox="1">
            <a:spLocks noGrp="1"/>
          </p:cNvSpPr>
          <p:nvPr>
            <p:ph type="body" idx="1"/>
          </p:nvPr>
        </p:nvSpPr>
        <p:spPr>
          <a:xfrm>
            <a:off x="311700" y="1654969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  <a:highlight>
                  <a:srgbClr val="FFFFFF"/>
                </a:highlight>
                <a:latin typeface="Suiza DEMO" panose="00000400000000000000" pitchFamily="50" charset="0"/>
              </a:rPr>
              <a:t>Utilities for controlling the decoration of text.</a:t>
            </a:r>
            <a:endParaRPr dirty="0">
              <a:solidFill>
                <a:schemeClr val="tx1"/>
              </a:solidFill>
              <a:highlight>
                <a:srgbClr val="FFFFFF"/>
              </a:highlight>
              <a:latin typeface="Suiza DEMO" panose="00000400000000000000" pitchFamily="50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  <a:highlight>
                  <a:srgbClr val="FFFFFF"/>
                </a:highlight>
                <a:latin typeface="Suiza DEMO" panose="00000400000000000000" pitchFamily="50" charset="0"/>
                <a:ea typeface="Courier New"/>
                <a:cs typeface="Courier New"/>
                <a:sym typeface="Courier New"/>
              </a:rPr>
              <a:t>underline</a:t>
            </a:r>
            <a:endParaRPr dirty="0">
              <a:solidFill>
                <a:schemeClr val="tx1"/>
              </a:solidFill>
              <a:highlight>
                <a:srgbClr val="FFFFFF"/>
              </a:highlight>
              <a:latin typeface="Suiza DEMO" panose="00000400000000000000" pitchFamily="50" charset="0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  <a:highlight>
                  <a:srgbClr val="FFFFFF"/>
                </a:highlight>
                <a:latin typeface="Suiza DEMO" panose="00000400000000000000" pitchFamily="50" charset="0"/>
                <a:ea typeface="Courier New"/>
                <a:cs typeface="Courier New"/>
                <a:sym typeface="Courier New"/>
              </a:rPr>
              <a:t>text-decoration-line: underline;</a:t>
            </a:r>
            <a:endParaRPr dirty="0">
              <a:solidFill>
                <a:schemeClr val="tx1"/>
              </a:solidFill>
              <a:highlight>
                <a:srgbClr val="FFFFFF"/>
              </a:highlight>
              <a:latin typeface="Suiza DEMO" panose="00000400000000000000" pitchFamily="50" charset="0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1"/>
              </a:solidFill>
              <a:highlight>
                <a:srgbClr val="FFFFFF"/>
              </a:highlight>
              <a:latin typeface="Suiza DEMO" panose="00000400000000000000" pitchFamily="50" charset="0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  <a:highlight>
                  <a:srgbClr val="FFFFFF"/>
                </a:highlight>
                <a:latin typeface="Suiza DEMO" panose="00000400000000000000" pitchFamily="50" charset="0"/>
                <a:ea typeface="Courier New"/>
                <a:cs typeface="Courier New"/>
                <a:sym typeface="Courier New"/>
              </a:rPr>
              <a:t>overline</a:t>
            </a:r>
            <a:endParaRPr dirty="0">
              <a:solidFill>
                <a:schemeClr val="tx1"/>
              </a:solidFill>
              <a:highlight>
                <a:srgbClr val="FFFFFF"/>
              </a:highlight>
              <a:latin typeface="Suiza DEMO" panose="00000400000000000000" pitchFamily="50" charset="0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  <a:highlight>
                  <a:srgbClr val="FFFFFF"/>
                </a:highlight>
                <a:latin typeface="Suiza DEMO" panose="00000400000000000000" pitchFamily="50" charset="0"/>
                <a:ea typeface="Courier New"/>
                <a:cs typeface="Courier New"/>
                <a:sym typeface="Courier New"/>
              </a:rPr>
              <a:t>text-decoration-line: overline;</a:t>
            </a:r>
            <a:endParaRPr dirty="0">
              <a:solidFill>
                <a:schemeClr val="tx1"/>
              </a:solidFill>
              <a:highlight>
                <a:srgbClr val="FFFFFF"/>
              </a:highlight>
              <a:latin typeface="Suiza DEMO" panose="00000400000000000000" pitchFamily="50" charset="0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1"/>
              </a:solidFill>
              <a:highlight>
                <a:srgbClr val="FFFFFF"/>
              </a:highlight>
              <a:latin typeface="Suiza DEMO" panose="00000400000000000000" pitchFamily="50" charset="0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  <a:highlight>
                  <a:srgbClr val="FFFFFF"/>
                </a:highlight>
                <a:latin typeface="Suiza DEMO" panose="00000400000000000000" pitchFamily="50" charset="0"/>
                <a:ea typeface="Courier New"/>
                <a:cs typeface="Courier New"/>
                <a:sym typeface="Courier New"/>
              </a:rPr>
              <a:t>line-through</a:t>
            </a:r>
            <a:endParaRPr dirty="0">
              <a:solidFill>
                <a:schemeClr val="tx1"/>
              </a:solidFill>
              <a:highlight>
                <a:srgbClr val="FFFFFF"/>
              </a:highlight>
              <a:latin typeface="Suiza DEMO" panose="00000400000000000000" pitchFamily="50" charset="0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  <a:highlight>
                  <a:srgbClr val="FFFFFF"/>
                </a:highlight>
                <a:latin typeface="Suiza DEMO" panose="00000400000000000000" pitchFamily="50" charset="0"/>
                <a:ea typeface="Courier New"/>
                <a:cs typeface="Courier New"/>
                <a:sym typeface="Courier New"/>
              </a:rPr>
              <a:t>text-decoration-line: line-through;</a:t>
            </a:r>
            <a:endParaRPr dirty="0">
              <a:solidFill>
                <a:schemeClr val="tx1"/>
              </a:solidFill>
              <a:highlight>
                <a:srgbClr val="FFFFFF"/>
              </a:highlight>
              <a:latin typeface="Suiza DEMO" panose="00000400000000000000" pitchFamily="50" charset="0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>
              <a:solidFill>
                <a:schemeClr val="tx1"/>
              </a:solidFill>
              <a:highlight>
                <a:srgbClr val="FFFFFF"/>
              </a:highlight>
              <a:latin typeface="Suiza DEMO" panose="00000400000000000000" pitchFamily="50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9E6FEA9-AA06-8D88-17C4-285A7AD77CC2}"/>
              </a:ext>
            </a:extLst>
          </p:cNvPr>
          <p:cNvSpPr/>
          <p:nvPr/>
        </p:nvSpPr>
        <p:spPr>
          <a:xfrm>
            <a:off x="88205" y="-2244955"/>
            <a:ext cx="4648396" cy="3630981"/>
          </a:xfrm>
          <a:prstGeom prst="ellipse">
            <a:avLst/>
          </a:prstGeom>
          <a:solidFill>
            <a:srgbClr val="FFBC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latin typeface="Suiza DEMO Black" panose="00000400000000000000" pitchFamily="50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883DD80-2987-4348-CD67-AAF07B575A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245" y="165630"/>
            <a:ext cx="1114063" cy="92838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066DC16-8B6C-7C8C-5E8A-17B882721092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D781"/>
              </a:clrFrom>
              <a:clrTo>
                <a:srgbClr val="FFD781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90105" y="1654969"/>
            <a:ext cx="2718495" cy="2718495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99F2C963-3566-A0EF-B1B9-2AF4FF95A717}"/>
              </a:ext>
            </a:extLst>
          </p:cNvPr>
          <p:cNvSpPr txBox="1">
            <a:spLocks/>
          </p:cNvSpPr>
          <p:nvPr/>
        </p:nvSpPr>
        <p:spPr>
          <a:xfrm>
            <a:off x="951505" y="99844"/>
            <a:ext cx="2921795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700" dirty="0">
                <a:solidFill>
                  <a:schemeClr val="bg1"/>
                </a:solidFill>
                <a:latin typeface="Suiza DEMO Black" panose="00000400000000000000" pitchFamily="50" charset="0"/>
              </a:rPr>
              <a:t>TEXT DECORATION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4"/>
          <p:cNvSpPr txBox="1">
            <a:spLocks noGrp="1"/>
          </p:cNvSpPr>
          <p:nvPr>
            <p:ph type="body" idx="1"/>
          </p:nvPr>
        </p:nvSpPr>
        <p:spPr>
          <a:xfrm>
            <a:off x="448223" y="1654969"/>
            <a:ext cx="5081207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334155"/>
                </a:solidFill>
                <a:highlight>
                  <a:srgbClr val="FFFFFF"/>
                </a:highlight>
                <a:latin typeface="Suiza DEMO" panose="00000400000000000000" pitchFamily="50" charset="0"/>
              </a:rPr>
              <a:t>Utilities for controlling an element's background color.</a:t>
            </a:r>
            <a:endParaRPr sz="2000" dirty="0">
              <a:solidFill>
                <a:srgbClr val="334155"/>
              </a:solidFill>
              <a:highlight>
                <a:srgbClr val="FFFFFF"/>
              </a:highlight>
              <a:latin typeface="Suiza DEMO" panose="00000400000000000000" pitchFamily="50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64748B"/>
                </a:solidFill>
                <a:highlight>
                  <a:srgbClr val="FFFFFF"/>
                </a:highlight>
                <a:latin typeface="Suiza DEMO" panose="00000400000000000000" pitchFamily="50" charset="0"/>
                <a:ea typeface="Courier New"/>
                <a:cs typeface="Courier New"/>
                <a:sym typeface="Courier New"/>
              </a:rPr>
              <a:t>bg-black</a:t>
            </a:r>
            <a:endParaRPr sz="2000" dirty="0">
              <a:solidFill>
                <a:srgbClr val="64748B"/>
              </a:solidFill>
              <a:highlight>
                <a:srgbClr val="FFFFFF"/>
              </a:highlight>
              <a:latin typeface="Suiza DEMO" panose="00000400000000000000" pitchFamily="50" charset="0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64748B"/>
                </a:solidFill>
                <a:highlight>
                  <a:srgbClr val="FFFFFF"/>
                </a:highlight>
                <a:latin typeface="Suiza DEMO" panose="00000400000000000000" pitchFamily="50" charset="0"/>
                <a:ea typeface="Courier New"/>
                <a:cs typeface="Courier New"/>
                <a:sym typeface="Courier New"/>
              </a:rPr>
              <a:t>background-color: rgb(0 0 0);</a:t>
            </a:r>
            <a:endParaRPr sz="2000" dirty="0">
              <a:solidFill>
                <a:srgbClr val="64748B"/>
              </a:solidFill>
              <a:highlight>
                <a:srgbClr val="FFFFFF"/>
              </a:highlight>
              <a:latin typeface="Suiza DEMO" panose="00000400000000000000" pitchFamily="50" charset="0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64748B"/>
              </a:solidFill>
              <a:highlight>
                <a:srgbClr val="FFFFFF"/>
              </a:highlight>
              <a:latin typeface="Suiza DEMO" panose="00000400000000000000" pitchFamily="50" charset="0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64748B"/>
                </a:solidFill>
                <a:highlight>
                  <a:srgbClr val="FFFFFF"/>
                </a:highlight>
                <a:latin typeface="Suiza DEMO" panose="00000400000000000000" pitchFamily="50" charset="0"/>
                <a:ea typeface="Courier New"/>
                <a:cs typeface="Courier New"/>
                <a:sym typeface="Courier New"/>
              </a:rPr>
              <a:t>bg-white</a:t>
            </a:r>
            <a:endParaRPr sz="2000" dirty="0">
              <a:solidFill>
                <a:srgbClr val="64748B"/>
              </a:solidFill>
              <a:highlight>
                <a:srgbClr val="FFFFFF"/>
              </a:highlight>
              <a:latin typeface="Suiza DEMO" panose="00000400000000000000" pitchFamily="50" charset="0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64748B"/>
                </a:solidFill>
                <a:highlight>
                  <a:srgbClr val="FFFFFF"/>
                </a:highlight>
                <a:latin typeface="Suiza DEMO" panose="00000400000000000000" pitchFamily="50" charset="0"/>
                <a:ea typeface="Courier New"/>
                <a:cs typeface="Courier New"/>
                <a:sym typeface="Courier New"/>
              </a:rPr>
              <a:t>background-color: rgb(255 255 255);</a:t>
            </a:r>
            <a:endParaRPr sz="2000" dirty="0">
              <a:solidFill>
                <a:srgbClr val="64748B"/>
              </a:solidFill>
              <a:highlight>
                <a:srgbClr val="FFFFFF"/>
              </a:highlight>
              <a:latin typeface="Suiza DEMO" panose="00000400000000000000" pitchFamily="50" charset="0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2000" dirty="0">
              <a:solidFill>
                <a:srgbClr val="334155"/>
              </a:solidFill>
              <a:highlight>
                <a:srgbClr val="FFFFFF"/>
              </a:highlight>
              <a:latin typeface="Suiza DEMO" panose="00000400000000000000" pitchFamily="50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C64FD69-8FFB-2B76-E333-42838C0BA2E9}"/>
              </a:ext>
            </a:extLst>
          </p:cNvPr>
          <p:cNvSpPr/>
          <p:nvPr/>
        </p:nvSpPr>
        <p:spPr>
          <a:xfrm>
            <a:off x="88205" y="-2244955"/>
            <a:ext cx="4648396" cy="3630981"/>
          </a:xfrm>
          <a:prstGeom prst="ellipse">
            <a:avLst/>
          </a:prstGeom>
          <a:solidFill>
            <a:srgbClr val="FFBC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latin typeface="Suiza DEMO Black" panose="00000400000000000000" pitchFamily="50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6B93875-3073-D08C-AA3F-69D4BA3CCE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245" y="165630"/>
            <a:ext cx="1114063" cy="92838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26AEEAE-122D-F591-4B9F-785DCA5378C0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D781"/>
              </a:clrFrom>
              <a:clrTo>
                <a:srgbClr val="FFD781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90105" y="1654969"/>
            <a:ext cx="2718495" cy="2718495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39045F39-D32C-DAB7-A84A-BF15666131AB}"/>
              </a:ext>
            </a:extLst>
          </p:cNvPr>
          <p:cNvSpPr txBox="1">
            <a:spLocks/>
          </p:cNvSpPr>
          <p:nvPr/>
        </p:nvSpPr>
        <p:spPr>
          <a:xfrm>
            <a:off x="951505" y="99844"/>
            <a:ext cx="2921795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700" dirty="0">
                <a:solidFill>
                  <a:schemeClr val="bg1"/>
                </a:solidFill>
                <a:latin typeface="Suiza DEMO Black" panose="00000400000000000000" pitchFamily="50" charset="0"/>
              </a:rPr>
              <a:t>BACKGROUND COLOR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5"/>
          <p:cNvSpPr txBox="1">
            <a:spLocks noGrp="1"/>
          </p:cNvSpPr>
          <p:nvPr>
            <p:ph type="body" idx="1"/>
          </p:nvPr>
        </p:nvSpPr>
        <p:spPr>
          <a:xfrm>
            <a:off x="333215" y="1660845"/>
            <a:ext cx="5217731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lt1"/>
                </a:solidFill>
                <a:highlight>
                  <a:srgbClr val="1E293B"/>
                </a:highlight>
                <a:latin typeface="Suiza DEMO" panose="00000400000000000000" pitchFamily="50" charset="0"/>
                <a:ea typeface="Courier New"/>
                <a:cs typeface="Courier New"/>
                <a:sym typeface="Courier New"/>
              </a:rPr>
              <a:t>&lt;button class="bg-sky-500/100 ..."&gt;&lt;/button&gt;</a:t>
            </a:r>
            <a:endParaRPr sz="2400" dirty="0">
              <a:solidFill>
                <a:schemeClr val="lt1"/>
              </a:solidFill>
              <a:highlight>
                <a:srgbClr val="1E293B"/>
              </a:highlight>
              <a:latin typeface="Suiza DEMO" panose="00000400000000000000" pitchFamily="50" charset="0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lt1"/>
                </a:solidFill>
                <a:highlight>
                  <a:srgbClr val="1E293B"/>
                </a:highlight>
                <a:latin typeface="Suiza DEMO" panose="00000400000000000000" pitchFamily="50" charset="0"/>
                <a:ea typeface="Courier New"/>
                <a:cs typeface="Courier New"/>
                <a:sym typeface="Courier New"/>
              </a:rPr>
              <a:t>&lt;button class="bg-sky-500/75 ..."&gt;&lt;/button&gt;</a:t>
            </a:r>
            <a:endParaRPr sz="2400" dirty="0">
              <a:solidFill>
                <a:schemeClr val="lt1"/>
              </a:solidFill>
              <a:highlight>
                <a:srgbClr val="1E293B"/>
              </a:highlight>
              <a:latin typeface="Suiza DEMO" panose="00000400000000000000" pitchFamily="50" charset="0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400" dirty="0">
                <a:solidFill>
                  <a:schemeClr val="lt1"/>
                </a:solidFill>
                <a:highlight>
                  <a:srgbClr val="1E293B"/>
                </a:highlight>
                <a:latin typeface="Suiza DEMO" panose="00000400000000000000" pitchFamily="50" charset="0"/>
                <a:ea typeface="Courier New"/>
                <a:cs typeface="Courier New"/>
                <a:sym typeface="Courier New"/>
              </a:rPr>
              <a:t>&lt;button class="bg-sky-500/50 ..."&gt;&lt;/button&gt;</a:t>
            </a:r>
            <a:endParaRPr sz="2400" dirty="0">
              <a:solidFill>
                <a:schemeClr val="lt1"/>
              </a:solidFill>
              <a:latin typeface="Suiza DEMO" panose="00000400000000000000" pitchFamily="50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75BF71B-F437-F083-62C9-383D721E555C}"/>
              </a:ext>
            </a:extLst>
          </p:cNvPr>
          <p:cNvSpPr/>
          <p:nvPr/>
        </p:nvSpPr>
        <p:spPr>
          <a:xfrm>
            <a:off x="88205" y="-2244955"/>
            <a:ext cx="4648396" cy="3630981"/>
          </a:xfrm>
          <a:prstGeom prst="ellipse">
            <a:avLst/>
          </a:prstGeom>
          <a:solidFill>
            <a:srgbClr val="FFBC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latin typeface="Suiza DEMO Black" panose="00000400000000000000" pitchFamily="50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0BA4203-4151-777E-79D8-1285CF62A5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245" y="165630"/>
            <a:ext cx="1114063" cy="92838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1BB3239-368D-5143-B2E6-32015FF10FE9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D781"/>
              </a:clrFrom>
              <a:clrTo>
                <a:srgbClr val="FFD781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90105" y="1654969"/>
            <a:ext cx="2718495" cy="2718495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3B149FD5-32C9-7804-1FED-32DED0A67ADC}"/>
              </a:ext>
            </a:extLst>
          </p:cNvPr>
          <p:cNvSpPr txBox="1">
            <a:spLocks/>
          </p:cNvSpPr>
          <p:nvPr/>
        </p:nvSpPr>
        <p:spPr>
          <a:xfrm>
            <a:off x="951505" y="99844"/>
            <a:ext cx="2921795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700" dirty="0">
                <a:solidFill>
                  <a:schemeClr val="bg1"/>
                </a:solidFill>
                <a:latin typeface="Suiza DEMO Black" panose="00000400000000000000" pitchFamily="50" charset="0"/>
              </a:rPr>
              <a:t>CHANGE OPACITY WITH BACKGROUND COLOR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6"/>
          <p:cNvSpPr txBox="1">
            <a:spLocks noGrp="1"/>
          </p:cNvSpPr>
          <p:nvPr>
            <p:ph type="body" idx="1"/>
          </p:nvPr>
        </p:nvSpPr>
        <p:spPr>
          <a:xfrm>
            <a:off x="426708" y="1654969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  <a:highlight>
                  <a:srgbClr val="FFFFFF"/>
                </a:highlight>
                <a:latin typeface="Suiza DEMO" panose="00000400000000000000" pitchFamily="50" charset="0"/>
              </a:rPr>
              <a:t>Utilities for setting the width of an element.</a:t>
            </a:r>
            <a:endParaRPr dirty="0">
              <a:solidFill>
                <a:schemeClr val="tx1"/>
              </a:solidFill>
              <a:highlight>
                <a:srgbClr val="FFFFFF"/>
              </a:highlight>
              <a:latin typeface="Suiza DEMO" panose="00000400000000000000" pitchFamily="50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  <a:highlight>
                  <a:srgbClr val="FFFFFF"/>
                </a:highlight>
                <a:latin typeface="Suiza DEMO" panose="00000400000000000000" pitchFamily="50" charset="0"/>
              </a:rPr>
              <a:t>w-0</a:t>
            </a:r>
            <a:endParaRPr dirty="0">
              <a:solidFill>
                <a:schemeClr val="tx1"/>
              </a:solidFill>
              <a:highlight>
                <a:srgbClr val="FFFFFF"/>
              </a:highlight>
              <a:latin typeface="Suiza DEMO" panose="00000400000000000000" pitchFamily="50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  <a:highlight>
                  <a:srgbClr val="FFFFFF"/>
                </a:highlight>
                <a:latin typeface="Suiza DEMO" panose="00000400000000000000" pitchFamily="50" charset="0"/>
              </a:rPr>
              <a:t>w-2</a:t>
            </a:r>
            <a:endParaRPr dirty="0">
              <a:solidFill>
                <a:schemeClr val="tx1"/>
              </a:solidFill>
              <a:highlight>
                <a:srgbClr val="FFFFFF"/>
              </a:highlight>
              <a:latin typeface="Suiza DEMO" panose="00000400000000000000" pitchFamily="50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  <a:highlight>
                  <a:srgbClr val="FFFFFF"/>
                </a:highlight>
                <a:latin typeface="Suiza DEMO" panose="00000400000000000000" pitchFamily="50" charset="0"/>
              </a:rPr>
              <a:t>w-3</a:t>
            </a:r>
            <a:endParaRPr dirty="0">
              <a:solidFill>
                <a:schemeClr val="tx1"/>
              </a:solidFill>
              <a:highlight>
                <a:srgbClr val="FFFFFF"/>
              </a:highlight>
              <a:latin typeface="Suiza DEMO" panose="00000400000000000000" pitchFamily="50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  <a:highlight>
                  <a:srgbClr val="FFFFFF"/>
                </a:highlight>
                <a:latin typeface="Suiza DEMO" panose="00000400000000000000" pitchFamily="50" charset="0"/>
              </a:rPr>
              <a:t>.</a:t>
            </a:r>
            <a:endParaRPr dirty="0">
              <a:solidFill>
                <a:schemeClr val="tx1"/>
              </a:solidFill>
              <a:highlight>
                <a:srgbClr val="FFFFFF"/>
              </a:highlight>
              <a:latin typeface="Suiza DEMO" panose="00000400000000000000" pitchFamily="50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  <a:highlight>
                  <a:srgbClr val="FFFFFF"/>
                </a:highlight>
                <a:latin typeface="Suiza DEMO" panose="00000400000000000000" pitchFamily="50" charset="0"/>
              </a:rPr>
              <a:t>.</a:t>
            </a:r>
            <a:endParaRPr dirty="0">
              <a:solidFill>
                <a:schemeClr val="tx1"/>
              </a:solidFill>
              <a:highlight>
                <a:srgbClr val="FFFFFF"/>
              </a:highlight>
              <a:latin typeface="Suiza DEMO" panose="00000400000000000000" pitchFamily="50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dirty="0">
                <a:solidFill>
                  <a:schemeClr val="tx1"/>
                </a:solidFill>
                <a:highlight>
                  <a:srgbClr val="FFFFFF"/>
                </a:highlight>
                <a:latin typeface="Suiza DEMO" panose="00000400000000000000" pitchFamily="50" charset="0"/>
              </a:rPr>
              <a:t>w-96</a:t>
            </a:r>
            <a:endParaRPr dirty="0">
              <a:solidFill>
                <a:schemeClr val="tx1"/>
              </a:solidFill>
              <a:highlight>
                <a:srgbClr val="FFFFFF"/>
              </a:highlight>
              <a:latin typeface="Suiza DEMO" panose="00000400000000000000" pitchFamily="50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B46E37C-56DD-836C-27CC-B7DBEFBC5B98}"/>
              </a:ext>
            </a:extLst>
          </p:cNvPr>
          <p:cNvSpPr/>
          <p:nvPr/>
        </p:nvSpPr>
        <p:spPr>
          <a:xfrm>
            <a:off x="88205" y="-2244955"/>
            <a:ext cx="4648396" cy="3630981"/>
          </a:xfrm>
          <a:prstGeom prst="ellipse">
            <a:avLst/>
          </a:prstGeom>
          <a:solidFill>
            <a:srgbClr val="FFBC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latin typeface="Suiza DEMO Black" panose="00000400000000000000" pitchFamily="50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CCD4E6B-9C83-72F9-960E-77B000EFB4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245" y="165630"/>
            <a:ext cx="1114063" cy="92838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140E0E7-3F6F-A8A6-42EF-3EC236DB7566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D781"/>
              </a:clrFrom>
              <a:clrTo>
                <a:srgbClr val="FFD781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90105" y="1654969"/>
            <a:ext cx="2718495" cy="2718495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D138728E-94DF-371D-FEAA-7D00D7F8990A}"/>
              </a:ext>
            </a:extLst>
          </p:cNvPr>
          <p:cNvSpPr txBox="1">
            <a:spLocks/>
          </p:cNvSpPr>
          <p:nvPr/>
        </p:nvSpPr>
        <p:spPr>
          <a:xfrm>
            <a:off x="951505" y="99844"/>
            <a:ext cx="2921795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700" dirty="0">
                <a:solidFill>
                  <a:schemeClr val="bg1"/>
                </a:solidFill>
                <a:latin typeface="Suiza DEMO Black" panose="00000400000000000000" pitchFamily="50" charset="0"/>
              </a:rPr>
              <a:t>WIDTH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7"/>
          <p:cNvSpPr txBox="1">
            <a:spLocks noGrp="1"/>
          </p:cNvSpPr>
          <p:nvPr>
            <p:ph type="body" idx="1"/>
          </p:nvPr>
        </p:nvSpPr>
        <p:spPr>
          <a:xfrm>
            <a:off x="476301" y="1654969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tx1"/>
                </a:solidFill>
                <a:latin typeface="Suiza DEMO" panose="00000400000000000000" pitchFamily="50" charset="0"/>
              </a:rPr>
              <a:t>w-full: 100%</a:t>
            </a:r>
            <a:endParaRPr sz="2800" dirty="0">
              <a:solidFill>
                <a:schemeClr val="tx1"/>
              </a:solidFill>
              <a:latin typeface="Suiza DEMO" panose="00000400000000000000" pitchFamily="50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tx1"/>
                </a:solidFill>
                <a:latin typeface="Suiza DEMO" panose="00000400000000000000" pitchFamily="50" charset="0"/>
              </a:rPr>
              <a:t>w-1/2: 50%</a:t>
            </a:r>
            <a:endParaRPr sz="2800" dirty="0">
              <a:solidFill>
                <a:schemeClr val="tx1"/>
              </a:solidFill>
              <a:latin typeface="Suiza DEMO" panose="00000400000000000000" pitchFamily="50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800" dirty="0">
                <a:solidFill>
                  <a:schemeClr val="tx1"/>
                </a:solidFill>
                <a:latin typeface="Suiza DEMO" panose="00000400000000000000" pitchFamily="50" charset="0"/>
              </a:rPr>
              <a:t>w-2/3: 75%</a:t>
            </a:r>
            <a:endParaRPr sz="2800" dirty="0">
              <a:solidFill>
                <a:schemeClr val="tx1"/>
              </a:solidFill>
              <a:latin typeface="Suiza DEMO" panose="00000400000000000000" pitchFamily="50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DD20E59-4314-CFDE-719B-480E72ACFEB5}"/>
              </a:ext>
            </a:extLst>
          </p:cNvPr>
          <p:cNvSpPr/>
          <p:nvPr/>
        </p:nvSpPr>
        <p:spPr>
          <a:xfrm>
            <a:off x="88205" y="-2244955"/>
            <a:ext cx="4648396" cy="3630981"/>
          </a:xfrm>
          <a:prstGeom prst="ellipse">
            <a:avLst/>
          </a:prstGeom>
          <a:solidFill>
            <a:srgbClr val="FFBC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latin typeface="Suiza DEMO Black" panose="00000400000000000000" pitchFamily="50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21E164A-E64E-ABC9-2A6E-A11335AD16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245" y="165630"/>
            <a:ext cx="1114063" cy="92838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1850FA4-09F9-87A5-9214-F18A55DE855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D781"/>
              </a:clrFrom>
              <a:clrTo>
                <a:srgbClr val="FFD781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90105" y="1654969"/>
            <a:ext cx="2718495" cy="2718495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BD2AEE49-0AC9-BCDB-B6EF-DE9D603D5AF5}"/>
              </a:ext>
            </a:extLst>
          </p:cNvPr>
          <p:cNvSpPr txBox="1">
            <a:spLocks/>
          </p:cNvSpPr>
          <p:nvPr/>
        </p:nvSpPr>
        <p:spPr>
          <a:xfrm>
            <a:off x="951505" y="99844"/>
            <a:ext cx="2921795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700" dirty="0">
                <a:solidFill>
                  <a:schemeClr val="bg1"/>
                </a:solidFill>
                <a:latin typeface="Suiza DEMO Black" panose="00000400000000000000" pitchFamily="50" charset="0"/>
              </a:rPr>
              <a:t>WIDTH IN PERCENTAGE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8"/>
          <p:cNvSpPr txBox="1">
            <a:spLocks noGrp="1"/>
          </p:cNvSpPr>
          <p:nvPr>
            <p:ph type="body" idx="1"/>
          </p:nvPr>
        </p:nvSpPr>
        <p:spPr>
          <a:xfrm>
            <a:off x="311700" y="1654969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lt1"/>
                </a:solidFill>
                <a:highlight>
                  <a:srgbClr val="1E293B"/>
                </a:highlight>
                <a:latin typeface="Suiza DEMO" panose="00000400000000000000" pitchFamily="50" charset="0"/>
                <a:ea typeface="Courier New"/>
                <a:cs typeface="Courier New"/>
                <a:sym typeface="Courier New"/>
              </a:rPr>
              <a:t>&lt;div class="w-1/2 hover:w-full"&gt;</a:t>
            </a:r>
            <a:endParaRPr sz="2400" dirty="0">
              <a:solidFill>
                <a:schemeClr val="lt1"/>
              </a:solidFill>
              <a:highlight>
                <a:srgbClr val="1E293B"/>
              </a:highlight>
              <a:latin typeface="Suiza DEMO" panose="00000400000000000000" pitchFamily="50" charset="0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lt1"/>
                </a:solidFill>
                <a:highlight>
                  <a:srgbClr val="1E293B"/>
                </a:highlight>
                <a:latin typeface="Suiza DEMO" panose="00000400000000000000" pitchFamily="50" charset="0"/>
                <a:ea typeface="Courier New"/>
                <a:cs typeface="Courier New"/>
                <a:sym typeface="Courier New"/>
              </a:rPr>
              <a:t>  &lt;!-- ... --&gt;</a:t>
            </a:r>
            <a:endParaRPr sz="2400" dirty="0">
              <a:solidFill>
                <a:schemeClr val="lt1"/>
              </a:solidFill>
              <a:highlight>
                <a:srgbClr val="1E293B"/>
              </a:highlight>
              <a:latin typeface="Suiza DEMO" panose="00000400000000000000" pitchFamily="50" charset="0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400" dirty="0">
                <a:solidFill>
                  <a:schemeClr val="lt1"/>
                </a:solidFill>
                <a:highlight>
                  <a:srgbClr val="1E293B"/>
                </a:highlight>
                <a:latin typeface="Suiza DEMO" panose="00000400000000000000" pitchFamily="50" charset="0"/>
                <a:ea typeface="Courier New"/>
                <a:cs typeface="Courier New"/>
                <a:sym typeface="Courier New"/>
              </a:rPr>
              <a:t>&lt;/div&gt;</a:t>
            </a:r>
            <a:endParaRPr sz="2400" dirty="0">
              <a:solidFill>
                <a:schemeClr val="lt1"/>
              </a:solidFill>
              <a:latin typeface="Suiza DEMO" panose="00000400000000000000" pitchFamily="50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42EB085-4BB1-BB07-B302-21B2FF6D366F}"/>
              </a:ext>
            </a:extLst>
          </p:cNvPr>
          <p:cNvSpPr/>
          <p:nvPr/>
        </p:nvSpPr>
        <p:spPr>
          <a:xfrm>
            <a:off x="88205" y="-2244955"/>
            <a:ext cx="4648396" cy="3630981"/>
          </a:xfrm>
          <a:prstGeom prst="ellipse">
            <a:avLst/>
          </a:prstGeom>
          <a:solidFill>
            <a:srgbClr val="FFBC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latin typeface="Suiza DEMO Black" panose="00000400000000000000" pitchFamily="50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4C90F98-45E1-2112-E78F-D22FCC93E6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245" y="165630"/>
            <a:ext cx="1114063" cy="92838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59575E1-BBA4-2645-3147-43AC382EE68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D781"/>
              </a:clrFrom>
              <a:clrTo>
                <a:srgbClr val="FFD781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90105" y="1654969"/>
            <a:ext cx="2718495" cy="2718495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204EAD25-E8EC-5517-2C78-37DD4712A6CF}"/>
              </a:ext>
            </a:extLst>
          </p:cNvPr>
          <p:cNvSpPr txBox="1">
            <a:spLocks/>
          </p:cNvSpPr>
          <p:nvPr/>
        </p:nvSpPr>
        <p:spPr>
          <a:xfrm>
            <a:off x="951505" y="99844"/>
            <a:ext cx="2921795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700" dirty="0">
                <a:solidFill>
                  <a:schemeClr val="bg1"/>
                </a:solidFill>
                <a:latin typeface="Suiza DEMO Black" panose="00000400000000000000" pitchFamily="50" charset="0"/>
              </a:rPr>
              <a:t>CHANGE WIDTH ON HOVER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9"/>
          <p:cNvSpPr txBox="1">
            <a:spLocks noGrp="1"/>
          </p:cNvSpPr>
          <p:nvPr>
            <p:ph type="body" idx="1"/>
          </p:nvPr>
        </p:nvSpPr>
        <p:spPr>
          <a:xfrm>
            <a:off x="311700" y="1665421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tx1"/>
                </a:solidFill>
                <a:highlight>
                  <a:schemeClr val="lt1"/>
                </a:highlight>
                <a:latin typeface="Suiza DEMO" panose="00000400000000000000" pitchFamily="50" charset="0"/>
                <a:ea typeface="Courier New"/>
                <a:cs typeface="Courier New"/>
                <a:sym typeface="Courier New"/>
              </a:rPr>
              <a:t>&lt;div class="w-1/2 md:w-full"&gt;</a:t>
            </a:r>
            <a:endParaRPr sz="2400" dirty="0">
              <a:solidFill>
                <a:schemeClr val="tx1"/>
              </a:solidFill>
              <a:highlight>
                <a:schemeClr val="lt1"/>
              </a:highlight>
              <a:latin typeface="Suiza DEMO" panose="00000400000000000000" pitchFamily="50" charset="0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tx1"/>
                </a:solidFill>
                <a:highlight>
                  <a:schemeClr val="lt1"/>
                </a:highlight>
                <a:latin typeface="Suiza DEMO" panose="00000400000000000000" pitchFamily="50" charset="0"/>
                <a:ea typeface="Courier New"/>
                <a:cs typeface="Courier New"/>
                <a:sym typeface="Courier New"/>
              </a:rPr>
              <a:t>  &lt;!-- ... --&gt;</a:t>
            </a:r>
            <a:endParaRPr sz="2400" dirty="0">
              <a:solidFill>
                <a:schemeClr val="tx1"/>
              </a:solidFill>
              <a:highlight>
                <a:schemeClr val="lt1"/>
              </a:highlight>
              <a:latin typeface="Suiza DEMO" panose="00000400000000000000" pitchFamily="50" charset="0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400" dirty="0">
                <a:solidFill>
                  <a:schemeClr val="tx1"/>
                </a:solidFill>
                <a:highlight>
                  <a:schemeClr val="lt1"/>
                </a:highlight>
                <a:latin typeface="Suiza DEMO" panose="00000400000000000000" pitchFamily="50" charset="0"/>
                <a:ea typeface="Courier New"/>
                <a:cs typeface="Courier New"/>
                <a:sym typeface="Courier New"/>
              </a:rPr>
              <a:t>&lt;/div&gt;</a:t>
            </a:r>
            <a:endParaRPr sz="2400" dirty="0">
              <a:solidFill>
                <a:schemeClr val="tx1"/>
              </a:solidFill>
              <a:highlight>
                <a:schemeClr val="lt1"/>
              </a:highlight>
              <a:latin typeface="Suiza DEMO" panose="00000400000000000000" pitchFamily="50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BC34F45-3A4E-FE6A-1A82-878F3D5BAE9E}"/>
              </a:ext>
            </a:extLst>
          </p:cNvPr>
          <p:cNvSpPr/>
          <p:nvPr/>
        </p:nvSpPr>
        <p:spPr>
          <a:xfrm>
            <a:off x="88205" y="-2244955"/>
            <a:ext cx="4648396" cy="3630981"/>
          </a:xfrm>
          <a:prstGeom prst="ellipse">
            <a:avLst/>
          </a:prstGeom>
          <a:solidFill>
            <a:srgbClr val="FFBC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latin typeface="Suiza DEMO Black" panose="00000400000000000000" pitchFamily="50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3DA13C8-7A74-C85E-45F5-7ED4C9F40C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245" y="165630"/>
            <a:ext cx="1114063" cy="92838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85644E2-FD21-C9D8-9238-9612144B3C34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D781"/>
              </a:clrFrom>
              <a:clrTo>
                <a:srgbClr val="FFD781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90105" y="1654969"/>
            <a:ext cx="2718495" cy="2718495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6217ADD5-526C-24B2-98F6-70DC1CC48DD0}"/>
              </a:ext>
            </a:extLst>
          </p:cNvPr>
          <p:cNvSpPr txBox="1">
            <a:spLocks/>
          </p:cNvSpPr>
          <p:nvPr/>
        </p:nvSpPr>
        <p:spPr>
          <a:xfrm>
            <a:off x="951505" y="99844"/>
            <a:ext cx="2921795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700" dirty="0">
                <a:solidFill>
                  <a:schemeClr val="bg1"/>
                </a:solidFill>
                <a:latin typeface="Suiza DEMO Black" panose="00000400000000000000" pitchFamily="50" charset="0"/>
              </a:rPr>
              <a:t>CHANGE WIDTH ON BREAKPOINT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02060E2-7515-B2AE-63A1-605B865C10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5"/>
            <a:ext cx="9144000" cy="514099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A603586A-7564-4F2E-B035-CA6C9ADDA5BF}"/>
              </a:ext>
            </a:extLst>
          </p:cNvPr>
          <p:cNvSpPr/>
          <p:nvPr/>
        </p:nvSpPr>
        <p:spPr>
          <a:xfrm>
            <a:off x="2761060" y="760810"/>
            <a:ext cx="3621881" cy="3621881"/>
          </a:xfrm>
          <a:prstGeom prst="ellipse">
            <a:avLst/>
          </a:prstGeom>
          <a:solidFill>
            <a:srgbClr val="FFBC0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latin typeface="Suiza DEMO Black" panose="00000400000000000000" pitchFamily="50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3E0931-C26A-4518-BD53-5ACC48C02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6364" y="1584139"/>
            <a:ext cx="3621881" cy="2949158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Suiza DEMO Black" panose="00000400000000000000" pitchFamily="50" charset="0"/>
              </a:rPr>
              <a:t>Introduction</a:t>
            </a:r>
            <a:br>
              <a:rPr lang="en-US" sz="4000" b="1" dirty="0">
                <a:solidFill>
                  <a:schemeClr val="bg1"/>
                </a:solidFill>
                <a:latin typeface="Suiza DEMO Black" panose="00000400000000000000" pitchFamily="50" charset="0"/>
              </a:rPr>
            </a:br>
            <a:r>
              <a:rPr lang="en-US" sz="4000" b="1" dirty="0">
                <a:solidFill>
                  <a:schemeClr val="bg1"/>
                </a:solidFill>
                <a:latin typeface="Suiza DEMO Black" panose="00000400000000000000" pitchFamily="50" charset="0"/>
              </a:rPr>
              <a:t>to</a:t>
            </a:r>
            <a:br>
              <a:rPr lang="en-US" sz="4000" b="1" dirty="0">
                <a:solidFill>
                  <a:schemeClr val="bg1"/>
                </a:solidFill>
                <a:latin typeface="Suiza DEMO Black" panose="00000400000000000000" pitchFamily="50" charset="0"/>
              </a:rPr>
            </a:br>
            <a:r>
              <a:rPr lang="en-US" sz="4000" b="1" dirty="0">
                <a:solidFill>
                  <a:schemeClr val="bg1"/>
                </a:solidFill>
                <a:latin typeface="Suiza DEMO Black" panose="00000400000000000000" pitchFamily="50" charset="0"/>
              </a:rPr>
              <a:t>Tailwind</a:t>
            </a:r>
            <a:br>
              <a:rPr lang="en-US" sz="4000" b="1" dirty="0">
                <a:solidFill>
                  <a:schemeClr val="bg1"/>
                </a:solidFill>
                <a:latin typeface="Suiza DEMO Black" panose="00000400000000000000" pitchFamily="50" charset="0"/>
              </a:rPr>
            </a:br>
            <a:r>
              <a:rPr lang="en-US" sz="4000" b="1" dirty="0">
                <a:solidFill>
                  <a:schemeClr val="bg1"/>
                </a:solidFill>
                <a:latin typeface="Suiza DEMO Black" panose="00000400000000000000" pitchFamily="50" charset="0"/>
              </a:rPr>
              <a:t>CSS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9CE717-6C21-28D6-DAFB-2E82DD7DA3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245" y="165630"/>
            <a:ext cx="1114063" cy="928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0380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0"/>
          <p:cNvSpPr txBox="1">
            <a:spLocks noGrp="1"/>
          </p:cNvSpPr>
          <p:nvPr>
            <p:ph type="body" idx="1"/>
          </p:nvPr>
        </p:nvSpPr>
        <p:spPr>
          <a:xfrm>
            <a:off x="311700" y="165929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tx1"/>
                </a:solidFill>
                <a:latin typeface="Suiza DEMO" panose="00000400000000000000" pitchFamily="50" charset="0"/>
              </a:rPr>
              <a:t>Add Custom width with:</a:t>
            </a:r>
            <a:endParaRPr sz="2000" dirty="0">
              <a:solidFill>
                <a:schemeClr val="tx1"/>
              </a:solidFill>
              <a:latin typeface="Suiza DEMO" panose="00000400000000000000" pitchFamily="50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 dirty="0">
                <a:solidFill>
                  <a:schemeClr val="tx1"/>
                </a:solidFill>
                <a:latin typeface="Suiza DEMO" panose="00000400000000000000" pitchFamily="50" charset="0"/>
              </a:rPr>
              <a:t>w-[120px]</a:t>
            </a:r>
            <a:endParaRPr sz="2000" dirty="0">
              <a:solidFill>
                <a:schemeClr val="tx1"/>
              </a:solidFill>
              <a:latin typeface="Suiza DEMO" panose="00000400000000000000" pitchFamily="50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A551AFE-A499-0A62-606B-D4BB2F85B49B}"/>
              </a:ext>
            </a:extLst>
          </p:cNvPr>
          <p:cNvSpPr/>
          <p:nvPr/>
        </p:nvSpPr>
        <p:spPr>
          <a:xfrm>
            <a:off x="88205" y="-2244955"/>
            <a:ext cx="4648396" cy="3630981"/>
          </a:xfrm>
          <a:prstGeom prst="ellipse">
            <a:avLst/>
          </a:prstGeom>
          <a:solidFill>
            <a:srgbClr val="FFBC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latin typeface="Suiza DEMO Black" panose="00000400000000000000" pitchFamily="50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3CDA963-26D8-419F-DFD4-3AC893B3FE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245" y="165630"/>
            <a:ext cx="1114063" cy="92838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A58F4BF-BB26-A642-1C02-82CAFC8A160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D781"/>
              </a:clrFrom>
              <a:clrTo>
                <a:srgbClr val="FFD781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90105" y="1654969"/>
            <a:ext cx="2718495" cy="2718495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8D24A0A3-8F31-FD23-2B28-9C3D416DCA45}"/>
              </a:ext>
            </a:extLst>
          </p:cNvPr>
          <p:cNvSpPr txBox="1">
            <a:spLocks/>
          </p:cNvSpPr>
          <p:nvPr/>
        </p:nvSpPr>
        <p:spPr>
          <a:xfrm>
            <a:off x="951505" y="99844"/>
            <a:ext cx="2921795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700" dirty="0">
                <a:solidFill>
                  <a:schemeClr val="bg1"/>
                </a:solidFill>
                <a:latin typeface="Suiza DEMO Black" panose="00000400000000000000" pitchFamily="50" charset="0"/>
              </a:rPr>
              <a:t>CUSTOM WIDTH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1"/>
          <p:cNvSpPr txBox="1">
            <a:spLocks noGrp="1"/>
          </p:cNvSpPr>
          <p:nvPr>
            <p:ph type="body" idx="1"/>
          </p:nvPr>
        </p:nvSpPr>
        <p:spPr>
          <a:xfrm>
            <a:off x="311700" y="1386026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tx1"/>
                </a:solidFill>
                <a:highlight>
                  <a:srgbClr val="FFFFFF"/>
                </a:highlight>
                <a:latin typeface="Suiza DEMO" panose="00000400000000000000" pitchFamily="50" charset="0"/>
              </a:rPr>
              <a:t>Utilities for setting the height of an element.</a:t>
            </a:r>
            <a:endParaRPr sz="1100" b="1" dirty="0">
              <a:solidFill>
                <a:schemeClr val="tx1"/>
              </a:solidFill>
              <a:highlight>
                <a:srgbClr val="FFFFFF"/>
              </a:highlight>
              <a:latin typeface="Suiza DEMO" panose="00000400000000000000" pitchFamily="50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tx1"/>
                </a:solidFill>
                <a:highlight>
                  <a:srgbClr val="FFFFFF"/>
                </a:highlight>
                <a:latin typeface="Suiza DEMO" panose="00000400000000000000" pitchFamily="50" charset="0"/>
                <a:ea typeface="Courier New"/>
                <a:cs typeface="Courier New"/>
                <a:sym typeface="Courier New"/>
              </a:rPr>
              <a:t>h-0</a:t>
            </a:r>
            <a:endParaRPr sz="1100" dirty="0">
              <a:solidFill>
                <a:schemeClr val="tx1"/>
              </a:solidFill>
              <a:highlight>
                <a:srgbClr val="FFFFFF"/>
              </a:highlight>
              <a:latin typeface="Suiza DEMO" panose="00000400000000000000" pitchFamily="50" charset="0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tx1"/>
                </a:solidFill>
                <a:highlight>
                  <a:srgbClr val="FFFFFF"/>
                </a:highlight>
                <a:latin typeface="Suiza DEMO" panose="00000400000000000000" pitchFamily="50" charset="0"/>
                <a:ea typeface="Courier New"/>
                <a:cs typeface="Courier New"/>
                <a:sym typeface="Courier New"/>
              </a:rPr>
              <a:t>height: 0px;</a:t>
            </a:r>
            <a:endParaRPr sz="1100" dirty="0">
              <a:solidFill>
                <a:schemeClr val="tx1"/>
              </a:solidFill>
              <a:highlight>
                <a:srgbClr val="FFFFFF"/>
              </a:highlight>
              <a:latin typeface="Suiza DEMO" panose="00000400000000000000" pitchFamily="50" charset="0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tx1"/>
              </a:solidFill>
              <a:highlight>
                <a:srgbClr val="FFFFFF"/>
              </a:highlight>
              <a:latin typeface="Suiza DEMO" panose="00000400000000000000" pitchFamily="50" charset="0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tx1"/>
                </a:solidFill>
                <a:highlight>
                  <a:srgbClr val="FFFFFF"/>
                </a:highlight>
                <a:latin typeface="Suiza DEMO" panose="00000400000000000000" pitchFamily="50" charset="0"/>
                <a:ea typeface="Courier New"/>
                <a:cs typeface="Courier New"/>
                <a:sym typeface="Courier New"/>
              </a:rPr>
              <a:t>h-px</a:t>
            </a:r>
            <a:endParaRPr sz="1100" dirty="0">
              <a:solidFill>
                <a:schemeClr val="tx1"/>
              </a:solidFill>
              <a:highlight>
                <a:srgbClr val="FFFFFF"/>
              </a:highlight>
              <a:latin typeface="Suiza DEMO" panose="00000400000000000000" pitchFamily="50" charset="0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tx1"/>
                </a:solidFill>
                <a:highlight>
                  <a:srgbClr val="FFFFFF"/>
                </a:highlight>
                <a:latin typeface="Suiza DEMO" panose="00000400000000000000" pitchFamily="50" charset="0"/>
                <a:ea typeface="Courier New"/>
                <a:cs typeface="Courier New"/>
                <a:sym typeface="Courier New"/>
              </a:rPr>
              <a:t>height: 1px;</a:t>
            </a:r>
            <a:endParaRPr sz="1100" dirty="0">
              <a:solidFill>
                <a:schemeClr val="tx1"/>
              </a:solidFill>
              <a:highlight>
                <a:srgbClr val="FFFFFF"/>
              </a:highlight>
              <a:latin typeface="Suiza DEMO" panose="00000400000000000000" pitchFamily="50" charset="0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tx1"/>
              </a:solidFill>
              <a:highlight>
                <a:srgbClr val="FFFFFF"/>
              </a:highlight>
              <a:latin typeface="Suiza DEMO" panose="00000400000000000000" pitchFamily="50" charset="0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tx1"/>
                </a:solidFill>
                <a:highlight>
                  <a:srgbClr val="FFFFFF"/>
                </a:highlight>
                <a:latin typeface="Suiza DEMO" panose="00000400000000000000" pitchFamily="50" charset="0"/>
                <a:ea typeface="Courier New"/>
                <a:cs typeface="Courier New"/>
                <a:sym typeface="Courier New"/>
              </a:rPr>
              <a:t>h-0.5</a:t>
            </a:r>
            <a:endParaRPr sz="1100" dirty="0">
              <a:solidFill>
                <a:schemeClr val="tx1"/>
              </a:solidFill>
              <a:highlight>
                <a:srgbClr val="FFFFFF"/>
              </a:highlight>
              <a:latin typeface="Suiza DEMO" panose="00000400000000000000" pitchFamily="50" charset="0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tx1"/>
                </a:solidFill>
                <a:highlight>
                  <a:srgbClr val="FFFFFF"/>
                </a:highlight>
                <a:latin typeface="Suiza DEMO" panose="00000400000000000000" pitchFamily="50" charset="0"/>
                <a:ea typeface="Courier New"/>
                <a:cs typeface="Courier New"/>
                <a:sym typeface="Courier New"/>
              </a:rPr>
              <a:t>height: 0.125rem; /* 2px */</a:t>
            </a:r>
            <a:endParaRPr sz="1100" dirty="0">
              <a:solidFill>
                <a:schemeClr val="tx1"/>
              </a:solidFill>
              <a:highlight>
                <a:srgbClr val="FFFFFF"/>
              </a:highlight>
              <a:latin typeface="Suiza DEMO" panose="00000400000000000000" pitchFamily="50" charset="0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tx1"/>
              </a:solidFill>
              <a:highlight>
                <a:srgbClr val="FFFFFF"/>
              </a:highlight>
              <a:latin typeface="Suiza DEMO" panose="00000400000000000000" pitchFamily="50" charset="0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tx1"/>
                </a:solidFill>
                <a:highlight>
                  <a:srgbClr val="FFFFFF"/>
                </a:highlight>
                <a:latin typeface="Suiza DEMO" panose="00000400000000000000" pitchFamily="50" charset="0"/>
                <a:ea typeface="Courier New"/>
                <a:cs typeface="Courier New"/>
                <a:sym typeface="Courier New"/>
              </a:rPr>
              <a:t>h-1</a:t>
            </a:r>
            <a:endParaRPr sz="1100" dirty="0">
              <a:solidFill>
                <a:schemeClr val="tx1"/>
              </a:solidFill>
              <a:highlight>
                <a:srgbClr val="FFFFFF"/>
              </a:highlight>
              <a:latin typeface="Suiza DEMO" panose="00000400000000000000" pitchFamily="50" charset="0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tx1"/>
                </a:solidFill>
                <a:highlight>
                  <a:srgbClr val="FFFFFF"/>
                </a:highlight>
                <a:latin typeface="Suiza DEMO" panose="00000400000000000000" pitchFamily="50" charset="0"/>
                <a:ea typeface="Courier New"/>
                <a:cs typeface="Courier New"/>
                <a:sym typeface="Courier New"/>
              </a:rPr>
              <a:t>height: 0.25rem; /* 4px */</a:t>
            </a:r>
            <a:endParaRPr sz="1100" dirty="0">
              <a:solidFill>
                <a:schemeClr val="tx1"/>
              </a:solidFill>
              <a:highlight>
                <a:srgbClr val="FFFFFF"/>
              </a:highlight>
              <a:latin typeface="Suiza DEMO" panose="00000400000000000000" pitchFamily="50" charset="0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tx1"/>
              </a:solidFill>
              <a:highlight>
                <a:srgbClr val="FFFFFF"/>
              </a:highlight>
              <a:latin typeface="Suiza DEMO" panose="00000400000000000000" pitchFamily="50" charset="0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tx1"/>
                </a:solidFill>
                <a:highlight>
                  <a:srgbClr val="FFFFFF"/>
                </a:highlight>
                <a:latin typeface="Suiza DEMO" panose="00000400000000000000" pitchFamily="50" charset="0"/>
                <a:ea typeface="Courier New"/>
                <a:cs typeface="Courier New"/>
                <a:sym typeface="Courier New"/>
              </a:rPr>
              <a:t>h-1.5</a:t>
            </a:r>
            <a:endParaRPr sz="1100" dirty="0">
              <a:solidFill>
                <a:schemeClr val="tx1"/>
              </a:solidFill>
              <a:highlight>
                <a:srgbClr val="FFFFFF"/>
              </a:highlight>
              <a:latin typeface="Suiza DEMO" panose="00000400000000000000" pitchFamily="50" charset="0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tx1"/>
                </a:solidFill>
                <a:highlight>
                  <a:srgbClr val="FFFFFF"/>
                </a:highlight>
                <a:latin typeface="Suiza DEMO" panose="00000400000000000000" pitchFamily="50" charset="0"/>
                <a:ea typeface="Courier New"/>
                <a:cs typeface="Courier New"/>
                <a:sym typeface="Courier New"/>
              </a:rPr>
              <a:t>height: 0.375rem; /* 6px */</a:t>
            </a:r>
            <a:endParaRPr sz="1100" dirty="0">
              <a:solidFill>
                <a:schemeClr val="tx1"/>
              </a:solidFill>
              <a:highlight>
                <a:srgbClr val="FFFFFF"/>
              </a:highlight>
              <a:latin typeface="Suiza DEMO" panose="00000400000000000000" pitchFamily="50" charset="0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tx1"/>
              </a:solidFill>
              <a:highlight>
                <a:srgbClr val="FFFFFF"/>
              </a:highlight>
              <a:latin typeface="Suiza DEMO" panose="00000400000000000000" pitchFamily="50" charset="0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tx1"/>
                </a:solidFill>
                <a:highlight>
                  <a:srgbClr val="FFFFFF"/>
                </a:highlight>
                <a:latin typeface="Suiza DEMO" panose="00000400000000000000" pitchFamily="50" charset="0"/>
                <a:ea typeface="Courier New"/>
                <a:cs typeface="Courier New"/>
                <a:sym typeface="Courier New"/>
              </a:rPr>
              <a:t>h-2</a:t>
            </a:r>
            <a:endParaRPr sz="1100" dirty="0">
              <a:solidFill>
                <a:schemeClr val="tx1"/>
              </a:solidFill>
              <a:highlight>
                <a:srgbClr val="FFFFFF"/>
              </a:highlight>
              <a:latin typeface="Suiza DEMO" panose="00000400000000000000" pitchFamily="50" charset="0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tx1"/>
                </a:solidFill>
                <a:highlight>
                  <a:srgbClr val="FFFFFF"/>
                </a:highlight>
                <a:latin typeface="Suiza DEMO" panose="00000400000000000000" pitchFamily="50" charset="0"/>
                <a:ea typeface="Courier New"/>
                <a:cs typeface="Courier New"/>
                <a:sym typeface="Courier New"/>
              </a:rPr>
              <a:t>height: 0.5rem; /* 8px */</a:t>
            </a:r>
            <a:endParaRPr sz="1100" dirty="0">
              <a:solidFill>
                <a:schemeClr val="tx1"/>
              </a:solidFill>
              <a:highlight>
                <a:srgbClr val="FFFFFF"/>
              </a:highlight>
              <a:latin typeface="Suiza DEMO" panose="00000400000000000000" pitchFamily="50" charset="0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100" dirty="0">
              <a:solidFill>
                <a:schemeClr val="tx1"/>
              </a:solidFill>
              <a:highlight>
                <a:srgbClr val="FFFFFF"/>
              </a:highlight>
              <a:latin typeface="Suiza DEMO" panose="00000400000000000000" pitchFamily="50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10B85DC-FF77-3E12-23DF-F7A4FEEA8E7B}"/>
              </a:ext>
            </a:extLst>
          </p:cNvPr>
          <p:cNvSpPr/>
          <p:nvPr/>
        </p:nvSpPr>
        <p:spPr>
          <a:xfrm>
            <a:off x="88205" y="-2244955"/>
            <a:ext cx="4648396" cy="3630981"/>
          </a:xfrm>
          <a:prstGeom prst="ellipse">
            <a:avLst/>
          </a:prstGeom>
          <a:solidFill>
            <a:srgbClr val="FFBC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latin typeface="Suiza DEMO Black" panose="00000400000000000000" pitchFamily="50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FDCF83C-C49F-3D69-BD39-F030FAF7E0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245" y="165630"/>
            <a:ext cx="1114063" cy="92838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E9C843B-F6BA-2499-0130-EDF0FF181051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D781"/>
              </a:clrFrom>
              <a:clrTo>
                <a:srgbClr val="FFD781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90105" y="1654969"/>
            <a:ext cx="2718495" cy="2718495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CAACA965-38BC-76AA-83D3-122A44B30F06}"/>
              </a:ext>
            </a:extLst>
          </p:cNvPr>
          <p:cNvSpPr txBox="1">
            <a:spLocks/>
          </p:cNvSpPr>
          <p:nvPr/>
        </p:nvSpPr>
        <p:spPr>
          <a:xfrm>
            <a:off x="951505" y="99844"/>
            <a:ext cx="2921795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700" dirty="0">
                <a:solidFill>
                  <a:schemeClr val="bg1"/>
                </a:solidFill>
                <a:latin typeface="Suiza DEMO Black" panose="00000400000000000000" pitchFamily="50" charset="0"/>
              </a:rPr>
              <a:t>HEIGHT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2"/>
          <p:cNvSpPr txBox="1">
            <a:spLocks noGrp="1"/>
          </p:cNvSpPr>
          <p:nvPr>
            <p:ph type="body" idx="1"/>
          </p:nvPr>
        </p:nvSpPr>
        <p:spPr>
          <a:xfrm>
            <a:off x="311700" y="1654969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  <a:latin typeface="Suiza DEMO" panose="00000400000000000000" pitchFamily="50" charset="0"/>
              </a:rPr>
              <a:t>To set max width of anything</a:t>
            </a:r>
            <a:endParaRPr dirty="0">
              <a:solidFill>
                <a:schemeClr val="tx1"/>
              </a:solidFill>
              <a:latin typeface="Suiza DEMO" panose="00000400000000000000" pitchFamily="50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  <a:latin typeface="Suiza DEMO" panose="00000400000000000000" pitchFamily="50" charset="0"/>
              </a:rPr>
              <a:t>max-w-sm</a:t>
            </a:r>
            <a:endParaRPr dirty="0">
              <a:solidFill>
                <a:schemeClr val="tx1"/>
              </a:solidFill>
              <a:latin typeface="Suiza DEMO" panose="00000400000000000000" pitchFamily="50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  <a:latin typeface="Suiza DEMO" panose="00000400000000000000" pitchFamily="50" charset="0"/>
              </a:rPr>
              <a:t>max-w-lg</a:t>
            </a:r>
            <a:endParaRPr dirty="0">
              <a:solidFill>
                <a:schemeClr val="tx1"/>
              </a:solidFill>
              <a:latin typeface="Suiza DEMO" panose="00000400000000000000" pitchFamily="50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dirty="0">
                <a:solidFill>
                  <a:schemeClr val="tx1"/>
                </a:solidFill>
                <a:latin typeface="Suiza DEMO" panose="00000400000000000000" pitchFamily="50" charset="0"/>
              </a:rPr>
              <a:t>max-w-2xl</a:t>
            </a:r>
            <a:endParaRPr dirty="0">
              <a:solidFill>
                <a:schemeClr val="tx1"/>
              </a:solidFill>
              <a:latin typeface="Suiza DEMO" panose="00000400000000000000" pitchFamily="50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952112C-6930-9B00-AAC8-ED67E78B72FE}"/>
              </a:ext>
            </a:extLst>
          </p:cNvPr>
          <p:cNvSpPr/>
          <p:nvPr/>
        </p:nvSpPr>
        <p:spPr>
          <a:xfrm>
            <a:off x="88205" y="-2244955"/>
            <a:ext cx="4648396" cy="3630981"/>
          </a:xfrm>
          <a:prstGeom prst="ellipse">
            <a:avLst/>
          </a:prstGeom>
          <a:solidFill>
            <a:srgbClr val="FFBC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latin typeface="Suiza DEMO Black" panose="00000400000000000000" pitchFamily="50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E9968D3-E8CE-F16D-BA39-E18CA55FC6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245" y="165630"/>
            <a:ext cx="1114063" cy="92838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AC13078-8DCE-AEF5-1F49-6E6908936B5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D781"/>
              </a:clrFrom>
              <a:clrTo>
                <a:srgbClr val="FFD781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90105" y="1654969"/>
            <a:ext cx="2718495" cy="2718495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F3DAD4A3-3FB4-D415-A6B9-438CE1960A57}"/>
              </a:ext>
            </a:extLst>
          </p:cNvPr>
          <p:cNvSpPr txBox="1">
            <a:spLocks/>
          </p:cNvSpPr>
          <p:nvPr/>
        </p:nvSpPr>
        <p:spPr>
          <a:xfrm>
            <a:off x="951505" y="99844"/>
            <a:ext cx="2921795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700" dirty="0">
                <a:solidFill>
                  <a:schemeClr val="bg1"/>
                </a:solidFill>
                <a:latin typeface="Suiza DEMO Black" panose="00000400000000000000" pitchFamily="50" charset="0"/>
              </a:rPr>
              <a:t>MAX WIDTH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3"/>
          <p:cNvSpPr txBox="1">
            <a:spLocks noGrp="1"/>
          </p:cNvSpPr>
          <p:nvPr>
            <p:ph type="body" idx="1"/>
          </p:nvPr>
        </p:nvSpPr>
        <p:spPr>
          <a:xfrm>
            <a:off x="311700" y="1654969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  <a:latin typeface="Suiza DEMO" panose="00000400000000000000" pitchFamily="50" charset="0"/>
              </a:rPr>
              <a:t>mx</a:t>
            </a:r>
            <a:endParaRPr dirty="0">
              <a:solidFill>
                <a:schemeClr val="tx1"/>
              </a:solidFill>
              <a:latin typeface="Suiza DEMO" panose="00000400000000000000" pitchFamily="50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  <a:latin typeface="Suiza DEMO" panose="00000400000000000000" pitchFamily="50" charset="0"/>
              </a:rPr>
              <a:t>ml</a:t>
            </a:r>
            <a:endParaRPr dirty="0">
              <a:solidFill>
                <a:schemeClr val="tx1"/>
              </a:solidFill>
              <a:latin typeface="Suiza DEMO" panose="00000400000000000000" pitchFamily="50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  <a:latin typeface="Suiza DEMO" panose="00000400000000000000" pitchFamily="50" charset="0"/>
              </a:rPr>
              <a:t>mr</a:t>
            </a:r>
            <a:endParaRPr dirty="0">
              <a:solidFill>
                <a:schemeClr val="tx1"/>
              </a:solidFill>
              <a:latin typeface="Suiza DEMO" panose="00000400000000000000" pitchFamily="50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  <a:latin typeface="Suiza DEMO" panose="00000400000000000000" pitchFamily="50" charset="0"/>
              </a:rPr>
              <a:t>my</a:t>
            </a:r>
            <a:endParaRPr dirty="0">
              <a:solidFill>
                <a:schemeClr val="tx1"/>
              </a:solidFill>
              <a:latin typeface="Suiza DEMO" panose="00000400000000000000" pitchFamily="50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  <a:latin typeface="Suiza DEMO" panose="00000400000000000000" pitchFamily="50" charset="0"/>
              </a:rPr>
              <a:t>mt</a:t>
            </a:r>
            <a:endParaRPr dirty="0">
              <a:solidFill>
                <a:schemeClr val="tx1"/>
              </a:solidFill>
              <a:latin typeface="Suiza DEMO" panose="00000400000000000000" pitchFamily="50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  <a:latin typeface="Suiza DEMO" panose="00000400000000000000" pitchFamily="50" charset="0"/>
              </a:rPr>
              <a:t>mb</a:t>
            </a:r>
            <a:endParaRPr dirty="0">
              <a:solidFill>
                <a:schemeClr val="tx1"/>
              </a:solidFill>
              <a:latin typeface="Suiza DEMO" panose="00000400000000000000" pitchFamily="50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>
              <a:solidFill>
                <a:schemeClr val="tx1"/>
              </a:solidFill>
              <a:latin typeface="Suiza DEMO" panose="00000400000000000000" pitchFamily="50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84B969D-8E88-0511-121C-C3B149530771}"/>
              </a:ext>
            </a:extLst>
          </p:cNvPr>
          <p:cNvSpPr/>
          <p:nvPr/>
        </p:nvSpPr>
        <p:spPr>
          <a:xfrm>
            <a:off x="88205" y="-2244955"/>
            <a:ext cx="4648396" cy="3630981"/>
          </a:xfrm>
          <a:prstGeom prst="ellipse">
            <a:avLst/>
          </a:prstGeom>
          <a:solidFill>
            <a:srgbClr val="FFBC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latin typeface="Suiza DEMO Black" panose="00000400000000000000" pitchFamily="50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900C827-32D4-708F-D4B6-517319CD40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245" y="165630"/>
            <a:ext cx="1114063" cy="92838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814C188-5425-7334-4066-B64BC55D980D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D781"/>
              </a:clrFrom>
              <a:clrTo>
                <a:srgbClr val="FFD781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90105" y="1654969"/>
            <a:ext cx="2718495" cy="2718495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E6AF89A1-5F0A-A03E-D358-82B55FF478A9}"/>
              </a:ext>
            </a:extLst>
          </p:cNvPr>
          <p:cNvSpPr txBox="1">
            <a:spLocks/>
          </p:cNvSpPr>
          <p:nvPr/>
        </p:nvSpPr>
        <p:spPr>
          <a:xfrm>
            <a:off x="951505" y="99844"/>
            <a:ext cx="2921795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700" dirty="0">
                <a:solidFill>
                  <a:schemeClr val="bg1"/>
                </a:solidFill>
                <a:latin typeface="Suiza DEMO Black" panose="00000400000000000000" pitchFamily="50" charset="0"/>
              </a:rPr>
              <a:t>MARGIN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Padding</a:t>
            </a:r>
            <a:endParaRPr/>
          </a:p>
        </p:txBody>
      </p:sp>
      <p:sp>
        <p:nvSpPr>
          <p:cNvPr id="241" name="Google Shape;241;p4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px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pl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py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pt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pb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86091BE-E0F4-B2DD-793B-69C00445F9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276089" y="1654969"/>
            <a:ext cx="5296373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tx1"/>
                </a:solidFill>
                <a:latin typeface="Suiza DEMO" panose="00000400000000000000" pitchFamily="50" charset="0"/>
              </a:rPr>
              <a:t>It’s a CSS Framework with a Utility First Approach, where you use pre-built CSS classes to style your elements</a:t>
            </a:r>
            <a:r>
              <a:rPr lang="en" sz="2000" dirty="0">
                <a:solidFill>
                  <a:schemeClr val="tx1"/>
                </a:solidFill>
                <a:highlight>
                  <a:srgbClr val="FFFFFF"/>
                </a:highlight>
                <a:latin typeface="Suiza DEMO" panose="00000400000000000000" pitchFamily="50" charset="0"/>
              </a:rPr>
              <a:t>.</a:t>
            </a:r>
            <a:endParaRPr sz="2000" dirty="0">
              <a:solidFill>
                <a:schemeClr val="tx1"/>
              </a:solidFill>
              <a:highlight>
                <a:srgbClr val="FFFFFF"/>
              </a:highlight>
              <a:latin typeface="Suiza DEMO" panose="00000400000000000000" pitchFamily="50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tx1"/>
                </a:solidFill>
                <a:highlight>
                  <a:srgbClr val="FFFFFF"/>
                </a:highlight>
                <a:latin typeface="Suiza DEMO" panose="00000400000000000000" pitchFamily="50" charset="0"/>
              </a:rPr>
              <a:t>Combination of CSS properties that makes class</a:t>
            </a:r>
            <a:endParaRPr sz="2000" dirty="0">
              <a:solidFill>
                <a:schemeClr val="tx1"/>
              </a:solidFill>
              <a:highlight>
                <a:srgbClr val="FFFFFF"/>
              </a:highlight>
              <a:latin typeface="Suiza DEMO" panose="00000400000000000000" pitchFamily="50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tx1"/>
                </a:solidFill>
                <a:highlight>
                  <a:srgbClr val="FFFFFF"/>
                </a:highlight>
                <a:latin typeface="Suiza DEMO" panose="00000400000000000000" pitchFamily="50" charset="0"/>
              </a:rPr>
              <a:t>Build modern websites without leaving HTML pages.</a:t>
            </a:r>
            <a:endParaRPr sz="2000" dirty="0">
              <a:solidFill>
                <a:schemeClr val="tx1"/>
              </a:solidFill>
              <a:highlight>
                <a:srgbClr val="FFFFFF"/>
              </a:highlight>
              <a:latin typeface="Suiza DEMO" panose="00000400000000000000" pitchFamily="50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tx1"/>
                </a:solidFill>
                <a:highlight>
                  <a:srgbClr val="FFFFFF"/>
                </a:highlight>
                <a:latin typeface="Suiza DEMO" panose="00000400000000000000" pitchFamily="50" charset="0"/>
              </a:rPr>
              <a:t>Faster UI building process.</a:t>
            </a:r>
            <a:endParaRPr sz="2000" dirty="0">
              <a:solidFill>
                <a:schemeClr val="tx1"/>
              </a:solidFill>
              <a:highlight>
                <a:srgbClr val="FFFFFF"/>
              </a:highlight>
              <a:latin typeface="Suiza DEMO" panose="00000400000000000000" pitchFamily="50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000" dirty="0">
              <a:solidFill>
                <a:schemeClr val="tx1"/>
              </a:solidFill>
              <a:latin typeface="Suiza DEMO" panose="00000400000000000000" pitchFamily="50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EA05540-D16C-08C5-8FCE-65A8D146FDB6}"/>
              </a:ext>
            </a:extLst>
          </p:cNvPr>
          <p:cNvSpPr/>
          <p:nvPr/>
        </p:nvSpPr>
        <p:spPr>
          <a:xfrm>
            <a:off x="88205" y="-2244955"/>
            <a:ext cx="4648396" cy="3630981"/>
          </a:xfrm>
          <a:prstGeom prst="ellipse">
            <a:avLst/>
          </a:prstGeom>
          <a:solidFill>
            <a:srgbClr val="FFBC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latin typeface="Suiza DEMO Black" panose="00000400000000000000" pitchFamily="50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766C14A-CC5A-7955-E070-A4A42CD67B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245" y="165630"/>
            <a:ext cx="1114063" cy="92838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38CA11D-8A0A-46B7-D9B6-54F1C569078F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D781"/>
              </a:clrFrom>
              <a:clrTo>
                <a:srgbClr val="FFD781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90105" y="1654969"/>
            <a:ext cx="2718495" cy="2718495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441F3694-888F-768E-556E-D8EA2145647A}"/>
              </a:ext>
            </a:extLst>
          </p:cNvPr>
          <p:cNvSpPr txBox="1">
            <a:spLocks/>
          </p:cNvSpPr>
          <p:nvPr/>
        </p:nvSpPr>
        <p:spPr>
          <a:xfrm>
            <a:off x="951505" y="99844"/>
            <a:ext cx="2921795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700" dirty="0">
                <a:solidFill>
                  <a:schemeClr val="bg1"/>
                </a:solidFill>
                <a:latin typeface="Suiza DEMO Black" panose="00000400000000000000" pitchFamily="50" charset="0"/>
              </a:rPr>
              <a:t>WHAT IS TAILWIND CSS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9904" y="1654969"/>
            <a:ext cx="4184996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 Css: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0000"/>
                </a:solidFill>
              </a:rPr>
              <a:t>display:flex;</a:t>
            </a:r>
            <a:endParaRPr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0000"/>
                </a:solidFill>
              </a:rPr>
              <a:t>justify-content:space-between</a:t>
            </a:r>
            <a:endParaRPr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In Tailwind CSS: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0000"/>
                </a:solidFill>
              </a:rPr>
              <a:t>flex</a:t>
            </a:r>
            <a:endParaRPr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0000"/>
                </a:solidFill>
              </a:rPr>
              <a:t>justify-between</a:t>
            </a:r>
            <a:endParaRPr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2398B35-8B96-299E-0915-47BDA302F5BC}"/>
              </a:ext>
            </a:extLst>
          </p:cNvPr>
          <p:cNvSpPr/>
          <p:nvPr/>
        </p:nvSpPr>
        <p:spPr>
          <a:xfrm>
            <a:off x="88205" y="-2244955"/>
            <a:ext cx="4648396" cy="3630981"/>
          </a:xfrm>
          <a:prstGeom prst="ellipse">
            <a:avLst/>
          </a:prstGeom>
          <a:solidFill>
            <a:srgbClr val="FFBC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latin typeface="Suiza DEMO Black" panose="00000400000000000000" pitchFamily="50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8ED8050-8622-8D3E-4566-B987AEA1EC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245" y="165630"/>
            <a:ext cx="1114063" cy="92838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B8CC2AB-60AE-870E-15B1-877BE202BE39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D781"/>
              </a:clrFrom>
              <a:clrTo>
                <a:srgbClr val="FFD781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90105" y="1654969"/>
            <a:ext cx="2718495" cy="2718495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C3E47045-DF3F-8ACA-D04C-8687012299C3}"/>
              </a:ext>
            </a:extLst>
          </p:cNvPr>
          <p:cNvSpPr txBox="1">
            <a:spLocks/>
          </p:cNvSpPr>
          <p:nvPr/>
        </p:nvSpPr>
        <p:spPr>
          <a:xfrm>
            <a:off x="951505" y="99844"/>
            <a:ext cx="2921795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700" dirty="0">
                <a:solidFill>
                  <a:schemeClr val="bg1"/>
                </a:solidFill>
                <a:latin typeface="Suiza DEMO Black" panose="00000400000000000000" pitchFamily="50" charset="0"/>
              </a:rPr>
              <a:t>CSS VS TAILWIND CSS EXAMPLE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284566" y="1654969"/>
            <a:ext cx="5868808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flex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.</a:t>
            </a:r>
            <a:r>
              <a:rPr lang="en" dirty="0">
                <a:solidFill>
                  <a:srgbClr val="FF0000"/>
                </a:solidFill>
              </a:rPr>
              <a:t>flex{</a:t>
            </a:r>
            <a:endParaRPr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0000"/>
                </a:solidFill>
              </a:rPr>
              <a:t>display: flex</a:t>
            </a:r>
            <a:endParaRPr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0000"/>
                </a:solidFill>
              </a:rPr>
              <a:t>}</a:t>
            </a:r>
            <a:endParaRPr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</a:rPr>
              <a:t>justify-between</a:t>
            </a: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0000"/>
                </a:solidFill>
              </a:rPr>
              <a:t>.justify-between{</a:t>
            </a:r>
            <a:endParaRPr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0000"/>
                </a:solidFill>
              </a:rPr>
              <a:t>justify-content:space-between</a:t>
            </a:r>
            <a:endParaRPr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0000"/>
                </a:solidFill>
              </a:rPr>
              <a:t>}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DF6F875-5413-2610-B2D2-E1BBEC0A8C91}"/>
              </a:ext>
            </a:extLst>
          </p:cNvPr>
          <p:cNvSpPr/>
          <p:nvPr/>
        </p:nvSpPr>
        <p:spPr>
          <a:xfrm>
            <a:off x="88205" y="-2244955"/>
            <a:ext cx="4648396" cy="3630981"/>
          </a:xfrm>
          <a:prstGeom prst="ellipse">
            <a:avLst/>
          </a:prstGeom>
          <a:solidFill>
            <a:srgbClr val="FFBC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latin typeface="Suiza DEMO Black" panose="00000400000000000000" pitchFamily="50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8857C6-C114-961B-AA1A-6FB2FC0DE9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245" y="165630"/>
            <a:ext cx="1114063" cy="92838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125B97A-E8EA-AE3F-196D-21326683E33E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D781"/>
              </a:clrFrom>
              <a:clrTo>
                <a:srgbClr val="FFD781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90105" y="1654969"/>
            <a:ext cx="2718495" cy="2718495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3FAEA493-1B40-D03E-F37C-CC084B541A88}"/>
              </a:ext>
            </a:extLst>
          </p:cNvPr>
          <p:cNvSpPr txBox="1">
            <a:spLocks/>
          </p:cNvSpPr>
          <p:nvPr/>
        </p:nvSpPr>
        <p:spPr>
          <a:xfrm>
            <a:off x="951505" y="99844"/>
            <a:ext cx="2921795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700" dirty="0">
                <a:solidFill>
                  <a:schemeClr val="bg1"/>
                </a:solidFill>
                <a:latin typeface="Suiza DEMO Black" panose="00000400000000000000" pitchFamily="50" charset="0"/>
              </a:rPr>
              <a:t>WHAT IS HAPPENING IN THE TAILWIND CLASSES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379482" y="1654969"/>
            <a:ext cx="5010099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  <a:latin typeface="Suiza DEMO" panose="00000400000000000000" pitchFamily="50" charset="0"/>
              </a:rPr>
              <a:t>With play cdn link: </a:t>
            </a:r>
            <a:endParaRPr dirty="0">
              <a:solidFill>
                <a:schemeClr val="tx1"/>
              </a:solidFill>
              <a:latin typeface="Suiza DEMO" panose="00000400000000000000" pitchFamily="50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C5C5C5"/>
                </a:solidFill>
                <a:highlight>
                  <a:srgbClr val="002B36"/>
                </a:highlight>
                <a:latin typeface="Suiza DEMO" panose="00000400000000000000" pitchFamily="50" charset="0"/>
                <a:ea typeface="Courier New"/>
                <a:cs typeface="Courier New"/>
                <a:sym typeface="Courier New"/>
              </a:rPr>
              <a:t>&lt;</a:t>
            </a:r>
            <a:r>
              <a:rPr lang="en" dirty="0">
                <a:solidFill>
                  <a:srgbClr val="FF2C6B"/>
                </a:solidFill>
                <a:highlight>
                  <a:srgbClr val="002B36"/>
                </a:highlight>
                <a:latin typeface="Suiza DEMO" panose="00000400000000000000" pitchFamily="50" charset="0"/>
                <a:ea typeface="Courier New"/>
                <a:cs typeface="Courier New"/>
                <a:sym typeface="Courier New"/>
              </a:rPr>
              <a:t>script</a:t>
            </a:r>
            <a:r>
              <a:rPr lang="en" dirty="0">
                <a:solidFill>
                  <a:srgbClr val="E6E6E6"/>
                </a:solidFill>
                <a:highlight>
                  <a:srgbClr val="002B36"/>
                </a:highlight>
                <a:latin typeface="Suiza DEMO" panose="00000400000000000000" pitchFamily="50" charset="0"/>
                <a:ea typeface="Courier New"/>
                <a:cs typeface="Courier New"/>
                <a:sym typeface="Courier New"/>
              </a:rPr>
              <a:t> </a:t>
            </a:r>
            <a:r>
              <a:rPr lang="en" dirty="0">
                <a:solidFill>
                  <a:srgbClr val="FFCC95"/>
                </a:solidFill>
                <a:highlight>
                  <a:srgbClr val="002B36"/>
                </a:highlight>
                <a:latin typeface="Suiza DEMO" panose="00000400000000000000" pitchFamily="50" charset="0"/>
                <a:ea typeface="Courier New"/>
                <a:cs typeface="Courier New"/>
                <a:sym typeface="Courier New"/>
              </a:rPr>
              <a:t>src</a:t>
            </a:r>
            <a:r>
              <a:rPr lang="en" dirty="0">
                <a:solidFill>
                  <a:srgbClr val="E6E6E6"/>
                </a:solidFill>
                <a:highlight>
                  <a:srgbClr val="002B36"/>
                </a:highlight>
                <a:latin typeface="Suiza DEMO" panose="00000400000000000000" pitchFamily="50" charset="0"/>
                <a:ea typeface="Courier New"/>
                <a:cs typeface="Courier New"/>
                <a:sym typeface="Courier New"/>
              </a:rPr>
              <a:t>=</a:t>
            </a:r>
            <a:r>
              <a:rPr lang="en" dirty="0">
                <a:solidFill>
                  <a:srgbClr val="00ACC1"/>
                </a:solidFill>
                <a:highlight>
                  <a:srgbClr val="002B36"/>
                </a:highlight>
                <a:latin typeface="Suiza DEMO" panose="00000400000000000000" pitchFamily="50" charset="0"/>
                <a:ea typeface="Courier New"/>
                <a:cs typeface="Courier New"/>
                <a:sym typeface="Courier New"/>
              </a:rPr>
              <a:t>"</a:t>
            </a:r>
            <a:r>
              <a:rPr lang="en" dirty="0">
                <a:solidFill>
                  <a:srgbClr val="00ABC1"/>
                </a:solidFill>
                <a:highlight>
                  <a:srgbClr val="002B36"/>
                </a:highlight>
                <a:latin typeface="Suiza DEMO" panose="00000400000000000000" pitchFamily="50" charset="0"/>
                <a:ea typeface="Courier New"/>
                <a:cs typeface="Courier New"/>
                <a:sym typeface="Courier New"/>
              </a:rPr>
              <a:t>https://cdn.tailwindcss.com</a:t>
            </a:r>
            <a:r>
              <a:rPr lang="en" dirty="0">
                <a:solidFill>
                  <a:srgbClr val="00ACC1"/>
                </a:solidFill>
                <a:highlight>
                  <a:srgbClr val="002B36"/>
                </a:highlight>
                <a:latin typeface="Suiza DEMO" panose="00000400000000000000" pitchFamily="50" charset="0"/>
                <a:ea typeface="Courier New"/>
                <a:cs typeface="Courier New"/>
                <a:sym typeface="Courier New"/>
              </a:rPr>
              <a:t>"</a:t>
            </a:r>
            <a:r>
              <a:rPr lang="en" dirty="0">
                <a:solidFill>
                  <a:srgbClr val="C5C5C5"/>
                </a:solidFill>
                <a:highlight>
                  <a:srgbClr val="002B36"/>
                </a:highlight>
                <a:latin typeface="Suiza DEMO" panose="00000400000000000000" pitchFamily="50" charset="0"/>
                <a:ea typeface="Courier New"/>
                <a:cs typeface="Courier New"/>
                <a:sym typeface="Courier New"/>
              </a:rPr>
              <a:t>&gt;&lt;/</a:t>
            </a:r>
            <a:r>
              <a:rPr lang="en" dirty="0">
                <a:solidFill>
                  <a:srgbClr val="FF2C6B"/>
                </a:solidFill>
                <a:highlight>
                  <a:srgbClr val="002B36"/>
                </a:highlight>
                <a:latin typeface="Suiza DEMO" panose="00000400000000000000" pitchFamily="50" charset="0"/>
                <a:ea typeface="Courier New"/>
                <a:cs typeface="Courier New"/>
                <a:sym typeface="Courier New"/>
              </a:rPr>
              <a:t>script</a:t>
            </a:r>
            <a:r>
              <a:rPr lang="en" dirty="0">
                <a:solidFill>
                  <a:srgbClr val="C5C5C5"/>
                </a:solidFill>
                <a:highlight>
                  <a:srgbClr val="002B36"/>
                </a:highlight>
                <a:latin typeface="Suiza DEMO" panose="00000400000000000000" pitchFamily="50" charset="0"/>
                <a:ea typeface="Courier New"/>
                <a:cs typeface="Courier New"/>
                <a:sym typeface="Courier New"/>
              </a:rPr>
              <a:t>&gt;</a:t>
            </a:r>
            <a:endParaRPr dirty="0">
              <a:solidFill>
                <a:srgbClr val="C5C5C5"/>
              </a:solidFill>
              <a:highlight>
                <a:srgbClr val="002B36"/>
              </a:highlight>
              <a:latin typeface="Suiza DEMO" panose="00000400000000000000" pitchFamily="50" charset="0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>
              <a:latin typeface="Suiza DEMO" panose="00000400000000000000" pitchFamily="50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49E4B91-F219-F08E-9DFE-3E632F290ABF}"/>
              </a:ext>
            </a:extLst>
          </p:cNvPr>
          <p:cNvSpPr/>
          <p:nvPr/>
        </p:nvSpPr>
        <p:spPr>
          <a:xfrm>
            <a:off x="88205" y="-2244955"/>
            <a:ext cx="4648396" cy="3630981"/>
          </a:xfrm>
          <a:prstGeom prst="ellipse">
            <a:avLst/>
          </a:prstGeom>
          <a:solidFill>
            <a:srgbClr val="FFBC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latin typeface="Suiza DEMO Black" panose="00000400000000000000" pitchFamily="50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4D4F1BA-9DA9-2827-731F-CA29029E24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245" y="165630"/>
            <a:ext cx="1114063" cy="92838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1EA4AF5-CD90-C667-4B2F-7E7B5020AB4F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D781"/>
              </a:clrFrom>
              <a:clrTo>
                <a:srgbClr val="FFD781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90105" y="1654969"/>
            <a:ext cx="2718495" cy="2718495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23E6E811-F00F-CA0B-A93B-4BA272884E72}"/>
              </a:ext>
            </a:extLst>
          </p:cNvPr>
          <p:cNvSpPr txBox="1">
            <a:spLocks/>
          </p:cNvSpPr>
          <p:nvPr/>
        </p:nvSpPr>
        <p:spPr>
          <a:xfrm>
            <a:off x="951505" y="99844"/>
            <a:ext cx="2921795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700" dirty="0">
                <a:solidFill>
                  <a:schemeClr val="bg1"/>
                </a:solidFill>
                <a:latin typeface="Suiza DEMO Black" panose="00000400000000000000" pitchFamily="50" charset="0"/>
              </a:rPr>
              <a:t>INSTALLATION WITH CND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654969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Suiza DEMO" panose="00000400000000000000" pitchFamily="50" charset="0"/>
              </a:rPr>
              <a:t>text-xs</a:t>
            </a:r>
            <a:endParaRPr sz="2000" dirty="0">
              <a:latin typeface="Suiza DEMO" panose="00000400000000000000" pitchFamily="50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 dirty="0">
                <a:latin typeface="Suiza DEMO" panose="00000400000000000000" pitchFamily="50" charset="0"/>
              </a:rPr>
              <a:t>text-sm</a:t>
            </a:r>
            <a:endParaRPr sz="2000" dirty="0">
              <a:latin typeface="Suiza DEMO" panose="00000400000000000000" pitchFamily="50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 dirty="0">
                <a:latin typeface="Suiza DEMO" panose="00000400000000000000" pitchFamily="50" charset="0"/>
              </a:rPr>
              <a:t>text-md</a:t>
            </a:r>
            <a:endParaRPr sz="2000" dirty="0">
              <a:latin typeface="Suiza DEMO" panose="00000400000000000000" pitchFamily="50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 dirty="0">
                <a:latin typeface="Suiza DEMO" panose="00000400000000000000" pitchFamily="50" charset="0"/>
              </a:rPr>
              <a:t>text-base</a:t>
            </a:r>
            <a:endParaRPr sz="2000" dirty="0">
              <a:latin typeface="Suiza DEMO" panose="00000400000000000000" pitchFamily="50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 dirty="0">
                <a:latin typeface="Suiza DEMO" panose="00000400000000000000" pitchFamily="50" charset="0"/>
              </a:rPr>
              <a:t>text-lg</a:t>
            </a:r>
            <a:endParaRPr sz="2000" dirty="0">
              <a:latin typeface="Suiza DEMO" panose="00000400000000000000" pitchFamily="50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 dirty="0">
                <a:latin typeface="Suiza DEMO" panose="00000400000000000000" pitchFamily="50" charset="0"/>
              </a:rPr>
              <a:t>text-xl</a:t>
            </a:r>
            <a:endParaRPr sz="2000" dirty="0">
              <a:latin typeface="Suiza DEMO" panose="00000400000000000000" pitchFamily="50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 dirty="0">
                <a:latin typeface="Suiza DEMO" panose="00000400000000000000" pitchFamily="50" charset="0"/>
              </a:rPr>
              <a:t>text-2xl</a:t>
            </a:r>
            <a:endParaRPr sz="2000" dirty="0">
              <a:latin typeface="Suiza DEMO" panose="00000400000000000000" pitchFamily="50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000" dirty="0">
              <a:latin typeface="Suiza DEMO" panose="00000400000000000000" pitchFamily="50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228F3ED-AE59-3593-5A9F-5B9120F92C33}"/>
              </a:ext>
            </a:extLst>
          </p:cNvPr>
          <p:cNvSpPr/>
          <p:nvPr/>
        </p:nvSpPr>
        <p:spPr>
          <a:xfrm>
            <a:off x="88205" y="-2244955"/>
            <a:ext cx="4648396" cy="3630981"/>
          </a:xfrm>
          <a:prstGeom prst="ellipse">
            <a:avLst/>
          </a:prstGeom>
          <a:solidFill>
            <a:srgbClr val="FFBC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latin typeface="Suiza DEMO Black" panose="00000400000000000000" pitchFamily="50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EFC14AF-F11D-F230-CE57-28C89559E0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245" y="165630"/>
            <a:ext cx="1114063" cy="92838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3B1C8AB-A965-C954-A50E-467E7ED43CF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D781"/>
              </a:clrFrom>
              <a:clrTo>
                <a:srgbClr val="FFD781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90105" y="1654969"/>
            <a:ext cx="2718495" cy="2718495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BC668E37-233C-7FD8-B5A1-59D499BEA435}"/>
              </a:ext>
            </a:extLst>
          </p:cNvPr>
          <p:cNvSpPr txBox="1">
            <a:spLocks/>
          </p:cNvSpPr>
          <p:nvPr/>
        </p:nvSpPr>
        <p:spPr>
          <a:xfrm>
            <a:off x="951505" y="99844"/>
            <a:ext cx="2921795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700" dirty="0">
                <a:solidFill>
                  <a:schemeClr val="bg1"/>
                </a:solidFill>
                <a:latin typeface="Suiza DEMO Black" panose="00000400000000000000" pitchFamily="50" charset="0"/>
              </a:rPr>
              <a:t>FONT SIZE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body" idx="1"/>
          </p:nvPr>
        </p:nvSpPr>
        <p:spPr>
          <a:xfrm>
            <a:off x="311700" y="1654969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tx1"/>
                </a:solidFill>
                <a:highlight>
                  <a:srgbClr val="FFFFFF"/>
                </a:highlight>
                <a:latin typeface="Suiza DEMO" panose="00000400000000000000" pitchFamily="50" charset="0"/>
              </a:rPr>
              <a:t>text-xs</a:t>
            </a:r>
            <a:endParaRPr sz="1600" dirty="0">
              <a:solidFill>
                <a:schemeClr val="tx1"/>
              </a:solidFill>
              <a:highlight>
                <a:srgbClr val="FFFFFF"/>
              </a:highlight>
              <a:latin typeface="Suiza DEMO" panose="00000400000000000000" pitchFamily="50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tx1"/>
                </a:solidFill>
                <a:highlight>
                  <a:srgbClr val="FFFFFF"/>
                </a:highlight>
                <a:latin typeface="Suiza DEMO" panose="00000400000000000000" pitchFamily="50" charset="0"/>
              </a:rPr>
              <a:t>font-size: 0.75rem; /* 12px */</a:t>
            </a:r>
            <a:endParaRPr sz="1600" dirty="0">
              <a:solidFill>
                <a:schemeClr val="tx1"/>
              </a:solidFill>
              <a:highlight>
                <a:srgbClr val="FFFFFF"/>
              </a:highlight>
              <a:latin typeface="Suiza DEMO" panose="00000400000000000000" pitchFamily="50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tx1"/>
                </a:solidFill>
                <a:highlight>
                  <a:srgbClr val="FFFFFF"/>
                </a:highlight>
                <a:latin typeface="Suiza DEMO" panose="00000400000000000000" pitchFamily="50" charset="0"/>
              </a:rPr>
              <a:t>line-height: 1rem; /* 16px */</a:t>
            </a:r>
            <a:endParaRPr sz="1600" dirty="0">
              <a:solidFill>
                <a:schemeClr val="tx1"/>
              </a:solidFill>
              <a:highlight>
                <a:srgbClr val="FFFFFF"/>
              </a:highlight>
              <a:latin typeface="Suiza DEMO" panose="00000400000000000000" pitchFamily="50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tx1"/>
                </a:solidFill>
                <a:highlight>
                  <a:srgbClr val="FFFFFF"/>
                </a:highlight>
                <a:latin typeface="Suiza DEMO" panose="00000400000000000000" pitchFamily="50" charset="0"/>
              </a:rPr>
              <a:t>text-sm</a:t>
            </a:r>
            <a:endParaRPr sz="1600" dirty="0">
              <a:solidFill>
                <a:schemeClr val="tx1"/>
              </a:solidFill>
              <a:highlight>
                <a:srgbClr val="FFFFFF"/>
              </a:highlight>
              <a:latin typeface="Suiza DEMO" panose="00000400000000000000" pitchFamily="50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tx1"/>
                </a:solidFill>
                <a:highlight>
                  <a:srgbClr val="FFFFFF"/>
                </a:highlight>
                <a:latin typeface="Suiza DEMO" panose="00000400000000000000" pitchFamily="50" charset="0"/>
              </a:rPr>
              <a:t>font-size: 0.875rem; /* 14px */</a:t>
            </a:r>
            <a:endParaRPr sz="1600" dirty="0">
              <a:solidFill>
                <a:schemeClr val="tx1"/>
              </a:solidFill>
              <a:highlight>
                <a:srgbClr val="FFFFFF"/>
              </a:highlight>
              <a:latin typeface="Suiza DEMO" panose="00000400000000000000" pitchFamily="50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tx1"/>
                </a:solidFill>
                <a:highlight>
                  <a:srgbClr val="FFFFFF"/>
                </a:highlight>
                <a:latin typeface="Suiza DEMO" panose="00000400000000000000" pitchFamily="50" charset="0"/>
              </a:rPr>
              <a:t>line-height: 1.25rem; /* 20px */</a:t>
            </a:r>
            <a:endParaRPr sz="1600" dirty="0">
              <a:solidFill>
                <a:schemeClr val="tx1"/>
              </a:solidFill>
              <a:highlight>
                <a:srgbClr val="FFFFFF"/>
              </a:highlight>
              <a:latin typeface="Suiza DEMO" panose="00000400000000000000" pitchFamily="50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tx1"/>
                </a:solidFill>
                <a:highlight>
                  <a:srgbClr val="FFFFFF"/>
                </a:highlight>
                <a:latin typeface="Suiza DEMO" panose="00000400000000000000" pitchFamily="50" charset="0"/>
              </a:rPr>
              <a:t>text-base</a:t>
            </a:r>
            <a:endParaRPr sz="1600" dirty="0">
              <a:solidFill>
                <a:schemeClr val="tx1"/>
              </a:solidFill>
              <a:highlight>
                <a:srgbClr val="FFFFFF"/>
              </a:highlight>
              <a:latin typeface="Suiza DEMO" panose="00000400000000000000" pitchFamily="50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tx1"/>
                </a:solidFill>
                <a:highlight>
                  <a:srgbClr val="FFFFFF"/>
                </a:highlight>
                <a:latin typeface="Suiza DEMO" panose="00000400000000000000" pitchFamily="50" charset="0"/>
              </a:rPr>
              <a:t>font-size: 1rem; /* 16px */</a:t>
            </a:r>
            <a:endParaRPr sz="1600" dirty="0">
              <a:solidFill>
                <a:schemeClr val="tx1"/>
              </a:solidFill>
              <a:highlight>
                <a:srgbClr val="FFFFFF"/>
              </a:highlight>
              <a:latin typeface="Suiza DEMO" panose="00000400000000000000" pitchFamily="50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tx1"/>
                </a:solidFill>
                <a:highlight>
                  <a:srgbClr val="FFFFFF"/>
                </a:highlight>
                <a:latin typeface="Suiza DEMO" panose="00000400000000000000" pitchFamily="50" charset="0"/>
              </a:rPr>
              <a:t>line-height: 1.5rem; /* 24px */</a:t>
            </a:r>
            <a:endParaRPr sz="1600" dirty="0">
              <a:solidFill>
                <a:schemeClr val="tx1"/>
              </a:solidFill>
              <a:highlight>
                <a:srgbClr val="FFFFFF"/>
              </a:highlight>
              <a:latin typeface="Suiza DEMO" panose="00000400000000000000" pitchFamily="50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tx1"/>
                </a:solidFill>
                <a:highlight>
                  <a:srgbClr val="FFFFFF"/>
                </a:highlight>
                <a:latin typeface="Suiza DEMO" panose="00000400000000000000" pitchFamily="50" charset="0"/>
              </a:rPr>
              <a:t>text-lg</a:t>
            </a:r>
            <a:endParaRPr sz="1600" dirty="0">
              <a:solidFill>
                <a:schemeClr val="tx1"/>
              </a:solidFill>
              <a:highlight>
                <a:srgbClr val="FFFFFF"/>
              </a:highlight>
              <a:latin typeface="Suiza DEMO" panose="00000400000000000000" pitchFamily="50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tx1"/>
                </a:solidFill>
                <a:highlight>
                  <a:srgbClr val="FFFFFF"/>
                </a:highlight>
                <a:latin typeface="Suiza DEMO" panose="00000400000000000000" pitchFamily="50" charset="0"/>
              </a:rPr>
              <a:t>font-size: 1.125rem; /* 18px */</a:t>
            </a:r>
            <a:endParaRPr sz="1600" dirty="0">
              <a:solidFill>
                <a:schemeClr val="tx1"/>
              </a:solidFill>
              <a:highlight>
                <a:srgbClr val="FFFFFF"/>
              </a:highlight>
              <a:latin typeface="Suiza DEMO" panose="00000400000000000000" pitchFamily="50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tx1"/>
                </a:solidFill>
                <a:highlight>
                  <a:srgbClr val="FFFFFF"/>
                </a:highlight>
                <a:latin typeface="Suiza DEMO" panose="00000400000000000000" pitchFamily="50" charset="0"/>
              </a:rPr>
              <a:t>line-height: 1.75rem; /* 28px */</a:t>
            </a:r>
            <a:endParaRPr sz="1600" dirty="0">
              <a:solidFill>
                <a:schemeClr val="tx1"/>
              </a:solidFill>
              <a:highlight>
                <a:srgbClr val="FFFFFF"/>
              </a:highlight>
              <a:latin typeface="Suiza DEMO" panose="00000400000000000000" pitchFamily="50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tx1"/>
              </a:solidFill>
              <a:highlight>
                <a:srgbClr val="FFFFFF"/>
              </a:highlight>
              <a:latin typeface="Suiza DEMO" panose="00000400000000000000" pitchFamily="50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600" dirty="0">
              <a:solidFill>
                <a:schemeClr val="tx1"/>
              </a:solidFill>
              <a:latin typeface="Suiza DEMO" panose="00000400000000000000" pitchFamily="50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81160E1-AEE2-8305-56AE-07E9EE9D922C}"/>
              </a:ext>
            </a:extLst>
          </p:cNvPr>
          <p:cNvSpPr/>
          <p:nvPr/>
        </p:nvSpPr>
        <p:spPr>
          <a:xfrm>
            <a:off x="88205" y="-2244955"/>
            <a:ext cx="4648396" cy="3630981"/>
          </a:xfrm>
          <a:prstGeom prst="ellipse">
            <a:avLst/>
          </a:prstGeom>
          <a:solidFill>
            <a:srgbClr val="FFBC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latin typeface="Suiza DEMO Black" panose="00000400000000000000" pitchFamily="50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DA0023A-5FDC-3E7A-9193-3DC5C996CD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245" y="165630"/>
            <a:ext cx="1114063" cy="92838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5371996-B70E-9CC6-7FE1-32CD4AF221FE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D781"/>
              </a:clrFrom>
              <a:clrTo>
                <a:srgbClr val="FFD781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90105" y="1654969"/>
            <a:ext cx="2718495" cy="2718495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F1A4A21C-3D46-2EF5-CD97-C320BA899F71}"/>
              </a:ext>
            </a:extLst>
          </p:cNvPr>
          <p:cNvSpPr txBox="1">
            <a:spLocks/>
          </p:cNvSpPr>
          <p:nvPr/>
        </p:nvSpPr>
        <p:spPr>
          <a:xfrm>
            <a:off x="951505" y="99844"/>
            <a:ext cx="2921795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700" dirty="0">
                <a:solidFill>
                  <a:schemeClr val="bg1"/>
                </a:solidFill>
                <a:latin typeface="Suiza DEMO Black" panose="00000400000000000000" pitchFamily="50" charset="0"/>
              </a:rPr>
              <a:t>FONT SIZES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821</Words>
  <Application>Microsoft Office PowerPoint</Application>
  <PresentationFormat>On-screen Show (16:9)</PresentationFormat>
  <Paragraphs>232</Paragraphs>
  <Slides>34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Courier New</vt:lpstr>
      <vt:lpstr>Suiza DEMO</vt:lpstr>
      <vt:lpstr>Suiza DEMO Black</vt:lpstr>
      <vt:lpstr>Simple Light</vt:lpstr>
      <vt:lpstr>PowerPoint Presentation</vt:lpstr>
      <vt:lpstr>PowerPoint Presentation</vt:lpstr>
      <vt:lpstr>Introduction to Tailwind CSS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Padding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Shahid Aslam</cp:lastModifiedBy>
  <cp:revision>20</cp:revision>
  <dcterms:modified xsi:type="dcterms:W3CDTF">2024-02-13T10:53:56Z</dcterms:modified>
</cp:coreProperties>
</file>