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5" r:id="rId2"/>
    <p:sldId id="326" r:id="rId3"/>
    <p:sldId id="32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28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0596-CBF0-4422-B5A1-D90BE77E481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266E6-AF76-419C-857D-84B5E9C1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4fb3275c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4fb3275c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4fb3275c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4fb3275c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4fb3275c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4fb3275c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4fb3275c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4fb3275c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4fb3275c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4fb3275c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4fb3275c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4fb3275c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4fb3275c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4fb3275c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4fb3275c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4fb3275c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4fb3275c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4fb3275c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4fb3275c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4fb3275c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4fb3275c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4fb3275c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4fb3275c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4fb3275c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4fb3275c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4fb3275c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4fb3275c6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4fb3275c6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4fb3275c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4fb3275c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4fb3275c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4fb3275c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4fb3275c6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4fb3275c6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4fb3275c6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4fb3275c6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4fb3275c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4fb3275c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4fb3275c6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4fb3275c6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4fb3275c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4fb3275c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4fb3275c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4fb3275c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fb3275c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4fb3275c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4fb3275c6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4fb3275c6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4fb3275c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4fb3275c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4fb3275c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b4fb3275c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4fb3275c6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b4fb3275c6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4fb3275c6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4fb3275c6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4fb3275c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b4fb3275c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4fb3275c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4fb3275c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4fb3275c6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4fb3275c6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4fb3275c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4fb3275c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4fb3275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4fb3275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4fb3275c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4fb3275c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4fb327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4fb327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4fb3275c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4fb3275c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4fb3275c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4fb3275c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4fb3275c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4fb3275c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D01B-7721-90C6-C6D7-15FCEA69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53A1-8E22-EAC7-AB76-071798713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46C8-8483-DC6B-7092-ED37A4D8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09B6-AF93-96DB-83BD-D77E13F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BB3F-52C2-0778-4557-21670F62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6C6C-3001-CF50-9D8F-67C7BB52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DDF5C-58CB-1FE9-5EF6-DBB73CF1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615D-456D-20CB-72DD-CA52E7C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FC23-C82D-0A4B-7344-8E9E504C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BAFD-3FC0-A412-77A5-F3DA1CFA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4D6A0-A9D2-F94C-FCBB-EDC8AFEC9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BEFC-CB59-4DDF-6001-AB7DF78B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72B3-6AB9-0BFB-0BC2-39580164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6886-9CA8-9FB7-72BA-07199ADD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601F-8D95-97FB-C5ED-917BD32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7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C849-CB00-F7DA-28A7-70A2B39F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9F29-3D59-624A-D129-21E9E009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5A09-36DF-B417-6634-034C64EC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FD12-20D0-825B-F410-60200D56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C46B-F137-FDBB-131F-7546F044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BCC0-B98A-AAAF-9D64-A091BB23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9C45-8462-7842-2A7A-E4BFBC52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1C62-DEA7-E84D-A072-564EE534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1E65-A253-0860-0F37-B8EEA5FD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0507-1AD9-9BA3-6FDD-AE661AB9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1F53-8E6F-AA82-651B-752059A0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96E6-E054-19DD-F4BB-005701015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970C1-A850-E777-B4CB-02B0BA4F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57E-22FB-3161-C783-3D12ED86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E171-E509-9231-7C9A-FFC6FD34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2242-CB24-CD80-481E-662131E1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84F6-D992-BACB-B5FE-A1FFAC83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78A5F-6BD5-23A8-F374-18CD3ABF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C526B-BC89-AAAC-C135-D65B00EB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1A8C-CC9F-22DE-9C21-BCCAED6F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8BA2-3192-E457-2113-4CE60B053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1371D-CC7D-E512-48BD-A6E49A8A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D585C-6CC6-DF51-B23C-CE25E254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6A4EC-288F-6E00-D489-2C0FCA0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4DCB-709F-3499-960D-70FE47D0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BA5FC-93C3-7589-3B45-5B7FE8F4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639DA-C5EA-80BC-D2DF-49F631E3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E8915-9503-5756-819C-4200E720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A02E-6770-BED6-84B8-3E373EE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C9E8D-533C-5C83-A9E5-2C698F5B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171E-3D20-6BDD-D967-D24A2785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6DF5-FA5B-3EBC-62EB-EF6C3499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7B83-0449-DE2E-9834-53061B4B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A3C5-C030-A168-7E45-1718A478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5201-9DB5-2F9A-393E-482B088B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A71BA-37C3-0256-07F6-C3677D4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4B9C-8B00-12D9-AF79-CB468F09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756C-E9F8-A07E-EA2D-2C586F6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C7428-0C81-0DB8-C721-3868A4B16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AE5B-8142-8F24-3159-7807B710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D167-B240-66B4-7D4E-E99432A5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D988-5538-6C93-9C4B-A741E943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9526-E7E0-3FFF-81F4-B2023841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95DB7-3F6E-C8EF-15BE-F853AE1B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3FA6-D2FB-61A8-3873-212FE239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80AF-C449-CF0B-AACE-6C5ABF5CE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CC26-8193-48CD-A3B3-F67A2526F6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5E0D-E9BD-F221-F8EE-AA3EAB194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A957-8FED-243B-042B-8E73FD965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A2A1-B27F-439E-BBD1-232619EA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8F55EA-9E6B-457C-92F6-3F82E0F8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AD93-5DFF-4FBD-A955-E8159761A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6" y="403413"/>
            <a:ext cx="1483345" cy="12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2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>
            <a:spLocks noGrp="1"/>
          </p:cNvSpPr>
          <p:nvPr>
            <p:ph type="body" idx="1"/>
          </p:nvPr>
        </p:nvSpPr>
        <p:spPr>
          <a:xfrm>
            <a:off x="254236" y="2548020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400" dirty="0">
                <a:latin typeface="Suiza DEMO" panose="00000400000000000000" pitchFamily="50" charset="0"/>
              </a:rPr>
              <a:t>Give Examples of Justify content with code </a:t>
            </a:r>
            <a:endParaRPr sz="4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CF7958-7AB0-BB46-F32D-D99D1C5555E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7AAE39-F384-3D3B-9904-EEFFF4E0576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A7206-8F68-38A6-BEF6-53F07A7C8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5953E-FE8F-9249-A0D6-5724AFFE40F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>
            <a:spLocks noGrp="1"/>
          </p:cNvSpPr>
          <p:nvPr>
            <p:ph type="body" idx="1"/>
          </p:nvPr>
        </p:nvSpPr>
        <p:spPr>
          <a:xfrm>
            <a:off x="362685" y="2548020"/>
            <a:ext cx="657687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4400" dirty="0"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how flex and grid items are positioned along a container’s cross-axis.</a:t>
            </a:r>
            <a:endParaRPr sz="4400" dirty="0"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4400" dirty="0"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9127CD-0114-8002-C7B7-F4348C05CF0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3B25CB-6C71-DECE-428E-CEC13F9F59A4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ALIGN ITEMS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3876F-32DE-50C3-5371-818F82A4F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42347-CFCA-5B75-31A5-753BC4D633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items-start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align-items: flex-start;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items-end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align-items: flex-end;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items-center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align-items: center;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items-baseline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align-items: baseline;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items-stretch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67" dirty="0">
                <a:solidFill>
                  <a:srgbClr val="64748B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align-items: stretch;</a:t>
            </a:r>
            <a:endParaRPr sz="1867" dirty="0">
              <a:solidFill>
                <a:srgbClr val="64748B"/>
              </a:solidFill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C8C557-8647-5F9E-8F88-5BF4F473C9C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5291B7-1CCD-E283-18DC-14C7E446D1E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ALIGN ITEMS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CFF00-5332-531D-7254-D0DD0A17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71029-7C88-9902-C546-6CF7EA01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>
            <a:spLocks noGrp="1"/>
          </p:cNvSpPr>
          <p:nvPr>
            <p:ph type="body" idx="1"/>
          </p:nvPr>
        </p:nvSpPr>
        <p:spPr>
          <a:xfrm>
            <a:off x="1168636" y="3109624"/>
            <a:ext cx="693994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800" dirty="0">
                <a:latin typeface="Suiza DEMO" panose="00000400000000000000" pitchFamily="50" charset="0"/>
              </a:rPr>
              <a:t>Give code examples</a:t>
            </a:r>
            <a:endParaRPr sz="48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4DF07B-A403-B517-6023-6C57F7E33A2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56F8C-4529-7334-6E82-18B720B9CB9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43420-4791-3A24-238D-49BCBD103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C245B-46D8-19F9-63F2-30B532DD0A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>
            <a:spLocks noGrp="1"/>
          </p:cNvSpPr>
          <p:nvPr>
            <p:ph type="body" idx="1"/>
          </p:nvPr>
        </p:nvSpPr>
        <p:spPr>
          <a:xfrm>
            <a:off x="510906" y="2548020"/>
            <a:ext cx="6724788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400" dirty="0"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gutters between grid and flexbox items.</a:t>
            </a:r>
            <a:endParaRPr sz="4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52E5FE-0B9D-C965-B5E6-B9C913177D6A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63FB32-0576-6BFD-8338-19B3F9F24C5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695A3-F19A-8DF6-1532-4ECADF090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780A8-F83B-BAA1-E497-A73BE4C5A9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 </a:t>
            </a:r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gap-0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gap: 0px;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gap-x-0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column-gap: 0px;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gap-y-0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row-gap: 0px;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gap-px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gap: 1px;</a:t>
            </a:r>
            <a:endParaRPr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350C5B-878B-B139-9524-E84EF4DB38C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7035B5-755B-3252-742B-262D34708CB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B091D-889D-8D59-D805-FBC721D4A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79EA0-C912-8EE9-C741-4A878727047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6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Grow</a:t>
            </a:r>
            <a:endParaRPr sz="6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buNone/>
            </a:pPr>
            <a:r>
              <a:rPr lang="en" sz="6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Shrink</a:t>
            </a:r>
            <a:endParaRPr sz="6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buNone/>
            </a:pPr>
            <a:r>
              <a:rPr lang="en" sz="6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Basis</a:t>
            </a:r>
            <a:endParaRPr sz="6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buNone/>
            </a:pPr>
            <a:r>
              <a:rPr lang="en" sz="6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Order</a:t>
            </a:r>
            <a:endParaRPr sz="6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sz="6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A624C-DD26-CB61-7FAD-E55A76AF2F1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BB1CBA-0D62-C109-7E7D-FD79ACFB8EE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FLEX-ITEM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PROPERTIES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B6BBB-CF36-7F7D-354E-1B0B95E4F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82B3D-6787-6687-D058-2023326B5EF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>
            <a:spLocks noGrp="1"/>
          </p:cNvSpPr>
          <p:nvPr>
            <p:ph type="body" idx="1"/>
          </p:nvPr>
        </p:nvSpPr>
        <p:spPr>
          <a:xfrm>
            <a:off x="482835" y="2548020"/>
            <a:ext cx="757195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400" dirty="0">
                <a:latin typeface="Suiza DEMO" panose="00000400000000000000" pitchFamily="50" charset="0"/>
              </a:rPr>
              <a:t>Give code examples of every property</a:t>
            </a:r>
            <a:endParaRPr sz="4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70E712-ADD3-78CD-0BD6-8A76CC140EB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C31B3-067F-E872-6A3D-A8503549DB3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FLEX-ITEM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PROPERTIES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A0EA-9EBB-FACA-9510-63C7E0E5E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61238-89FA-7EF4-CE73-E0704AB958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"/>
          <p:cNvSpPr txBox="1">
            <a:spLocks noGrp="1"/>
          </p:cNvSpPr>
          <p:nvPr>
            <p:ph type="body" idx="1"/>
          </p:nvPr>
        </p:nvSpPr>
        <p:spPr>
          <a:xfrm>
            <a:off x="415600" y="2548020"/>
            <a:ext cx="743748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000" dirty="0">
                <a:latin typeface="Suiza DEMO" panose="00000400000000000000" pitchFamily="50" charset="0"/>
              </a:rPr>
              <a:t>The Instructor needs to make a complete layout using flexbox in front of students</a:t>
            </a:r>
            <a:endParaRPr sz="40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470A52-3A42-9549-21A8-6DA367C484C6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AF3C16-59CF-8183-30ED-A201E0797CE1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FLEXBOX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E49A-2C79-913E-DF88-0A64A355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EDC71-6071-FCF7-4A6B-4541F00276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>
            <a:spLocks noGrp="1"/>
          </p:cNvSpPr>
          <p:nvPr>
            <p:ph type="body" idx="1"/>
          </p:nvPr>
        </p:nvSpPr>
        <p:spPr>
          <a:xfrm>
            <a:off x="389882" y="2548020"/>
            <a:ext cx="6966835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000" dirty="0">
                <a:latin typeface="Suiza DEMO" panose="00000400000000000000" pitchFamily="50" charset="0"/>
              </a:rPr>
              <a:t>Give 30 minutes to students to design a layout using Flexbox.</a:t>
            </a:r>
            <a:endParaRPr sz="40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99812F-4905-5B7E-9363-9C6753C5F06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1BD168-FFE5-88C9-9B52-8175B3D41F9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STUDENT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PRACTICS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AABDA-0C1C-C927-5C45-5842CE0D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6AE5B-BCA1-1FA1-527C-5846738E1E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67262-47E0-4B21-8AAA-E974E5A0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28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F07C9D-1463-4CF3-BE45-C2A1FFFC12E9}"/>
              </a:ext>
            </a:extLst>
          </p:cNvPr>
          <p:cNvSpPr/>
          <p:nvPr/>
        </p:nvSpPr>
        <p:spPr>
          <a:xfrm>
            <a:off x="3128103" y="4941866"/>
            <a:ext cx="5935799" cy="5935799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atin typeface="Suiza DEMO Black" panose="00000400000000000000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931B1F-97F9-42CE-B0A1-BCA1B9DD26D0}"/>
              </a:ext>
            </a:extLst>
          </p:cNvPr>
          <p:cNvSpPr txBox="1">
            <a:spLocks/>
          </p:cNvSpPr>
          <p:nvPr/>
        </p:nvSpPr>
        <p:spPr>
          <a:xfrm>
            <a:off x="3801627" y="5446028"/>
            <a:ext cx="4588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uiza DEMO Black" panose="00000400000000000000" pitchFamily="50" charset="0"/>
              </a:rPr>
              <a:t>Lecture #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658D-54B0-46E6-8521-F7BF31CC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65" y="201707"/>
            <a:ext cx="1515619" cy="12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3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 txBox="1">
            <a:spLocks noGrp="1"/>
          </p:cNvSpPr>
          <p:nvPr>
            <p:ph type="body" idx="1"/>
          </p:nvPr>
        </p:nvSpPr>
        <p:spPr>
          <a:xfrm>
            <a:off x="254235" y="2548020"/>
            <a:ext cx="776021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400" dirty="0">
                <a:latin typeface="Suiza DEMO" panose="00000400000000000000" pitchFamily="50" charset="0"/>
              </a:rPr>
              <a:t>Grid is used to make responsive gallery-type layouts</a:t>
            </a:r>
            <a:endParaRPr sz="4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F7CCAE-4BDE-3776-E276-DC4A146773E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BEAD4D-9010-6E63-C005-52BD9D16E8B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A4B3D-A703-2743-33F9-40E2AA3F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816C-96C4-D839-733F-AAD8D07AD8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>
            <a:spLocks noGrp="1"/>
          </p:cNvSpPr>
          <p:nvPr>
            <p:ph type="body" idx="1"/>
          </p:nvPr>
        </p:nvSpPr>
        <p:spPr>
          <a:xfrm>
            <a:off x="402153" y="1805258"/>
            <a:ext cx="7356800" cy="49528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grid-cols-1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repeat(1,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grid-cols-2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repeat(2,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grid-cols-3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repeat(3,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grid-cols-4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repeat(4,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grid-cols-5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repeat(5,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grid-cols-6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repeat(6,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grid-cols-7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repeat(7,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grid-cols-8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grid-template-columns: repeat(8,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D77712-4103-B835-8EB6-2DF6F9709EA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1295BC-1924-ECD8-074A-4481CA93F48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TEMPLATE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9DA1B-E7C6-2287-6EEC-1AEA25F38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E1066-2763-24F4-EAA4-475D423DAF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>
            <a:spLocks noGrp="1"/>
          </p:cNvSpPr>
          <p:nvPr>
            <p:ph type="body" idx="1"/>
          </p:nvPr>
        </p:nvSpPr>
        <p:spPr>
          <a:xfrm>
            <a:off x="415600" y="2548020"/>
            <a:ext cx="6966835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6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div class="grid grid-cols-4 gap-4"&gt;</a:t>
            </a:r>
            <a:endParaRPr sz="36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36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&lt;div&gt;01&lt;/div&gt;</a:t>
            </a:r>
            <a:endParaRPr sz="36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36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&lt;!-- ... --&gt;</a:t>
            </a:r>
            <a:endParaRPr sz="36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36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&lt;div&gt;09&lt;/div&gt;</a:t>
            </a:r>
            <a:endParaRPr sz="36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3600" dirty="0"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88936E-FDF9-2974-0C78-DA14AA34A68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707C21-D197-2918-8569-B9689931103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1AB62-92D2-F193-9F52-9002ECC3F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A4836-8019-4F57-AB1C-451A1185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 txBox="1">
            <a:spLocks noGrp="1"/>
          </p:cNvSpPr>
          <p:nvPr>
            <p:ph type="body" idx="1"/>
          </p:nvPr>
        </p:nvSpPr>
        <p:spPr>
          <a:xfrm>
            <a:off x="415600" y="2034174"/>
            <a:ext cx="8015706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2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Use the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grid-cols-subgrid</a:t>
            </a:r>
            <a:r>
              <a:rPr lang="en" sz="2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utility to adopt the column tracks defined by the item’s parent.</a:t>
            </a:r>
            <a:endParaRPr sz="2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class="grid grid-cols-4 gap-4"&gt;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rgbClr val="F8FAFC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&lt;div&gt;01&lt;/div&gt;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rgbClr val="F8FAFC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&lt;!-- ... --&gt;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rgbClr val="F8FAFC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&lt;div&gt;05&lt;/div&gt;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rgbClr val="F8FAFC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class="grid grid-cols-subgrid gap-4 col-span-3"&gt;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rgbClr val="F8FAFC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  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class="col-start-2"&gt;06&lt;/div&gt;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>
                <a:solidFill>
                  <a:srgbClr val="F8FAFC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2000" dirty="0">
              <a:solidFill>
                <a:srgbClr val="F8FAFC"/>
              </a:solidFill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2000" dirty="0">
              <a:solidFill>
                <a:srgbClr val="334155"/>
              </a:solidFill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A0866B-0F21-C17A-95FD-33D2E3C5D0B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B5DFF-8758-D025-DC09-77957A51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463" y="132737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15664-6AAB-D1E2-FF52-9F01B17C3C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8458" y="2454985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4400D2-C833-CA44-2FDA-9A26C6904AE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SUBGRID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>
            <a:spLocks noGrp="1"/>
          </p:cNvSpPr>
          <p:nvPr>
            <p:ph type="body" idx="1"/>
          </p:nvPr>
        </p:nvSpPr>
        <p:spPr>
          <a:xfrm>
            <a:off x="356264" y="2548020"/>
            <a:ext cx="703407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180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&lt;div class="grid grid-cols-1 md:grid-cols-6"&gt;</a:t>
            </a:r>
            <a:endParaRPr sz="1800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&lt;!-- ... --&gt;</a:t>
            </a:r>
            <a:endParaRPr sz="1800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&lt;/div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9590DE-17B6-FA87-ABB7-ABAE9AC2BA7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DE239E-AA3E-22AA-A5C7-E2C3CF47B2C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WITH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BREAKPOINTS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5022-5FCA-87C1-17B3-688A9EB6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DE219-4883-D81C-E1C3-CD4D27BC54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>
            <a:spLocks noGrp="1"/>
          </p:cNvSpPr>
          <p:nvPr>
            <p:ph type="body" idx="1"/>
          </p:nvPr>
        </p:nvSpPr>
        <p:spPr>
          <a:xfrm>
            <a:off x="415600" y="213717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col-auto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grid-column: auto;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col-span-1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grid-column: span 1 / span 1;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col-span-2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grid-column: span 2 / span 2;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col-span-3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grid-column: span 3 / span 3;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col-span-4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grid-column: span 4 / span 4;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col-span-5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205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grid-column: span 5 / span 5;</a:t>
            </a:r>
            <a:endParaRPr sz="2205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F4BBFF-46A7-E88D-2C6B-B1C481DB40D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6868FF-9796-999C-225F-2344FBF671F3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COLUMN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START/END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B7BDB-D1FF-EDD8-0E2B-3F7ECF4AF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8C034-162A-A953-7F3B-801DDAF971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body" idx="1"/>
          </p:nvPr>
        </p:nvSpPr>
        <p:spPr>
          <a:xfrm>
            <a:off x="308897" y="2548020"/>
            <a:ext cx="6684447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6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Use the </a:t>
            </a:r>
            <a:r>
              <a:rPr lang="en" sz="3600" dirty="0">
                <a:solidFill>
                  <a:srgbClr val="188038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col-span-{n}</a:t>
            </a:r>
            <a:r>
              <a:rPr lang="en" sz="36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utilities to make an element span </a:t>
            </a:r>
            <a:r>
              <a:rPr lang="en" sz="3600" i="1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n</a:t>
            </a:r>
            <a:r>
              <a:rPr lang="en" sz="36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columns.</a:t>
            </a:r>
            <a:endParaRPr sz="36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32AFBD-F574-DCE0-A061-6551F7BCCA16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1B34E7-A591-60E2-952D-A42AF065188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SPANNING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23854-EF42-25FF-2A3E-599634BB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926C5-0345-4B2F-8AA4-572C6D4186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8"/>
          <p:cNvSpPr txBox="1">
            <a:spLocks noGrp="1"/>
          </p:cNvSpPr>
          <p:nvPr>
            <p:ph type="body" idx="1"/>
          </p:nvPr>
        </p:nvSpPr>
        <p:spPr>
          <a:xfrm>
            <a:off x="415600" y="213717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class="grid grid-cols-3 gap-4"&gt;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class="..."&gt;01&lt;/div&gt;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class="..."&gt;02&lt;/div&gt;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class="..."&gt;03&lt;/div&gt;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class="col-span-2 ..."&gt;04&lt;/div&gt;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class="..."&gt;05&lt;/div&gt;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class="..."&gt;06&lt;/div&gt;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class="col-span-2 ..."&gt;07&lt;/div&gt;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2400" dirty="0"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56BB01-3824-C8E8-BC90-8E6C44850DBF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12FFCD-93C1-7F5F-5EE1-380F6C928B3E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COL SPAN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32A2A-2B3C-02F3-9C77-53587E3F3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60876-3828-9978-CF3B-AD37E76375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"/>
          <p:cNvSpPr txBox="1">
            <a:spLocks noGrp="1"/>
          </p:cNvSpPr>
          <p:nvPr>
            <p:ph type="body" idx="1"/>
          </p:nvPr>
        </p:nvSpPr>
        <p:spPr>
          <a:xfrm>
            <a:off x="638653" y="2548020"/>
            <a:ext cx="6469294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You can also use variant modifiers to target media queries like responsive breakpoints, dark mode, prefers-reduced-motion, and more. For example, use </a:t>
            </a:r>
            <a:r>
              <a:rPr lang="en" sz="3200" dirty="0">
                <a:solidFill>
                  <a:srgbClr val="188038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md:col-span-6</a:t>
            </a:r>
            <a:r>
              <a:rPr lang="en" sz="32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to apply the </a:t>
            </a:r>
            <a:r>
              <a:rPr lang="en" sz="3200" dirty="0">
                <a:solidFill>
                  <a:srgbClr val="188038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col-span-6</a:t>
            </a:r>
            <a:r>
              <a:rPr lang="en" sz="32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utility at only medium screen sizes and above.</a:t>
            </a:r>
            <a:endParaRPr sz="32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5D749D-C69E-EC4E-65A9-9EAB3E0FAD1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3F9619-6450-BEB6-29B8-A1B948F1094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BREAKPOINTS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90A77-CC8C-499C-E5EC-679A4BAA4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83173-63B3-C0D6-134A-E09A3614B2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"/>
          <p:cNvSpPr txBox="1">
            <a:spLocks noGrp="1"/>
          </p:cNvSpPr>
          <p:nvPr>
            <p:ph type="body" idx="1"/>
          </p:nvPr>
        </p:nvSpPr>
        <p:spPr>
          <a:xfrm>
            <a:off x="329370" y="2548020"/>
            <a:ext cx="7087859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40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class="col-span-2 md:col-span-6"&gt;</a:t>
            </a:r>
            <a:endParaRPr sz="40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40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&lt;!-- ... --&gt;</a:t>
            </a:r>
            <a:endParaRPr sz="40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4000" dirty="0"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CDD961-DA25-112C-1E0D-583404E4EDC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B20705-5AFF-346A-303A-B06C8B8D7911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BREAKPOINTS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281F4-6020-299C-20DE-626152CB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DD10B-8738-B974-64D8-02CAD81B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060E2-7515-B2AE-63A1-605B86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"/>
            <a:ext cx="12192000" cy="6854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03586A-7564-4F2E-B035-CA6C9ADDA5BF}"/>
              </a:ext>
            </a:extLst>
          </p:cNvPr>
          <p:cNvSpPr/>
          <p:nvPr/>
        </p:nvSpPr>
        <p:spPr>
          <a:xfrm>
            <a:off x="3681415" y="1014415"/>
            <a:ext cx="4829175" cy="4829175"/>
          </a:xfrm>
          <a:prstGeom prst="ellipse">
            <a:avLst/>
          </a:prstGeom>
          <a:solidFill>
            <a:srgbClr val="FFBC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Suiza DEMO Black" panose="000004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0931-C26A-4518-BD53-5ACC48C0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992" y="1965164"/>
            <a:ext cx="4682656" cy="3642259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</a:t>
            </a:r>
            <a:b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to</a:t>
            </a:r>
            <a:b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Tailwind</a:t>
            </a:r>
            <a:b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CSS</a:t>
            </a:r>
            <a:b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5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E717-6C21-28D6-DAFB-2E82DD7DA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29" y="220840"/>
            <a:ext cx="1485417" cy="12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8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1557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grid-rows-1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repeat(1,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grid-rows-2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repeat(2,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grid-rows-3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repeat(3,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grid-rows-4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repeat(4,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grid-rows-5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repeat(5,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grid-rows-6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repeat(6,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grid-rows-7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repeat(7,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grid-rows-8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935"/>
              <a:buNone/>
            </a:pPr>
            <a:r>
              <a:rPr lang="en" sz="1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grid-template-rows: repeat(8, minmax(0, 1fr));</a:t>
            </a:r>
            <a:endParaRPr sz="1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Aft>
                <a:spcPts val="1600"/>
              </a:spcAft>
              <a:buSzPts val="935"/>
              <a:buNone/>
            </a:pPr>
            <a:endParaRPr sz="1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4FBFF4-1FF2-C789-3BF5-B65F8FE7AE07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9A4FE0-7EEB-1C38-0747-0F230E899FC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TEMPLATE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5E1E9-4520-3F8A-7E5E-C53A9FC5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FC02D-E1B8-F067-A5DA-82BA8F80D2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>
            <a:spLocks noGrp="1"/>
          </p:cNvSpPr>
          <p:nvPr>
            <p:ph type="body" idx="1"/>
          </p:nvPr>
        </p:nvSpPr>
        <p:spPr>
          <a:xfrm>
            <a:off x="221491" y="2302800"/>
            <a:ext cx="6859259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div class="grid grid-rows-4 grid-flow-col gap-4"&gt;</a:t>
            </a:r>
            <a:endParaRPr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&lt;div&gt;01&lt;/div&gt;</a:t>
            </a:r>
            <a:endParaRPr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&lt;!-- ... --&gt;</a:t>
            </a:r>
            <a:endParaRPr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&lt;div&gt;09&lt;/div&gt;</a:t>
            </a:r>
            <a:endParaRPr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C009B0-8811-06EF-C0A4-BDDDDCD94BA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BCBF3A-DAB6-D2A8-960A-E358DC530E7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cap="all" dirty="0">
                <a:solidFill>
                  <a:schemeClr val="bg1"/>
                </a:solidFill>
                <a:latin typeface="Suiza DEMO Black" panose="00000400000000000000" pitchFamily="50" charset="0"/>
              </a:rPr>
              <a:t>Specifying the rows in a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08984-3D3E-2935-8236-151C38DA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77D7D-7E25-2164-9F19-FB19C9F590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"/>
          <p:cNvSpPr txBox="1">
            <a:spLocks noGrp="1"/>
          </p:cNvSpPr>
          <p:nvPr>
            <p:ph type="body" idx="1"/>
          </p:nvPr>
        </p:nvSpPr>
        <p:spPr>
          <a:xfrm>
            <a:off x="536624" y="2548020"/>
            <a:ext cx="7276118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6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Use the </a:t>
            </a:r>
            <a:r>
              <a:rPr lang="en" sz="3600" dirty="0">
                <a:solidFill>
                  <a:srgbClr val="188038"/>
                </a:solidFill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grid-rows-subgrid</a:t>
            </a:r>
            <a:r>
              <a:rPr lang="en" sz="36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 utility to adopt the row tracks defined by the item’s parent.</a:t>
            </a:r>
            <a:endParaRPr sz="36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BC360F-F9D2-9B5E-17FA-D1A6BA77B19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6F3408-48B7-D998-0D45-BCA8C4D7B88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SUBGRID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76F4C-1839-D2BB-4B97-EAF23660D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E05D0-5A0D-AB71-03B6-5E31DB14E9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"/>
          <p:cNvSpPr txBox="1">
            <a:spLocks noGrp="1"/>
          </p:cNvSpPr>
          <p:nvPr>
            <p:ph type="body" idx="1"/>
          </p:nvPr>
        </p:nvSpPr>
        <p:spPr>
          <a:xfrm>
            <a:off x="429047" y="2202956"/>
            <a:ext cx="7692976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&lt;div class="grid grid-rows-4 grid-flow-col gap-4"&gt;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&lt;div&gt;01&lt;/div&gt;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&lt;!-- ... --&gt;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&lt;div&gt;05&lt;/div&gt;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 class="grid grid-rows-subgrid gap-4 row-span-3"&gt;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class="row-start-2"&gt;06&lt;/div&gt;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&lt;div&gt;07&lt;/div&gt;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&lt;!-- ... --&gt;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&lt;div&gt;10&lt;/div&gt;</a:t>
            </a:r>
            <a:endParaRPr sz="1544" dirty="0">
              <a:solidFill>
                <a:schemeClr val="lt1"/>
              </a:solidFill>
              <a:highlight>
                <a:srgbClr val="1E29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44" dirty="0">
                <a:solidFill>
                  <a:schemeClr val="lt1"/>
                </a:solidFill>
                <a:highlight>
                  <a:srgbClr val="1E293B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2544" dirty="0">
              <a:solidFill>
                <a:schemeClr val="lt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2541D9-273A-1A30-DB28-C183A6FA25C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9E6921-F2AF-6520-541A-8AA77FB8ECC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3B129-3A49-3879-1CBB-D82754689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178C4-DDED-1415-AD7A-57F38677CA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5"/>
          <p:cNvSpPr txBox="1">
            <a:spLocks noGrp="1"/>
          </p:cNvSpPr>
          <p:nvPr>
            <p:ph type="body" idx="1"/>
          </p:nvPr>
        </p:nvSpPr>
        <p:spPr>
          <a:xfrm>
            <a:off x="415600" y="2229850"/>
            <a:ext cx="7733318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class="grid grid-rows-3 grid-flow-col gap-4"&gt;</a:t>
            </a:r>
            <a:endParaRPr sz="32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32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class="row-span-3 ..."&gt;01&lt;/div&gt;</a:t>
            </a:r>
            <a:endParaRPr sz="32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32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class="col-span-2 ..."&gt;</a:t>
            </a:r>
            <a:r>
              <a:rPr lang="en" sz="3200" dirty="0">
                <a:highlight>
                  <a:schemeClr val="dk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02</a:t>
            </a:r>
            <a:r>
              <a:rPr lang="en" sz="32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32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32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class="row-span-2 col-span-2 ..."&gt;03&lt;/div&gt;</a:t>
            </a:r>
            <a:endParaRPr sz="3200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3200" dirty="0"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05E5B6-4D80-9190-8DC0-7812F15004F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EDBCB4-9ED3-EA0C-B331-D3C01F293572}"/>
              </a:ext>
            </a:extLst>
          </p:cNvPr>
          <p:cNvSpPr txBox="1">
            <a:spLocks/>
          </p:cNvSpPr>
          <p:nvPr/>
        </p:nvSpPr>
        <p:spPr>
          <a:xfrm>
            <a:off x="951505" y="72950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cap="all" dirty="0">
                <a:solidFill>
                  <a:schemeClr val="bg1"/>
                </a:solidFill>
                <a:latin typeface="Suiza DEMO Black" panose="00000400000000000000" pitchFamily="50" charset="0"/>
              </a:rPr>
              <a:t>Spanning rows and columns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8184D-409C-E60B-33BB-C5838C40A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A2560-C8F6-690E-EAC4-C9ABCD02CA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border-0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border-width: 0px;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border-2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border-width: 2px;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border-4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border-width: 4px;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border-8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border-width: 8px;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border-width: 1px;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border-t-2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Border-top:2px;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Border-b-2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Border-bottom: 2px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Aft>
                <a:spcPts val="1600"/>
              </a:spcAft>
              <a:buSzPts val="1018"/>
              <a:buNone/>
            </a:pPr>
            <a:endParaRPr sz="18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2F0BE4-17A4-A7AC-BE82-1A8561860BF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D3D682-18E1-65FC-0B9F-D72565EEF688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5CF6C-CCEA-C7FE-CDCB-497540836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2FA65-BF5F-08EA-E24D-1AE1E00D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7"/>
          <p:cNvSpPr txBox="1">
            <a:spLocks noGrp="1"/>
          </p:cNvSpPr>
          <p:nvPr>
            <p:ph type="body" idx="1"/>
          </p:nvPr>
        </p:nvSpPr>
        <p:spPr>
          <a:xfrm>
            <a:off x="415600" y="213717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rounded-sm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border-radius: 0.125rem; /* 2px */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rounded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border-radius: 0.25rem; /* 4px */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rounded-md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border-radius: 0.375rem; /* 6px */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rounded-lg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border-radius: 0.5rem; /* 8px */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rounded-xl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border-radius: 0.75rem; /* 12px */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rounded-2xl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193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border-radius: 1rem; /* 16px */</a:t>
            </a:r>
            <a:endParaRPr sz="2193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8FD864-65CC-DE3B-9677-ED2639EA280B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57BC7D-CB8C-F213-60BD-E726C141584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BORDER RADIOUS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63553-6A98-22CB-2163-BBFD2C71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52552-5D92-88F6-8734-57BCB9D2A8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>
            <a:spLocks noGrp="1"/>
          </p:cNvSpPr>
          <p:nvPr>
            <p:ph type="body" idx="1"/>
          </p:nvPr>
        </p:nvSpPr>
        <p:spPr>
          <a:xfrm>
            <a:off x="415600" y="23028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border-transparent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border-color: transparent;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border-black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border-color: rgb(0 0 0);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border-white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border-color: rgb(255 255 255);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border-slate-50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border-color: rgb(248 250 252);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border-slate-100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0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border-color: rgb(241 245 249);</a:t>
            </a:r>
            <a:endParaRPr sz="20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0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C6DC30-FA60-8C36-2D82-671DF0C0042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3EFFC4-1010-CCDD-1442-34AF4AC05ED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BORDER COLOR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10412-B5C4-E1A2-AD66-E831046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36B79-0518-C0A8-57BA-AD716374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9"/>
          <p:cNvSpPr txBox="1">
            <a:spLocks noGrp="1"/>
          </p:cNvSpPr>
          <p:nvPr>
            <p:ph type="body" idx="1"/>
          </p:nvPr>
        </p:nvSpPr>
        <p:spPr>
          <a:xfrm>
            <a:off x="308023" y="211251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border-solid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border-style: solid;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border-dashed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border-style: dashed;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border-dotted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border-style: dotted;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border-double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border-style: double;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border-hidden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border-style: hidden;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border-none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8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border-style: none;</a:t>
            </a:r>
            <a:endParaRPr sz="18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B9EBFA-9731-5CCB-1B21-C2867F3D471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54B05F-B09E-1EE3-FD61-1299FE7AAC0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BORDER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E2135-0177-E2BC-CB0C-57E900918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9481D-F5FD-FD20-7D1A-E5372E3B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5977819-A24F-82BB-5F99-74EB9D19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0"/>
          <p:cNvSpPr txBox="1">
            <a:spLocks noGrp="1"/>
          </p:cNvSpPr>
          <p:nvPr>
            <p:ph type="body" idx="1"/>
          </p:nvPr>
        </p:nvSpPr>
        <p:spPr>
          <a:xfrm>
            <a:off x="415600" y="254802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4000" dirty="0">
                <a:latin typeface="Suiza DEMO" panose="00000400000000000000" pitchFamily="50" charset="0"/>
              </a:rPr>
              <a:t>Visible</a:t>
            </a:r>
            <a:endParaRPr sz="4000" dirty="0"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4000" dirty="0">
                <a:latin typeface="Suiza DEMO" panose="00000400000000000000" pitchFamily="50" charset="0"/>
              </a:rPr>
              <a:t>Invisible</a:t>
            </a:r>
            <a:endParaRPr sz="4000" dirty="0"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4000" dirty="0">
                <a:latin typeface="Suiza DEMO" panose="00000400000000000000" pitchFamily="50" charset="0"/>
              </a:rPr>
              <a:t>Block</a:t>
            </a:r>
            <a:endParaRPr sz="4000" dirty="0"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dirty="0">
                <a:latin typeface="Suiza DEMO" panose="00000400000000000000" pitchFamily="50" charset="0"/>
              </a:rPr>
              <a:t>Hidden</a:t>
            </a:r>
            <a:endParaRPr sz="40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675A3F-62FA-908C-0A65-C54F9D8FEAC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DED8B-D012-9A08-448F-4A1141787524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40DB1-0C74-5BBE-60C7-C903A9EC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3211F-A50A-F9C9-A380-7560F4127EF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body" idx="1"/>
          </p:nvPr>
        </p:nvSpPr>
        <p:spPr>
          <a:xfrm>
            <a:off x="274739" y="2548020"/>
            <a:ext cx="7558506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4000" dirty="0">
                <a:solidFill>
                  <a:srgbClr val="334155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how flex items both grow and shrink.</a:t>
            </a:r>
            <a:endParaRPr sz="4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4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4000" dirty="0">
              <a:solidFill>
                <a:srgbClr val="334155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25072D5-B2BC-7A2C-EA22-FE7E9FB34A7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8AA40-3C6C-C5A8-DECB-2A3A0BCC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8D237D-977E-DBD6-5058-AC7A90C6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85D7BC-50AD-082B-4F77-C8153C0440D1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 TO FLEX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1"/>
          <p:cNvSpPr txBox="1">
            <a:spLocks noGrp="1"/>
          </p:cNvSpPr>
          <p:nvPr>
            <p:ph type="body" idx="1"/>
          </p:nvPr>
        </p:nvSpPr>
        <p:spPr>
          <a:xfrm>
            <a:off x="388706" y="2548020"/>
            <a:ext cx="7598847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600" dirty="0">
                <a:latin typeface="Suiza DEMO" panose="00000400000000000000" pitchFamily="50" charset="0"/>
              </a:rPr>
              <a:t>Give an example of block and hidden using breakpoints</a:t>
            </a:r>
            <a:endParaRPr sz="36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991EAB-9DE6-6BF2-847F-F0C0CE405F0D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F73184-AD16-157B-BED2-200B8E8CE1E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DISPLAY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A352C-9FB8-282A-82E2-82A136B68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FB7B2-4CFC-88EC-9C47-3577AB54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Padding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px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pl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py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pb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091BE-E0F4-B2DD-793B-69C00445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body" idx="1"/>
          </p:nvPr>
        </p:nvSpPr>
        <p:spPr>
          <a:xfrm>
            <a:off x="616971" y="254802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flex-1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flex: 1 1 0%;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flex-auto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flex: 1 1 auto;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flex-initial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flex: 0 1 auto;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flex-none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flex: none;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4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544BD1-E9CD-0F1A-09EE-6EDDC568B9B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5773CE-4C41-44B7-2624-EAEE2CE8BD9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 TO FLEX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CD4DD-96D7-6B9E-E730-564756B4D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9AA671-4965-ED5E-3C45-A65FEABFFB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95000"/>
              </a:lnSpc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&lt;div class="flex"&gt;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class="flex-none ..."&gt;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  01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&lt;/div&gt;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class="flex-1 w-64 ..."&gt;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  02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&lt;/div&gt;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&lt;div class="flex-1 w-32 ..."&gt;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  03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  &lt;/div&gt;</a:t>
            </a:r>
            <a:endParaRPr sz="1695" dirty="0">
              <a:highlight>
                <a:schemeClr val="lt1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rPr lang="en" sz="1695" dirty="0">
                <a:highlight>
                  <a:schemeClr val="lt1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&lt;/div&gt;</a:t>
            </a:r>
            <a:endParaRPr sz="2620" dirty="0">
              <a:highlight>
                <a:schemeClr val="lt1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ED16BB-0E20-FA5B-0250-A2608B2979B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55057-B926-9AB3-9A8C-76EFEB271E04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2CA5F-2F80-4ED9-3512-87E3197C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FF902-F59A-CB3D-231F-1F1C9F2068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the direction of flex items.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flex-row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flex-direction: row;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flex-row-reverse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flex-direction: row-reverse;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flex-col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flex-direction: column;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flex-col-reverse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flex-direction: column-reverse;</a:t>
            </a:r>
            <a:endParaRPr sz="24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400" dirty="0"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D552A1-1011-08FC-CC7E-3CE870382E7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CAA62C-9836-5E8C-B53F-8842F76E17C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 DIRECTION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762B9-5735-EC70-DD42-F50CA57B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D8EDA-0297-1854-E76F-2D1CE154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742812" y="2548020"/>
            <a:ext cx="5353188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4000" dirty="0">
                <a:latin typeface="Suiza DEMO" panose="00000400000000000000" pitchFamily="50" charset="0"/>
              </a:rPr>
              <a:t>Give Examples of Each with code</a:t>
            </a:r>
            <a:endParaRPr sz="4000" dirty="0"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C342A9-7D05-07BD-E115-1E3F7840AD19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FFB4B7-3662-B8CF-A3EA-B288C000F7CC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1ACC6-E045-A592-4441-1812C5AC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BB6CF-B403-368D-01C1-43FDB8D652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</a:rPr>
              <a:t>Utilities for controlling how flex and grid items are positioned along a container's main axis.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justify-start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flex-start;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justify-end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flex-end;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justify-center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center;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justify-between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space-between;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justify-around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space-around;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justify-evenly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space-evenly;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justify-stretch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dirty="0">
                <a:highlight>
                  <a:srgbClr val="FFFFFF"/>
                </a:highlight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justify-content: stretch;</a:t>
            </a:r>
            <a:endParaRPr sz="1600" dirty="0">
              <a:highlight>
                <a:srgbClr val="FFFFFF"/>
              </a:highlight>
              <a:latin typeface="Suiza DEMO" panose="00000400000000000000" pitchFamily="50" charset="0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600" dirty="0">
              <a:highlight>
                <a:srgbClr val="FFFFFF"/>
              </a:highlight>
              <a:latin typeface="Suiza DEMO" panose="000004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3B184A-7F48-2271-FDEF-C0AE9059D519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4F1263-92CB-5500-9055-FE37D85CE33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CONTAINER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PROPERTIES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20085-A898-E479-382A-4F3A2EF1F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08" y="165630"/>
            <a:ext cx="1114063" cy="92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D462E-7ABB-62D2-442E-C3874D4EB2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880" y="2548020"/>
            <a:ext cx="2718495" cy="271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1259</Words>
  <Application>Microsoft Office PowerPoint</Application>
  <PresentationFormat>Widescreen</PresentationFormat>
  <Paragraphs>348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Suiza DEMO</vt:lpstr>
      <vt:lpstr>Suiza DEMO Black</vt:lpstr>
      <vt:lpstr>Office Theme</vt:lpstr>
      <vt:lpstr>PowerPoint Presentation</vt:lpstr>
      <vt:lpstr>PowerPoint Presentation</vt:lpstr>
      <vt:lpstr>Introduction to Tailwind CSS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 Aslam</dc:creator>
  <cp:lastModifiedBy>Shahid Aslam</cp:lastModifiedBy>
  <cp:revision>22</cp:revision>
  <dcterms:created xsi:type="dcterms:W3CDTF">2024-02-14T06:52:36Z</dcterms:created>
  <dcterms:modified xsi:type="dcterms:W3CDTF">2024-02-14T07:28:23Z</dcterms:modified>
</cp:coreProperties>
</file>