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Barlow ExtraLight"/>
      <p:regular r:id="rId21"/>
      <p:bold r:id="rId22"/>
      <p:italic r:id="rId23"/>
      <p:boldItalic r:id="rId24"/>
    </p:embeddedFont>
    <p:embeddedFont>
      <p:font typeface="Hepta Slab Medium"/>
      <p:regular r:id="rId25"/>
      <p:bold r:id="rId26"/>
    </p:embeddedFont>
    <p:embeddedFont>
      <p:font typeface="Hepta Slab Light"/>
      <p:regular r:id="rId27"/>
      <p:bold r:id="rId28"/>
    </p:embeddedFont>
    <p:embeddedFont>
      <p:font typeface="Hepta Slab"/>
      <p:regular r:id="rId29"/>
      <p:bold r:id="rId30"/>
    </p:embeddedFont>
    <p:embeddedFont>
      <p:font typeface="Barlow Medium"/>
      <p:regular r:id="rId31"/>
      <p:bold r:id="rId32"/>
      <p:italic r:id="rId33"/>
      <p:boldItalic r:id="rId34"/>
    </p:embeddedFont>
    <p:embeddedFont>
      <p:font typeface="Barlow Light"/>
      <p:regular r:id="rId35"/>
      <p:bold r:id="rId36"/>
      <p:italic r:id="rId37"/>
      <p:boldItalic r:id="rId38"/>
    </p:embeddedFont>
    <p:embeddedFont>
      <p:font typeface="Barlow"/>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bold.fntdata"/><Relationship Id="rId20" Type="http://schemas.openxmlformats.org/officeDocument/2006/relationships/slide" Target="slides/slide14.xml"/><Relationship Id="rId42" Type="http://schemas.openxmlformats.org/officeDocument/2006/relationships/font" Target="fonts/Barlow-boldItalic.fntdata"/><Relationship Id="rId41" Type="http://schemas.openxmlformats.org/officeDocument/2006/relationships/font" Target="fonts/Barlow-italic.fntdata"/><Relationship Id="rId22" Type="http://schemas.openxmlformats.org/officeDocument/2006/relationships/font" Target="fonts/BarlowExtraLight-bold.fntdata"/><Relationship Id="rId21" Type="http://schemas.openxmlformats.org/officeDocument/2006/relationships/font" Target="fonts/BarlowExtraLight-regular.fntdata"/><Relationship Id="rId24" Type="http://schemas.openxmlformats.org/officeDocument/2006/relationships/font" Target="fonts/BarlowExtraLight-boldItalic.fntdata"/><Relationship Id="rId23" Type="http://schemas.openxmlformats.org/officeDocument/2006/relationships/font" Target="fonts/BarlowExtraLight-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ptaSlabMedium-bold.fntdata"/><Relationship Id="rId25" Type="http://schemas.openxmlformats.org/officeDocument/2006/relationships/font" Target="fonts/HeptaSlabMedium-regular.fntdata"/><Relationship Id="rId28" Type="http://schemas.openxmlformats.org/officeDocument/2006/relationships/font" Target="fonts/HeptaSlabLight-bold.fntdata"/><Relationship Id="rId27" Type="http://schemas.openxmlformats.org/officeDocument/2006/relationships/font" Target="fonts/HeptaSlabLigh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ptaSlab-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Medium-regular.fntdata"/><Relationship Id="rId30" Type="http://schemas.openxmlformats.org/officeDocument/2006/relationships/font" Target="fonts/HeptaSlab-bold.fntdata"/><Relationship Id="rId11" Type="http://schemas.openxmlformats.org/officeDocument/2006/relationships/slide" Target="slides/slide5.xml"/><Relationship Id="rId33" Type="http://schemas.openxmlformats.org/officeDocument/2006/relationships/font" Target="fonts/BarlowMedium-italic.fntdata"/><Relationship Id="rId10" Type="http://schemas.openxmlformats.org/officeDocument/2006/relationships/slide" Target="slides/slide4.xml"/><Relationship Id="rId32" Type="http://schemas.openxmlformats.org/officeDocument/2006/relationships/font" Target="fonts/BarlowMedium-bold.fntdata"/><Relationship Id="rId13" Type="http://schemas.openxmlformats.org/officeDocument/2006/relationships/slide" Target="slides/slide7.xml"/><Relationship Id="rId35" Type="http://schemas.openxmlformats.org/officeDocument/2006/relationships/font" Target="fonts/BarlowLight-regular.fntdata"/><Relationship Id="rId12" Type="http://schemas.openxmlformats.org/officeDocument/2006/relationships/slide" Target="slides/slide6.xml"/><Relationship Id="rId34" Type="http://schemas.openxmlformats.org/officeDocument/2006/relationships/font" Target="fonts/BarlowMedium-boldItalic.fntdata"/><Relationship Id="rId15" Type="http://schemas.openxmlformats.org/officeDocument/2006/relationships/slide" Target="slides/slide9.xml"/><Relationship Id="rId37" Type="http://schemas.openxmlformats.org/officeDocument/2006/relationships/font" Target="fonts/BarlowLight-italic.fntdata"/><Relationship Id="rId14" Type="http://schemas.openxmlformats.org/officeDocument/2006/relationships/slide" Target="slides/slide8.xml"/><Relationship Id="rId36" Type="http://schemas.openxmlformats.org/officeDocument/2006/relationships/font" Target="fonts/BarlowLight-bold.fntdata"/><Relationship Id="rId17" Type="http://schemas.openxmlformats.org/officeDocument/2006/relationships/slide" Target="slides/slide11.xml"/><Relationship Id="rId39" Type="http://schemas.openxmlformats.org/officeDocument/2006/relationships/font" Target="fonts/Barlow-regular.fntdata"/><Relationship Id="rId16" Type="http://schemas.openxmlformats.org/officeDocument/2006/relationships/slide" Target="slides/slide10.xml"/><Relationship Id="rId38" Type="http://schemas.openxmlformats.org/officeDocument/2006/relationships/font" Target="fonts/BarlowLigh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38423103f0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38423103f0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38423103f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38423103f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38423103f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38423103f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38423103f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38423103f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38423103f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38423103f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38423103f0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38423103f0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38423103f0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38423103f0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38423103f0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38423103f0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38423103f0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38423103f0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38423103f0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38423103f0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38423103f0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38423103f0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38423103f0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38423103f0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38423103f0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38423103f0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38423103f0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38423103f0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76" name="Shape 176"/>
        <p:cNvGrpSpPr/>
        <p:nvPr/>
      </p:nvGrpSpPr>
      <p:grpSpPr>
        <a:xfrm>
          <a:off x="0" y="0"/>
          <a:ext cx="0" cy="0"/>
          <a:chOff x="0" y="0"/>
          <a:chExt cx="0" cy="0"/>
        </a:xfrm>
      </p:grpSpPr>
      <p:sp>
        <p:nvSpPr>
          <p:cNvPr id="177" name="Google Shape;177;p3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78" name="Google Shape;178;p3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79" name="Google Shape;1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80" name="Shape 180"/>
        <p:cNvGrpSpPr/>
        <p:nvPr/>
      </p:nvGrpSpPr>
      <p:grpSpPr>
        <a:xfrm>
          <a:off x="0" y="0"/>
          <a:ext cx="0" cy="0"/>
          <a:chOff x="0" y="0"/>
          <a:chExt cx="0" cy="0"/>
        </a:xfrm>
      </p:grpSpPr>
      <p:sp>
        <p:nvSpPr>
          <p:cNvPr id="181" name="Google Shape;181;p3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83" name="Google Shape;183;p3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64" name="Google Shape;264;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72" name="Google Shape;272;p4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5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2.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632850" y="293075"/>
            <a:ext cx="7878300" cy="25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sz="4000"/>
              <a:t>Information Architecture and Web Design Final Project Proposal</a:t>
            </a:r>
            <a:endParaRPr sz="4000"/>
          </a:p>
        </p:txBody>
      </p:sp>
      <p:sp>
        <p:nvSpPr>
          <p:cNvPr id="372" name="Google Shape;372;p59"/>
          <p:cNvSpPr txBox="1"/>
          <p:nvPr>
            <p:ph idx="1" type="body"/>
          </p:nvPr>
        </p:nvSpPr>
        <p:spPr>
          <a:xfrm>
            <a:off x="4046100" y="4236450"/>
            <a:ext cx="1051800" cy="1692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 COMPANY NAME</a:t>
            </a:r>
            <a:endParaRPr/>
          </a:p>
        </p:txBody>
      </p:sp>
      <p:sp>
        <p:nvSpPr>
          <p:cNvPr id="373" name="Google Shape;373;p59"/>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Safi Haider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8"/>
          <p:cNvSpPr txBox="1"/>
          <p:nvPr>
            <p:ph type="title"/>
          </p:nvPr>
        </p:nvSpPr>
        <p:spPr>
          <a:xfrm>
            <a:off x="697350" y="791300"/>
            <a:ext cx="7749300" cy="3157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lt1"/>
              </a:buClr>
              <a:buSzPts val="1100"/>
              <a:buFont typeface="Arial"/>
              <a:buNone/>
            </a:pPr>
            <a:r>
              <a:rPr b="1" lang="en" sz="1500">
                <a:latin typeface="Hepta Slab"/>
                <a:ea typeface="Hepta Slab"/>
                <a:cs typeface="Hepta Slab"/>
                <a:sym typeface="Hepta Slab"/>
              </a:rPr>
              <a:t>ALUMNI</a:t>
            </a:r>
            <a:endParaRPr b="1" sz="1500">
              <a:latin typeface="Hepta Slab"/>
              <a:ea typeface="Hepta Slab"/>
              <a:cs typeface="Hepta Slab"/>
              <a:sym typeface="Hepta Slab"/>
            </a:endParaRPr>
          </a:p>
          <a:p>
            <a:pPr indent="0" lvl="0" marL="0" rtl="0" algn="l">
              <a:lnSpc>
                <a:spcPct val="100000"/>
              </a:lnSpc>
              <a:spcBef>
                <a:spcPts val="0"/>
              </a:spcBef>
              <a:spcAft>
                <a:spcPts val="0"/>
              </a:spcAft>
              <a:buClr>
                <a:schemeClr val="lt1"/>
              </a:buClr>
              <a:buSzPts val="1100"/>
              <a:buFont typeface="Arial"/>
              <a:buNone/>
            </a:pPr>
            <a:r>
              <a:t/>
            </a:r>
            <a:endParaRPr b="1" sz="1500">
              <a:latin typeface="Hepta Slab"/>
              <a:ea typeface="Hepta Slab"/>
              <a:cs typeface="Hepta Slab"/>
              <a:sym typeface="Hepta Slab"/>
            </a:endParaRPr>
          </a:p>
          <a:p>
            <a:pPr indent="0" lvl="0" marL="0" rtl="0" algn="l">
              <a:lnSpc>
                <a:spcPct val="100000"/>
              </a:lnSpc>
              <a:spcBef>
                <a:spcPts val="0"/>
              </a:spcBef>
              <a:spcAft>
                <a:spcPts val="0"/>
              </a:spcAft>
              <a:buClr>
                <a:schemeClr val="lt1"/>
              </a:buClr>
              <a:buSzPts val="1100"/>
              <a:buFont typeface="Arial"/>
              <a:buNone/>
            </a:pPr>
            <a:r>
              <a:rPr b="1" lang="en" sz="1500">
                <a:latin typeface="Hepta Slab"/>
                <a:ea typeface="Hepta Slab"/>
                <a:cs typeface="Hepta Slab"/>
                <a:sym typeface="Hepta Slab"/>
              </a:rPr>
              <a:t>Alums may include all graduates. Graduates are influential in the Harvard University library system as they donate to the university in general and to the library in particular. To ensure that the library is compelling and influential in the world of academia in general and the lives of all the students at the micro level. This does not only mean that we have to make the Harvard University library website attractive, but rather that it needs to be successful and efficient in satisfying the needs of all parties concerned. This means students and includes alums, faculty, and staff.</a:t>
            </a:r>
            <a:endParaRPr b="1" sz="1500">
              <a:latin typeface="Hepta Slab"/>
              <a:ea typeface="Hepta Slab"/>
              <a:cs typeface="Hepta Slab"/>
              <a:sym typeface="Hepta Slab"/>
            </a:endParaRPr>
          </a:p>
          <a:p>
            <a:pPr indent="0" lvl="0" marL="0" rtl="0" algn="ctr">
              <a:lnSpc>
                <a:spcPct val="100000"/>
              </a:lnSpc>
              <a:spcBef>
                <a:spcPts val="0"/>
              </a:spcBef>
              <a:spcAft>
                <a:spcPts val="0"/>
              </a:spcAft>
              <a:buNone/>
            </a:pPr>
            <a:r>
              <a:t/>
            </a:r>
            <a:endParaRPr b="1" sz="3900">
              <a:latin typeface="Hepta Slab"/>
              <a:ea typeface="Hepta Slab"/>
              <a:cs typeface="Hepta Slab"/>
              <a:sym typeface="Hepta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9"/>
          <p:cNvSpPr txBox="1"/>
          <p:nvPr>
            <p:ph type="title"/>
          </p:nvPr>
        </p:nvSpPr>
        <p:spPr>
          <a:xfrm>
            <a:off x="697350" y="879225"/>
            <a:ext cx="7749300" cy="3678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lt1"/>
              </a:buClr>
              <a:buSzPts val="1100"/>
              <a:buFont typeface="Arial"/>
              <a:buNone/>
            </a:pPr>
            <a:r>
              <a:rPr b="1" lang="en" sz="1400">
                <a:latin typeface="Hepta Slab"/>
                <a:ea typeface="Hepta Slab"/>
                <a:cs typeface="Hepta Slab"/>
                <a:sym typeface="Hepta Slab"/>
              </a:rPr>
              <a:t>FACULTY</a:t>
            </a:r>
            <a:endParaRPr b="1" sz="1400">
              <a:latin typeface="Hepta Slab"/>
              <a:ea typeface="Hepta Slab"/>
              <a:cs typeface="Hepta Slab"/>
              <a:sym typeface="Hepta Slab"/>
            </a:endParaRPr>
          </a:p>
          <a:p>
            <a:pPr indent="0" lvl="0" marL="0" rtl="0" algn="l">
              <a:lnSpc>
                <a:spcPct val="100000"/>
              </a:lnSpc>
              <a:spcBef>
                <a:spcPts val="0"/>
              </a:spcBef>
              <a:spcAft>
                <a:spcPts val="0"/>
              </a:spcAft>
              <a:buClr>
                <a:schemeClr val="lt1"/>
              </a:buClr>
              <a:buSzPts val="1100"/>
              <a:buFont typeface="Arial"/>
              <a:buNone/>
            </a:pPr>
            <a:r>
              <a:t/>
            </a:r>
            <a:endParaRPr b="1" sz="1400">
              <a:latin typeface="Hepta Slab"/>
              <a:ea typeface="Hepta Slab"/>
              <a:cs typeface="Hepta Slab"/>
              <a:sym typeface="Hepta Slab"/>
            </a:endParaRPr>
          </a:p>
          <a:p>
            <a:pPr indent="0" lvl="0" marL="0" rtl="0" algn="l">
              <a:lnSpc>
                <a:spcPct val="100000"/>
              </a:lnSpc>
              <a:spcBef>
                <a:spcPts val="0"/>
              </a:spcBef>
              <a:spcAft>
                <a:spcPts val="0"/>
              </a:spcAft>
              <a:buClr>
                <a:schemeClr val="lt1"/>
              </a:buClr>
              <a:buSzPts val="1100"/>
              <a:buFont typeface="Arial"/>
              <a:buNone/>
            </a:pPr>
            <a:r>
              <a:rPr b="1" lang="en" sz="1400">
                <a:latin typeface="Hepta Slab"/>
                <a:ea typeface="Hepta Slab"/>
                <a:cs typeface="Hepta Slab"/>
                <a:sym typeface="Hepta Slab"/>
              </a:rPr>
              <a:t>Faculty include all professors/instructors in every college throughout Harvard University. This means making sure that the materials they need for their courses are made available not only to them but also to their students. It also means that we need to ensure that the research needs of all the faculty are satisfied.</a:t>
            </a:r>
            <a:endParaRPr b="1" sz="1400">
              <a:latin typeface="Hepta Slab"/>
              <a:ea typeface="Hepta Slab"/>
              <a:cs typeface="Hepta Slab"/>
              <a:sym typeface="Hepta Slab"/>
            </a:endParaRPr>
          </a:p>
          <a:p>
            <a:pPr indent="0" lvl="0" marL="0" rtl="0" algn="l">
              <a:lnSpc>
                <a:spcPct val="100000"/>
              </a:lnSpc>
              <a:spcBef>
                <a:spcPts val="0"/>
              </a:spcBef>
              <a:spcAft>
                <a:spcPts val="0"/>
              </a:spcAft>
              <a:buClr>
                <a:schemeClr val="lt1"/>
              </a:buClr>
              <a:buSzPts val="1100"/>
              <a:buFont typeface="Arial"/>
              <a:buNone/>
            </a:pPr>
            <a:r>
              <a:t/>
            </a:r>
            <a:endParaRPr b="1" sz="1400">
              <a:latin typeface="Hepta Slab"/>
              <a:ea typeface="Hepta Slab"/>
              <a:cs typeface="Hepta Slab"/>
              <a:sym typeface="Hepta Slab"/>
            </a:endParaRPr>
          </a:p>
          <a:p>
            <a:pPr indent="0" lvl="0" marL="0" rtl="0" algn="l">
              <a:lnSpc>
                <a:spcPct val="100000"/>
              </a:lnSpc>
              <a:spcBef>
                <a:spcPts val="0"/>
              </a:spcBef>
              <a:spcAft>
                <a:spcPts val="0"/>
              </a:spcAft>
              <a:buClr>
                <a:schemeClr val="lt1"/>
              </a:buClr>
              <a:buSzPts val="1100"/>
              <a:buFont typeface="Arial"/>
              <a:buNone/>
            </a:pPr>
            <a:r>
              <a:rPr b="1" lang="en" sz="1400">
                <a:latin typeface="Hepta Slab"/>
                <a:ea typeface="Hepta Slab"/>
                <a:cs typeface="Hepta Slab"/>
                <a:sym typeface="Hepta Slab"/>
              </a:rPr>
              <a:t>STAFF</a:t>
            </a:r>
            <a:endParaRPr b="1" sz="1400">
              <a:latin typeface="Hepta Slab"/>
              <a:ea typeface="Hepta Slab"/>
              <a:cs typeface="Hepta Slab"/>
              <a:sym typeface="Hepta Slab"/>
            </a:endParaRPr>
          </a:p>
          <a:p>
            <a:pPr indent="0" lvl="0" marL="0" rtl="0" algn="l">
              <a:lnSpc>
                <a:spcPct val="100000"/>
              </a:lnSpc>
              <a:spcBef>
                <a:spcPts val="0"/>
              </a:spcBef>
              <a:spcAft>
                <a:spcPts val="0"/>
              </a:spcAft>
              <a:buClr>
                <a:schemeClr val="lt1"/>
              </a:buClr>
              <a:buSzPts val="1100"/>
              <a:buFont typeface="Arial"/>
              <a:buNone/>
            </a:pPr>
            <a:r>
              <a:rPr b="1" lang="en" sz="1400">
                <a:latin typeface="Hepta Slab"/>
                <a:ea typeface="Hepta Slab"/>
                <a:cs typeface="Hepta Slab"/>
                <a:sym typeface="Hepta Slab"/>
              </a:rPr>
              <a:t>Staff includes all other members of the Harvard University community, from the Dean/Chancellor/Provost down to the organizational structure of the whole university system. This means ensuring that the needs, educational or otherwise, of all the members of the Harvard University Staff community are being satisfied.</a:t>
            </a:r>
            <a:endParaRPr b="1" sz="1400">
              <a:latin typeface="Hepta Slab"/>
              <a:ea typeface="Hepta Slab"/>
              <a:cs typeface="Hepta Slab"/>
              <a:sym typeface="Hepta Slab"/>
            </a:endParaRPr>
          </a:p>
          <a:p>
            <a:pPr indent="0" lvl="0" marL="0" rtl="0" algn="l">
              <a:lnSpc>
                <a:spcPct val="100000"/>
              </a:lnSpc>
              <a:spcBef>
                <a:spcPts val="0"/>
              </a:spcBef>
              <a:spcAft>
                <a:spcPts val="0"/>
              </a:spcAft>
              <a:buClr>
                <a:schemeClr val="lt1"/>
              </a:buClr>
              <a:buSzPts val="1100"/>
              <a:buFont typeface="Arial"/>
              <a:buNone/>
            </a:pPr>
            <a:r>
              <a:t/>
            </a:r>
            <a:endParaRPr b="1" sz="1400">
              <a:latin typeface="Hepta Slab"/>
              <a:ea typeface="Hepta Slab"/>
              <a:cs typeface="Hepta Slab"/>
              <a:sym typeface="Hepta Slab"/>
            </a:endParaRPr>
          </a:p>
          <a:p>
            <a:pPr indent="0" lvl="0" marL="0" rtl="0" algn="l">
              <a:lnSpc>
                <a:spcPct val="100000"/>
              </a:lnSpc>
              <a:spcBef>
                <a:spcPts val="0"/>
              </a:spcBef>
              <a:spcAft>
                <a:spcPts val="0"/>
              </a:spcAft>
              <a:buClr>
                <a:schemeClr val="lt1"/>
              </a:buClr>
              <a:buSzPts val="1100"/>
              <a:buFont typeface="Arial"/>
              <a:buNone/>
            </a:pPr>
            <a:r>
              <a:rPr b="1" lang="en" sz="1400">
                <a:latin typeface="Hepta Slab"/>
                <a:ea typeface="Hepta Slab"/>
                <a:cs typeface="Hepta Slab"/>
                <a:sym typeface="Hepta Slab"/>
              </a:rPr>
              <a:t>LIBRARIANS</a:t>
            </a:r>
            <a:endParaRPr b="1" sz="1400">
              <a:latin typeface="Hepta Slab"/>
              <a:ea typeface="Hepta Slab"/>
              <a:cs typeface="Hepta Slab"/>
              <a:sym typeface="Hepta Slab"/>
            </a:endParaRPr>
          </a:p>
          <a:p>
            <a:pPr indent="0" lvl="0" marL="0" rtl="0" algn="l">
              <a:lnSpc>
                <a:spcPct val="100000"/>
              </a:lnSpc>
              <a:spcBef>
                <a:spcPts val="0"/>
              </a:spcBef>
              <a:spcAft>
                <a:spcPts val="0"/>
              </a:spcAft>
              <a:buClr>
                <a:schemeClr val="lt1"/>
              </a:buClr>
              <a:buSzPts val="1100"/>
              <a:buFont typeface="Arial"/>
              <a:buNone/>
            </a:pPr>
            <a:r>
              <a:rPr b="1" lang="en" sz="1400">
                <a:latin typeface="Hepta Slab"/>
                <a:ea typeface="Hepta Slab"/>
                <a:cs typeface="Hepta Slab"/>
                <a:sym typeface="Hepta Slab"/>
              </a:rPr>
              <a:t>Librarians include all members of the library staff, whether they interact with patrons directly or not. The cataloging system should be easily accessible to librarians to satisfy the needs of the Harvard University community.</a:t>
            </a:r>
            <a:endParaRPr b="1" sz="1400">
              <a:latin typeface="Hepta Slab"/>
              <a:ea typeface="Hepta Slab"/>
              <a:cs typeface="Hepta Slab"/>
              <a:sym typeface="Hepta Slab"/>
            </a:endParaRPr>
          </a:p>
          <a:p>
            <a:pPr indent="0" lvl="0" marL="0" rtl="0" algn="ctr">
              <a:lnSpc>
                <a:spcPct val="100000"/>
              </a:lnSpc>
              <a:spcBef>
                <a:spcPts val="0"/>
              </a:spcBef>
              <a:spcAft>
                <a:spcPts val="0"/>
              </a:spcAft>
              <a:buNone/>
            </a:pPr>
            <a:r>
              <a:t/>
            </a:r>
            <a:endParaRPr b="1" sz="3800">
              <a:latin typeface="Hepta Slab"/>
              <a:ea typeface="Hepta Slab"/>
              <a:cs typeface="Hepta Slab"/>
              <a:sym typeface="Hepta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0"/>
          <p:cNvSpPr txBox="1"/>
          <p:nvPr>
            <p:ph type="title"/>
          </p:nvPr>
        </p:nvSpPr>
        <p:spPr>
          <a:xfrm>
            <a:off x="893050" y="2141225"/>
            <a:ext cx="7749300" cy="2123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sz="1200">
              <a:latin typeface="Hepta Slab"/>
              <a:ea typeface="Hepta Slab"/>
              <a:cs typeface="Hepta Slab"/>
              <a:sym typeface="Hepta Slab"/>
            </a:endParaRPr>
          </a:p>
          <a:p>
            <a:pPr indent="0" lvl="0" marL="0" rtl="0" algn="l">
              <a:lnSpc>
                <a:spcPct val="100000"/>
              </a:lnSpc>
              <a:spcBef>
                <a:spcPts val="0"/>
              </a:spcBef>
              <a:spcAft>
                <a:spcPts val="0"/>
              </a:spcAft>
              <a:buNone/>
            </a:pPr>
            <a:r>
              <a:rPr lang="en" sz="1200">
                <a:latin typeface="Hepta Slab"/>
                <a:ea typeface="Hepta Slab"/>
                <a:cs typeface="Hepta Slab"/>
                <a:sym typeface="Hepta Slab"/>
              </a:rPr>
              <a:t>Visibility of system status</a:t>
            </a:r>
            <a:endParaRPr sz="1200">
              <a:latin typeface="Hepta Slab"/>
              <a:ea typeface="Hepta Slab"/>
              <a:cs typeface="Hepta Slab"/>
              <a:sym typeface="Hepta Slab"/>
            </a:endParaRPr>
          </a:p>
          <a:p>
            <a:pPr indent="0" lvl="0" marL="0" rtl="0" algn="l">
              <a:lnSpc>
                <a:spcPct val="100000"/>
              </a:lnSpc>
              <a:spcBef>
                <a:spcPts val="0"/>
              </a:spcBef>
              <a:spcAft>
                <a:spcPts val="0"/>
              </a:spcAft>
              <a:buNone/>
            </a:pPr>
            <a:r>
              <a:rPr lang="en" sz="1200">
                <a:latin typeface="Hepta Slab"/>
                <a:ea typeface="Hepta Slab"/>
                <a:cs typeface="Hepta Slab"/>
                <a:sym typeface="Hepta Slab"/>
              </a:rPr>
              <a:t>Match between the system and the real world</a:t>
            </a:r>
            <a:endParaRPr sz="1200">
              <a:latin typeface="Hepta Slab"/>
              <a:ea typeface="Hepta Slab"/>
              <a:cs typeface="Hepta Slab"/>
              <a:sym typeface="Hepta Slab"/>
            </a:endParaRPr>
          </a:p>
          <a:p>
            <a:pPr indent="0" lvl="0" marL="0" rtl="0" algn="l">
              <a:lnSpc>
                <a:spcPct val="100000"/>
              </a:lnSpc>
              <a:spcBef>
                <a:spcPts val="0"/>
              </a:spcBef>
              <a:spcAft>
                <a:spcPts val="0"/>
              </a:spcAft>
              <a:buNone/>
            </a:pPr>
            <a:r>
              <a:rPr lang="en" sz="1200">
                <a:latin typeface="Hepta Slab"/>
                <a:ea typeface="Hepta Slab"/>
                <a:cs typeface="Hepta Slab"/>
                <a:sym typeface="Hepta Slab"/>
              </a:rPr>
              <a:t>User control and freedom</a:t>
            </a:r>
            <a:endParaRPr sz="1200">
              <a:latin typeface="Hepta Slab"/>
              <a:ea typeface="Hepta Slab"/>
              <a:cs typeface="Hepta Slab"/>
              <a:sym typeface="Hepta Slab"/>
            </a:endParaRPr>
          </a:p>
          <a:p>
            <a:pPr indent="0" lvl="0" marL="0" rtl="0" algn="l">
              <a:lnSpc>
                <a:spcPct val="100000"/>
              </a:lnSpc>
              <a:spcBef>
                <a:spcPts val="0"/>
              </a:spcBef>
              <a:spcAft>
                <a:spcPts val="0"/>
              </a:spcAft>
              <a:buNone/>
            </a:pPr>
            <a:r>
              <a:rPr lang="en" sz="1200">
                <a:latin typeface="Hepta Slab"/>
                <a:ea typeface="Hepta Slab"/>
                <a:cs typeface="Hepta Slab"/>
                <a:sym typeface="Hepta Slab"/>
              </a:rPr>
              <a:t>Consistency and standards</a:t>
            </a:r>
            <a:endParaRPr sz="1200">
              <a:latin typeface="Hepta Slab"/>
              <a:ea typeface="Hepta Slab"/>
              <a:cs typeface="Hepta Slab"/>
              <a:sym typeface="Hepta Slab"/>
            </a:endParaRPr>
          </a:p>
          <a:p>
            <a:pPr indent="0" lvl="0" marL="0" rtl="0" algn="l">
              <a:lnSpc>
                <a:spcPct val="100000"/>
              </a:lnSpc>
              <a:spcBef>
                <a:spcPts val="0"/>
              </a:spcBef>
              <a:spcAft>
                <a:spcPts val="0"/>
              </a:spcAft>
              <a:buNone/>
            </a:pPr>
            <a:r>
              <a:rPr lang="en" sz="1200">
                <a:latin typeface="Hepta Slab"/>
                <a:ea typeface="Hepta Slab"/>
                <a:cs typeface="Hepta Slab"/>
                <a:sym typeface="Hepta Slab"/>
              </a:rPr>
              <a:t>Error prevention</a:t>
            </a:r>
            <a:endParaRPr sz="1200">
              <a:latin typeface="Hepta Slab"/>
              <a:ea typeface="Hepta Slab"/>
              <a:cs typeface="Hepta Slab"/>
              <a:sym typeface="Hepta Slab"/>
            </a:endParaRPr>
          </a:p>
          <a:p>
            <a:pPr indent="0" lvl="0" marL="0" rtl="0" algn="l">
              <a:lnSpc>
                <a:spcPct val="100000"/>
              </a:lnSpc>
              <a:spcBef>
                <a:spcPts val="0"/>
              </a:spcBef>
              <a:spcAft>
                <a:spcPts val="0"/>
              </a:spcAft>
              <a:buNone/>
            </a:pPr>
            <a:r>
              <a:rPr lang="en" sz="1200">
                <a:latin typeface="Hepta Slab"/>
                <a:ea typeface="Hepta Slab"/>
                <a:cs typeface="Hepta Slab"/>
                <a:sym typeface="Hepta Slab"/>
              </a:rPr>
              <a:t>Recognition versus recall</a:t>
            </a:r>
            <a:endParaRPr sz="1200">
              <a:latin typeface="Hepta Slab"/>
              <a:ea typeface="Hepta Slab"/>
              <a:cs typeface="Hepta Slab"/>
              <a:sym typeface="Hepta Slab"/>
            </a:endParaRPr>
          </a:p>
          <a:p>
            <a:pPr indent="0" lvl="0" marL="0" rtl="0" algn="l">
              <a:lnSpc>
                <a:spcPct val="100000"/>
              </a:lnSpc>
              <a:spcBef>
                <a:spcPts val="0"/>
              </a:spcBef>
              <a:spcAft>
                <a:spcPts val="0"/>
              </a:spcAft>
              <a:buNone/>
            </a:pPr>
            <a:r>
              <a:rPr lang="en" sz="1200">
                <a:latin typeface="Hepta Slab"/>
                <a:ea typeface="Hepta Slab"/>
                <a:cs typeface="Hepta Slab"/>
                <a:sym typeface="Hepta Slab"/>
              </a:rPr>
              <a:t>Flexibility and efficiency of use</a:t>
            </a:r>
            <a:endParaRPr sz="1200">
              <a:latin typeface="Hepta Slab"/>
              <a:ea typeface="Hepta Slab"/>
              <a:cs typeface="Hepta Slab"/>
              <a:sym typeface="Hepta Slab"/>
            </a:endParaRPr>
          </a:p>
          <a:p>
            <a:pPr indent="0" lvl="0" marL="0" rtl="0" algn="l">
              <a:lnSpc>
                <a:spcPct val="100000"/>
              </a:lnSpc>
              <a:spcBef>
                <a:spcPts val="0"/>
              </a:spcBef>
              <a:spcAft>
                <a:spcPts val="0"/>
              </a:spcAft>
              <a:buNone/>
            </a:pPr>
            <a:r>
              <a:rPr lang="en" sz="1200">
                <a:latin typeface="Hepta Slab"/>
                <a:ea typeface="Hepta Slab"/>
                <a:cs typeface="Hepta Slab"/>
                <a:sym typeface="Hepta Slab"/>
              </a:rPr>
              <a:t>Aesthetic and minimalist design</a:t>
            </a:r>
            <a:endParaRPr sz="1200">
              <a:latin typeface="Hepta Slab"/>
              <a:ea typeface="Hepta Slab"/>
              <a:cs typeface="Hepta Slab"/>
              <a:sym typeface="Hepta Slab"/>
            </a:endParaRPr>
          </a:p>
          <a:p>
            <a:pPr indent="0" lvl="0" marL="0" rtl="0" algn="l">
              <a:lnSpc>
                <a:spcPct val="100000"/>
              </a:lnSpc>
              <a:spcBef>
                <a:spcPts val="0"/>
              </a:spcBef>
              <a:spcAft>
                <a:spcPts val="0"/>
              </a:spcAft>
              <a:buNone/>
            </a:pPr>
            <a:r>
              <a:rPr lang="en" sz="1200">
                <a:latin typeface="Hepta Slab"/>
                <a:ea typeface="Hepta Slab"/>
                <a:cs typeface="Hepta Slab"/>
                <a:sym typeface="Hepta Slab"/>
              </a:rPr>
              <a:t>Recognize diagnose and recover from errors</a:t>
            </a:r>
            <a:endParaRPr sz="1200">
              <a:latin typeface="Hepta Slab"/>
              <a:ea typeface="Hepta Slab"/>
              <a:cs typeface="Hepta Slab"/>
              <a:sym typeface="Hepta Slab"/>
            </a:endParaRPr>
          </a:p>
          <a:p>
            <a:pPr indent="0" lvl="0" marL="0" rtl="0" algn="l">
              <a:lnSpc>
                <a:spcPct val="100000"/>
              </a:lnSpc>
              <a:spcBef>
                <a:spcPts val="0"/>
              </a:spcBef>
              <a:spcAft>
                <a:spcPts val="0"/>
              </a:spcAft>
              <a:buNone/>
            </a:pPr>
            <a:r>
              <a:rPr lang="en" sz="1200">
                <a:latin typeface="Hepta Slab"/>
                <a:ea typeface="Hepta Slab"/>
                <a:cs typeface="Hepta Slab"/>
                <a:sym typeface="Hepta Slab"/>
              </a:rPr>
              <a:t>Help and documentation</a:t>
            </a:r>
            <a:endParaRPr sz="1200">
              <a:latin typeface="Hepta Slab"/>
              <a:ea typeface="Hepta Slab"/>
              <a:cs typeface="Hepta Slab"/>
              <a:sym typeface="Hepta Slab"/>
            </a:endParaRPr>
          </a:p>
          <a:p>
            <a:pPr indent="0" lvl="0" marL="0" rtl="0" algn="ctr">
              <a:lnSpc>
                <a:spcPct val="100000"/>
              </a:lnSpc>
              <a:spcBef>
                <a:spcPts val="0"/>
              </a:spcBef>
              <a:spcAft>
                <a:spcPts val="0"/>
              </a:spcAft>
              <a:buNone/>
            </a:pPr>
            <a:r>
              <a:t/>
            </a:r>
            <a:endParaRPr/>
          </a:p>
        </p:txBody>
      </p:sp>
      <p:sp>
        <p:nvSpPr>
          <p:cNvPr id="435" name="Google Shape;435;p70"/>
          <p:cNvSpPr txBox="1"/>
          <p:nvPr>
            <p:ph idx="2" type="title"/>
          </p:nvPr>
        </p:nvSpPr>
        <p:spPr>
          <a:xfrm>
            <a:off x="816400" y="793425"/>
            <a:ext cx="7902600" cy="11850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lt1"/>
              </a:buClr>
              <a:buSzPts val="1100"/>
              <a:buFont typeface="Arial"/>
              <a:buNone/>
            </a:pPr>
            <a:r>
              <a:rPr lang="en" sz="4800">
                <a:solidFill>
                  <a:schemeClr val="dk1"/>
                </a:solidFill>
              </a:rPr>
              <a:t>HEURISTIC ANALYSIS</a:t>
            </a:r>
            <a:endParaRPr sz="4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1"/>
          <p:cNvSpPr txBox="1"/>
          <p:nvPr>
            <p:ph type="title"/>
          </p:nvPr>
        </p:nvSpPr>
        <p:spPr>
          <a:xfrm>
            <a:off x="697350" y="556850"/>
            <a:ext cx="7749300" cy="339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Task Analysis: Search Exegesis</a:t>
            </a:r>
            <a:endParaRPr/>
          </a:p>
          <a:p>
            <a:pPr indent="-361950" lvl="0" marL="457200" rtl="0" algn="ctr">
              <a:spcBef>
                <a:spcPts val="0"/>
              </a:spcBef>
              <a:spcAft>
                <a:spcPts val="0"/>
              </a:spcAft>
              <a:buSzPts val="2100"/>
              <a:buChar char="●"/>
            </a:pPr>
            <a:r>
              <a:rPr lang="en" sz="2100"/>
              <a:t>Post-modern Tafsir</a:t>
            </a:r>
            <a:endParaRPr sz="2100"/>
          </a:p>
          <a:p>
            <a:pPr indent="-361950" lvl="0" marL="457200" rtl="0" algn="ctr">
              <a:spcBef>
                <a:spcPts val="0"/>
              </a:spcBef>
              <a:spcAft>
                <a:spcPts val="0"/>
              </a:spcAft>
              <a:buSzPts val="2100"/>
              <a:buChar char="●"/>
            </a:pPr>
            <a:r>
              <a:rPr lang="en" sz="2100"/>
              <a:t>Refined searching with advanced search bar</a:t>
            </a:r>
            <a:endParaRPr sz="2100"/>
          </a:p>
          <a:p>
            <a:pPr indent="-361950" lvl="0" marL="457200" rtl="0" algn="ctr">
              <a:spcBef>
                <a:spcPts val="0"/>
              </a:spcBef>
              <a:spcAft>
                <a:spcPts val="0"/>
              </a:spcAft>
              <a:buSzPts val="2100"/>
              <a:buChar char="●"/>
            </a:pPr>
            <a:r>
              <a:rPr lang="en" sz="2100"/>
              <a:t>Heuristic analysis and task search</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2"/>
          <p:cNvSpPr txBox="1"/>
          <p:nvPr>
            <p:ph idx="2" type="title"/>
          </p:nvPr>
        </p:nvSpPr>
        <p:spPr>
          <a:xfrm>
            <a:off x="315250" y="939950"/>
            <a:ext cx="8428800" cy="19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Usability Tests</a:t>
            </a:r>
            <a:endParaRPr sz="7200"/>
          </a:p>
          <a:p>
            <a:pPr indent="0" lvl="0" marL="0" rtl="0" algn="ctr">
              <a:spcBef>
                <a:spcPts val="0"/>
              </a:spcBef>
              <a:spcAft>
                <a:spcPts val="0"/>
              </a:spcAft>
              <a:buNone/>
            </a:pPr>
            <a:r>
              <a:rPr lang="en" sz="7200"/>
              <a:t>&amp; </a:t>
            </a:r>
            <a:r>
              <a:rPr lang="en" sz="7200"/>
              <a:t>Exemplar Websites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0"/>
          <p:cNvSpPr txBox="1"/>
          <p:nvPr>
            <p:ph type="title"/>
          </p:nvPr>
        </p:nvSpPr>
        <p:spPr>
          <a:xfrm>
            <a:off x="644775" y="1992925"/>
            <a:ext cx="7639800" cy="856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200">
                <a:latin typeface="Times New Roman"/>
                <a:ea typeface="Times New Roman"/>
                <a:cs typeface="Times New Roman"/>
                <a:sym typeface="Times New Roman"/>
              </a:rPr>
              <a:t>The Harvard University website seeks to make research and analysis of academic materials easy for its users, whether students or teachers.</a:t>
            </a:r>
            <a:endParaRPr sz="2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200">
                <a:latin typeface="Times New Roman"/>
                <a:ea typeface="Times New Roman"/>
                <a:cs typeface="Times New Roman"/>
                <a:sym typeface="Times New Roman"/>
              </a:rPr>
              <a:t>The collections are based in the library, and although this seems like a local perspective, it is meant to be global; there is little hint of how to make the library website palatable for local tastes.</a:t>
            </a:r>
            <a:endParaRPr sz="22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ts val="1100"/>
              <a:buFont typeface="Arial"/>
              <a:buNone/>
            </a:pPr>
            <a:r>
              <a:t/>
            </a:r>
            <a:endParaRPr sz="2200">
              <a:latin typeface="Times New Roman"/>
              <a:ea typeface="Times New Roman"/>
              <a:cs typeface="Times New Roman"/>
              <a:sym typeface="Times New Roman"/>
            </a:endParaRPr>
          </a:p>
        </p:txBody>
      </p:sp>
      <p:sp>
        <p:nvSpPr>
          <p:cNvPr id="379" name="Google Shape;379;p60"/>
          <p:cNvSpPr txBox="1"/>
          <p:nvPr>
            <p:ph idx="2" type="title"/>
          </p:nvPr>
        </p:nvSpPr>
        <p:spPr>
          <a:xfrm>
            <a:off x="535250" y="491075"/>
            <a:ext cx="4865100" cy="73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Client Incentive</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1"/>
          <p:cNvSpPr txBox="1"/>
          <p:nvPr/>
        </p:nvSpPr>
        <p:spPr>
          <a:xfrm>
            <a:off x="307725" y="429025"/>
            <a:ext cx="8763000" cy="37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1100"/>
              <a:buFont typeface="Arial"/>
              <a:buNone/>
            </a:pPr>
            <a:r>
              <a:rPr lang="en" sz="1800">
                <a:solidFill>
                  <a:srgbClr val="0E101A"/>
                </a:solidFill>
                <a:latin typeface="Times New Roman"/>
                <a:ea typeface="Times New Roman"/>
                <a:cs typeface="Times New Roman"/>
                <a:sym typeface="Times New Roman"/>
              </a:rPr>
              <a:t>User Profile:</a:t>
            </a:r>
            <a:endParaRPr i="1" sz="18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ts val="1100"/>
              <a:buFont typeface="Arial"/>
              <a:buNone/>
            </a:pPr>
            <a:r>
              <a:rPr i="1" lang="en" sz="1800">
                <a:solidFill>
                  <a:srgbClr val="0E101A"/>
                </a:solidFill>
                <a:latin typeface="Times New Roman"/>
                <a:ea typeface="Times New Roman"/>
                <a:cs typeface="Times New Roman"/>
                <a:sym typeface="Times New Roman"/>
              </a:rPr>
              <a:t>Shaista  </a:t>
            </a:r>
            <a:r>
              <a:rPr lang="en" sz="1800">
                <a:solidFill>
                  <a:srgbClr val="0E101A"/>
                </a:solidFill>
                <a:latin typeface="Times New Roman"/>
                <a:ea typeface="Times New Roman"/>
                <a:cs typeface="Times New Roman"/>
                <a:sym typeface="Times New Roman"/>
              </a:rPr>
              <a:t>Age: 25		Gender Female 	Ethnicity: Pakistani 		Student/Faculty/Alumni Status: Student</a:t>
            </a:r>
            <a:endParaRPr sz="18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0E101A"/>
                </a:solidFill>
                <a:latin typeface="Times New Roman"/>
                <a:ea typeface="Times New Roman"/>
                <a:cs typeface="Times New Roman"/>
                <a:sym typeface="Times New Roman"/>
              </a:rPr>
              <a:t>Summary: Shaista is a 25-year-old Asian student from Pakistan. She earned her bachelor's from the Agha Khan University PreMed program and is currently enrolled in the Harvard MD/PhD program, where she is pursuing a PhD in Religious Studies alongside her MD degree. Her desired goal is to be a Psychiatrist who teaches religious psychology at university. She has come to research how nerve endings/organization in the brain stimulate the person to make active decisions on matters of religious importance. She seeks to connect with psychiatry and mysticism in the Islamic world, as the Dalai Lama has with science and Buddhist philosophy. She needs not only collections in the human sciences but also in Islamic philosophy. Particularly important for her are the works of early psychologists/psychotherapists like Charcot and current Islamic thinkers like the Grand Ayatollah Javadi Amoli (an Imami Shia cleric living in the Holy City of Qum) and Frithjof Schoun, the western representative of the Maryami Sufi order and the founder and the root of perennial philosophy (along with Martin Lings and Renee Guenon).</a:t>
            </a:r>
            <a:endParaRPr sz="18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rgbClr val="0E101A"/>
              </a:solidFill>
              <a:latin typeface="Times New Roman"/>
              <a:ea typeface="Times New Roman"/>
              <a:cs typeface="Times New Roman"/>
              <a:sym typeface="Times New Roman"/>
            </a:endParaRPr>
          </a:p>
        </p:txBody>
      </p:sp>
      <p:sp>
        <p:nvSpPr>
          <p:cNvPr id="385" name="Google Shape;385;p61"/>
          <p:cNvSpPr txBox="1"/>
          <p:nvPr/>
        </p:nvSpPr>
        <p:spPr>
          <a:xfrm>
            <a:off x="480420" y="91826"/>
            <a:ext cx="3592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User Profiels</a:t>
            </a:r>
            <a:endParaRPr>
              <a:solidFill>
                <a:schemeClr val="accent3"/>
              </a:solidFill>
              <a:latin typeface="Hepta Slab Medium"/>
              <a:ea typeface="Hepta Slab Medium"/>
              <a:cs typeface="Hepta Slab Medium"/>
              <a:sym typeface="Hepta Slab Medium"/>
            </a:endParaRPr>
          </a:p>
        </p:txBody>
      </p:sp>
      <p:sp>
        <p:nvSpPr>
          <p:cNvPr id="386" name="Google Shape;386;p6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2"/>
          <p:cNvSpPr txBox="1"/>
          <p:nvPr>
            <p:ph idx="1" type="body"/>
          </p:nvPr>
        </p:nvSpPr>
        <p:spPr>
          <a:xfrm>
            <a:off x="791150" y="738025"/>
            <a:ext cx="3918300" cy="2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2" name="Google Shape;392;p62"/>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p>
            <a:pPr indent="0" lvl="0" marL="0" rtl="0" algn="l">
              <a:lnSpc>
                <a:spcPct val="200000"/>
              </a:lnSpc>
              <a:spcBef>
                <a:spcPts val="0"/>
              </a:spcBef>
              <a:spcAft>
                <a:spcPts val="0"/>
              </a:spcAft>
              <a:buClr>
                <a:schemeClr val="lt1"/>
              </a:buClr>
              <a:buSzPts val="1100"/>
              <a:buFont typeface="Arial"/>
              <a:buNone/>
            </a:pPr>
            <a:r>
              <a:rPr i="1" lang="en" sz="1900">
                <a:solidFill>
                  <a:srgbClr val="0E101A"/>
                </a:solidFill>
                <a:latin typeface="Times New Roman"/>
                <a:ea typeface="Times New Roman"/>
                <a:cs typeface="Times New Roman"/>
                <a:sym typeface="Times New Roman"/>
              </a:rPr>
              <a:t>Meriam</a:t>
            </a:r>
            <a:endParaRPr i="1" sz="19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93" name="Google Shape;393;p62"/>
          <p:cNvSpPr txBox="1"/>
          <p:nvPr/>
        </p:nvSpPr>
        <p:spPr>
          <a:xfrm>
            <a:off x="703375" y="849950"/>
            <a:ext cx="7209600" cy="3586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700">
                <a:solidFill>
                  <a:srgbClr val="0E101A"/>
                </a:solidFill>
                <a:latin typeface="Times New Roman"/>
                <a:ea typeface="Times New Roman"/>
                <a:cs typeface="Times New Roman"/>
                <a:sym typeface="Times New Roman"/>
              </a:rPr>
              <a:t>Age: 45</a:t>
            </a:r>
            <a:endParaRPr sz="17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700">
                <a:solidFill>
                  <a:srgbClr val="0E101A"/>
                </a:solidFill>
                <a:latin typeface="Times New Roman"/>
                <a:ea typeface="Times New Roman"/>
                <a:cs typeface="Times New Roman"/>
                <a:sym typeface="Times New Roman"/>
              </a:rPr>
              <a:t>Gender: Female</a:t>
            </a:r>
            <a:endParaRPr sz="17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700">
                <a:solidFill>
                  <a:srgbClr val="0E101A"/>
                </a:solidFill>
                <a:latin typeface="Times New Roman"/>
                <a:ea typeface="Times New Roman"/>
                <a:cs typeface="Times New Roman"/>
                <a:sym typeface="Times New Roman"/>
              </a:rPr>
              <a:t>Ethnicity: Caucasian</a:t>
            </a:r>
            <a:endParaRPr sz="17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700">
                <a:solidFill>
                  <a:srgbClr val="0E101A"/>
                </a:solidFill>
                <a:latin typeface="Times New Roman"/>
                <a:ea typeface="Times New Roman"/>
                <a:cs typeface="Times New Roman"/>
                <a:sym typeface="Times New Roman"/>
              </a:rPr>
              <a:t>Student/Faculty/Alumni Status: Faculty</a:t>
            </a:r>
            <a:endParaRPr sz="17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700">
                <a:solidFill>
                  <a:srgbClr val="0E101A"/>
                </a:solidFill>
                <a:latin typeface="Times New Roman"/>
                <a:ea typeface="Times New Roman"/>
                <a:cs typeface="Times New Roman"/>
                <a:sym typeface="Times New Roman"/>
              </a:rPr>
              <a:t>Department of Anthropology</a:t>
            </a:r>
            <a:endParaRPr sz="17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700">
                <a:solidFill>
                  <a:srgbClr val="0E101A"/>
                </a:solidFill>
                <a:latin typeface="Times New Roman"/>
                <a:ea typeface="Times New Roman"/>
                <a:cs typeface="Times New Roman"/>
                <a:sym typeface="Times New Roman"/>
              </a:rPr>
              <a:t>University: Harvard</a:t>
            </a:r>
            <a:endParaRPr sz="17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700">
                <a:solidFill>
                  <a:srgbClr val="0E101A"/>
                </a:solidFill>
                <a:latin typeface="Times New Roman"/>
                <a:ea typeface="Times New Roman"/>
                <a:cs typeface="Times New Roman"/>
                <a:sym typeface="Times New Roman"/>
              </a:rPr>
              <a:t>Summary: Merian is a 45-year-old professor in the anthropology department at Harvard University. She seeks to study biological anthropology and sees this as the lens through which culture arose in humans. Thus, she is not just an archeological anthropologist; she is a cultural anthropologist who wants to understand that the structure of the human skull and brain size directly determine when culture arose in human beings. As part of her research, she has studied various Venus/earth goddess statues.</a:t>
            </a:r>
            <a:endParaRPr sz="1700">
              <a:solidFill>
                <a:srgbClr val="0E101A"/>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3"/>
          <p:cNvSpPr txBox="1"/>
          <p:nvPr>
            <p:ph idx="2" type="body"/>
          </p:nvPr>
        </p:nvSpPr>
        <p:spPr>
          <a:xfrm>
            <a:off x="223925" y="86950"/>
            <a:ext cx="8700300" cy="277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1100"/>
              <a:buFont typeface="Arial"/>
              <a:buNone/>
            </a:pPr>
            <a:r>
              <a:rPr i="1" lang="en" sz="1900">
                <a:solidFill>
                  <a:srgbClr val="0E101A"/>
                </a:solidFill>
                <a:latin typeface="Times New Roman"/>
                <a:ea typeface="Times New Roman"/>
                <a:cs typeface="Times New Roman"/>
                <a:sym typeface="Times New Roman"/>
              </a:rPr>
              <a:t>Samuel</a:t>
            </a:r>
            <a:endParaRPr i="1" sz="19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ts val="1100"/>
              <a:buFont typeface="Arial"/>
              <a:buNone/>
            </a:pPr>
            <a:r>
              <a:rPr lang="en" sz="1900">
                <a:solidFill>
                  <a:srgbClr val="0E101A"/>
                </a:solidFill>
                <a:latin typeface="Times New Roman"/>
                <a:ea typeface="Times New Roman"/>
                <a:cs typeface="Times New Roman"/>
                <a:sym typeface="Times New Roman"/>
              </a:rPr>
              <a:t>Age: 18</a:t>
            </a:r>
            <a:endParaRPr sz="19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ts val="1100"/>
              <a:buFont typeface="Arial"/>
              <a:buNone/>
            </a:pPr>
            <a:r>
              <a:rPr lang="en" sz="1900">
                <a:solidFill>
                  <a:srgbClr val="0E101A"/>
                </a:solidFill>
                <a:latin typeface="Times New Roman"/>
                <a:ea typeface="Times New Roman"/>
                <a:cs typeface="Times New Roman"/>
                <a:sym typeface="Times New Roman"/>
              </a:rPr>
              <a:t>Gender: Male</a:t>
            </a:r>
            <a:endParaRPr sz="19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ts val="1100"/>
              <a:buFont typeface="Arial"/>
              <a:buNone/>
            </a:pPr>
            <a:r>
              <a:rPr lang="en" sz="1900">
                <a:solidFill>
                  <a:srgbClr val="0E101A"/>
                </a:solidFill>
                <a:latin typeface="Times New Roman"/>
                <a:ea typeface="Times New Roman"/>
                <a:cs typeface="Times New Roman"/>
                <a:sym typeface="Times New Roman"/>
              </a:rPr>
              <a:t>Ethnicity: African American</a:t>
            </a:r>
            <a:endParaRPr sz="19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ts val="1100"/>
              <a:buFont typeface="Arial"/>
              <a:buNone/>
            </a:pPr>
            <a:r>
              <a:rPr lang="en" sz="1900">
                <a:solidFill>
                  <a:srgbClr val="0E101A"/>
                </a:solidFill>
                <a:latin typeface="Times New Roman"/>
                <a:ea typeface="Times New Roman"/>
                <a:cs typeface="Times New Roman"/>
                <a:sym typeface="Times New Roman"/>
              </a:rPr>
              <a:t>Student/Faculty/Alumni Status: Student</a:t>
            </a:r>
            <a:endParaRPr sz="19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ts val="1100"/>
              <a:buFont typeface="Arial"/>
              <a:buNone/>
            </a:pPr>
            <a:r>
              <a:rPr lang="en" sz="1900">
                <a:solidFill>
                  <a:srgbClr val="0E101A"/>
                </a:solidFill>
                <a:latin typeface="Times New Roman"/>
                <a:ea typeface="Times New Roman"/>
                <a:cs typeface="Times New Roman"/>
                <a:sym typeface="Times New Roman"/>
              </a:rPr>
              <a:t>Major: Mathematics</a:t>
            </a:r>
            <a:endParaRPr sz="19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ts val="1100"/>
              <a:buFont typeface="Arial"/>
              <a:buNone/>
            </a:pPr>
            <a:r>
              <a:rPr lang="en" sz="1900">
                <a:solidFill>
                  <a:srgbClr val="0E101A"/>
                </a:solidFill>
                <a:latin typeface="Times New Roman"/>
                <a:ea typeface="Times New Roman"/>
                <a:cs typeface="Times New Roman"/>
                <a:sym typeface="Times New Roman"/>
              </a:rPr>
              <a:t>Summary:</a:t>
            </a:r>
            <a:endParaRPr sz="19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ts val="1100"/>
              <a:buFont typeface="Arial"/>
              <a:buNone/>
            </a:pPr>
            <a:r>
              <a:rPr lang="en" sz="1900">
                <a:solidFill>
                  <a:srgbClr val="0E101A"/>
                </a:solidFill>
                <a:latin typeface="Times New Roman"/>
                <a:ea typeface="Times New Roman"/>
                <a:cs typeface="Times New Roman"/>
                <a:sym typeface="Times New Roman"/>
              </a:rPr>
              <a:t>Samuel is an 18-year-old undergraduate student who is majoring in mathematics. His professor assigned him a project to discuss mathematics and biology. Although the subject is vast, he chose to discuss the mathematical basis for evolution and the theory of evolution. To find mathematical laws that govern the theory of evolution seems like a fallacy, but Samuel is enthralled by the dearth of research on the matter. He is particularly impressed with the lecturer series by the Hoover Institute on whether mathematical challenges to the theory of evolution mean that the theory should be scrapped or whether significant changes need to be made. He ardently believes that although randomness in evolution is questioned, this theory needs to be amended for new research.</a:t>
            </a:r>
            <a:endParaRPr sz="19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3500"/>
          </a:p>
        </p:txBody>
      </p:sp>
      <p:sp>
        <p:nvSpPr>
          <p:cNvPr id="399" name="Google Shape;399;p6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4"/>
          <p:cNvSpPr txBox="1"/>
          <p:nvPr>
            <p:ph type="title"/>
          </p:nvPr>
        </p:nvSpPr>
        <p:spPr>
          <a:xfrm>
            <a:off x="697350" y="3063750"/>
            <a:ext cx="7749300" cy="884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lt1"/>
              </a:buClr>
              <a:buSzPts val="1100"/>
              <a:buFont typeface="Arial"/>
              <a:buNone/>
            </a:pPr>
            <a:r>
              <a:rPr i="1" lang="en" sz="1700">
                <a:latin typeface="Times New Roman"/>
                <a:ea typeface="Times New Roman"/>
                <a:cs typeface="Times New Roman"/>
                <a:sym typeface="Times New Roman"/>
              </a:rPr>
              <a:t>Paul</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ts val="1100"/>
              <a:buFont typeface="Arial"/>
              <a:buNone/>
            </a:pPr>
            <a:r>
              <a:rPr lang="en" sz="1700">
                <a:latin typeface="Times New Roman"/>
                <a:ea typeface="Times New Roman"/>
                <a:cs typeface="Times New Roman"/>
                <a:sym typeface="Times New Roman"/>
              </a:rPr>
              <a:t>Age: 50</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ts val="1100"/>
              <a:buFont typeface="Arial"/>
              <a:buNone/>
            </a:pPr>
            <a:r>
              <a:rPr lang="en" sz="1700">
                <a:latin typeface="Times New Roman"/>
                <a:ea typeface="Times New Roman"/>
                <a:cs typeface="Times New Roman"/>
                <a:sym typeface="Times New Roman"/>
              </a:rPr>
              <a:t>Gender: male</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ts val="1100"/>
              <a:buFont typeface="Arial"/>
              <a:buNone/>
            </a:pPr>
            <a:r>
              <a:rPr lang="en" sz="1700">
                <a:latin typeface="Times New Roman"/>
                <a:ea typeface="Times New Roman"/>
                <a:cs typeface="Times New Roman"/>
                <a:sym typeface="Times New Roman"/>
              </a:rPr>
              <a:t>Ethnicity: Caucasian</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ts val="1100"/>
              <a:buFont typeface="Arial"/>
              <a:buNone/>
            </a:pPr>
            <a:r>
              <a:rPr lang="en" sz="1700">
                <a:latin typeface="Times New Roman"/>
                <a:ea typeface="Times New Roman"/>
                <a:cs typeface="Times New Roman"/>
                <a:sym typeface="Times New Roman"/>
              </a:rPr>
              <a:t>Student/Faculty/Alumni Status: Alumni (Current Faculty at Boston College)</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ts val="1100"/>
              <a:buFont typeface="Arial"/>
              <a:buNone/>
            </a:pPr>
            <a:r>
              <a:rPr lang="en" sz="1700">
                <a:latin typeface="Times New Roman"/>
                <a:ea typeface="Times New Roman"/>
                <a:cs typeface="Times New Roman"/>
                <a:sym typeface="Times New Roman"/>
              </a:rPr>
              <a:t>Area of Specialization: Astronomy (Black Holes)</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ts val="1100"/>
              <a:buFont typeface="Arial"/>
              <a:buNone/>
            </a:pPr>
            <a:r>
              <a:rPr lang="en" sz="1700">
                <a:latin typeface="Times New Roman"/>
                <a:ea typeface="Times New Roman"/>
                <a:cs typeface="Times New Roman"/>
                <a:sym typeface="Times New Roman"/>
              </a:rPr>
              <a:t>Summary:</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ts val="1100"/>
              <a:buFont typeface="Arial"/>
              <a:buNone/>
            </a:pPr>
            <a:r>
              <a:rPr lang="en" sz="1700">
                <a:latin typeface="Times New Roman"/>
                <a:ea typeface="Times New Roman"/>
                <a:cs typeface="Times New Roman"/>
                <a:sym typeface="Times New Roman"/>
              </a:rPr>
              <a:t>Paul is an alumnus of Harvard University and a current professor at Boston College, teaching in the astronomy department. His subject is astronomy: black holes and what they reveal about the smallest particles of matter. Paul has researched to show that a quark is not the smallest particle of matter and that an innumerable number of smaller particles exist. Paul believes that if he can study black holes in-depth, this research will enable him to see the smallest particle of matter. He believes this research provided at the Harvard University website allows him to make astonishing discoveries in astrophysics and quantum theory.</a:t>
            </a:r>
            <a:endParaRPr sz="17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4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5"/>
          <p:cNvSpPr txBox="1"/>
          <p:nvPr>
            <p:ph type="title"/>
          </p:nvPr>
        </p:nvSpPr>
        <p:spPr>
          <a:xfrm>
            <a:off x="697350" y="1186950"/>
            <a:ext cx="7749300" cy="2761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lt1"/>
              </a:buClr>
              <a:buSzPts val="1100"/>
              <a:buFont typeface="Arial"/>
              <a:buNone/>
            </a:pPr>
            <a:r>
              <a:rPr i="1" lang="en" sz="1400">
                <a:latin typeface="Hepta Slab"/>
                <a:ea typeface="Hepta Slab"/>
                <a:cs typeface="Hepta Slab"/>
                <a:sym typeface="Hepta Slab"/>
              </a:rPr>
              <a:t>Martinez</a:t>
            </a:r>
            <a:endParaRPr i="1" sz="1400">
              <a:latin typeface="Hepta Slab"/>
              <a:ea typeface="Hepta Slab"/>
              <a:cs typeface="Hepta Slab"/>
              <a:sym typeface="Hepta Slab"/>
            </a:endParaRPr>
          </a:p>
          <a:p>
            <a:pPr indent="0" lvl="0" marL="0" rtl="0" algn="l">
              <a:lnSpc>
                <a:spcPct val="100000"/>
              </a:lnSpc>
              <a:spcBef>
                <a:spcPts val="0"/>
              </a:spcBef>
              <a:spcAft>
                <a:spcPts val="0"/>
              </a:spcAft>
              <a:buClr>
                <a:schemeClr val="lt1"/>
              </a:buClr>
              <a:buSzPts val="1100"/>
              <a:buFont typeface="Arial"/>
              <a:buNone/>
            </a:pPr>
            <a:r>
              <a:rPr lang="en" sz="1400">
                <a:latin typeface="Hepta Slab"/>
                <a:ea typeface="Hepta Slab"/>
                <a:cs typeface="Hepta Slab"/>
                <a:sym typeface="Hepta Slab"/>
              </a:rPr>
              <a:t>Age: 50</a:t>
            </a:r>
            <a:endParaRPr sz="1400">
              <a:latin typeface="Hepta Slab"/>
              <a:ea typeface="Hepta Slab"/>
              <a:cs typeface="Hepta Slab"/>
              <a:sym typeface="Hepta Slab"/>
            </a:endParaRPr>
          </a:p>
          <a:p>
            <a:pPr indent="0" lvl="0" marL="0" rtl="0" algn="l">
              <a:lnSpc>
                <a:spcPct val="100000"/>
              </a:lnSpc>
              <a:spcBef>
                <a:spcPts val="0"/>
              </a:spcBef>
              <a:spcAft>
                <a:spcPts val="0"/>
              </a:spcAft>
              <a:buClr>
                <a:schemeClr val="lt1"/>
              </a:buClr>
              <a:buSzPts val="1100"/>
              <a:buFont typeface="Arial"/>
              <a:buNone/>
            </a:pPr>
            <a:r>
              <a:rPr lang="en" sz="1400">
                <a:latin typeface="Hepta Slab"/>
                <a:ea typeface="Hepta Slab"/>
                <a:cs typeface="Hepta Slab"/>
                <a:sym typeface="Hepta Slab"/>
              </a:rPr>
              <a:t>Gender: Female</a:t>
            </a:r>
            <a:endParaRPr sz="1400">
              <a:latin typeface="Hepta Slab"/>
              <a:ea typeface="Hepta Slab"/>
              <a:cs typeface="Hepta Slab"/>
              <a:sym typeface="Hepta Slab"/>
            </a:endParaRPr>
          </a:p>
          <a:p>
            <a:pPr indent="0" lvl="0" marL="0" rtl="0" algn="l">
              <a:lnSpc>
                <a:spcPct val="100000"/>
              </a:lnSpc>
              <a:spcBef>
                <a:spcPts val="0"/>
              </a:spcBef>
              <a:spcAft>
                <a:spcPts val="0"/>
              </a:spcAft>
              <a:buClr>
                <a:schemeClr val="lt1"/>
              </a:buClr>
              <a:buSzPts val="1100"/>
              <a:buFont typeface="Arial"/>
              <a:buNone/>
            </a:pPr>
            <a:r>
              <a:rPr lang="en" sz="1400">
                <a:latin typeface="Hepta Slab"/>
                <a:ea typeface="Hepta Slab"/>
                <a:cs typeface="Hepta Slab"/>
                <a:sym typeface="Hepta Slab"/>
              </a:rPr>
              <a:t>Ethnicity: Latin American</a:t>
            </a:r>
            <a:endParaRPr sz="1400">
              <a:latin typeface="Hepta Slab"/>
              <a:ea typeface="Hepta Slab"/>
              <a:cs typeface="Hepta Slab"/>
              <a:sym typeface="Hepta Slab"/>
            </a:endParaRPr>
          </a:p>
          <a:p>
            <a:pPr indent="0" lvl="0" marL="0" rtl="0" algn="l">
              <a:lnSpc>
                <a:spcPct val="100000"/>
              </a:lnSpc>
              <a:spcBef>
                <a:spcPts val="0"/>
              </a:spcBef>
              <a:spcAft>
                <a:spcPts val="0"/>
              </a:spcAft>
              <a:buClr>
                <a:schemeClr val="lt1"/>
              </a:buClr>
              <a:buSzPts val="1100"/>
              <a:buFont typeface="Arial"/>
              <a:buNone/>
            </a:pPr>
            <a:r>
              <a:rPr lang="en" sz="1400">
                <a:latin typeface="Hepta Slab"/>
                <a:ea typeface="Hepta Slab"/>
                <a:cs typeface="Hepta Slab"/>
                <a:sym typeface="Hepta Slab"/>
              </a:rPr>
              <a:t>Student/Faculty/Alumni Status: Dean of Harvard University Libraries</a:t>
            </a:r>
            <a:endParaRPr sz="1400">
              <a:latin typeface="Hepta Slab"/>
              <a:ea typeface="Hepta Slab"/>
              <a:cs typeface="Hepta Slab"/>
              <a:sym typeface="Hepta Slab"/>
            </a:endParaRPr>
          </a:p>
          <a:p>
            <a:pPr indent="0" lvl="0" marL="0" rtl="0" algn="l">
              <a:lnSpc>
                <a:spcPct val="100000"/>
              </a:lnSpc>
              <a:spcBef>
                <a:spcPts val="0"/>
              </a:spcBef>
              <a:spcAft>
                <a:spcPts val="0"/>
              </a:spcAft>
              <a:buClr>
                <a:schemeClr val="lt1"/>
              </a:buClr>
              <a:buSzPts val="1100"/>
              <a:buFont typeface="Arial"/>
              <a:buNone/>
            </a:pPr>
            <a:r>
              <a:rPr lang="en" sz="1400">
                <a:latin typeface="Hepta Slab"/>
                <a:ea typeface="Hepta Slab"/>
                <a:cs typeface="Hepta Slab"/>
                <a:sym typeface="Hepta Slab"/>
              </a:rPr>
              <a:t>Summary:</a:t>
            </a:r>
            <a:endParaRPr sz="1400">
              <a:latin typeface="Hepta Slab"/>
              <a:ea typeface="Hepta Slab"/>
              <a:cs typeface="Hepta Slab"/>
              <a:sym typeface="Hepta Slab"/>
            </a:endParaRPr>
          </a:p>
          <a:p>
            <a:pPr indent="0" lvl="0" marL="0" rtl="0" algn="l">
              <a:lnSpc>
                <a:spcPct val="100000"/>
              </a:lnSpc>
              <a:spcBef>
                <a:spcPts val="0"/>
              </a:spcBef>
              <a:spcAft>
                <a:spcPts val="0"/>
              </a:spcAft>
              <a:buClr>
                <a:schemeClr val="lt1"/>
              </a:buClr>
              <a:buSzPts val="1100"/>
              <a:buFont typeface="Arial"/>
              <a:buNone/>
            </a:pPr>
            <a:r>
              <a:rPr lang="en" sz="1400">
                <a:latin typeface="Hepta Slab"/>
                <a:ea typeface="Hepta Slab"/>
                <a:cs typeface="Hepta Slab"/>
                <a:sym typeface="Hepta Slab"/>
              </a:rPr>
              <a:t>Martinez is the dean of the Harvard University library system. She seeks to use the current Harvard University Library system and its online catalogs to ensure that the library operates optimally, efficiently, and effectively. She sees her work as geared towards advancing and spreading knowledge to all patrons and users, whether students, alums, faculty, or staff at the Harvard University libraries. She sees it as her responsibility to ensure that all the patrons' needs are satisfied, and this is not just limited to books (ebooks included) but also includes all library material and all other Harvard University collections (including museums, etc.).</a:t>
            </a:r>
            <a:endParaRPr sz="1400">
              <a:latin typeface="Hepta Slab"/>
              <a:ea typeface="Hepta Slab"/>
              <a:cs typeface="Hepta Slab"/>
              <a:sym typeface="Hepta Slab"/>
            </a:endParaRPr>
          </a:p>
          <a:p>
            <a:pPr indent="0" lvl="0" marL="0" rtl="0" algn="ctr">
              <a:lnSpc>
                <a:spcPct val="100000"/>
              </a:lnSpc>
              <a:spcBef>
                <a:spcPts val="0"/>
              </a:spcBef>
              <a:spcAft>
                <a:spcPts val="0"/>
              </a:spcAft>
              <a:buNone/>
            </a:pPr>
            <a:r>
              <a:t/>
            </a:r>
            <a:endParaRPr sz="3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6"/>
          <p:cNvSpPr txBox="1"/>
          <p:nvPr>
            <p:ph idx="2" type="title"/>
          </p:nvPr>
        </p:nvSpPr>
        <p:spPr>
          <a:xfrm>
            <a:off x="697350" y="1194450"/>
            <a:ext cx="7948500" cy="199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100">
                <a:solidFill>
                  <a:schemeClr val="dk1"/>
                </a:solidFill>
              </a:rPr>
              <a:t>OVERALL USER PROFILES</a:t>
            </a:r>
            <a:endParaRPr b="1" sz="3100">
              <a:solidFill>
                <a:schemeClr val="dk1"/>
              </a:solidFill>
            </a:endParaRPr>
          </a:p>
          <a:p>
            <a:pPr indent="0" lvl="0" marL="0" rtl="0" algn="l">
              <a:lnSpc>
                <a:spcPct val="100000"/>
              </a:lnSpc>
              <a:spcBef>
                <a:spcPts val="0"/>
              </a:spcBef>
              <a:spcAft>
                <a:spcPts val="0"/>
              </a:spcAft>
              <a:buNone/>
            </a:pPr>
            <a:r>
              <a:rPr b="1" lang="en" sz="2500">
                <a:solidFill>
                  <a:schemeClr val="dk1"/>
                </a:solidFill>
              </a:rPr>
              <a:t>STUDENTS</a:t>
            </a:r>
            <a:endParaRPr b="1" sz="2500">
              <a:solidFill>
                <a:schemeClr val="dk1"/>
              </a:solidFill>
            </a:endParaRPr>
          </a:p>
          <a:p>
            <a:pPr indent="0" lvl="0" marL="0" rtl="0" algn="l">
              <a:lnSpc>
                <a:spcPct val="100000"/>
              </a:lnSpc>
              <a:spcBef>
                <a:spcPts val="0"/>
              </a:spcBef>
              <a:spcAft>
                <a:spcPts val="0"/>
              </a:spcAft>
              <a:buNone/>
            </a:pPr>
            <a:r>
              <a:rPr b="1" lang="en" sz="2500">
                <a:solidFill>
                  <a:schemeClr val="dk1"/>
                </a:solidFill>
              </a:rPr>
              <a:t>ALUMNI</a:t>
            </a:r>
            <a:endParaRPr b="1" sz="2500">
              <a:solidFill>
                <a:schemeClr val="dk1"/>
              </a:solidFill>
            </a:endParaRPr>
          </a:p>
          <a:p>
            <a:pPr indent="0" lvl="0" marL="0" rtl="0" algn="l">
              <a:lnSpc>
                <a:spcPct val="100000"/>
              </a:lnSpc>
              <a:spcBef>
                <a:spcPts val="0"/>
              </a:spcBef>
              <a:spcAft>
                <a:spcPts val="0"/>
              </a:spcAft>
              <a:buNone/>
            </a:pPr>
            <a:r>
              <a:rPr b="1" lang="en" sz="2500">
                <a:solidFill>
                  <a:schemeClr val="dk1"/>
                </a:solidFill>
              </a:rPr>
              <a:t>FACULTY</a:t>
            </a:r>
            <a:endParaRPr b="1" sz="2500">
              <a:solidFill>
                <a:schemeClr val="dk1"/>
              </a:solidFill>
            </a:endParaRPr>
          </a:p>
          <a:p>
            <a:pPr indent="0" lvl="0" marL="0" rtl="0" algn="l">
              <a:lnSpc>
                <a:spcPct val="100000"/>
              </a:lnSpc>
              <a:spcBef>
                <a:spcPts val="0"/>
              </a:spcBef>
              <a:spcAft>
                <a:spcPts val="0"/>
              </a:spcAft>
              <a:buNone/>
            </a:pPr>
            <a:r>
              <a:rPr b="1" lang="en" sz="2500">
                <a:solidFill>
                  <a:schemeClr val="dk1"/>
                </a:solidFill>
              </a:rPr>
              <a:t>STAFF</a:t>
            </a:r>
            <a:endParaRPr b="1" sz="2500">
              <a:solidFill>
                <a:schemeClr val="dk1"/>
              </a:solidFill>
            </a:endParaRPr>
          </a:p>
          <a:p>
            <a:pPr indent="0" lvl="0" marL="0" rtl="0" algn="l">
              <a:lnSpc>
                <a:spcPct val="100000"/>
              </a:lnSpc>
              <a:spcBef>
                <a:spcPts val="0"/>
              </a:spcBef>
              <a:spcAft>
                <a:spcPts val="0"/>
              </a:spcAft>
              <a:buNone/>
            </a:pPr>
            <a:r>
              <a:rPr b="1" lang="en" sz="2500">
                <a:solidFill>
                  <a:schemeClr val="dk1"/>
                </a:solidFill>
              </a:rPr>
              <a:t>LIBRARIANS</a:t>
            </a:r>
            <a:endParaRPr b="1" sz="4400">
              <a:solidFill>
                <a:schemeClr val="dk1"/>
              </a:solidFill>
            </a:endParaRPr>
          </a:p>
          <a:p>
            <a:pPr indent="0" lvl="0" marL="0" rtl="0" algn="l">
              <a:lnSpc>
                <a:spcPct val="100000"/>
              </a:lnSpc>
              <a:spcBef>
                <a:spcPts val="0"/>
              </a:spcBef>
              <a:spcAft>
                <a:spcPts val="0"/>
              </a:spcAft>
              <a:buNone/>
            </a:pPr>
            <a:r>
              <a:t/>
            </a:r>
            <a:endParaRPr b="1" sz="3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7"/>
          <p:cNvSpPr txBox="1"/>
          <p:nvPr>
            <p:ph type="title"/>
          </p:nvPr>
        </p:nvSpPr>
        <p:spPr>
          <a:xfrm>
            <a:off x="697350" y="659425"/>
            <a:ext cx="7749300" cy="3288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lt1"/>
              </a:buClr>
              <a:buSzPts val="1100"/>
              <a:buFont typeface="Arial"/>
              <a:buNone/>
            </a:pPr>
            <a:r>
              <a:rPr b="1" lang="en" sz="1500">
                <a:latin typeface="Hepta Slab"/>
                <a:ea typeface="Hepta Slab"/>
                <a:cs typeface="Hepta Slab"/>
                <a:sym typeface="Hepta Slab"/>
              </a:rPr>
              <a:t>STUDENTS</a:t>
            </a:r>
            <a:endParaRPr b="1" sz="1500">
              <a:latin typeface="Hepta Slab"/>
              <a:ea typeface="Hepta Slab"/>
              <a:cs typeface="Hepta Slab"/>
              <a:sym typeface="Hepta Slab"/>
            </a:endParaRPr>
          </a:p>
          <a:p>
            <a:pPr indent="0" lvl="0" marL="0" rtl="0" algn="l">
              <a:lnSpc>
                <a:spcPct val="100000"/>
              </a:lnSpc>
              <a:spcBef>
                <a:spcPts val="0"/>
              </a:spcBef>
              <a:spcAft>
                <a:spcPts val="0"/>
              </a:spcAft>
              <a:buClr>
                <a:schemeClr val="lt1"/>
              </a:buClr>
              <a:buSzPts val="1100"/>
              <a:buFont typeface="Arial"/>
              <a:buNone/>
            </a:pPr>
            <a:r>
              <a:t/>
            </a:r>
            <a:endParaRPr b="1" sz="1500">
              <a:latin typeface="Hepta Slab"/>
              <a:ea typeface="Hepta Slab"/>
              <a:cs typeface="Hepta Slab"/>
              <a:sym typeface="Hepta Slab"/>
            </a:endParaRPr>
          </a:p>
          <a:p>
            <a:pPr indent="0" lvl="0" marL="0" rtl="0" algn="l">
              <a:lnSpc>
                <a:spcPct val="100000"/>
              </a:lnSpc>
              <a:spcBef>
                <a:spcPts val="0"/>
              </a:spcBef>
              <a:spcAft>
                <a:spcPts val="0"/>
              </a:spcAft>
              <a:buClr>
                <a:schemeClr val="lt1"/>
              </a:buClr>
              <a:buSzPts val="1100"/>
              <a:buFont typeface="Arial"/>
              <a:buNone/>
            </a:pPr>
            <a:r>
              <a:rPr b="1" lang="en" sz="1500">
                <a:latin typeface="Hepta Slab"/>
                <a:ea typeface="Hepta Slab"/>
                <a:cs typeface="Hepta Slab"/>
                <a:sym typeface="Hepta Slab"/>
              </a:rPr>
              <a:t>Students from all walks of life at Harvard University have an intrinsic role in the library's work. Students range from undergraduate and graduate students to students not enrolled in any specified program. The age range of the students varies, but the students who attend Harvard are those who have completed high school. There is no age limit for students because people of all ages (beyond high schoolers) are accepted into the school, and as such, they have an intrinsic role in the effectiveness of the library. First and foremost is to see that, although the library has a global reach, its local reach means catering to the catalogs and the organizational structures in the library in favor of the patrons of the library.</a:t>
            </a:r>
            <a:endParaRPr b="1" sz="1500">
              <a:latin typeface="Hepta Slab"/>
              <a:ea typeface="Hepta Slab"/>
              <a:cs typeface="Hepta Slab"/>
              <a:sym typeface="Hepta Slab"/>
            </a:endParaRPr>
          </a:p>
          <a:p>
            <a:pPr indent="0" lvl="0" marL="0" rtl="0" algn="ctr">
              <a:lnSpc>
                <a:spcPct val="100000"/>
              </a:lnSpc>
              <a:spcBef>
                <a:spcPts val="0"/>
              </a:spcBef>
              <a:spcAft>
                <a:spcPts val="0"/>
              </a:spcAft>
              <a:buNone/>
            </a:pPr>
            <a:r>
              <a:t/>
            </a:r>
            <a:endParaRPr b="1" sz="3900">
              <a:latin typeface="Hepta Slab"/>
              <a:ea typeface="Hepta Slab"/>
              <a:cs typeface="Hepta Slab"/>
              <a:sym typeface="Hepta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