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AD84-9D16-4267-8526-F7B6EF6F6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5EB6EE-59BF-47D7-A100-CD952E3AA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35749-F750-4909-802D-6E242DA14B3E}"/>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5" name="Footer Placeholder 4">
            <a:extLst>
              <a:ext uri="{FF2B5EF4-FFF2-40B4-BE49-F238E27FC236}">
                <a16:creationId xmlns:a16="http://schemas.microsoft.com/office/drawing/2014/main" id="{4752176E-7351-4FDA-AA46-8B32C8C24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6A52-1910-4355-A2D4-223DA1D24CCF}"/>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164512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2CAD-82E7-416D-BB06-1FDBC72A3B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0B8F3C-420C-4C2A-9C90-81401CA54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BF8D-F0A0-49C5-9876-147D39CBEE1E}"/>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5" name="Footer Placeholder 4">
            <a:extLst>
              <a:ext uri="{FF2B5EF4-FFF2-40B4-BE49-F238E27FC236}">
                <a16:creationId xmlns:a16="http://schemas.microsoft.com/office/drawing/2014/main" id="{983C25E8-0CB6-4379-9608-5101431D8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FB2ED-B1A7-464E-834B-8116FB318F0B}"/>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89792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BAC0B-6D82-45D3-B8DA-077AC3A28E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DE773E-0183-404C-9519-19DC07A95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ABCE6-C8E0-4D2B-A239-6E16E6CEB740}"/>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5" name="Footer Placeholder 4">
            <a:extLst>
              <a:ext uri="{FF2B5EF4-FFF2-40B4-BE49-F238E27FC236}">
                <a16:creationId xmlns:a16="http://schemas.microsoft.com/office/drawing/2014/main" id="{D843E2FB-9760-483B-8C40-070F81B36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9AFD9-63AB-407E-8389-9D9AD6B78E12}"/>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378477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935A-F0C7-4D9F-9EF3-596F37EAB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965AE-FD34-4530-83C7-5B6687B515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5DC6D-3FAC-4995-94B8-364C25C1D942}"/>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5" name="Footer Placeholder 4">
            <a:extLst>
              <a:ext uri="{FF2B5EF4-FFF2-40B4-BE49-F238E27FC236}">
                <a16:creationId xmlns:a16="http://schemas.microsoft.com/office/drawing/2014/main" id="{C3718B4A-CEFF-4A6B-85C5-C756E09EB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94C80-BED0-4359-A29B-36E49FE33FEE}"/>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219985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B987-21E0-4D14-BA8E-8184BA446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413C05-2735-41C5-82DE-3BB8B49AB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A6F18B-0843-4F1A-9B10-E30835FF05FE}"/>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5" name="Footer Placeholder 4">
            <a:extLst>
              <a:ext uri="{FF2B5EF4-FFF2-40B4-BE49-F238E27FC236}">
                <a16:creationId xmlns:a16="http://schemas.microsoft.com/office/drawing/2014/main" id="{4C8C5A68-2D5B-4C7B-B273-78FF1FC77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885DF-AAA5-4F80-8A82-7692AD8DB001}"/>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161079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9BE6-2F09-4FEA-9E5B-6E21886C3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89441-38C1-4B68-8A24-EF723749B3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7F92C1-F394-4627-94E0-CB2835628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7EB19-80D7-41D6-B2BF-E925B119388C}"/>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6" name="Footer Placeholder 5">
            <a:extLst>
              <a:ext uri="{FF2B5EF4-FFF2-40B4-BE49-F238E27FC236}">
                <a16:creationId xmlns:a16="http://schemas.microsoft.com/office/drawing/2014/main" id="{A34C8B02-4822-475F-8EB3-50226CA9C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B9D1E-59BC-427F-A169-268D3A31971C}"/>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352706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BA99-C4A1-4DE4-BDC1-7C06F64BB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81205-09A6-4688-9E6C-CCE47365C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7A638-D434-4BDA-809C-E961575A6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F8CE8-03DB-4990-B379-2F7380F0B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A76B57-C512-4714-94BC-690CA49A3E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CDCA6F-AEF1-4542-A891-7EC6C666A154}"/>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8" name="Footer Placeholder 7">
            <a:extLst>
              <a:ext uri="{FF2B5EF4-FFF2-40B4-BE49-F238E27FC236}">
                <a16:creationId xmlns:a16="http://schemas.microsoft.com/office/drawing/2014/main" id="{0E073FF8-AD09-47EA-876C-009D4FE89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36C3F7-2803-486E-968E-8BABEDB9E1C1}"/>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402047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E149-0BD0-4158-B6B9-806BF7555B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7AC299-60CA-4761-B7E1-98C2BF060FC6}"/>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4" name="Footer Placeholder 3">
            <a:extLst>
              <a:ext uri="{FF2B5EF4-FFF2-40B4-BE49-F238E27FC236}">
                <a16:creationId xmlns:a16="http://schemas.microsoft.com/office/drawing/2014/main" id="{A72E5093-C814-4A37-91B2-B0BDE2496B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149C1A-8F61-4F69-A585-987DB45D335F}"/>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251657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0DFF-11D5-4228-92EB-122CB3C8E903}"/>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3" name="Footer Placeholder 2">
            <a:extLst>
              <a:ext uri="{FF2B5EF4-FFF2-40B4-BE49-F238E27FC236}">
                <a16:creationId xmlns:a16="http://schemas.microsoft.com/office/drawing/2014/main" id="{0ACA0559-DEAF-4974-8FCA-D2C6BBD0BA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8CDF6-3122-4FC2-868B-D77E97F53C53}"/>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173594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EB0E-B17C-442A-ACDC-EA41E9354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6D425-5A15-4917-91B3-CC62CFFBC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1168C-1E7F-4D67-9D5A-A3CC130BD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06E42-669A-4F65-BACD-6FD3126273D2}"/>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6" name="Footer Placeholder 5">
            <a:extLst>
              <a:ext uri="{FF2B5EF4-FFF2-40B4-BE49-F238E27FC236}">
                <a16:creationId xmlns:a16="http://schemas.microsoft.com/office/drawing/2014/main" id="{33A4EAE6-5FCE-4ACA-BE36-54CA2E8A6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5472F-7287-4FCF-8C74-C0077635CE15}"/>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421743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9594-3357-40FC-911C-273645DDC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46B485-5F4E-43FD-A466-0025EB056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8CC7C1-EAFE-4A24-B535-3910FC06D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62673-2F85-4B3C-A0A3-65FBBDFD0CB1}"/>
              </a:ext>
            </a:extLst>
          </p:cNvPr>
          <p:cNvSpPr>
            <a:spLocks noGrp="1"/>
          </p:cNvSpPr>
          <p:nvPr>
            <p:ph type="dt" sz="half" idx="10"/>
          </p:nvPr>
        </p:nvSpPr>
        <p:spPr/>
        <p:txBody>
          <a:bodyPr/>
          <a:lstStyle/>
          <a:p>
            <a:fld id="{F2C85BA4-3652-4AB7-B53E-8E0A5741A6AA}" type="datetimeFigureOut">
              <a:rPr lang="en-US" smtClean="0"/>
              <a:t>1/5/2022</a:t>
            </a:fld>
            <a:endParaRPr lang="en-US"/>
          </a:p>
        </p:txBody>
      </p:sp>
      <p:sp>
        <p:nvSpPr>
          <p:cNvPr id="6" name="Footer Placeholder 5">
            <a:extLst>
              <a:ext uri="{FF2B5EF4-FFF2-40B4-BE49-F238E27FC236}">
                <a16:creationId xmlns:a16="http://schemas.microsoft.com/office/drawing/2014/main" id="{13981DFF-E35B-4087-ACD8-F7300FACC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A5970-E874-4C5D-8196-C151F8F3FB4F}"/>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255948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2CDDE5-D226-42DB-941D-6F97F12AE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E42EEC-CC66-40D9-B60E-FC73D1554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12577-FD16-4A89-B91F-7903211B0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5BA4-3652-4AB7-B53E-8E0A5741A6AA}" type="datetimeFigureOut">
              <a:rPr lang="en-US" smtClean="0"/>
              <a:t>1/5/2022</a:t>
            </a:fld>
            <a:endParaRPr lang="en-US"/>
          </a:p>
        </p:txBody>
      </p:sp>
      <p:sp>
        <p:nvSpPr>
          <p:cNvPr id="5" name="Footer Placeholder 4">
            <a:extLst>
              <a:ext uri="{FF2B5EF4-FFF2-40B4-BE49-F238E27FC236}">
                <a16:creationId xmlns:a16="http://schemas.microsoft.com/office/drawing/2014/main" id="{B69F3BDE-BAC7-4604-9760-EB7F8D06B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B300E2-4899-4EAB-B6E1-F9A1E607F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6C899-3016-4F99-A2F3-6C3C587283D4}" type="slidenum">
              <a:rPr lang="en-US" smtClean="0"/>
              <a:t>‹#›</a:t>
            </a:fld>
            <a:endParaRPr lang="en-US"/>
          </a:p>
        </p:txBody>
      </p:sp>
    </p:spTree>
    <p:extLst>
      <p:ext uri="{BB962C8B-B14F-4D97-AF65-F5344CB8AC3E}">
        <p14:creationId xmlns:p14="http://schemas.microsoft.com/office/powerpoint/2010/main" val="59369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rtpad.dartlang.or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dart.dev/get-dart"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F80BF8-410E-4C58-82DB-09C2BB0DCB0D}"/>
              </a:ext>
            </a:extLst>
          </p:cNvPr>
          <p:cNvSpPr>
            <a:spLocks noGrp="1"/>
          </p:cNvSpPr>
          <p:nvPr>
            <p:ph type="body" idx="1"/>
          </p:nvPr>
        </p:nvSpPr>
        <p:spPr>
          <a:xfrm>
            <a:off x="8044070" y="4589463"/>
            <a:ext cx="3303380" cy="1500187"/>
          </a:xfrm>
        </p:spPr>
        <p:txBody>
          <a:bodyPr>
            <a:normAutofit/>
          </a:bodyPr>
          <a:lstStyle/>
          <a:p>
            <a:pPr algn="ctr"/>
            <a:r>
              <a:rPr lang="en-US" sz="2000" i="1" dirty="0">
                <a:solidFill>
                  <a:schemeClr val="tx1">
                    <a:lumMod val="85000"/>
                    <a:lumOff val="15000"/>
                  </a:schemeClr>
                </a:solidFill>
              </a:rPr>
              <a:t>Naeem Ur Rehman</a:t>
            </a:r>
          </a:p>
          <a:p>
            <a:pPr algn="ctr"/>
            <a:r>
              <a:rPr lang="en-US" sz="2000" i="1" dirty="0">
                <a:solidFill>
                  <a:schemeClr val="tx1">
                    <a:lumMod val="85000"/>
                    <a:lumOff val="15000"/>
                  </a:schemeClr>
                </a:solidFill>
              </a:rPr>
              <a:t>Mobile Application Developer</a:t>
            </a:r>
          </a:p>
          <a:p>
            <a:pPr algn="ctr"/>
            <a:r>
              <a:rPr lang="en-US" sz="2000" i="1" dirty="0">
                <a:solidFill>
                  <a:schemeClr val="tx1">
                    <a:lumMod val="85000"/>
                    <a:lumOff val="15000"/>
                  </a:schemeClr>
                </a:solidFill>
              </a:rPr>
              <a:t>at InstaCare</a:t>
            </a:r>
          </a:p>
        </p:txBody>
      </p:sp>
      <p:pic>
        <p:nvPicPr>
          <p:cNvPr id="1028" name="Picture 4">
            <a:extLst>
              <a:ext uri="{FF2B5EF4-FFF2-40B4-BE49-F238E27FC236}">
                <a16:creationId xmlns:a16="http://schemas.microsoft.com/office/drawing/2014/main" id="{A0265743-3142-4703-BB28-241F5EE45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77" y="768350"/>
            <a:ext cx="5771046" cy="180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8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Question!</a:t>
            </a:r>
            <a:endParaRPr lang="en-US" sz="3200" dirty="0"/>
          </a:p>
        </p:txBody>
      </p:sp>
      <p:pic>
        <p:nvPicPr>
          <p:cNvPr id="11" name="Content Placeholder 10">
            <a:extLst>
              <a:ext uri="{FF2B5EF4-FFF2-40B4-BE49-F238E27FC236}">
                <a16:creationId xmlns:a16="http://schemas.microsoft.com/office/drawing/2014/main" id="{38433225-9242-4F62-8940-513BCE3E7626}"/>
              </a:ext>
            </a:extLst>
          </p:cNvPr>
          <p:cNvPicPr>
            <a:picLocks noGrp="1" noChangeAspect="1"/>
          </p:cNvPicPr>
          <p:nvPr>
            <p:ph idx="1"/>
          </p:nvPr>
        </p:nvPicPr>
        <p:blipFill>
          <a:blip r:embed="rId2"/>
          <a:stretch>
            <a:fillRect/>
          </a:stretch>
        </p:blipFill>
        <p:spPr>
          <a:xfrm>
            <a:off x="838199" y="3727290"/>
            <a:ext cx="10515601" cy="2497456"/>
          </a:xfrm>
        </p:spPr>
      </p:pic>
      <p:sp>
        <p:nvSpPr>
          <p:cNvPr id="5" name="Rectangle 2">
            <a:extLst>
              <a:ext uri="{FF2B5EF4-FFF2-40B4-BE49-F238E27FC236}">
                <a16:creationId xmlns:a16="http://schemas.microsoft.com/office/drawing/2014/main" id="{A2D42130-F7CF-4533-B7AB-53703738795D}"/>
              </a:ext>
            </a:extLst>
          </p:cNvPr>
          <p:cNvSpPr>
            <a:spLocks noChangeArrowheads="1"/>
          </p:cNvSpPr>
          <p:nvPr/>
        </p:nvSpPr>
        <p:spPr bwMode="auto">
          <a:xfrm>
            <a:off x="838199" y="1113183"/>
            <a:ext cx="10515601" cy="24635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void</a:t>
            </a:r>
            <a:r>
              <a:rPr kumimoji="0" lang="en-US" altLang="en-US" sz="2000" b="0" i="0" u="none" strike="noStrike" cap="none" normalizeH="0" baseline="0" dirty="0">
                <a:ln>
                  <a:noFill/>
                </a:ln>
                <a:solidFill>
                  <a:srgbClr val="000000"/>
                </a:solidFill>
                <a:effectLst/>
                <a:latin typeface="Courier New" panose="02070309020205020404" pitchFamily="49" charset="0"/>
              </a:rPr>
              <a:t> main</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final</a:t>
            </a:r>
            <a:r>
              <a:rPr kumimoji="0" lang="en-US" altLang="en-US" sz="2000" b="0" i="0" u="none" strike="noStrike" cap="none" normalizeH="0" baseline="0" dirty="0">
                <a:ln>
                  <a:noFill/>
                </a:ln>
                <a:solidFill>
                  <a:srgbClr val="000000"/>
                </a:solidFill>
                <a:effectLst/>
                <a:latin typeface="Courier New" panose="02070309020205020404" pitchFamily="49" charset="0"/>
              </a:rPr>
              <a:t> v1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const</a:t>
            </a:r>
            <a:r>
              <a:rPr kumimoji="0" lang="en-US" altLang="en-US" sz="2000" b="0" i="0" u="none" strike="noStrike" cap="none" normalizeH="0" baseline="0" dirty="0">
                <a:ln>
                  <a:noFill/>
                </a:ln>
                <a:solidFill>
                  <a:srgbClr val="000000"/>
                </a:solidFill>
                <a:effectLst/>
                <a:latin typeface="Courier New" panose="02070309020205020404" pitchFamily="49" charset="0"/>
              </a:rPr>
              <a:t> v2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13</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v2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46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Dart Operators</a:t>
            </a:r>
            <a:endParaRPr lang="en-US" sz="3200" dirty="0"/>
          </a:p>
        </p:txBody>
      </p:sp>
      <p:sp>
        <p:nvSpPr>
          <p:cNvPr id="4" name="Content Placeholder 3">
            <a:extLst>
              <a:ext uri="{FF2B5EF4-FFF2-40B4-BE49-F238E27FC236}">
                <a16:creationId xmlns:a16="http://schemas.microsoft.com/office/drawing/2014/main" id="{4FF38209-3ACF-4AC0-8A59-AC5E83D0E3F8}"/>
              </a:ext>
            </a:extLst>
          </p:cNvPr>
          <p:cNvSpPr>
            <a:spLocks noGrp="1"/>
          </p:cNvSpPr>
          <p:nvPr>
            <p:ph idx="1"/>
          </p:nvPr>
        </p:nvSpPr>
        <p:spPr>
          <a:xfrm>
            <a:off x="838200" y="1113183"/>
            <a:ext cx="10515600" cy="5063780"/>
          </a:xfrm>
        </p:spPr>
        <p:txBody>
          <a:bodyPr>
            <a:normAutofit/>
          </a:bodyPr>
          <a:lstStyle/>
          <a:p>
            <a:pPr marL="0" indent="0">
              <a:buNone/>
            </a:pPr>
            <a:r>
              <a:rPr lang="en-US" b="0" i="0" dirty="0">
                <a:solidFill>
                  <a:schemeClr val="tx1">
                    <a:lumMod val="95000"/>
                    <a:lumOff val="5000"/>
                  </a:schemeClr>
                </a:solidFill>
                <a:effectLst/>
                <a:latin typeface="+mj-lt"/>
                <a:ea typeface="open sans" panose="020B0606030504020204" pitchFamily="34" charset="0"/>
                <a:cs typeface="open sans" panose="020B0606030504020204" pitchFamily="34" charset="0"/>
              </a:rPr>
              <a:t>An operator is a special symbol that is used to carry out some specific operation on its operand. In Dart, we have rich set of built in operators to carry out different type of operations. In Dart, we have following types of operators available:</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Assignment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Arithmetic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Type test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Relational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Logical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Bitwise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Conditional Operators</a:t>
            </a:r>
          </a:p>
          <a:p>
            <a:pPr lvl="1"/>
            <a:r>
              <a:rPr lang="en-US" dirty="0" err="1">
                <a:solidFill>
                  <a:schemeClr val="tx1">
                    <a:lumMod val="95000"/>
                    <a:lumOff val="5000"/>
                  </a:schemeClr>
                </a:solidFill>
                <a:latin typeface="+mj-lt"/>
                <a:ea typeface="open sans" panose="020B0606030504020204" pitchFamily="34" charset="0"/>
                <a:cs typeface="open sans" panose="020B0606030504020204" pitchFamily="34" charset="0"/>
              </a:rPr>
              <a:t>Casecade</a:t>
            </a:r>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 notation(..) Operator</a:t>
            </a:r>
          </a:p>
        </p:txBody>
      </p:sp>
    </p:spTree>
    <p:extLst>
      <p:ext uri="{BB962C8B-B14F-4D97-AF65-F5344CB8AC3E}">
        <p14:creationId xmlns:p14="http://schemas.microsoft.com/office/powerpoint/2010/main" val="220923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Dart Assignment Operators</a:t>
            </a:r>
            <a:endParaRPr lang="en-US" sz="3200" dirty="0"/>
          </a:p>
        </p:txBody>
      </p:sp>
      <p:pic>
        <p:nvPicPr>
          <p:cNvPr id="5" name="Content Placeholder 4">
            <a:extLst>
              <a:ext uri="{FF2B5EF4-FFF2-40B4-BE49-F238E27FC236}">
                <a16:creationId xmlns:a16="http://schemas.microsoft.com/office/drawing/2014/main" id="{E189B715-D5A9-45AB-9740-BE3A164E9850}"/>
              </a:ext>
            </a:extLst>
          </p:cNvPr>
          <p:cNvPicPr>
            <a:picLocks noGrp="1" noChangeAspect="1"/>
          </p:cNvPicPr>
          <p:nvPr>
            <p:ph idx="1"/>
          </p:nvPr>
        </p:nvPicPr>
        <p:blipFill>
          <a:blip r:embed="rId2"/>
          <a:stretch>
            <a:fillRect/>
          </a:stretch>
        </p:blipFill>
        <p:spPr>
          <a:xfrm>
            <a:off x="838200" y="1113183"/>
            <a:ext cx="8305800" cy="5579544"/>
          </a:xfrm>
        </p:spPr>
      </p:pic>
    </p:spTree>
    <p:extLst>
      <p:ext uri="{BB962C8B-B14F-4D97-AF65-F5344CB8AC3E}">
        <p14:creationId xmlns:p14="http://schemas.microsoft.com/office/powerpoint/2010/main" val="336114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Dart Arithmetic Operators</a:t>
            </a:r>
            <a:endParaRPr lang="en-US" sz="2200" dirty="0"/>
          </a:p>
        </p:txBody>
      </p:sp>
      <p:pic>
        <p:nvPicPr>
          <p:cNvPr id="9" name="Content Placeholder 8">
            <a:extLst>
              <a:ext uri="{FF2B5EF4-FFF2-40B4-BE49-F238E27FC236}">
                <a16:creationId xmlns:a16="http://schemas.microsoft.com/office/drawing/2014/main" id="{C13FD0F2-E423-464C-A1FC-F7228CD84821}"/>
              </a:ext>
            </a:extLst>
          </p:cNvPr>
          <p:cNvPicPr>
            <a:picLocks noGrp="1" noChangeAspect="1"/>
          </p:cNvPicPr>
          <p:nvPr>
            <p:ph idx="1"/>
          </p:nvPr>
        </p:nvPicPr>
        <p:blipFill>
          <a:blip r:embed="rId2"/>
          <a:stretch>
            <a:fillRect/>
          </a:stretch>
        </p:blipFill>
        <p:spPr>
          <a:xfrm>
            <a:off x="838200" y="1902791"/>
            <a:ext cx="10415316" cy="4322417"/>
          </a:xfrm>
        </p:spPr>
      </p:pic>
      <p:sp>
        <p:nvSpPr>
          <p:cNvPr id="10" name="TextBox 9">
            <a:extLst>
              <a:ext uri="{FF2B5EF4-FFF2-40B4-BE49-F238E27FC236}">
                <a16:creationId xmlns:a16="http://schemas.microsoft.com/office/drawing/2014/main" id="{AA07E13D-C50E-4FD5-B44E-F239ED76D3C6}"/>
              </a:ext>
            </a:extLst>
          </p:cNvPr>
          <p:cNvSpPr txBox="1"/>
          <p:nvPr/>
        </p:nvSpPr>
        <p:spPr>
          <a:xfrm>
            <a:off x="838200" y="1277154"/>
            <a:ext cx="6641562" cy="461665"/>
          </a:xfrm>
          <a:prstGeom prst="rect">
            <a:avLst/>
          </a:prstGeom>
          <a:noFill/>
        </p:spPr>
        <p:txBody>
          <a:bodyPr wrap="none" rtlCol="0">
            <a:spAutoFit/>
          </a:bodyPr>
          <a:lstStyle/>
          <a:p>
            <a:r>
              <a:rPr lang="en-US" sz="2400" b="0" i="0" dirty="0">
                <a:effectLst/>
                <a:latin typeface="Arial" panose="020B0604020202020204" pitchFamily="34" charset="0"/>
              </a:rPr>
              <a:t>Let variable </a:t>
            </a:r>
            <a:r>
              <a:rPr lang="en-US" sz="2400" b="1" i="0" dirty="0">
                <a:effectLst/>
                <a:latin typeface="Arial" panose="020B0604020202020204" pitchFamily="34" charset="0"/>
              </a:rPr>
              <a:t>a</a:t>
            </a:r>
            <a:r>
              <a:rPr lang="en-US" sz="2400" b="0" i="0" dirty="0">
                <a:effectLst/>
                <a:latin typeface="Arial" panose="020B0604020202020204" pitchFamily="34" charset="0"/>
              </a:rPr>
              <a:t> holds 20 and variable </a:t>
            </a:r>
            <a:r>
              <a:rPr lang="en-US" sz="2400" b="1" i="0" dirty="0">
                <a:effectLst/>
                <a:latin typeface="Arial" panose="020B0604020202020204" pitchFamily="34" charset="0"/>
              </a:rPr>
              <a:t>b</a:t>
            </a:r>
            <a:r>
              <a:rPr lang="en-US" sz="2400" b="0" i="0" dirty="0">
                <a:effectLst/>
                <a:latin typeface="Arial" panose="020B0604020202020204" pitchFamily="34" charset="0"/>
              </a:rPr>
              <a:t> holds 10:</a:t>
            </a:r>
            <a:endParaRPr lang="en-US" sz="2400" dirty="0"/>
          </a:p>
        </p:txBody>
      </p:sp>
    </p:spTree>
    <p:extLst>
      <p:ext uri="{BB962C8B-B14F-4D97-AF65-F5344CB8AC3E}">
        <p14:creationId xmlns:p14="http://schemas.microsoft.com/office/powerpoint/2010/main" val="25145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dirty="0">
                <a:latin typeface="Arial" panose="020B0604020202020204" pitchFamily="34" charset="0"/>
              </a:rPr>
              <a:t>Dart Unary Operators (post and pre)</a:t>
            </a:r>
            <a:endParaRPr lang="en-US" sz="2200" dirty="0"/>
          </a:p>
        </p:txBody>
      </p:sp>
      <p:pic>
        <p:nvPicPr>
          <p:cNvPr id="6" name="Content Placeholder 5">
            <a:extLst>
              <a:ext uri="{FF2B5EF4-FFF2-40B4-BE49-F238E27FC236}">
                <a16:creationId xmlns:a16="http://schemas.microsoft.com/office/drawing/2014/main" id="{0A3E30B3-FAE0-4B1D-9308-720C9EA41D14}"/>
              </a:ext>
            </a:extLst>
          </p:cNvPr>
          <p:cNvPicPr>
            <a:picLocks noGrp="1" noChangeAspect="1"/>
          </p:cNvPicPr>
          <p:nvPr>
            <p:ph idx="1"/>
          </p:nvPr>
        </p:nvPicPr>
        <p:blipFill>
          <a:blip r:embed="rId2"/>
          <a:stretch>
            <a:fillRect/>
          </a:stretch>
        </p:blipFill>
        <p:spPr>
          <a:xfrm>
            <a:off x="838200" y="3436494"/>
            <a:ext cx="10834638" cy="2822575"/>
          </a:xfrm>
        </p:spPr>
      </p:pic>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2308324"/>
          </a:xfrm>
          <a:prstGeom prst="rect">
            <a:avLst/>
          </a:prstGeom>
          <a:noFill/>
        </p:spPr>
        <p:txBody>
          <a:bodyPr wrap="square" rtlCol="0">
            <a:spAutoFit/>
          </a:bodyPr>
          <a:lstStyle/>
          <a:p>
            <a:r>
              <a:rPr lang="en-US" sz="2400" dirty="0"/>
              <a:t>In Java, ++ and — are know as increment and decrement operators respectively. These are unary operators it means they works on single operand. ++ adds 1 to operand and — subtracts 1 to operand respectively. When ++ is used as prefix(like: ++</a:t>
            </a:r>
            <a:r>
              <a:rPr lang="en-US" sz="2400" dirty="0" err="1"/>
              <a:t>i</a:t>
            </a:r>
            <a:r>
              <a:rPr lang="en-US" sz="2400" dirty="0"/>
              <a:t>), ++</a:t>
            </a:r>
            <a:r>
              <a:rPr lang="en-US" sz="2400" dirty="0" err="1"/>
              <a:t>i</a:t>
            </a:r>
            <a:r>
              <a:rPr lang="en-US" sz="2400" dirty="0"/>
              <a:t> will increment the value of </a:t>
            </a:r>
            <a:r>
              <a:rPr lang="en-US" sz="2400" dirty="0" err="1"/>
              <a:t>i</a:t>
            </a:r>
            <a:r>
              <a:rPr lang="en-US" sz="2400" dirty="0"/>
              <a:t> and then return it but, if ++ is used as postfix(like: </a:t>
            </a:r>
            <a:r>
              <a:rPr lang="en-US" sz="2400" dirty="0" err="1"/>
              <a:t>i</a:t>
            </a:r>
            <a:r>
              <a:rPr lang="en-US" sz="2400" dirty="0"/>
              <a:t>++), operator will return the value of operand first and then only increment it.</a:t>
            </a:r>
          </a:p>
        </p:txBody>
      </p:sp>
    </p:spTree>
    <p:extLst>
      <p:ext uri="{BB962C8B-B14F-4D97-AF65-F5344CB8AC3E}">
        <p14:creationId xmlns:p14="http://schemas.microsoft.com/office/powerpoint/2010/main" val="111045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Type test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461665"/>
          </a:xfrm>
          <a:prstGeom prst="rect">
            <a:avLst/>
          </a:prstGeom>
          <a:noFill/>
        </p:spPr>
        <p:txBody>
          <a:bodyPr wrap="square" rtlCol="0">
            <a:spAutoFit/>
          </a:bodyPr>
          <a:lstStyle/>
          <a:p>
            <a:r>
              <a:rPr lang="en-US" sz="2400" dirty="0"/>
              <a:t>The Type test operators are used for checking types at runtime.</a:t>
            </a:r>
          </a:p>
        </p:txBody>
      </p:sp>
      <p:pic>
        <p:nvPicPr>
          <p:cNvPr id="8" name="Content Placeholder 7">
            <a:extLst>
              <a:ext uri="{FF2B5EF4-FFF2-40B4-BE49-F238E27FC236}">
                <a16:creationId xmlns:a16="http://schemas.microsoft.com/office/drawing/2014/main" id="{7D34C97F-E0B0-4E1D-94FC-90EACF01A21B}"/>
              </a:ext>
            </a:extLst>
          </p:cNvPr>
          <p:cNvPicPr>
            <a:picLocks noGrp="1" noChangeAspect="1"/>
          </p:cNvPicPr>
          <p:nvPr>
            <p:ph idx="1"/>
          </p:nvPr>
        </p:nvPicPr>
        <p:blipFill>
          <a:blip r:embed="rId2"/>
          <a:stretch>
            <a:fillRect/>
          </a:stretch>
        </p:blipFill>
        <p:spPr>
          <a:xfrm>
            <a:off x="838200" y="2252662"/>
            <a:ext cx="10794626" cy="2352675"/>
          </a:xfrm>
        </p:spPr>
      </p:pic>
    </p:spTree>
    <p:extLst>
      <p:ext uri="{BB962C8B-B14F-4D97-AF65-F5344CB8AC3E}">
        <p14:creationId xmlns:p14="http://schemas.microsoft.com/office/powerpoint/2010/main" val="95463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Relational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461665"/>
          </a:xfrm>
          <a:prstGeom prst="rect">
            <a:avLst/>
          </a:prstGeom>
          <a:noFill/>
        </p:spPr>
        <p:txBody>
          <a:bodyPr wrap="square" rtlCol="0">
            <a:spAutoFit/>
          </a:bodyPr>
          <a:lstStyle/>
          <a:p>
            <a:r>
              <a:rPr lang="en-US" sz="2400" dirty="0">
                <a:solidFill>
                  <a:srgbClr val="414141"/>
                </a:solidFill>
                <a:latin typeface="open sans" panose="020B0606030504020204" pitchFamily="34" charset="0"/>
              </a:rPr>
              <a:t>Let variable </a:t>
            </a:r>
            <a:r>
              <a:rPr lang="en-US" sz="2400" b="1" dirty="0">
                <a:solidFill>
                  <a:srgbClr val="414141"/>
                </a:solidFill>
                <a:latin typeface="open sans" panose="020B0606030504020204" pitchFamily="34" charset="0"/>
              </a:rPr>
              <a:t>a</a:t>
            </a:r>
            <a:r>
              <a:rPr lang="en-US" sz="2400" dirty="0">
                <a:solidFill>
                  <a:srgbClr val="414141"/>
                </a:solidFill>
                <a:latin typeface="open sans" panose="020B0606030504020204" pitchFamily="34" charset="0"/>
              </a:rPr>
              <a:t> holds 20 and variable </a:t>
            </a:r>
            <a:r>
              <a:rPr lang="en-US" sz="2400" b="1" dirty="0">
                <a:solidFill>
                  <a:srgbClr val="414141"/>
                </a:solidFill>
                <a:latin typeface="open sans" panose="020B0606030504020204" pitchFamily="34" charset="0"/>
              </a:rPr>
              <a:t>b</a:t>
            </a:r>
            <a:r>
              <a:rPr lang="en-US" sz="2400" dirty="0">
                <a:solidFill>
                  <a:srgbClr val="414141"/>
                </a:solidFill>
                <a:latin typeface="open sans" panose="020B0606030504020204" pitchFamily="34" charset="0"/>
              </a:rPr>
              <a:t> holds 10, then −</a:t>
            </a:r>
            <a:endParaRPr lang="en-US" sz="2400" dirty="0"/>
          </a:p>
        </p:txBody>
      </p:sp>
      <p:pic>
        <p:nvPicPr>
          <p:cNvPr id="6" name="Content Placeholder 5">
            <a:extLst>
              <a:ext uri="{FF2B5EF4-FFF2-40B4-BE49-F238E27FC236}">
                <a16:creationId xmlns:a16="http://schemas.microsoft.com/office/drawing/2014/main" id="{2A538D57-3D8E-4FDD-A172-3F9E5F827BC8}"/>
              </a:ext>
            </a:extLst>
          </p:cNvPr>
          <p:cNvPicPr>
            <a:picLocks noGrp="1" noChangeAspect="1"/>
          </p:cNvPicPr>
          <p:nvPr>
            <p:ph idx="1"/>
          </p:nvPr>
        </p:nvPicPr>
        <p:blipFill>
          <a:blip r:embed="rId2"/>
          <a:stretch>
            <a:fillRect/>
          </a:stretch>
        </p:blipFill>
        <p:spPr>
          <a:xfrm>
            <a:off x="838200" y="2044748"/>
            <a:ext cx="10900400" cy="4051252"/>
          </a:xfrm>
        </p:spPr>
      </p:pic>
    </p:spTree>
    <p:extLst>
      <p:ext uri="{BB962C8B-B14F-4D97-AF65-F5344CB8AC3E}">
        <p14:creationId xmlns:p14="http://schemas.microsoft.com/office/powerpoint/2010/main" val="20180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Logical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461665"/>
          </a:xfrm>
          <a:prstGeom prst="rect">
            <a:avLst/>
          </a:prstGeom>
          <a:noFill/>
        </p:spPr>
        <p:txBody>
          <a:bodyPr wrap="square" rtlCol="0">
            <a:spAutoFit/>
          </a:bodyPr>
          <a:lstStyle/>
          <a:p>
            <a:r>
              <a:rPr lang="en-US" sz="2400" dirty="0">
                <a:solidFill>
                  <a:srgbClr val="414141"/>
                </a:solidFill>
                <a:latin typeface="open sans" panose="020B0606030504020204" pitchFamily="34" charset="0"/>
              </a:rPr>
              <a:t>Let variable </a:t>
            </a:r>
            <a:r>
              <a:rPr lang="en-US" sz="2400" b="1" dirty="0">
                <a:solidFill>
                  <a:srgbClr val="414141"/>
                </a:solidFill>
                <a:latin typeface="open sans" panose="020B0606030504020204" pitchFamily="34" charset="0"/>
              </a:rPr>
              <a:t>a</a:t>
            </a:r>
            <a:r>
              <a:rPr lang="en-US" sz="2400" dirty="0">
                <a:solidFill>
                  <a:srgbClr val="414141"/>
                </a:solidFill>
                <a:latin typeface="open sans" panose="020B0606030504020204" pitchFamily="34" charset="0"/>
              </a:rPr>
              <a:t> holds true or 1 and variable </a:t>
            </a:r>
            <a:r>
              <a:rPr lang="en-US" sz="2400" b="1" dirty="0">
                <a:solidFill>
                  <a:srgbClr val="414141"/>
                </a:solidFill>
                <a:latin typeface="open sans" panose="020B0606030504020204" pitchFamily="34" charset="0"/>
              </a:rPr>
              <a:t>b</a:t>
            </a:r>
            <a:r>
              <a:rPr lang="en-US" sz="2400" dirty="0">
                <a:solidFill>
                  <a:srgbClr val="414141"/>
                </a:solidFill>
                <a:latin typeface="open sans" panose="020B0606030504020204" pitchFamily="34" charset="0"/>
              </a:rPr>
              <a:t> holds false or 0, then −</a:t>
            </a:r>
            <a:endParaRPr lang="en-US" sz="2400" dirty="0"/>
          </a:p>
        </p:txBody>
      </p:sp>
      <p:pic>
        <p:nvPicPr>
          <p:cNvPr id="12" name="Content Placeholder 11">
            <a:extLst>
              <a:ext uri="{FF2B5EF4-FFF2-40B4-BE49-F238E27FC236}">
                <a16:creationId xmlns:a16="http://schemas.microsoft.com/office/drawing/2014/main" id="{7FFE3E79-159F-4CF1-97CE-8206786D6911}"/>
              </a:ext>
            </a:extLst>
          </p:cNvPr>
          <p:cNvPicPr>
            <a:picLocks noGrp="1" noChangeAspect="1"/>
          </p:cNvPicPr>
          <p:nvPr>
            <p:ph idx="1"/>
          </p:nvPr>
        </p:nvPicPr>
        <p:blipFill>
          <a:blip r:embed="rId2"/>
          <a:stretch>
            <a:fillRect/>
          </a:stretch>
        </p:blipFill>
        <p:spPr>
          <a:xfrm>
            <a:off x="838200" y="2476500"/>
            <a:ext cx="10590098" cy="2347863"/>
          </a:xfrm>
        </p:spPr>
      </p:pic>
    </p:spTree>
    <p:extLst>
      <p:ext uri="{BB962C8B-B14F-4D97-AF65-F5344CB8AC3E}">
        <p14:creationId xmlns:p14="http://schemas.microsoft.com/office/powerpoint/2010/main" val="19153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Bitwise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r>
              <a:rPr lang="en-US" sz="2400" dirty="0">
                <a:solidFill>
                  <a:srgbClr val="414141"/>
                </a:solidFill>
                <a:latin typeface="open sans" panose="020B0606030504020204" pitchFamily="34" charset="0"/>
              </a:rPr>
              <a:t>Bitwise operator are used to perform bit level operation over its operand. Let A = 60; and B = 13;</a:t>
            </a:r>
            <a:endParaRPr lang="en-US" sz="2400" dirty="0"/>
          </a:p>
        </p:txBody>
      </p:sp>
      <p:pic>
        <p:nvPicPr>
          <p:cNvPr id="6" name="Content Placeholder 5">
            <a:extLst>
              <a:ext uri="{FF2B5EF4-FFF2-40B4-BE49-F238E27FC236}">
                <a16:creationId xmlns:a16="http://schemas.microsoft.com/office/drawing/2014/main" id="{4644B211-668C-41DA-8573-B76A684A36FE}"/>
              </a:ext>
            </a:extLst>
          </p:cNvPr>
          <p:cNvPicPr>
            <a:picLocks noGrp="1" noChangeAspect="1"/>
          </p:cNvPicPr>
          <p:nvPr>
            <p:ph idx="1"/>
          </p:nvPr>
        </p:nvPicPr>
        <p:blipFill>
          <a:blip r:embed="rId2"/>
          <a:stretch>
            <a:fillRect/>
          </a:stretch>
        </p:blipFill>
        <p:spPr>
          <a:xfrm>
            <a:off x="901700" y="1944180"/>
            <a:ext cx="9893300" cy="4623792"/>
          </a:xfrm>
        </p:spPr>
      </p:pic>
    </p:spTree>
    <p:extLst>
      <p:ext uri="{BB962C8B-B14F-4D97-AF65-F5344CB8AC3E}">
        <p14:creationId xmlns:p14="http://schemas.microsoft.com/office/powerpoint/2010/main" val="329735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Conditional Operators ( ? : )</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r>
              <a:rPr lang="en-US" sz="2400" b="0" i="0" dirty="0">
                <a:solidFill>
                  <a:srgbClr val="414141"/>
                </a:solidFill>
                <a:effectLst/>
                <a:latin typeface="open sans" panose="020B0606030504020204" pitchFamily="34" charset="0"/>
              </a:rPr>
              <a:t>The conditional operator is considered as short hand for </a:t>
            </a:r>
            <a:r>
              <a:rPr lang="en-US" sz="2400" b="1" i="0" dirty="0">
                <a:solidFill>
                  <a:srgbClr val="414141"/>
                </a:solidFill>
                <a:effectLst/>
                <a:latin typeface="open sans" panose="020B0606030504020204" pitchFamily="34" charset="0"/>
              </a:rPr>
              <a:t>if-else</a:t>
            </a:r>
            <a:r>
              <a:rPr lang="en-US" sz="2400" b="0" i="0" dirty="0">
                <a:solidFill>
                  <a:srgbClr val="414141"/>
                </a:solidFill>
                <a:effectLst/>
                <a:latin typeface="open sans" panose="020B0606030504020204" pitchFamily="34" charset="0"/>
              </a:rPr>
              <a:t> statement. Conditional operator is also called as </a:t>
            </a:r>
            <a:r>
              <a:rPr lang="en-US" sz="2400" b="1" i="0" dirty="0">
                <a:solidFill>
                  <a:srgbClr val="414141"/>
                </a:solidFill>
                <a:effectLst/>
                <a:latin typeface="open sans" panose="020B0606030504020204" pitchFamily="34" charset="0"/>
              </a:rPr>
              <a:t>“Ternary Operator”</a:t>
            </a:r>
            <a:r>
              <a:rPr lang="en-US" sz="2400" b="0" i="0" dirty="0">
                <a:solidFill>
                  <a:srgbClr val="414141"/>
                </a:solidFill>
                <a:effectLst/>
                <a:latin typeface="open sans" panose="020B0606030504020204" pitchFamily="34" charset="0"/>
              </a:rPr>
              <a:t>.</a:t>
            </a:r>
            <a:endParaRPr lang="en-US" sz="2400" dirty="0"/>
          </a:p>
        </p:txBody>
      </p:sp>
      <p:pic>
        <p:nvPicPr>
          <p:cNvPr id="8" name="Content Placeholder 7">
            <a:extLst>
              <a:ext uri="{FF2B5EF4-FFF2-40B4-BE49-F238E27FC236}">
                <a16:creationId xmlns:a16="http://schemas.microsoft.com/office/drawing/2014/main" id="{88C0FB07-B731-4392-857F-31B33A3EFB1E}"/>
              </a:ext>
            </a:extLst>
          </p:cNvPr>
          <p:cNvPicPr>
            <a:picLocks noGrp="1" noChangeAspect="1"/>
          </p:cNvPicPr>
          <p:nvPr>
            <p:ph idx="1"/>
          </p:nvPr>
        </p:nvPicPr>
        <p:blipFill>
          <a:blip r:embed="rId2"/>
          <a:stretch>
            <a:fillRect/>
          </a:stretch>
        </p:blipFill>
        <p:spPr>
          <a:xfrm>
            <a:off x="838200" y="2253397"/>
            <a:ext cx="10757348" cy="3491420"/>
          </a:xfrm>
        </p:spPr>
      </p:pic>
    </p:spTree>
    <p:extLst>
      <p:ext uri="{BB962C8B-B14F-4D97-AF65-F5344CB8AC3E}">
        <p14:creationId xmlns:p14="http://schemas.microsoft.com/office/powerpoint/2010/main" val="406878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6786-610A-4F07-A00E-13EC82D85859}"/>
              </a:ext>
            </a:extLst>
          </p:cNvPr>
          <p:cNvSpPr>
            <a:spLocks noGrp="1"/>
          </p:cNvSpPr>
          <p:nvPr>
            <p:ph type="title"/>
          </p:nvPr>
        </p:nvSpPr>
        <p:spPr/>
        <p:txBody>
          <a:bodyPr>
            <a:normAutofit/>
          </a:bodyPr>
          <a:lstStyle/>
          <a:p>
            <a:r>
              <a:rPr lang="en-US" sz="3200" dirty="0">
                <a:latin typeface="+mn-lt"/>
              </a:rPr>
              <a:t>What is Dart?</a:t>
            </a:r>
          </a:p>
        </p:txBody>
      </p:sp>
      <p:sp>
        <p:nvSpPr>
          <p:cNvPr id="3" name="Content Placeholder 2">
            <a:extLst>
              <a:ext uri="{FF2B5EF4-FFF2-40B4-BE49-F238E27FC236}">
                <a16:creationId xmlns:a16="http://schemas.microsoft.com/office/drawing/2014/main" id="{77686FB4-E914-4614-A3D8-AE2817D1E2CD}"/>
              </a:ext>
            </a:extLst>
          </p:cNvPr>
          <p:cNvSpPr>
            <a:spLocks noGrp="1"/>
          </p:cNvSpPr>
          <p:nvPr>
            <p:ph idx="1"/>
          </p:nvPr>
        </p:nvSpPr>
        <p:spPr/>
        <p:txBody>
          <a:bodyPr>
            <a:normAutofit/>
          </a:bodyPr>
          <a:lstStyle/>
          <a:p>
            <a:pPr marL="0" indent="0">
              <a:lnSpc>
                <a:spcPct val="100000"/>
              </a:lnSpc>
              <a:buNone/>
            </a:pPr>
            <a:r>
              <a:rPr lang="en-US" sz="2400" b="0" i="0" dirty="0">
                <a:solidFill>
                  <a:schemeClr val="tx1">
                    <a:lumMod val="85000"/>
                    <a:lumOff val="15000"/>
                  </a:schemeClr>
                </a:solidFill>
                <a:effectLst/>
              </a:rPr>
              <a:t>Dart is a programming language designed for client development, such as for the web and mobile apps. </a:t>
            </a:r>
          </a:p>
          <a:p>
            <a:pPr marL="0" indent="0">
              <a:lnSpc>
                <a:spcPct val="100000"/>
              </a:lnSpc>
              <a:buNone/>
            </a:pPr>
            <a:r>
              <a:rPr lang="en-US" sz="2400" b="0" i="0" dirty="0">
                <a:solidFill>
                  <a:schemeClr val="tx1">
                    <a:lumMod val="85000"/>
                    <a:lumOff val="15000"/>
                  </a:schemeClr>
                </a:solidFill>
                <a:effectLst/>
              </a:rPr>
              <a:t>It is developed by Google and can also be used to build server and desktop applications. </a:t>
            </a:r>
          </a:p>
          <a:p>
            <a:pPr marL="0" indent="0">
              <a:lnSpc>
                <a:spcPct val="100000"/>
              </a:lnSpc>
              <a:buNone/>
            </a:pPr>
            <a:r>
              <a:rPr lang="en-US" sz="2400" b="0" i="0" dirty="0">
                <a:solidFill>
                  <a:schemeClr val="tx1">
                    <a:lumMod val="85000"/>
                    <a:lumOff val="15000"/>
                  </a:schemeClr>
                </a:solidFill>
                <a:effectLst/>
              </a:rPr>
              <a:t>Dart is an object-oriented, class-based, garbage-collected language with C-style syntax.</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56908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Cascade notation(..) Operator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r>
              <a:rPr lang="en-US" sz="2400" b="0" i="0" dirty="0">
                <a:solidFill>
                  <a:srgbClr val="414141"/>
                </a:solidFill>
                <a:effectLst/>
                <a:latin typeface="open sans" panose="020B0606030504020204" pitchFamily="34" charset="0"/>
              </a:rPr>
              <a:t>Cascades (..) allow you to perform a sequence of operations on the same object. The Cascades notation(..) is similar to method chaining that saves you number of steps and need of temporary variable.</a:t>
            </a:r>
            <a:endParaRPr lang="en-US" sz="2400" dirty="0"/>
          </a:p>
        </p:txBody>
      </p:sp>
      <p:pic>
        <p:nvPicPr>
          <p:cNvPr id="6" name="Content Placeholder 5">
            <a:extLst>
              <a:ext uri="{FF2B5EF4-FFF2-40B4-BE49-F238E27FC236}">
                <a16:creationId xmlns:a16="http://schemas.microsoft.com/office/drawing/2014/main" id="{B934A64B-6028-43D1-B29B-6D58740ACF7A}"/>
              </a:ext>
            </a:extLst>
          </p:cNvPr>
          <p:cNvPicPr>
            <a:picLocks noGrp="1" noChangeAspect="1"/>
          </p:cNvPicPr>
          <p:nvPr>
            <p:ph idx="1"/>
          </p:nvPr>
        </p:nvPicPr>
        <p:blipFill>
          <a:blip r:embed="rId2"/>
          <a:stretch>
            <a:fillRect/>
          </a:stretch>
        </p:blipFill>
        <p:spPr>
          <a:xfrm>
            <a:off x="4889500" y="2478072"/>
            <a:ext cx="5892800" cy="3895027"/>
          </a:xfrm>
        </p:spPr>
      </p:pic>
      <p:pic>
        <p:nvPicPr>
          <p:cNvPr id="10" name="Picture 9">
            <a:extLst>
              <a:ext uri="{FF2B5EF4-FFF2-40B4-BE49-F238E27FC236}">
                <a16:creationId xmlns:a16="http://schemas.microsoft.com/office/drawing/2014/main" id="{6106410E-161D-44DC-B445-06256D0CBABE}"/>
              </a:ext>
            </a:extLst>
          </p:cNvPr>
          <p:cNvPicPr>
            <a:picLocks noChangeAspect="1"/>
          </p:cNvPicPr>
          <p:nvPr/>
        </p:nvPicPr>
        <p:blipFill>
          <a:blip r:embed="rId3"/>
          <a:stretch>
            <a:fillRect/>
          </a:stretch>
        </p:blipFill>
        <p:spPr>
          <a:xfrm>
            <a:off x="838200" y="2492883"/>
            <a:ext cx="3098800" cy="3885542"/>
          </a:xfrm>
          <a:prstGeom prst="rect">
            <a:avLst/>
          </a:prstGeom>
        </p:spPr>
      </p:pic>
    </p:spTree>
    <p:extLst>
      <p:ext uri="{BB962C8B-B14F-4D97-AF65-F5344CB8AC3E}">
        <p14:creationId xmlns:p14="http://schemas.microsoft.com/office/powerpoint/2010/main" val="424299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String Interpolation</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938992"/>
          </a:xfrm>
          <a:prstGeom prst="rect">
            <a:avLst/>
          </a:prstGeom>
          <a:noFill/>
        </p:spPr>
        <p:txBody>
          <a:bodyPr wrap="square" rtlCol="0">
            <a:spAutoFit/>
          </a:bodyPr>
          <a:lstStyle/>
          <a:p>
            <a:r>
              <a:rPr lang="en-US" sz="2400" b="0" i="0" dirty="0">
                <a:solidFill>
                  <a:srgbClr val="414141"/>
                </a:solidFill>
                <a:effectLst/>
                <a:latin typeface="open sans" panose="020B0606030504020204" pitchFamily="34" charset="0"/>
              </a:rPr>
              <a:t>String interpolation is the process of evaluating a string containing placeholders, variables and interpolated expressions. When an interpolated string is evaluated the placeholders, variables and expressions are replaced with their corresponding values. In Dart, </a:t>
            </a:r>
            <a:r>
              <a:rPr lang="en-US" sz="2400" b="1" i="0" dirty="0">
                <a:solidFill>
                  <a:srgbClr val="414141"/>
                </a:solidFill>
                <a:effectLst/>
                <a:latin typeface="open sans" panose="020B0606030504020204" pitchFamily="34" charset="0"/>
              </a:rPr>
              <a:t>${expression</a:t>
            </a:r>
            <a:r>
              <a:rPr lang="en-US" sz="2400" b="0" i="0" dirty="0">
                <a:solidFill>
                  <a:srgbClr val="414141"/>
                </a:solidFill>
                <a:effectLst/>
                <a:latin typeface="open sans" panose="020B0606030504020204" pitchFamily="34" charset="0"/>
              </a:rPr>
              <a:t>} is used for string interpolation.</a:t>
            </a:r>
            <a:endParaRPr lang="en-US" sz="2400" dirty="0"/>
          </a:p>
        </p:txBody>
      </p:sp>
      <p:pic>
        <p:nvPicPr>
          <p:cNvPr id="8" name="Content Placeholder 7">
            <a:extLst>
              <a:ext uri="{FF2B5EF4-FFF2-40B4-BE49-F238E27FC236}">
                <a16:creationId xmlns:a16="http://schemas.microsoft.com/office/drawing/2014/main" id="{54AD4D85-56DE-4EE6-A77B-5DCE7EFEDA1B}"/>
              </a:ext>
            </a:extLst>
          </p:cNvPr>
          <p:cNvPicPr>
            <a:picLocks noGrp="1" noChangeAspect="1"/>
          </p:cNvPicPr>
          <p:nvPr>
            <p:ph idx="1"/>
          </p:nvPr>
        </p:nvPicPr>
        <p:blipFill>
          <a:blip r:embed="rId2"/>
          <a:stretch>
            <a:fillRect/>
          </a:stretch>
        </p:blipFill>
        <p:spPr>
          <a:xfrm>
            <a:off x="838200" y="3052175"/>
            <a:ext cx="5626100" cy="2015320"/>
          </a:xfrm>
        </p:spPr>
      </p:pic>
      <p:pic>
        <p:nvPicPr>
          <p:cNvPr id="11" name="Picture 10">
            <a:extLst>
              <a:ext uri="{FF2B5EF4-FFF2-40B4-BE49-F238E27FC236}">
                <a16:creationId xmlns:a16="http://schemas.microsoft.com/office/drawing/2014/main" id="{F353423F-CC03-41C6-AFCD-53603D7508B4}"/>
              </a:ext>
            </a:extLst>
          </p:cNvPr>
          <p:cNvPicPr>
            <a:picLocks noChangeAspect="1"/>
          </p:cNvPicPr>
          <p:nvPr/>
        </p:nvPicPr>
        <p:blipFill>
          <a:blip r:embed="rId3"/>
          <a:stretch>
            <a:fillRect/>
          </a:stretch>
        </p:blipFill>
        <p:spPr>
          <a:xfrm>
            <a:off x="6464300" y="3052175"/>
            <a:ext cx="3154676" cy="1138825"/>
          </a:xfrm>
          <a:prstGeom prst="rect">
            <a:avLst/>
          </a:prstGeom>
        </p:spPr>
      </p:pic>
    </p:spTree>
    <p:extLst>
      <p:ext uri="{BB962C8B-B14F-4D97-AF65-F5344CB8AC3E}">
        <p14:creationId xmlns:p14="http://schemas.microsoft.com/office/powerpoint/2010/main" val="82852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Lists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r>
              <a:rPr lang="en-US" sz="2400">
                <a:solidFill>
                  <a:srgbClr val="414141"/>
                </a:solidFill>
                <a:latin typeface="open sans" panose="020B0606030504020204" pitchFamily="34" charset="0"/>
              </a:rPr>
              <a:t>In Dart, list data type is used to represent a collection of objects. A </a:t>
            </a:r>
            <a:r>
              <a:rPr lang="en-US" sz="2400" b="1">
                <a:solidFill>
                  <a:srgbClr val="414141"/>
                </a:solidFill>
                <a:latin typeface="open sans" panose="020B0606030504020204" pitchFamily="34" charset="0"/>
              </a:rPr>
              <a:t>List</a:t>
            </a:r>
            <a:r>
              <a:rPr lang="en-US" sz="2400">
                <a:solidFill>
                  <a:srgbClr val="414141"/>
                </a:solidFill>
                <a:latin typeface="open sans" panose="020B0606030504020204" pitchFamily="34" charset="0"/>
              </a:rPr>
              <a:t> is an ordered group of objects. The List data type is actually similar to the concept of an array in other programming languages</a:t>
            </a:r>
            <a:endParaRPr lang="en-US" sz="2400" dirty="0"/>
          </a:p>
        </p:txBody>
      </p:sp>
      <p:pic>
        <p:nvPicPr>
          <p:cNvPr id="6" name="Content Placeholder 5">
            <a:extLst>
              <a:ext uri="{FF2B5EF4-FFF2-40B4-BE49-F238E27FC236}">
                <a16:creationId xmlns:a16="http://schemas.microsoft.com/office/drawing/2014/main" id="{0521F056-77D3-4802-9F90-C101CEABC24F}"/>
              </a:ext>
            </a:extLst>
          </p:cNvPr>
          <p:cNvPicPr>
            <a:picLocks noGrp="1" noChangeAspect="1"/>
          </p:cNvPicPr>
          <p:nvPr>
            <p:ph idx="1"/>
          </p:nvPr>
        </p:nvPicPr>
        <p:blipFill>
          <a:blip r:embed="rId2"/>
          <a:stretch>
            <a:fillRect/>
          </a:stretch>
        </p:blipFill>
        <p:spPr>
          <a:xfrm>
            <a:off x="838200" y="2410888"/>
            <a:ext cx="10491266" cy="2897711"/>
          </a:xfrm>
        </p:spPr>
      </p:pic>
    </p:spTree>
    <p:extLst>
      <p:ext uri="{BB962C8B-B14F-4D97-AF65-F5344CB8AC3E}">
        <p14:creationId xmlns:p14="http://schemas.microsoft.com/office/powerpoint/2010/main" val="270715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Fixed Length List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461665"/>
          </a:xfrm>
          <a:prstGeom prst="rect">
            <a:avLst/>
          </a:prstGeom>
          <a:noFill/>
        </p:spPr>
        <p:txBody>
          <a:bodyPr wrap="square" rtlCol="0">
            <a:spAutoFit/>
          </a:bodyPr>
          <a:lstStyle/>
          <a:p>
            <a:r>
              <a:rPr lang="en-US" sz="2400" dirty="0">
                <a:solidFill>
                  <a:srgbClr val="414141"/>
                </a:solidFill>
                <a:latin typeface="open sans" panose="020B0606030504020204" pitchFamily="34" charset="0"/>
              </a:rPr>
              <a:t>A List object declared with size specified cannot be changed runtime.</a:t>
            </a:r>
            <a:endParaRPr lang="en-US" sz="2400" dirty="0"/>
          </a:p>
        </p:txBody>
      </p:sp>
      <p:pic>
        <p:nvPicPr>
          <p:cNvPr id="8" name="Content Placeholder 7">
            <a:extLst>
              <a:ext uri="{FF2B5EF4-FFF2-40B4-BE49-F238E27FC236}">
                <a16:creationId xmlns:a16="http://schemas.microsoft.com/office/drawing/2014/main" id="{3E57BDBF-7CAB-43A9-900A-C47BEC1AF3D2}"/>
              </a:ext>
            </a:extLst>
          </p:cNvPr>
          <p:cNvPicPr>
            <a:picLocks noGrp="1" noChangeAspect="1"/>
          </p:cNvPicPr>
          <p:nvPr>
            <p:ph idx="1"/>
          </p:nvPr>
        </p:nvPicPr>
        <p:blipFill>
          <a:blip r:embed="rId2"/>
          <a:stretch>
            <a:fillRect/>
          </a:stretch>
        </p:blipFill>
        <p:spPr>
          <a:xfrm>
            <a:off x="838200" y="1574847"/>
            <a:ext cx="5381247" cy="4918027"/>
          </a:xfrm>
        </p:spPr>
      </p:pic>
    </p:spTree>
    <p:extLst>
      <p:ext uri="{BB962C8B-B14F-4D97-AF65-F5344CB8AC3E}">
        <p14:creationId xmlns:p14="http://schemas.microsoft.com/office/powerpoint/2010/main" val="204556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Growable List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r>
              <a:rPr lang="en-US" sz="2400" dirty="0">
                <a:solidFill>
                  <a:srgbClr val="414141"/>
                </a:solidFill>
                <a:latin typeface="open sans" panose="020B0606030504020204" pitchFamily="34" charset="0"/>
              </a:rPr>
              <a:t>A List object declared without size is termed as Growable List. The length of the growable list can changed in runtime.</a:t>
            </a:r>
            <a:endParaRPr lang="en-US" sz="2400" dirty="0"/>
          </a:p>
        </p:txBody>
      </p:sp>
      <p:pic>
        <p:nvPicPr>
          <p:cNvPr id="6" name="Content Placeholder 5">
            <a:extLst>
              <a:ext uri="{FF2B5EF4-FFF2-40B4-BE49-F238E27FC236}">
                <a16:creationId xmlns:a16="http://schemas.microsoft.com/office/drawing/2014/main" id="{811FD249-DA5B-4A64-9DDA-5D39EAD7DBA0}"/>
              </a:ext>
            </a:extLst>
          </p:cNvPr>
          <p:cNvPicPr>
            <a:picLocks noGrp="1" noChangeAspect="1"/>
          </p:cNvPicPr>
          <p:nvPr>
            <p:ph idx="1"/>
          </p:nvPr>
        </p:nvPicPr>
        <p:blipFill>
          <a:blip r:embed="rId2"/>
          <a:stretch>
            <a:fillRect/>
          </a:stretch>
        </p:blipFill>
        <p:spPr>
          <a:xfrm>
            <a:off x="838200" y="1944179"/>
            <a:ext cx="5719916" cy="4548695"/>
          </a:xfrm>
        </p:spPr>
      </p:pic>
      <p:pic>
        <p:nvPicPr>
          <p:cNvPr id="12" name="Picture 11">
            <a:extLst>
              <a:ext uri="{FF2B5EF4-FFF2-40B4-BE49-F238E27FC236}">
                <a16:creationId xmlns:a16="http://schemas.microsoft.com/office/drawing/2014/main" id="{44C3B3D4-BFC1-4F8D-813F-C2F7E8E63290}"/>
              </a:ext>
            </a:extLst>
          </p:cNvPr>
          <p:cNvPicPr>
            <a:picLocks noChangeAspect="1"/>
          </p:cNvPicPr>
          <p:nvPr/>
        </p:nvPicPr>
        <p:blipFill>
          <a:blip r:embed="rId3"/>
          <a:stretch>
            <a:fillRect/>
          </a:stretch>
        </p:blipFill>
        <p:spPr>
          <a:xfrm>
            <a:off x="6558116" y="2075401"/>
            <a:ext cx="4037960" cy="3817399"/>
          </a:xfrm>
          <a:prstGeom prst="rect">
            <a:avLst/>
          </a:prstGeom>
        </p:spPr>
      </p:pic>
    </p:spTree>
    <p:extLst>
      <p:ext uri="{BB962C8B-B14F-4D97-AF65-F5344CB8AC3E}">
        <p14:creationId xmlns:p14="http://schemas.microsoft.com/office/powerpoint/2010/main" val="276624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Map</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3046988"/>
          </a:xfrm>
          <a:prstGeom prst="rect">
            <a:avLst/>
          </a:prstGeom>
          <a:noFill/>
        </p:spPr>
        <p:txBody>
          <a:bodyPr wrap="square" rtlCol="0">
            <a:spAutoFit/>
          </a:bodyPr>
          <a:lstStyle/>
          <a:p>
            <a:r>
              <a:rPr lang="en-US" sz="2400" dirty="0">
                <a:solidFill>
                  <a:srgbClr val="414141"/>
                </a:solidFill>
                <a:latin typeface="open sans" panose="020B0606030504020204" pitchFamily="34" charset="0"/>
              </a:rPr>
              <a:t>The Map is an object that is used to represents a set of values as key-value pairs. In Map, both keys and values can be of any type of object, it is not necessary that the keys and values both of the same type.. In Map, each key can only occurs once, but the same value can be used multiple times. In Map, each of the value is associated with a unique key, and this key is used to accessed corresponding Map value. The Map can be defined by using curly braces ({ }) and values can be assigned and accessed using square braces ([]).</a:t>
            </a:r>
            <a:endParaRPr lang="en-US" sz="2400" dirty="0"/>
          </a:p>
        </p:txBody>
      </p:sp>
      <p:pic>
        <p:nvPicPr>
          <p:cNvPr id="13" name="Content Placeholder 12">
            <a:extLst>
              <a:ext uri="{FF2B5EF4-FFF2-40B4-BE49-F238E27FC236}">
                <a16:creationId xmlns:a16="http://schemas.microsoft.com/office/drawing/2014/main" id="{CA2244C9-E7F7-4658-BC56-93D3B52CFB73}"/>
              </a:ext>
            </a:extLst>
          </p:cNvPr>
          <p:cNvPicPr>
            <a:picLocks noGrp="1" noChangeAspect="1"/>
          </p:cNvPicPr>
          <p:nvPr>
            <p:ph idx="1"/>
          </p:nvPr>
        </p:nvPicPr>
        <p:blipFill>
          <a:blip r:embed="rId2"/>
          <a:stretch>
            <a:fillRect/>
          </a:stretch>
        </p:blipFill>
        <p:spPr>
          <a:xfrm>
            <a:off x="838200" y="4160171"/>
            <a:ext cx="10611533" cy="945229"/>
          </a:xfrm>
        </p:spPr>
      </p:pic>
    </p:spTree>
    <p:extLst>
      <p:ext uri="{BB962C8B-B14F-4D97-AF65-F5344CB8AC3E}">
        <p14:creationId xmlns:p14="http://schemas.microsoft.com/office/powerpoint/2010/main" val="260209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Declaring Map In Dart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Maps can be declared in following two ways –</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Using Map Literals</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Using a Map constructor</a:t>
            </a:r>
          </a:p>
        </p:txBody>
      </p:sp>
      <p:pic>
        <p:nvPicPr>
          <p:cNvPr id="6" name="Content Placeholder 5">
            <a:extLst>
              <a:ext uri="{FF2B5EF4-FFF2-40B4-BE49-F238E27FC236}">
                <a16:creationId xmlns:a16="http://schemas.microsoft.com/office/drawing/2014/main" id="{EFD82276-E872-459A-9E37-D4E879DADA76}"/>
              </a:ext>
            </a:extLst>
          </p:cNvPr>
          <p:cNvPicPr>
            <a:picLocks noGrp="1" noChangeAspect="1"/>
          </p:cNvPicPr>
          <p:nvPr>
            <p:ph idx="1"/>
          </p:nvPr>
        </p:nvPicPr>
        <p:blipFill>
          <a:blip r:embed="rId2"/>
          <a:stretch>
            <a:fillRect/>
          </a:stretch>
        </p:blipFill>
        <p:spPr>
          <a:xfrm>
            <a:off x="838200" y="2466181"/>
            <a:ext cx="10516322" cy="3858419"/>
          </a:xfrm>
        </p:spPr>
      </p:pic>
    </p:spTree>
    <p:extLst>
      <p:ext uri="{BB962C8B-B14F-4D97-AF65-F5344CB8AC3E}">
        <p14:creationId xmlns:p14="http://schemas.microsoft.com/office/powerpoint/2010/main" val="202557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fontScale="90000"/>
          </a:bodyPr>
          <a:lstStyle/>
          <a:p>
            <a:pPr fontAlgn="base"/>
            <a:r>
              <a:rPr lang="en-US" b="1" dirty="0"/>
              <a:t>Declaring/Initialize Map using Map Constructor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461665"/>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we can declare/initialize a map with a map constructor as following </a:t>
            </a:r>
          </a:p>
        </p:txBody>
      </p:sp>
      <p:pic>
        <p:nvPicPr>
          <p:cNvPr id="8" name="Content Placeholder 7">
            <a:extLst>
              <a:ext uri="{FF2B5EF4-FFF2-40B4-BE49-F238E27FC236}">
                <a16:creationId xmlns:a16="http://schemas.microsoft.com/office/drawing/2014/main" id="{EF3E4E6E-7822-4C06-B896-4E6F9DFF63EB}"/>
              </a:ext>
            </a:extLst>
          </p:cNvPr>
          <p:cNvPicPr>
            <a:picLocks noGrp="1" noChangeAspect="1"/>
          </p:cNvPicPr>
          <p:nvPr>
            <p:ph idx="1"/>
          </p:nvPr>
        </p:nvPicPr>
        <p:blipFill>
          <a:blip r:embed="rId2"/>
          <a:stretch>
            <a:fillRect/>
          </a:stretch>
        </p:blipFill>
        <p:spPr>
          <a:xfrm>
            <a:off x="838200" y="1574848"/>
            <a:ext cx="8919134" cy="4918027"/>
          </a:xfrm>
        </p:spPr>
      </p:pic>
    </p:spTree>
    <p:extLst>
      <p:ext uri="{BB962C8B-B14F-4D97-AF65-F5344CB8AC3E}">
        <p14:creationId xmlns:p14="http://schemas.microsoft.com/office/powerpoint/2010/main" val="13904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6C1-517D-45A6-B5E6-29B82B3BDC11}"/>
              </a:ext>
            </a:extLst>
          </p:cNvPr>
          <p:cNvSpPr>
            <a:spLocks noGrp="1"/>
          </p:cNvSpPr>
          <p:nvPr>
            <p:ph type="title"/>
          </p:nvPr>
        </p:nvSpPr>
        <p:spPr/>
        <p:txBody>
          <a:bodyPr>
            <a:normAutofit/>
          </a:bodyPr>
          <a:lstStyle/>
          <a:p>
            <a:r>
              <a:rPr lang="en-US" sz="3200" b="0" i="0" dirty="0">
                <a:effectLst/>
                <a:latin typeface="Arial" panose="020B0604020202020204" pitchFamily="34" charset="0"/>
              </a:rPr>
              <a:t>Environment (Executing Script Online with </a:t>
            </a:r>
            <a:r>
              <a:rPr lang="en-US" sz="3200" b="0" i="0" dirty="0" err="1">
                <a:effectLst/>
                <a:latin typeface="Arial" panose="020B0604020202020204" pitchFamily="34" charset="0"/>
              </a:rPr>
              <a:t>DartPad</a:t>
            </a:r>
            <a:r>
              <a:rPr lang="en-US" sz="3200" b="0" i="0" dirty="0">
                <a:effectLst/>
                <a:latin typeface="Arial" panose="020B0604020202020204" pitchFamily="34" charset="0"/>
              </a:rPr>
              <a:t>)</a:t>
            </a:r>
            <a:endParaRPr lang="en-US" sz="3200" dirty="0"/>
          </a:p>
        </p:txBody>
      </p:sp>
      <p:sp>
        <p:nvSpPr>
          <p:cNvPr id="3" name="Content Placeholder 2">
            <a:extLst>
              <a:ext uri="{FF2B5EF4-FFF2-40B4-BE49-F238E27FC236}">
                <a16:creationId xmlns:a16="http://schemas.microsoft.com/office/drawing/2014/main" id="{AC856FB8-D263-40C2-90F8-B9E5982AA404}"/>
              </a:ext>
            </a:extLst>
          </p:cNvPr>
          <p:cNvSpPr>
            <a:spLocks noGrp="1"/>
          </p:cNvSpPr>
          <p:nvPr>
            <p:ph sz="half" idx="1"/>
          </p:nvPr>
        </p:nvSpPr>
        <p:spPr/>
        <p:txBody>
          <a:bodyPr>
            <a:normAutofit/>
          </a:bodyPr>
          <a:lstStyle/>
          <a:p>
            <a:pPr marL="0" indent="0">
              <a:buNone/>
            </a:pPr>
            <a:r>
              <a:rPr lang="en-US" sz="2400" b="0" i="0" dirty="0">
                <a:solidFill>
                  <a:srgbClr val="000000"/>
                </a:solidFill>
                <a:effectLst/>
              </a:rPr>
              <a:t>You may test your scripts online by using the online editor at </a:t>
            </a:r>
            <a:r>
              <a:rPr lang="en-US" sz="2400" b="0" i="0" u="none" strike="noStrike" dirty="0">
                <a:solidFill>
                  <a:srgbClr val="313131"/>
                </a:solidFill>
                <a:effectLst/>
                <a:hlinkClick r:id="rId2"/>
              </a:rPr>
              <a:t>https://dartpad.dartlang.org/</a:t>
            </a:r>
            <a:endParaRPr lang="en-US" sz="2400" b="0" i="0" u="none" strike="noStrike" dirty="0">
              <a:solidFill>
                <a:srgbClr val="313131"/>
              </a:solidFill>
              <a:effectLst/>
            </a:endParaRPr>
          </a:p>
        </p:txBody>
      </p:sp>
      <p:pic>
        <p:nvPicPr>
          <p:cNvPr id="6" name="Content Placeholder 5">
            <a:extLst>
              <a:ext uri="{FF2B5EF4-FFF2-40B4-BE49-F238E27FC236}">
                <a16:creationId xmlns:a16="http://schemas.microsoft.com/office/drawing/2014/main" id="{042EC141-8DBF-4345-8249-DAA47EC2B3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86928"/>
            <a:ext cx="5181600" cy="2628732"/>
          </a:xfrm>
        </p:spPr>
      </p:pic>
    </p:spTree>
    <p:extLst>
      <p:ext uri="{BB962C8B-B14F-4D97-AF65-F5344CB8AC3E}">
        <p14:creationId xmlns:p14="http://schemas.microsoft.com/office/powerpoint/2010/main" val="336460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6C1-517D-45A6-B5E6-29B82B3BDC11}"/>
              </a:ext>
            </a:extLst>
          </p:cNvPr>
          <p:cNvSpPr>
            <a:spLocks noGrp="1"/>
          </p:cNvSpPr>
          <p:nvPr>
            <p:ph type="title"/>
          </p:nvPr>
        </p:nvSpPr>
        <p:spPr/>
        <p:txBody>
          <a:bodyPr>
            <a:normAutofit/>
          </a:bodyPr>
          <a:lstStyle/>
          <a:p>
            <a:pPr algn="l"/>
            <a:r>
              <a:rPr lang="en-US" sz="3200" b="0" i="0" dirty="0">
                <a:effectLst/>
                <a:latin typeface="Arial" panose="020B0604020202020204" pitchFamily="34" charset="0"/>
              </a:rPr>
              <a:t>Environment (Setting Up the Local Environment)</a:t>
            </a:r>
          </a:p>
        </p:txBody>
      </p:sp>
      <p:sp>
        <p:nvSpPr>
          <p:cNvPr id="3" name="Content Placeholder 2">
            <a:extLst>
              <a:ext uri="{FF2B5EF4-FFF2-40B4-BE49-F238E27FC236}">
                <a16:creationId xmlns:a16="http://schemas.microsoft.com/office/drawing/2014/main" id="{AC856FB8-D263-40C2-90F8-B9E5982AA404}"/>
              </a:ext>
            </a:extLst>
          </p:cNvPr>
          <p:cNvSpPr>
            <a:spLocks noGrp="1"/>
          </p:cNvSpPr>
          <p:nvPr>
            <p:ph sz="half" idx="1"/>
          </p:nvPr>
        </p:nvSpPr>
        <p:spPr/>
        <p:txBody>
          <a:bodyPr>
            <a:normAutofit/>
          </a:bodyPr>
          <a:lstStyle/>
          <a:p>
            <a:r>
              <a:rPr lang="en-US" sz="2400" b="0" i="0" dirty="0">
                <a:solidFill>
                  <a:srgbClr val="000000"/>
                </a:solidFill>
                <a:effectLst/>
              </a:rPr>
              <a:t>The current stable version of Dart is </a:t>
            </a:r>
            <a:r>
              <a:rPr lang="en-US" sz="2400" b="1" dirty="0">
                <a:solidFill>
                  <a:srgbClr val="000000"/>
                </a:solidFill>
              </a:rPr>
              <a:t>2</a:t>
            </a:r>
            <a:r>
              <a:rPr lang="en-US" sz="2400" b="1" i="0" dirty="0">
                <a:solidFill>
                  <a:srgbClr val="000000"/>
                </a:solidFill>
                <a:effectLst/>
              </a:rPr>
              <a:t>.15.0</a:t>
            </a:r>
            <a:r>
              <a:rPr lang="en-US" sz="2400" b="0" i="0" dirty="0">
                <a:solidFill>
                  <a:srgbClr val="000000"/>
                </a:solidFill>
                <a:effectLst/>
              </a:rPr>
              <a:t>. The </a:t>
            </a:r>
            <a:r>
              <a:rPr lang="en-US" sz="2400" b="1" i="0" dirty="0">
                <a:solidFill>
                  <a:srgbClr val="000000"/>
                </a:solidFill>
                <a:effectLst/>
              </a:rPr>
              <a:t>dart SDK</a:t>
            </a:r>
            <a:r>
              <a:rPr lang="en-US" sz="2400" b="0" i="0" dirty="0">
                <a:solidFill>
                  <a:srgbClr val="000000"/>
                </a:solidFill>
                <a:effectLst/>
              </a:rPr>
              <a:t> can be downloaded from − </a:t>
            </a:r>
            <a:r>
              <a:rPr lang="en-US" sz="2400" b="0" i="0" dirty="0">
                <a:solidFill>
                  <a:srgbClr val="000000"/>
                </a:solidFill>
                <a:effectLst/>
                <a:hlinkClick r:id="rId2"/>
              </a:rPr>
              <a:t>https://dart.dev/get-dart</a:t>
            </a:r>
            <a:r>
              <a:rPr lang="en-US" sz="2400" b="0" i="0" dirty="0">
                <a:solidFill>
                  <a:srgbClr val="000000"/>
                </a:solidFill>
                <a:effectLst/>
              </a:rPr>
              <a:t>.</a:t>
            </a:r>
          </a:p>
          <a:p>
            <a:r>
              <a:rPr lang="en-US" sz="2400" b="0" i="0" dirty="0">
                <a:solidFill>
                  <a:srgbClr val="000000"/>
                </a:solidFill>
                <a:effectLst/>
              </a:rPr>
              <a:t>On completion of the SDK installation, set the PATH environment variable.</a:t>
            </a:r>
          </a:p>
          <a:p>
            <a:r>
              <a:rPr lang="en-US" sz="2400" b="0" i="0" dirty="0">
                <a:effectLst/>
              </a:rPr>
              <a:t>Verifying the Installation &gt; Open </a:t>
            </a:r>
            <a:r>
              <a:rPr lang="en-US" sz="2400" b="0" i="0" dirty="0" err="1">
                <a:effectLst/>
              </a:rPr>
              <a:t>cmd</a:t>
            </a:r>
            <a:r>
              <a:rPr lang="en-US" sz="2400" b="0" i="0" dirty="0">
                <a:effectLst/>
              </a:rPr>
              <a:t> and type </a:t>
            </a:r>
            <a:r>
              <a:rPr lang="en-US" sz="2400" b="1" i="0" dirty="0">
                <a:effectLst/>
                <a:latin typeface="Courier New" panose="02070309020205020404" pitchFamily="49" charset="0"/>
                <a:cs typeface="Courier New" panose="02070309020205020404" pitchFamily="49" charset="0"/>
              </a:rPr>
              <a:t>Dart</a:t>
            </a:r>
            <a:r>
              <a:rPr lang="en-US" sz="2400" b="1" i="0" dirty="0">
                <a:effectLst/>
                <a:cs typeface="Courier New" panose="02070309020205020404" pitchFamily="49" charset="0"/>
              </a:rPr>
              <a:t>.</a:t>
            </a:r>
            <a:endParaRPr lang="en-US" sz="2400" b="1" i="0" dirty="0">
              <a:solidFill>
                <a:srgbClr val="000000"/>
              </a:solidFill>
              <a:effectLst/>
              <a:cs typeface="Courier New" panose="02070309020205020404" pitchFamily="49" charset="0"/>
            </a:endParaRPr>
          </a:p>
          <a:p>
            <a:endParaRPr lang="en-US" sz="2400" b="0" i="0" u="none" strike="noStrike" dirty="0">
              <a:solidFill>
                <a:srgbClr val="313131"/>
              </a:solidFill>
              <a:effectLst/>
            </a:endParaRPr>
          </a:p>
        </p:txBody>
      </p:sp>
      <p:pic>
        <p:nvPicPr>
          <p:cNvPr id="14" name="Content Placeholder 13">
            <a:extLst>
              <a:ext uri="{FF2B5EF4-FFF2-40B4-BE49-F238E27FC236}">
                <a16:creationId xmlns:a16="http://schemas.microsoft.com/office/drawing/2014/main" id="{C26029E9-8A75-4C48-9597-D41BDBB0F7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48450" y="1690688"/>
            <a:ext cx="4229100" cy="3314700"/>
          </a:xfrm>
        </p:spPr>
      </p:pic>
      <p:sp>
        <p:nvSpPr>
          <p:cNvPr id="16" name="Rectangle 2">
            <a:extLst>
              <a:ext uri="{FF2B5EF4-FFF2-40B4-BE49-F238E27FC236}">
                <a16:creationId xmlns:a16="http://schemas.microsoft.com/office/drawing/2014/main" id="{EDC0822F-0230-469E-ADC6-FAD4757172B3}"/>
              </a:ext>
            </a:extLst>
          </p:cNvPr>
          <p:cNvSpPr>
            <a:spLocks noChangeArrowheads="1"/>
          </p:cNvSpPr>
          <p:nvPr/>
        </p:nvSpPr>
        <p:spPr bwMode="auto">
          <a:xfrm>
            <a:off x="6648449" y="5215928"/>
            <a:ext cx="4229099"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&lt;dart-</a:t>
            </a:r>
            <a:r>
              <a:rPr kumimoji="0" lang="en-US" altLang="en-US" sz="1100" b="0" i="0" u="none" strike="noStrike" cap="none" normalizeH="0" baseline="0" dirty="0" err="1">
                <a:ln>
                  <a:noFill/>
                </a:ln>
                <a:solidFill>
                  <a:schemeClr val="tx1"/>
                </a:solidFill>
                <a:effectLst/>
                <a:latin typeface="Courier New" panose="02070309020205020404" pitchFamily="49" charset="0"/>
              </a:rPr>
              <a:t>sdk</a:t>
            </a:r>
            <a:r>
              <a:rPr kumimoji="0" lang="en-US" altLang="en-US" sz="1100" b="0" i="0" u="none" strike="noStrike" cap="none" normalizeH="0" baseline="0" dirty="0">
                <a:ln>
                  <a:noFill/>
                </a:ln>
                <a:solidFill>
                  <a:schemeClr val="tx1"/>
                </a:solidFill>
                <a:effectLst/>
                <a:latin typeface="Courier New" panose="02070309020205020404" pitchFamily="49" charset="0"/>
              </a:rPr>
              <a:t>-path&gt;\bin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148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8BBF-4B72-420D-A264-691037E9CF96}"/>
              </a:ext>
            </a:extLst>
          </p:cNvPr>
          <p:cNvSpPr>
            <a:spLocks noGrp="1"/>
          </p:cNvSpPr>
          <p:nvPr>
            <p:ph type="title"/>
          </p:nvPr>
        </p:nvSpPr>
        <p:spPr>
          <a:xfrm>
            <a:off x="838200" y="365126"/>
            <a:ext cx="10515600" cy="774561"/>
          </a:xfrm>
        </p:spPr>
        <p:txBody>
          <a:bodyPr>
            <a:normAutofit/>
          </a:bodyPr>
          <a:lstStyle/>
          <a:p>
            <a:r>
              <a:rPr lang="en-US" sz="3200" b="0" i="0" dirty="0">
                <a:effectLst/>
                <a:latin typeface="Arial" panose="020B0604020202020204" pitchFamily="34" charset="0"/>
              </a:rPr>
              <a:t>Data Types in dart</a:t>
            </a:r>
            <a:endParaRPr lang="en-US" sz="3200" dirty="0"/>
          </a:p>
        </p:txBody>
      </p:sp>
      <p:sp>
        <p:nvSpPr>
          <p:cNvPr id="3" name="Content Placeholder 2">
            <a:extLst>
              <a:ext uri="{FF2B5EF4-FFF2-40B4-BE49-F238E27FC236}">
                <a16:creationId xmlns:a16="http://schemas.microsoft.com/office/drawing/2014/main" id="{52EC1A61-ECC1-41A2-9C63-70845C50CD15}"/>
              </a:ext>
            </a:extLst>
          </p:cNvPr>
          <p:cNvSpPr>
            <a:spLocks noGrp="1"/>
          </p:cNvSpPr>
          <p:nvPr>
            <p:ph idx="1"/>
          </p:nvPr>
        </p:nvSpPr>
        <p:spPr>
          <a:xfrm>
            <a:off x="838200" y="1139686"/>
            <a:ext cx="10515600" cy="4969565"/>
          </a:xfrm>
        </p:spPr>
        <p:txBody>
          <a:bodyPr>
            <a:noAutofit/>
          </a:bodyPr>
          <a:lstStyle/>
          <a:p>
            <a:pPr marL="0" indent="0">
              <a:buNone/>
            </a:pPr>
            <a:r>
              <a:rPr lang="en-US" sz="2000" i="0" dirty="0">
                <a:solidFill>
                  <a:srgbClr val="000000"/>
                </a:solidFill>
                <a:effectLst/>
              </a:rPr>
              <a:t>One of the most fundamental characteristics of a programming language is the set of data types it supports. These are the type of values that can be represented and manipulated in a programming language.</a:t>
            </a:r>
          </a:p>
          <a:p>
            <a:pPr marL="0" indent="0" algn="just">
              <a:buNone/>
            </a:pPr>
            <a:r>
              <a:rPr lang="en-US" sz="2000" i="0" dirty="0">
                <a:solidFill>
                  <a:srgbClr val="000000"/>
                </a:solidFill>
                <a:effectLst/>
              </a:rPr>
              <a:t>The Dart language supports the following types−</a:t>
            </a:r>
          </a:p>
          <a:p>
            <a:pPr lvl="1"/>
            <a:r>
              <a:rPr lang="en-US" sz="2000" i="0" dirty="0">
                <a:effectLst/>
              </a:rPr>
              <a:t>Numbers</a:t>
            </a:r>
          </a:p>
          <a:p>
            <a:pPr lvl="2"/>
            <a:r>
              <a:rPr lang="en-US" i="0" dirty="0">
                <a:solidFill>
                  <a:srgbClr val="000000"/>
                </a:solidFill>
                <a:effectLst/>
              </a:rPr>
              <a:t>Integer </a:t>
            </a:r>
          </a:p>
          <a:p>
            <a:pPr lvl="2"/>
            <a:r>
              <a:rPr lang="en-US" i="0" dirty="0">
                <a:solidFill>
                  <a:srgbClr val="000000"/>
                </a:solidFill>
                <a:effectLst/>
              </a:rPr>
              <a:t>Double  </a:t>
            </a:r>
            <a:endParaRPr lang="en-US" i="0" dirty="0">
              <a:effectLst/>
            </a:endParaRPr>
          </a:p>
          <a:p>
            <a:pPr lvl="1"/>
            <a:r>
              <a:rPr lang="en-US" sz="2000" i="0" dirty="0">
                <a:effectLst/>
              </a:rPr>
              <a:t>Strings</a:t>
            </a:r>
          </a:p>
          <a:p>
            <a:pPr lvl="1"/>
            <a:r>
              <a:rPr lang="en-US" sz="2000" i="0" dirty="0">
                <a:effectLst/>
              </a:rPr>
              <a:t>Booleans</a:t>
            </a:r>
          </a:p>
          <a:p>
            <a:pPr lvl="1"/>
            <a:r>
              <a:rPr lang="en-US" sz="2000" i="0" dirty="0">
                <a:effectLst/>
              </a:rPr>
              <a:t>Lists</a:t>
            </a:r>
          </a:p>
          <a:p>
            <a:pPr lvl="1"/>
            <a:r>
              <a:rPr lang="en-US" sz="2000" i="0" dirty="0">
                <a:effectLst/>
              </a:rPr>
              <a:t>Maps</a:t>
            </a:r>
          </a:p>
          <a:p>
            <a:pPr lvl="1"/>
            <a:r>
              <a:rPr lang="en-US" sz="2000" dirty="0"/>
              <a:t>Dynamic </a:t>
            </a:r>
            <a:endParaRPr lang="en-US" sz="2000" i="0" dirty="0">
              <a:effectLst/>
            </a:endParaRPr>
          </a:p>
          <a:p>
            <a:pPr marL="0" indent="0">
              <a:buNone/>
            </a:pPr>
            <a:r>
              <a:rPr lang="en-US" sz="2000" b="0" i="0" dirty="0">
                <a:solidFill>
                  <a:srgbClr val="000000"/>
                </a:solidFill>
                <a:effectLst/>
              </a:rPr>
              <a:t>Dart is an optionally typed language. If the type of a variable is not explicitly specified, the variable’s type is </a:t>
            </a:r>
            <a:r>
              <a:rPr lang="en-US" sz="2000" b="1" i="0" dirty="0">
                <a:solidFill>
                  <a:srgbClr val="000000"/>
                </a:solidFill>
                <a:effectLst/>
              </a:rPr>
              <a:t>dynamic</a:t>
            </a:r>
            <a:r>
              <a:rPr lang="en-US" sz="2000" b="0" i="0" dirty="0">
                <a:solidFill>
                  <a:srgbClr val="000000"/>
                </a:solidFill>
                <a:effectLst/>
              </a:rPr>
              <a:t>. The </a:t>
            </a:r>
            <a:r>
              <a:rPr lang="en-US" sz="2000" b="1" i="0" dirty="0">
                <a:solidFill>
                  <a:srgbClr val="000000"/>
                </a:solidFill>
                <a:effectLst/>
              </a:rPr>
              <a:t>dynamic</a:t>
            </a:r>
            <a:r>
              <a:rPr lang="en-US" sz="2000" b="0" i="0" dirty="0">
                <a:solidFill>
                  <a:srgbClr val="000000"/>
                </a:solidFill>
                <a:effectLst/>
              </a:rPr>
              <a:t> keyword can also be used as a type annotation explicitly.</a:t>
            </a:r>
            <a:endParaRPr lang="en-US" sz="2000" i="0" dirty="0">
              <a:effectLst/>
            </a:endParaRPr>
          </a:p>
        </p:txBody>
      </p:sp>
    </p:spTree>
    <p:extLst>
      <p:ext uri="{BB962C8B-B14F-4D97-AF65-F5344CB8AC3E}">
        <p14:creationId xmlns:p14="http://schemas.microsoft.com/office/powerpoint/2010/main" val="245552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A814-5394-4BD1-9DA4-4ED3928B1162}"/>
              </a:ext>
            </a:extLst>
          </p:cNvPr>
          <p:cNvSpPr>
            <a:spLocks noGrp="1"/>
          </p:cNvSpPr>
          <p:nvPr>
            <p:ph type="title"/>
          </p:nvPr>
        </p:nvSpPr>
        <p:spPr>
          <a:xfrm>
            <a:off x="838200" y="365125"/>
            <a:ext cx="10515600" cy="681797"/>
          </a:xfrm>
        </p:spPr>
        <p:txBody>
          <a:bodyPr>
            <a:normAutofit/>
          </a:bodyPr>
          <a:lstStyle/>
          <a:p>
            <a:r>
              <a:rPr lang="en-US" sz="3200" b="0" i="0" dirty="0">
                <a:effectLst/>
                <a:latin typeface="Arial" panose="020B0604020202020204" pitchFamily="34" charset="0"/>
              </a:rPr>
              <a:t>Identifiers in dart</a:t>
            </a:r>
            <a:endParaRPr lang="en-US" sz="3200" dirty="0"/>
          </a:p>
        </p:txBody>
      </p:sp>
      <p:graphicFrame>
        <p:nvGraphicFramePr>
          <p:cNvPr id="7" name="Table 7">
            <a:extLst>
              <a:ext uri="{FF2B5EF4-FFF2-40B4-BE49-F238E27FC236}">
                <a16:creationId xmlns:a16="http://schemas.microsoft.com/office/drawing/2014/main" id="{69C31634-D865-4379-963B-D7DA0D83C52E}"/>
              </a:ext>
            </a:extLst>
          </p:cNvPr>
          <p:cNvGraphicFramePr>
            <a:graphicFrameLocks noGrp="1"/>
          </p:cNvGraphicFramePr>
          <p:nvPr>
            <p:extLst>
              <p:ext uri="{D42A27DB-BD31-4B8C-83A1-F6EECF244321}">
                <p14:modId xmlns:p14="http://schemas.microsoft.com/office/powerpoint/2010/main" val="1541171540"/>
              </p:ext>
            </p:extLst>
          </p:nvPr>
        </p:nvGraphicFramePr>
        <p:xfrm>
          <a:off x="838200" y="4016540"/>
          <a:ext cx="10823714" cy="1854200"/>
        </p:xfrm>
        <a:graphic>
          <a:graphicData uri="http://schemas.openxmlformats.org/drawingml/2006/table">
            <a:tbl>
              <a:tblPr firstRow="1" bandRow="1">
                <a:tableStyleId>{5C22544A-7EE6-4342-B048-85BDC9FD1C3A}</a:tableStyleId>
              </a:tblPr>
              <a:tblGrid>
                <a:gridCol w="5411857">
                  <a:extLst>
                    <a:ext uri="{9D8B030D-6E8A-4147-A177-3AD203B41FA5}">
                      <a16:colId xmlns:a16="http://schemas.microsoft.com/office/drawing/2014/main" val="619115050"/>
                    </a:ext>
                  </a:extLst>
                </a:gridCol>
                <a:gridCol w="5411857">
                  <a:extLst>
                    <a:ext uri="{9D8B030D-6E8A-4147-A177-3AD203B41FA5}">
                      <a16:colId xmlns:a16="http://schemas.microsoft.com/office/drawing/2014/main" val="383376048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Valid identifiers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effectLst/>
                          <a:latin typeface="Arial" panose="020B0604020202020204" pitchFamily="34" charset="0"/>
                        </a:rPr>
                        <a:t>Invalid identifiers</a:t>
                      </a:r>
                      <a:endParaRPr lang="en-US" dirty="0"/>
                    </a:p>
                  </a:txBody>
                  <a:tcPr/>
                </a:tc>
                <a:extLst>
                  <a:ext uri="{0D108BD9-81ED-4DB2-BD59-A6C34878D82A}">
                    <a16:rowId xmlns:a16="http://schemas.microsoft.com/office/drawing/2014/main" val="3801210918"/>
                  </a:ext>
                </a:extLst>
              </a:tr>
              <a:tr h="370840">
                <a:tc>
                  <a:txBody>
                    <a:bodyPr/>
                    <a:lstStyle/>
                    <a:p>
                      <a:r>
                        <a:rPr lang="en-US" sz="1800" b="0" i="0" dirty="0" err="1">
                          <a:effectLst/>
                          <a:latin typeface="Arial" panose="020B0604020202020204" pitchFamily="34" charset="0"/>
                        </a:rPr>
                        <a:t>firstName</a:t>
                      </a:r>
                      <a:endParaRPr lang="en-US" dirty="0"/>
                    </a:p>
                  </a:txBody>
                  <a:tcPr/>
                </a:tc>
                <a:tc>
                  <a:txBody>
                    <a:bodyPr/>
                    <a:lstStyle/>
                    <a:p>
                      <a:r>
                        <a:rPr lang="en-US" sz="1800" b="0" i="0" dirty="0">
                          <a:effectLst/>
                          <a:latin typeface="Arial" panose="020B0604020202020204" pitchFamily="34" charset="0"/>
                        </a:rPr>
                        <a:t>Var</a:t>
                      </a:r>
                      <a:endParaRPr lang="en-US" dirty="0"/>
                    </a:p>
                  </a:txBody>
                  <a:tcPr/>
                </a:tc>
                <a:extLst>
                  <a:ext uri="{0D108BD9-81ED-4DB2-BD59-A6C34878D82A}">
                    <a16:rowId xmlns:a16="http://schemas.microsoft.com/office/drawing/2014/main" val="2490183884"/>
                  </a:ext>
                </a:extLst>
              </a:tr>
              <a:tr h="370840">
                <a:tc>
                  <a:txBody>
                    <a:bodyPr/>
                    <a:lstStyle/>
                    <a:p>
                      <a:r>
                        <a:rPr lang="en-US" sz="1800" b="0" i="0" dirty="0" err="1">
                          <a:effectLst/>
                          <a:latin typeface="Arial" panose="020B0604020202020204" pitchFamily="34" charset="0"/>
                        </a:rPr>
                        <a:t>first_name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first name</a:t>
                      </a:r>
                      <a:endParaRPr lang="en-US" sz="1800" dirty="0">
                        <a:latin typeface="Arial" panose="020B0604020202020204" pitchFamily="34" charset="0"/>
                      </a:endParaRPr>
                    </a:p>
                  </a:txBody>
                  <a:tcPr/>
                </a:tc>
                <a:extLst>
                  <a:ext uri="{0D108BD9-81ED-4DB2-BD59-A6C34878D82A}">
                    <a16:rowId xmlns:a16="http://schemas.microsoft.com/office/drawing/2014/main" val="1065219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rPr>
                        <a:t>n</a:t>
                      </a:r>
                      <a:r>
                        <a:rPr lang="en-US" sz="1800" b="0" i="0" dirty="0">
                          <a:effectLst/>
                          <a:latin typeface="Arial" panose="020B0604020202020204" pitchFamily="34" charset="0"/>
                        </a:rPr>
                        <a:t>um1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first-name</a:t>
                      </a:r>
                    </a:p>
                  </a:txBody>
                  <a:tcPr/>
                </a:tc>
                <a:extLst>
                  <a:ext uri="{0D108BD9-81ED-4DB2-BD59-A6C34878D82A}">
                    <a16:rowId xmlns:a16="http://schemas.microsoft.com/office/drawing/2014/main" val="1032726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$result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1number</a:t>
                      </a:r>
                      <a:endParaRPr lang="en-US" sz="1800" dirty="0"/>
                    </a:p>
                  </a:txBody>
                  <a:tcPr/>
                </a:tc>
                <a:extLst>
                  <a:ext uri="{0D108BD9-81ED-4DB2-BD59-A6C34878D82A}">
                    <a16:rowId xmlns:a16="http://schemas.microsoft.com/office/drawing/2014/main" val="1134663503"/>
                  </a:ext>
                </a:extLst>
              </a:tr>
            </a:tbl>
          </a:graphicData>
        </a:graphic>
      </p:graphicFrame>
      <p:sp>
        <p:nvSpPr>
          <p:cNvPr id="16" name="TextBox 15">
            <a:extLst>
              <a:ext uri="{FF2B5EF4-FFF2-40B4-BE49-F238E27FC236}">
                <a16:creationId xmlns:a16="http://schemas.microsoft.com/office/drawing/2014/main" id="{AC7C76D7-2095-46CC-8577-02A8AA3880A6}"/>
              </a:ext>
            </a:extLst>
          </p:cNvPr>
          <p:cNvSpPr txBox="1"/>
          <p:nvPr/>
        </p:nvSpPr>
        <p:spPr>
          <a:xfrm>
            <a:off x="838201" y="1046922"/>
            <a:ext cx="10823713" cy="2677656"/>
          </a:xfrm>
          <a:prstGeom prst="rect">
            <a:avLst/>
          </a:prstGeom>
          <a:noFill/>
        </p:spPr>
        <p:txBody>
          <a:bodyPr wrap="square" rtlCol="0">
            <a:spAutoFit/>
          </a:bodyPr>
          <a:lstStyle/>
          <a:p>
            <a:r>
              <a:rPr lang="en-US" sz="2400" b="0" i="0" dirty="0">
                <a:solidFill>
                  <a:srgbClr val="000000"/>
                </a:solidFill>
                <a:effectLst/>
              </a:rPr>
              <a:t>Identifiers are names given to elements in a program like variables, functions etc. The rules for identifiers are:</a:t>
            </a:r>
          </a:p>
          <a:p>
            <a:pPr marL="342900" indent="-342900">
              <a:buFont typeface="Arial" panose="020B0604020202020204" pitchFamily="34" charset="0"/>
              <a:buChar char="•"/>
            </a:pPr>
            <a:r>
              <a:rPr lang="en-US" sz="2000" b="0" i="0" dirty="0">
                <a:solidFill>
                  <a:srgbClr val="000000"/>
                </a:solidFill>
                <a:effectLst/>
              </a:rPr>
              <a:t>Identifiers can include both, characters and digits. However, the identifier cannot begin with a digit.</a:t>
            </a:r>
          </a:p>
          <a:p>
            <a:pPr marL="342900" indent="-342900">
              <a:buFont typeface="Arial" panose="020B0604020202020204" pitchFamily="34" charset="0"/>
              <a:buChar char="•"/>
            </a:pPr>
            <a:r>
              <a:rPr lang="en-US" sz="2000" b="0" i="0" dirty="0">
                <a:solidFill>
                  <a:srgbClr val="000000"/>
                </a:solidFill>
                <a:effectLst/>
              </a:rPr>
              <a:t>Identifiers cannot include special symbols except for underscore (_) or a dollar sign ($).</a:t>
            </a:r>
          </a:p>
          <a:p>
            <a:pPr marL="342900" indent="-342900">
              <a:buFont typeface="Arial" panose="020B0604020202020204" pitchFamily="34" charset="0"/>
              <a:buChar char="•"/>
            </a:pPr>
            <a:r>
              <a:rPr lang="en-US" sz="2000" b="0" i="0" dirty="0">
                <a:solidFill>
                  <a:srgbClr val="000000"/>
                </a:solidFill>
                <a:effectLst/>
              </a:rPr>
              <a:t>Identifiers cannot be keywords.</a:t>
            </a:r>
          </a:p>
          <a:p>
            <a:pPr marL="342900" indent="-342900">
              <a:buFont typeface="Arial" panose="020B0604020202020204" pitchFamily="34" charset="0"/>
              <a:buChar char="•"/>
            </a:pPr>
            <a:r>
              <a:rPr lang="en-US" sz="2000" b="0" i="0" dirty="0">
                <a:solidFill>
                  <a:srgbClr val="000000"/>
                </a:solidFill>
                <a:effectLst/>
              </a:rPr>
              <a:t>They must be unique.</a:t>
            </a:r>
          </a:p>
          <a:p>
            <a:pPr marL="342900" indent="-342900">
              <a:buFont typeface="Arial" panose="020B0604020202020204" pitchFamily="34" charset="0"/>
              <a:buChar char="•"/>
            </a:pPr>
            <a:r>
              <a:rPr lang="en-US" sz="2000" b="0" i="0" dirty="0">
                <a:solidFill>
                  <a:srgbClr val="000000"/>
                </a:solidFill>
                <a:effectLst/>
              </a:rPr>
              <a:t>Identifiers are case-sensitive.</a:t>
            </a:r>
          </a:p>
          <a:p>
            <a:pPr marL="342900" indent="-342900">
              <a:buFont typeface="Arial" panose="020B0604020202020204" pitchFamily="34" charset="0"/>
              <a:buChar char="•"/>
            </a:pPr>
            <a:r>
              <a:rPr lang="en-US" sz="2000" b="0" i="0" dirty="0">
                <a:solidFill>
                  <a:srgbClr val="000000"/>
                </a:solidFill>
                <a:effectLst/>
              </a:rPr>
              <a:t>Identifiers cannot contain spaces. </a:t>
            </a:r>
          </a:p>
        </p:txBody>
      </p:sp>
    </p:spTree>
    <p:extLst>
      <p:ext uri="{BB962C8B-B14F-4D97-AF65-F5344CB8AC3E}">
        <p14:creationId xmlns:p14="http://schemas.microsoft.com/office/powerpoint/2010/main" val="25919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2F01DD-520B-4E62-820A-46F72D5471C4}"/>
              </a:ext>
            </a:extLst>
          </p:cNvPr>
          <p:cNvSpPr>
            <a:spLocks noGrp="1"/>
          </p:cNvSpPr>
          <p:nvPr>
            <p:ph type="title"/>
          </p:nvPr>
        </p:nvSpPr>
        <p:spPr>
          <a:xfrm>
            <a:off x="838200" y="365126"/>
            <a:ext cx="10515600" cy="787814"/>
          </a:xfrm>
        </p:spPr>
        <p:txBody>
          <a:bodyPr>
            <a:normAutofit/>
          </a:bodyPr>
          <a:lstStyle/>
          <a:p>
            <a:r>
              <a:rPr lang="en-US" sz="3200" b="0" i="0" dirty="0">
                <a:effectLst/>
                <a:latin typeface="Arial" panose="020B0604020202020204" pitchFamily="34" charset="0"/>
              </a:rPr>
              <a:t>Object-Oriented Programming in dart</a:t>
            </a:r>
            <a:endParaRPr lang="en-US" sz="3200" dirty="0"/>
          </a:p>
        </p:txBody>
      </p:sp>
      <p:sp>
        <p:nvSpPr>
          <p:cNvPr id="4" name="TextBox 3">
            <a:extLst>
              <a:ext uri="{FF2B5EF4-FFF2-40B4-BE49-F238E27FC236}">
                <a16:creationId xmlns:a16="http://schemas.microsoft.com/office/drawing/2014/main" id="{EF0396F4-0411-4239-A42C-950D12B919B5}"/>
              </a:ext>
            </a:extLst>
          </p:cNvPr>
          <p:cNvSpPr txBox="1"/>
          <p:nvPr/>
        </p:nvSpPr>
        <p:spPr>
          <a:xfrm>
            <a:off x="838200" y="1152940"/>
            <a:ext cx="10515600" cy="2246769"/>
          </a:xfrm>
          <a:prstGeom prst="rect">
            <a:avLst/>
          </a:prstGeom>
          <a:noFill/>
        </p:spPr>
        <p:txBody>
          <a:bodyPr wrap="square" rtlCol="0">
            <a:spAutoFit/>
          </a:bodyPr>
          <a:lstStyle/>
          <a:p>
            <a:r>
              <a:rPr lang="en-US" sz="2000" b="0" i="0" dirty="0">
                <a:solidFill>
                  <a:srgbClr val="000000"/>
                </a:solidFill>
                <a:effectLst/>
              </a:rPr>
              <a:t>Dart is an Object-Oriented language. Object Orientation is a software development paradigm that follows real-world modelling. Object Orientation considers a program as a collection of objects that communicate with each other via mechanism called methods.</a:t>
            </a:r>
          </a:p>
          <a:p>
            <a:pPr marL="742950" lvl="1" indent="-285750">
              <a:buFont typeface="Arial" panose="020B0604020202020204" pitchFamily="34" charset="0"/>
              <a:buChar char="•"/>
            </a:pPr>
            <a:r>
              <a:rPr lang="en-US" sz="2000" b="1" i="0" dirty="0">
                <a:solidFill>
                  <a:srgbClr val="000000"/>
                </a:solidFill>
                <a:effectLst/>
              </a:rPr>
              <a:t>Object</a:t>
            </a:r>
            <a:r>
              <a:rPr lang="en-US" sz="2000" b="0" i="0" dirty="0">
                <a:solidFill>
                  <a:srgbClr val="000000"/>
                </a:solidFill>
                <a:effectLst/>
              </a:rPr>
              <a:t> − An object is a real-time representation of any entity.</a:t>
            </a:r>
          </a:p>
          <a:p>
            <a:pPr marL="742950" lvl="1" indent="-285750">
              <a:buFont typeface="Arial" panose="020B0604020202020204" pitchFamily="34" charset="0"/>
              <a:buChar char="•"/>
            </a:pPr>
            <a:r>
              <a:rPr lang="en-US" sz="2000" b="1" i="0" dirty="0">
                <a:solidFill>
                  <a:srgbClr val="000000"/>
                </a:solidFill>
                <a:effectLst/>
              </a:rPr>
              <a:t>Class</a:t>
            </a:r>
            <a:r>
              <a:rPr lang="en-US" sz="2000" b="0" i="0" dirty="0">
                <a:solidFill>
                  <a:srgbClr val="000000"/>
                </a:solidFill>
                <a:effectLst/>
              </a:rPr>
              <a:t> − A class in terms of OOP is a blueprint for creating objects. A class encapsulates data for the object.</a:t>
            </a:r>
          </a:p>
          <a:p>
            <a:pPr marL="742950" lvl="1" indent="-285750">
              <a:buFont typeface="Arial" panose="020B0604020202020204" pitchFamily="34" charset="0"/>
              <a:buChar char="•"/>
            </a:pPr>
            <a:r>
              <a:rPr lang="en-US" sz="2000" b="1" i="0" dirty="0">
                <a:solidFill>
                  <a:srgbClr val="000000"/>
                </a:solidFill>
                <a:effectLst/>
              </a:rPr>
              <a:t>Method</a:t>
            </a:r>
            <a:r>
              <a:rPr lang="en-US" sz="2000" b="0" i="0" dirty="0">
                <a:solidFill>
                  <a:srgbClr val="000000"/>
                </a:solidFill>
                <a:effectLst/>
              </a:rPr>
              <a:t> − Methods facilitate communication between objects.</a:t>
            </a:r>
          </a:p>
        </p:txBody>
      </p:sp>
      <p:sp>
        <p:nvSpPr>
          <p:cNvPr id="5" name="Rectangle 1">
            <a:extLst>
              <a:ext uri="{FF2B5EF4-FFF2-40B4-BE49-F238E27FC236}">
                <a16:creationId xmlns:a16="http://schemas.microsoft.com/office/drawing/2014/main" id="{05DFC380-1C7C-4080-A23A-5071D5C87CCB}"/>
              </a:ext>
            </a:extLst>
          </p:cNvPr>
          <p:cNvSpPr>
            <a:spLocks noChangeArrowheads="1"/>
          </p:cNvSpPr>
          <p:nvPr/>
        </p:nvSpPr>
        <p:spPr bwMode="auto">
          <a:xfrm>
            <a:off x="838200" y="3660033"/>
            <a:ext cx="10515600" cy="28943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TestClass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6666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 World"</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TestClass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TestClass</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765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dirty="0"/>
              <a:t>Variables in dart</a:t>
            </a:r>
          </a:p>
        </p:txBody>
      </p:sp>
      <p:sp>
        <p:nvSpPr>
          <p:cNvPr id="3" name="Content Placeholder 2">
            <a:extLst>
              <a:ext uri="{FF2B5EF4-FFF2-40B4-BE49-F238E27FC236}">
                <a16:creationId xmlns:a16="http://schemas.microsoft.com/office/drawing/2014/main" id="{18A73D4D-0821-4BEF-8624-F940F35DED82}"/>
              </a:ext>
            </a:extLst>
          </p:cNvPr>
          <p:cNvSpPr>
            <a:spLocks noGrp="1"/>
          </p:cNvSpPr>
          <p:nvPr>
            <p:ph idx="1"/>
          </p:nvPr>
        </p:nvSpPr>
        <p:spPr>
          <a:xfrm>
            <a:off x="838200" y="1113183"/>
            <a:ext cx="10515600" cy="5221356"/>
          </a:xfrm>
        </p:spPr>
        <p:txBody>
          <a:bodyPr>
            <a:normAutofit/>
          </a:bodyPr>
          <a:lstStyle/>
          <a:p>
            <a:pPr marL="0" indent="0">
              <a:buNone/>
            </a:pPr>
            <a:r>
              <a:rPr lang="en-US" sz="2000" b="0" i="0" dirty="0">
                <a:solidFill>
                  <a:srgbClr val="000000"/>
                </a:solidFill>
                <a:effectLst/>
              </a:rPr>
              <a:t>A variable must be declared before it is used. Dart uses the var keyword to achieve the same.</a:t>
            </a:r>
          </a:p>
          <a:p>
            <a:pPr marL="0" indent="0">
              <a:buNone/>
            </a:pPr>
            <a:r>
              <a:rPr lang="en-US" sz="2000" b="0" i="0" dirty="0">
                <a:solidFill>
                  <a:srgbClr val="000000"/>
                </a:solidFill>
                <a:effectLst/>
              </a:rPr>
              <a:t>All uninitialized variables have an initial value of null. This is because Dart considers all values as objects.</a:t>
            </a:r>
          </a:p>
          <a:p>
            <a:pPr marL="0" indent="0">
              <a:buNone/>
            </a:pPr>
            <a:endParaRPr lang="en-US" sz="2000" dirty="0">
              <a:solidFill>
                <a:srgbClr val="000000"/>
              </a:solidFill>
            </a:endParaRPr>
          </a:p>
          <a:p>
            <a:pPr marL="0" indent="0">
              <a:buNone/>
            </a:pPr>
            <a:endParaRPr lang="en-US" sz="2000" b="0" i="0" dirty="0">
              <a:solidFill>
                <a:srgbClr val="000000"/>
              </a:solidFill>
              <a:effectLst/>
            </a:endParaRPr>
          </a:p>
          <a:p>
            <a:pPr marL="0" indent="0">
              <a:buNone/>
            </a:pPr>
            <a:endParaRPr lang="en-US" sz="2000" b="1" i="0" dirty="0">
              <a:effectLst/>
            </a:endParaRPr>
          </a:p>
          <a:p>
            <a:pPr marL="0" indent="0">
              <a:buNone/>
            </a:pPr>
            <a:endParaRPr lang="en-US" sz="2000" b="1" dirty="0"/>
          </a:p>
          <a:p>
            <a:pPr marL="0" indent="0">
              <a:buNone/>
            </a:pPr>
            <a:r>
              <a:rPr lang="en-US" sz="2000" b="1" i="0" dirty="0">
                <a:effectLst/>
              </a:rPr>
              <a:t>The dynamic keyword</a:t>
            </a:r>
            <a:endParaRPr lang="en-US" sz="2000" b="1" i="0" dirty="0">
              <a:solidFill>
                <a:srgbClr val="000000"/>
              </a:solidFill>
              <a:effectLst/>
            </a:endParaRPr>
          </a:p>
        </p:txBody>
      </p:sp>
      <p:sp>
        <p:nvSpPr>
          <p:cNvPr id="4" name="Rectangle 1">
            <a:extLst>
              <a:ext uri="{FF2B5EF4-FFF2-40B4-BE49-F238E27FC236}">
                <a16:creationId xmlns:a16="http://schemas.microsoft.com/office/drawing/2014/main" id="{ACA40876-FD44-478E-855C-C2C5FAE7A304}"/>
              </a:ext>
            </a:extLst>
          </p:cNvPr>
          <p:cNvSpPr>
            <a:spLocks noChangeArrowheads="1"/>
          </p:cNvSpPr>
          <p:nvPr/>
        </p:nvSpPr>
        <p:spPr bwMode="auto">
          <a:xfrm>
            <a:off x="838200" y="2231145"/>
            <a:ext cx="10515600" cy="10772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88"/>
                </a:solidFill>
                <a:latin typeface="Courier New" panose="02070309020205020404" pitchFamily="49" charset="0"/>
              </a:rPr>
              <a:t>var</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name = </a:t>
            </a:r>
            <a:r>
              <a:rPr lang="en-US" altLang="en-US" sz="1600" dirty="0">
                <a:solidFill>
                  <a:srgbClr val="008800"/>
                </a:solidFill>
                <a:latin typeface="Courier New" panose="02070309020205020404" pitchFamily="49" charset="0"/>
              </a:rPr>
              <a:t>'Smith</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String</a:t>
            </a:r>
            <a:r>
              <a:rPr kumimoji="0" lang="en-US" altLang="en-US" sz="1600" b="0" i="0" u="none" strike="noStrike" cap="none" normalizeH="0" baseline="0" dirty="0">
                <a:ln>
                  <a:noFill/>
                </a:ln>
                <a:solidFill>
                  <a:schemeClr val="tx1"/>
                </a:solidFill>
                <a:effectLst/>
                <a:latin typeface="Courier New" panose="02070309020205020404" pitchFamily="49" charset="0"/>
              </a:rPr>
              <a:t> name = </a:t>
            </a:r>
            <a:r>
              <a:rPr lang="en-US" altLang="en-US" sz="1600" dirty="0">
                <a:solidFill>
                  <a:srgbClr val="008800"/>
                </a:solidFill>
                <a:latin typeface="Courier New" panose="02070309020205020404" pitchFamily="49" charset="0"/>
              </a:rPr>
              <a:t>'Smith</a:t>
            </a:r>
            <a:r>
              <a:rPr kumimoji="0" lang="en-US" altLang="en-US" sz="1600" b="0" i="0" u="none" strike="noStrike" cap="none" normalizeH="0" baseline="0" dirty="0">
                <a:ln>
                  <a:noFill/>
                </a:ln>
                <a:solidFill>
                  <a:schemeClr val="tx1"/>
                </a:solidFill>
                <a:effectLst/>
                <a:latin typeface="Courier New" panose="02070309020205020404" pitchFamily="49" charset="0"/>
              </a:rPr>
              <a:t>’; </a:t>
            </a: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int</a:t>
            </a:r>
            <a:r>
              <a:rPr kumimoji="0" lang="en-US" altLang="en-US" sz="1600" b="0" i="0" u="none" strike="noStrike" cap="none" normalizeH="0" baseline="0" dirty="0">
                <a:ln>
                  <a:noFill/>
                </a:ln>
                <a:solidFill>
                  <a:schemeClr val="tx1"/>
                </a:solidFill>
                <a:effectLst/>
                <a:latin typeface="Courier New" panose="02070309020205020404" pitchFamily="49" charset="0"/>
              </a:rPr>
              <a:t> num = </a:t>
            </a:r>
            <a:r>
              <a:rPr lang="en-US" altLang="en-US" sz="1600" dirty="0">
                <a:solidFill>
                  <a:srgbClr val="000088"/>
                </a:solidFill>
                <a:latin typeface="Courier New" panose="02070309020205020404" pitchFamily="49" charset="0"/>
              </a:rPr>
              <a:t>10</a:t>
            </a:r>
            <a:r>
              <a:rPr kumimoji="0" lang="en-US" altLang="en-US" sz="1600" b="0" i="0" u="none" strike="noStrike" cap="none" normalizeH="0" baseline="0" dirty="0">
                <a:ln>
                  <a:noFill/>
                </a:ln>
                <a:solidFill>
                  <a:schemeClr val="tx1"/>
                </a:solidFill>
                <a:effectLst/>
                <a:latin typeface="Courier New" panose="02070309020205020404" pitchFamily="49" charset="0"/>
              </a:rPr>
              <a:t>;</a:t>
            </a:r>
            <a:r>
              <a:rPr kumimoji="0" lang="en-US" altLang="en-US" sz="1600" b="0" i="0" u="none" strike="noStrike" cap="none" normalizeH="0" baseline="0" dirty="0">
                <a:ln>
                  <a:noFill/>
                </a:ln>
                <a:solidFill>
                  <a:schemeClr val="tx1"/>
                </a:solidFill>
                <a:effectLst/>
              </a:rPr>
              <a:t> </a:t>
            </a:r>
          </a:p>
        </p:txBody>
      </p:sp>
      <p:sp>
        <p:nvSpPr>
          <p:cNvPr id="7" name="Rectangle 4">
            <a:extLst>
              <a:ext uri="{FF2B5EF4-FFF2-40B4-BE49-F238E27FC236}">
                <a16:creationId xmlns:a16="http://schemas.microsoft.com/office/drawing/2014/main" id="{1BE87FE3-2F48-474C-B0FB-731F7B72D47D}"/>
              </a:ext>
            </a:extLst>
          </p:cNvPr>
          <p:cNvSpPr>
            <a:spLocks noChangeArrowheads="1"/>
          </p:cNvSpPr>
          <p:nvPr/>
        </p:nvSpPr>
        <p:spPr bwMode="auto">
          <a:xfrm>
            <a:off x="944217" y="4173527"/>
            <a:ext cx="10515600" cy="147862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rPr>
              <a:t> main</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dynamic</a:t>
            </a:r>
            <a:r>
              <a:rPr kumimoji="0" lang="en-US" altLang="en-US" sz="1600" b="0" i="0" u="none" strike="noStrike" cap="none" normalizeH="0" baseline="0" dirty="0">
                <a:ln>
                  <a:noFill/>
                </a:ln>
                <a:solidFill>
                  <a:srgbClr val="000000"/>
                </a:solidFill>
                <a:effectLst/>
                <a:latin typeface="Courier New" panose="02070309020205020404" pitchFamily="49" charset="0"/>
              </a:rPr>
              <a:t> x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"tom"</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print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x</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47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Final and </a:t>
            </a:r>
            <a:r>
              <a:rPr lang="en-US" sz="3200" b="0" i="0" dirty="0">
                <a:effectLst/>
                <a:latin typeface="Arial" panose="020B0604020202020204" pitchFamily="34" charset="0"/>
                <a:cs typeface="Arial" panose="020B0604020202020204" pitchFamily="34" charset="0"/>
              </a:rPr>
              <a:t>Const </a:t>
            </a:r>
            <a:r>
              <a:rPr lang="en-US" sz="3200" dirty="0">
                <a:latin typeface="Arial" panose="020B0604020202020204" pitchFamily="34" charset="0"/>
                <a:cs typeface="Arial" panose="020B0604020202020204" pitchFamily="34" charset="0"/>
              </a:rPr>
              <a:t>Variables</a:t>
            </a:r>
            <a:r>
              <a:rPr lang="en-US" sz="3200" b="0" i="0" dirty="0">
                <a:effectLst/>
                <a:latin typeface="Arial" panose="020B0604020202020204" pitchFamily="34" charset="0"/>
              </a:rPr>
              <a:t> </a:t>
            </a:r>
            <a:endParaRPr lang="en-US" sz="3200" dirty="0"/>
          </a:p>
        </p:txBody>
      </p:sp>
      <p:sp>
        <p:nvSpPr>
          <p:cNvPr id="3" name="Content Placeholder 2">
            <a:extLst>
              <a:ext uri="{FF2B5EF4-FFF2-40B4-BE49-F238E27FC236}">
                <a16:creationId xmlns:a16="http://schemas.microsoft.com/office/drawing/2014/main" id="{18A73D4D-0821-4BEF-8624-F940F35DED82}"/>
              </a:ext>
            </a:extLst>
          </p:cNvPr>
          <p:cNvSpPr>
            <a:spLocks noGrp="1"/>
          </p:cNvSpPr>
          <p:nvPr>
            <p:ph idx="1"/>
          </p:nvPr>
        </p:nvSpPr>
        <p:spPr>
          <a:xfrm>
            <a:off x="838200" y="1113183"/>
            <a:ext cx="10515600" cy="5221356"/>
          </a:xfrm>
        </p:spPr>
        <p:txBody>
          <a:bodyPr>
            <a:normAutofit/>
          </a:bodyPr>
          <a:lstStyle/>
          <a:p>
            <a:pPr marL="0" indent="0" algn="just">
              <a:buNone/>
            </a:pPr>
            <a:r>
              <a:rPr lang="en-US" sz="2000" b="0" i="0" dirty="0">
                <a:solidFill>
                  <a:srgbClr val="000000"/>
                </a:solidFill>
                <a:effectLst/>
              </a:rPr>
              <a:t>The </a:t>
            </a:r>
            <a:r>
              <a:rPr lang="en-US" sz="2000" b="1" i="0" dirty="0">
                <a:solidFill>
                  <a:srgbClr val="000000"/>
                </a:solidFill>
                <a:effectLst/>
              </a:rPr>
              <a:t>final</a:t>
            </a:r>
            <a:r>
              <a:rPr lang="en-US" sz="2000" b="0" i="0" dirty="0">
                <a:solidFill>
                  <a:srgbClr val="000000"/>
                </a:solidFill>
                <a:effectLst/>
              </a:rPr>
              <a:t> and </a:t>
            </a:r>
            <a:r>
              <a:rPr lang="en-US" sz="2000" b="1" i="0" dirty="0">
                <a:solidFill>
                  <a:srgbClr val="000000"/>
                </a:solidFill>
                <a:effectLst/>
              </a:rPr>
              <a:t>const</a:t>
            </a:r>
            <a:r>
              <a:rPr lang="en-US" sz="2000" b="0" i="0" dirty="0">
                <a:solidFill>
                  <a:srgbClr val="000000"/>
                </a:solidFill>
                <a:effectLst/>
              </a:rPr>
              <a:t> keyword are used to declare constants. Dart prevents modifying the values of a variable declared using the final or const keyword. These keywords can be used in conjunction with the variable’s data type or instead of the </a:t>
            </a:r>
            <a:r>
              <a:rPr lang="en-US" sz="2000" b="1" i="0" dirty="0">
                <a:solidFill>
                  <a:srgbClr val="000000"/>
                </a:solidFill>
                <a:effectLst/>
              </a:rPr>
              <a:t>var</a:t>
            </a:r>
            <a:r>
              <a:rPr lang="en-US" sz="2000" b="0" i="0" dirty="0">
                <a:solidFill>
                  <a:srgbClr val="000000"/>
                </a:solidFill>
                <a:effectLst/>
              </a:rPr>
              <a:t> keyword.</a:t>
            </a:r>
          </a:p>
          <a:p>
            <a:pPr marL="0" indent="0" algn="just">
              <a:buNone/>
            </a:pPr>
            <a:r>
              <a:rPr lang="en-US" sz="2000" b="0" i="0" dirty="0">
                <a:solidFill>
                  <a:srgbClr val="000000"/>
                </a:solidFill>
                <a:effectLst/>
              </a:rPr>
              <a:t>The </a:t>
            </a:r>
            <a:r>
              <a:rPr lang="en-US" sz="2000" b="1" i="0" dirty="0">
                <a:solidFill>
                  <a:srgbClr val="000000"/>
                </a:solidFill>
                <a:effectLst/>
              </a:rPr>
              <a:t>const</a:t>
            </a:r>
            <a:r>
              <a:rPr lang="en-US" sz="2000" b="0" i="0" dirty="0">
                <a:solidFill>
                  <a:srgbClr val="000000"/>
                </a:solidFill>
                <a:effectLst/>
              </a:rPr>
              <a:t> keyword is used to represent a compile-time constant. Variables declared using the </a:t>
            </a:r>
            <a:r>
              <a:rPr lang="en-US" sz="2000" b="1" i="0" dirty="0">
                <a:solidFill>
                  <a:srgbClr val="000000"/>
                </a:solidFill>
                <a:effectLst/>
              </a:rPr>
              <a:t>const</a:t>
            </a:r>
            <a:r>
              <a:rPr lang="en-US" sz="2000" b="0" i="0" dirty="0">
                <a:solidFill>
                  <a:srgbClr val="000000"/>
                </a:solidFill>
                <a:effectLst/>
              </a:rPr>
              <a:t> keyword are implicitly final.</a:t>
            </a:r>
          </a:p>
        </p:txBody>
      </p:sp>
      <p:sp>
        <p:nvSpPr>
          <p:cNvPr id="7" name="Rectangle 4">
            <a:extLst>
              <a:ext uri="{FF2B5EF4-FFF2-40B4-BE49-F238E27FC236}">
                <a16:creationId xmlns:a16="http://schemas.microsoft.com/office/drawing/2014/main" id="{1BE87FE3-2F48-474C-B0FB-731F7B72D47D}"/>
              </a:ext>
            </a:extLst>
          </p:cNvPr>
          <p:cNvSpPr>
            <a:spLocks noChangeArrowheads="1"/>
          </p:cNvSpPr>
          <p:nvPr/>
        </p:nvSpPr>
        <p:spPr bwMode="auto">
          <a:xfrm>
            <a:off x="838200" y="3009255"/>
            <a:ext cx="10515600" cy="320217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88"/>
                </a:solidFill>
                <a:latin typeface="Courier New" panose="02070309020205020404" pitchFamily="49" charset="0"/>
              </a:rPr>
              <a:t>f</a:t>
            </a:r>
            <a:r>
              <a:rPr kumimoji="0" lang="en-US" altLang="en-US" sz="1600" b="0" i="0" u="none" strike="noStrike" cap="none" normalizeH="0" baseline="0" dirty="0">
                <a:ln>
                  <a:noFill/>
                </a:ln>
                <a:solidFill>
                  <a:srgbClr val="000088"/>
                </a:solidFill>
                <a:effectLst/>
                <a:latin typeface="Courier New" panose="02070309020205020404" pitchFamily="49" charset="0"/>
              </a:rPr>
              <a:t>inal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88"/>
                </a:solidFill>
                <a:latin typeface="Courier New" panose="02070309020205020404" pitchFamily="49" charset="0"/>
              </a:rPr>
              <a:t>OR</a:t>
            </a:r>
            <a:br>
              <a:rPr lang="en-US" altLang="en-US" sz="1600" dirty="0">
                <a:solidFill>
                  <a:srgbClr val="000088"/>
                </a:solidFill>
                <a:latin typeface="Courier New" panose="02070309020205020404" pitchFamily="49" charset="0"/>
              </a:rPr>
            </a:br>
            <a:endParaRPr lang="en-US" altLang="en-US" sz="1600" dirty="0">
              <a:solidFill>
                <a:srgbClr val="000088"/>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rPr>
              <a:t>final </a:t>
            </a:r>
            <a:r>
              <a:rPr kumimoji="0" lang="en-US" altLang="en-US" sz="1600" b="0" i="0" u="none" strike="noStrike" cap="none" normalizeH="0" baseline="0" dirty="0" err="1">
                <a:ln>
                  <a:noFill/>
                </a:ln>
                <a:solidFill>
                  <a:srgbClr val="000088"/>
                </a:solidFill>
                <a:effectLst/>
                <a:latin typeface="Courier New" panose="02070309020205020404" pitchFamily="49" charset="0"/>
              </a:rPr>
              <a:t>data_type</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eaLnBrk="0" fontAlgn="base" hangingPunct="0">
              <a:spcBef>
                <a:spcPct val="0"/>
              </a:spcBef>
              <a:spcAft>
                <a:spcPct val="0"/>
              </a:spcAft>
            </a:pPr>
            <a:endParaRPr lang="en-US" altLang="en-US" sz="1600" dirty="0">
              <a:solidFill>
                <a:srgbClr val="000088"/>
              </a:solidFill>
              <a:latin typeface="Courier New" panose="02070309020205020404" pitchFamily="49" charset="0"/>
            </a:endParaRP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const</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eaLnBrk="0" fontAlgn="base" hangingPunct="0">
              <a:spcBef>
                <a:spcPct val="0"/>
              </a:spcBef>
              <a:spcAft>
                <a:spcPct val="0"/>
              </a:spcAft>
            </a:pPr>
            <a:endParaRPr lang="en-US" altLang="en-US" sz="1600" dirty="0">
              <a:latin typeface="Courier New" panose="02070309020205020404" pitchFamily="49" charset="0"/>
            </a:endParaRPr>
          </a:p>
          <a:p>
            <a:pPr eaLnBrk="0" fontAlgn="base" hangingPunct="0">
              <a:spcBef>
                <a:spcPct val="0"/>
              </a:spcBef>
              <a:spcAft>
                <a:spcPct val="0"/>
              </a:spcAft>
            </a:pPr>
            <a:r>
              <a:rPr lang="en-US" altLang="en-US" sz="1600" dirty="0">
                <a:latin typeface="Courier New" panose="02070309020205020404" pitchFamily="49" charset="0"/>
              </a:rPr>
              <a:t>Or</a:t>
            </a:r>
          </a:p>
          <a:p>
            <a:pPr eaLnBrk="0" fontAlgn="base" hangingPunct="0">
              <a:spcBef>
                <a:spcPct val="0"/>
              </a:spcBef>
              <a:spcAft>
                <a:spcPct val="0"/>
              </a:spcAft>
            </a:pPr>
            <a:endParaRPr kumimoji="0" lang="en-US" altLang="en-US" sz="1600" b="0" i="0" u="none" strike="noStrike" cap="none" normalizeH="0" baseline="0" dirty="0">
              <a:ln>
                <a:noFill/>
              </a:ln>
              <a:effectLst/>
              <a:latin typeface="Courier New" panose="02070309020205020404" pitchFamily="49" charset="0"/>
            </a:endParaRP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const</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solidFill>
                  <a:srgbClr val="000088"/>
                </a:solidFill>
                <a:effectLst/>
                <a:latin typeface="Courier New" panose="02070309020205020404" pitchFamily="49" charset="0"/>
              </a:rPr>
              <a:t>data_type</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95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1354</TotalTime>
  <Words>1288</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Open Sans</vt:lpstr>
      <vt:lpstr>Office Theme</vt:lpstr>
      <vt:lpstr>PowerPoint Presentation</vt:lpstr>
      <vt:lpstr>What is Dart?</vt:lpstr>
      <vt:lpstr>Environment (Executing Script Online with DartPad)</vt:lpstr>
      <vt:lpstr>Environment (Setting Up the Local Environment)</vt:lpstr>
      <vt:lpstr>Data Types in dart</vt:lpstr>
      <vt:lpstr>Identifiers in dart</vt:lpstr>
      <vt:lpstr>Object-Oriented Programming in dart</vt:lpstr>
      <vt:lpstr>Variables in dart</vt:lpstr>
      <vt:lpstr>Final and Const Variables </vt:lpstr>
      <vt:lpstr>Question!</vt:lpstr>
      <vt:lpstr>Dart Operators</vt:lpstr>
      <vt:lpstr>Dart Assignment Operators</vt:lpstr>
      <vt:lpstr>Dart Arithmetic Operators</vt:lpstr>
      <vt:lpstr>Dart Unary Operators (post and pre)</vt:lpstr>
      <vt:lpstr>Dart Type test Operators</vt:lpstr>
      <vt:lpstr>Dart Relational Operators</vt:lpstr>
      <vt:lpstr>Dart Logical Operators</vt:lpstr>
      <vt:lpstr>Dart Bitwise Operators</vt:lpstr>
      <vt:lpstr>Dart Conditional Operators ( ? : )</vt:lpstr>
      <vt:lpstr>Dart Cascade notation(..) Operator</vt:lpstr>
      <vt:lpstr>String Interpolation</vt:lpstr>
      <vt:lpstr>Dart Lists</vt:lpstr>
      <vt:lpstr>Fixed Length List</vt:lpstr>
      <vt:lpstr>Growable List</vt:lpstr>
      <vt:lpstr>Dart Map</vt:lpstr>
      <vt:lpstr>Declaring Map In Dart</vt:lpstr>
      <vt:lpstr>Declaring/Initialize Map using Map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cp:revision>
  <dcterms:created xsi:type="dcterms:W3CDTF">2021-12-20T12:58:55Z</dcterms:created>
  <dcterms:modified xsi:type="dcterms:W3CDTF">2022-01-06T07:46:12Z</dcterms:modified>
</cp:coreProperties>
</file>