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8" r:id="rId5"/>
    <p:sldId id="274" r:id="rId6"/>
    <p:sldId id="268" r:id="rId7"/>
    <p:sldId id="269" r:id="rId8"/>
    <p:sldId id="271" r:id="rId9"/>
    <p:sldId id="277" r:id="rId10"/>
    <p:sldId id="278" r:id="rId11"/>
    <p:sldId id="273"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B2606E"/>
    <a:srgbClr val="E7E6E6"/>
    <a:srgbClr val="FFFF99"/>
    <a:srgbClr val="FFFF66"/>
    <a:srgbClr val="BE7A85"/>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434" autoAdjust="0"/>
  </p:normalViewPr>
  <p:slideViewPr>
    <p:cSldViewPr snapToGrid="0" showGuides="1">
      <p:cViewPr varScale="1">
        <p:scale>
          <a:sx n="120" d="100"/>
          <a:sy n="120" d="100"/>
        </p:scale>
        <p:origin x="120" y="96"/>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2/4/2023</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1323590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2/4/2023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afiChowdhury/Bangla-news-image-caption-generation.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Nazmul246" TargetMode="Externa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https://github.com/SafiChowdhury" TargetMode="External"/><Relationship Id="rId5" Type="http://schemas.openxmlformats.org/officeDocument/2006/relationships/image" Target="../media/image13.png"/><Relationship Id="rId10" Type="http://schemas.openxmlformats.org/officeDocument/2006/relationships/hyperlink" Target="https://github.com/mahmud-niaz" TargetMode="External"/><Relationship Id="rId4" Type="http://schemas.openxmlformats.org/officeDocument/2006/relationships/hyperlink" Target="https://github.com/Md-rufiad-rahi-arnob" TargetMode="Externa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7A85"/>
        </a:solidFill>
        <a:effectLst/>
      </p:bgPr>
    </p:bg>
    <p:spTree>
      <p:nvGrpSpPr>
        <p:cNvPr id="1" name=""/>
        <p:cNvGrpSpPr/>
        <p:nvPr/>
      </p:nvGrpSpPr>
      <p:grpSpPr>
        <a:xfrm>
          <a:off x="0" y="0"/>
          <a:ext cx="0" cy="0"/>
          <a:chOff x="0" y="0"/>
          <a:chExt cx="0" cy="0"/>
        </a:xfrm>
      </p:grpSpPr>
      <p:sp>
        <p:nvSpPr>
          <p:cNvPr id="7" name="Rectangle 6"/>
          <p:cNvSpPr/>
          <p:nvPr/>
        </p:nvSpPr>
        <p:spPr>
          <a:xfrm>
            <a:off x="6232358" y="4018547"/>
            <a:ext cx="3272589" cy="409074"/>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167187" y="1459831"/>
            <a:ext cx="5967663" cy="2967790"/>
          </a:xfrm>
        </p:spPr>
        <p:txBody>
          <a:bodyPr/>
          <a:lstStyle/>
          <a:p>
            <a:r>
              <a:rPr lang="en-US" sz="4800" dirty="0">
                <a:solidFill>
                  <a:srgbClr val="FFFF99"/>
                </a:solidFill>
              </a:rPr>
              <a:t>Bangla news image caption generation</a:t>
            </a:r>
          </a:p>
        </p:txBody>
      </p:sp>
      <p:sp>
        <p:nvSpPr>
          <p:cNvPr id="8" name="Rectangle 7"/>
          <p:cNvSpPr/>
          <p:nvPr/>
        </p:nvSpPr>
        <p:spPr>
          <a:xfrm>
            <a:off x="9817768" y="336884"/>
            <a:ext cx="1973179" cy="745958"/>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20BABD6-D56E-ABEF-C461-8FF02CE8D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83" y="919520"/>
            <a:ext cx="5018960" cy="50189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3066C7-CC46-4D1E-2C3F-D6F10EB9825D}"/>
              </a:ext>
            </a:extLst>
          </p:cNvPr>
          <p:cNvSpPr txBox="1"/>
          <p:nvPr/>
        </p:nvSpPr>
        <p:spPr>
          <a:xfrm>
            <a:off x="9984920" y="5938480"/>
            <a:ext cx="2269674" cy="400110"/>
          </a:xfrm>
          <a:prstGeom prst="rect">
            <a:avLst/>
          </a:prstGeom>
          <a:noFill/>
        </p:spPr>
        <p:txBody>
          <a:bodyPr wrap="square" rtlCol="0">
            <a:spAutoFit/>
          </a:bodyPr>
          <a:lstStyle/>
          <a:p>
            <a:r>
              <a:rPr lang="en-US" sz="2000" dirty="0">
                <a:solidFill>
                  <a:schemeClr val="bg1"/>
                </a:solidFill>
                <a:hlinkClick r:id="rId4">
                  <a:extLst>
                    <a:ext uri="{A12FA001-AC4F-418D-AE19-62706E023703}">
                      <ahyp:hlinkClr xmlns:ahyp="http://schemas.microsoft.com/office/drawing/2018/hyperlinkcolor" val="tx"/>
                    </a:ext>
                  </a:extLst>
                </a:hlinkClick>
              </a:rPr>
              <a:t>GitHub </a:t>
            </a:r>
            <a:r>
              <a:rPr lang="en-US" sz="2000" dirty="0" err="1">
                <a:solidFill>
                  <a:schemeClr val="bg1"/>
                </a:solidFill>
                <a:hlinkClick r:id="rId4">
                  <a:extLst>
                    <a:ext uri="{A12FA001-AC4F-418D-AE19-62706E023703}">
                      <ahyp:hlinkClr xmlns:ahyp="http://schemas.microsoft.com/office/drawing/2018/hyperlinkcolor" val="tx"/>
                    </a:ext>
                  </a:extLst>
                </a:hlinkClick>
              </a:rPr>
              <a:t>Repositorie</a:t>
            </a:r>
            <a:endParaRPr lang="en-US" sz="2000" dirty="0">
              <a:solidFill>
                <a:schemeClr val="bg1"/>
              </a:solidFill>
            </a:endParaRPr>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6950" y="257175"/>
            <a:ext cx="1957388"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4467225"/>
            <a:ext cx="1957388"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47744" y="3924300"/>
            <a:ext cx="3082006"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9178B9EF-31F7-179F-C7EF-4ACBBDD22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Team ELON    (A1-G4)</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114424" y="1862823"/>
            <a:ext cx="1434214" cy="1551890"/>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b="0" dirty="0" err="1"/>
              <a:t>Md.Rufiad</a:t>
            </a:r>
            <a:r>
              <a:rPr lang="en-US" b="0" dirty="0"/>
              <a:t> </a:t>
            </a:r>
            <a:r>
              <a:rPr lang="en-US" b="0" dirty="0" err="1"/>
              <a:t>Rahi</a:t>
            </a:r>
            <a:r>
              <a:rPr lang="en-US" b="0" dirty="0"/>
              <a:t> </a:t>
            </a:r>
            <a:r>
              <a:rPr lang="en-US" b="0" dirty="0" err="1"/>
              <a:t>Arnob</a:t>
            </a:r>
            <a:endParaRPr lang="en-US" dirty="0"/>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p:txBody>
          <a:bodyPr/>
          <a:lstStyle/>
          <a:p>
            <a:r>
              <a:rPr lang="en-US" dirty="0"/>
              <a:t>20101006</a:t>
            </a:r>
          </a:p>
          <a:p>
            <a:endParaRPr lang="en-US" dirty="0"/>
          </a:p>
          <a:p>
            <a:r>
              <a:rPr lang="en-US" dirty="0">
                <a:hlinkClick r:id="rId4"/>
              </a:rPr>
              <a:t>https://github.com/Md-rufiad-rahi-arnob</a:t>
            </a:r>
            <a:endParaRPr lang="en-US" dirty="0"/>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tretch>
            <a:fillRect/>
          </a:stretch>
        </p:blipFill>
        <p:spPr>
          <a:xfrm>
            <a:off x="3968940" y="1848535"/>
            <a:ext cx="1419074" cy="1566178"/>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b="0" dirty="0"/>
              <a:t>Safi </a:t>
            </a:r>
            <a:r>
              <a:rPr lang="en-US" b="0" dirty="0" err="1"/>
              <a:t>Ullah</a:t>
            </a:r>
            <a:r>
              <a:rPr lang="en-US" b="0" dirty="0"/>
              <a:t> Chowdhury</a:t>
            </a:r>
            <a:endParaRPr lang="en-US" dirty="0"/>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p:txBody>
          <a:bodyPr/>
          <a:lstStyle/>
          <a:p>
            <a:r>
              <a:rPr lang="en-US" dirty="0"/>
              <a:t>20101010</a:t>
            </a:r>
          </a:p>
          <a:p>
            <a:endParaRPr lang="en-US" dirty="0"/>
          </a:p>
          <a:p>
            <a:r>
              <a:rPr lang="en-US" dirty="0">
                <a:hlinkClick r:id="rId6"/>
              </a:rPr>
              <a:t>https://github.com/SafiChowdhury</a:t>
            </a:r>
            <a:endParaRPr lang="en-US" dirty="0"/>
          </a:p>
        </p:txBody>
      </p:sp>
      <p:pic>
        <p:nvPicPr>
          <p:cNvPr id="21" name="Picture Placeholder 20">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tretch>
            <a:fillRect/>
          </a:stretch>
        </p:blipFill>
        <p:spPr>
          <a:xfrm>
            <a:off x="6808317" y="1848535"/>
            <a:ext cx="1406996" cy="1566178"/>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b="0" dirty="0"/>
              <a:t>Md. </a:t>
            </a:r>
            <a:r>
              <a:rPr lang="en-US" b="0" dirty="0" err="1"/>
              <a:t>Nazmul</a:t>
            </a:r>
            <a:r>
              <a:rPr lang="en-US" b="0" dirty="0"/>
              <a:t> Islam </a:t>
            </a:r>
            <a:r>
              <a:rPr lang="en-US" b="0" dirty="0" err="1"/>
              <a:t>Nayem</a:t>
            </a:r>
            <a:endParaRPr lang="en-US" dirty="0"/>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p:txBody>
          <a:bodyPr/>
          <a:lstStyle/>
          <a:p>
            <a:r>
              <a:rPr lang="en-US" dirty="0"/>
              <a:t>20101013</a:t>
            </a:r>
          </a:p>
          <a:p>
            <a:endParaRPr lang="en-US" dirty="0"/>
          </a:p>
          <a:p>
            <a:r>
              <a:rPr lang="en-US" dirty="0">
                <a:hlinkClick r:id="rId8"/>
              </a:rPr>
              <a:t>https://github.com/Nazmul246</a:t>
            </a:r>
            <a:endParaRPr lang="en-US" dirty="0"/>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9">
            <a:extLst>
              <a:ext uri="{28A0092B-C50C-407E-A947-70E740481C1C}">
                <a14:useLocalDpi xmlns:a14="http://schemas.microsoft.com/office/drawing/2010/main" val="0"/>
              </a:ext>
            </a:extLst>
          </a:blip>
          <a:stretch>
            <a:fillRect/>
          </a:stretch>
        </p:blipFill>
        <p:spPr>
          <a:xfrm>
            <a:off x="9662444" y="1838528"/>
            <a:ext cx="1430337" cy="1545061"/>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b="0" dirty="0"/>
              <a:t>Niaz Mahmud</a:t>
            </a:r>
            <a:endParaRPr lang="en-US" dirty="0"/>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p:txBody>
          <a:bodyPr/>
          <a:lstStyle/>
          <a:p>
            <a:r>
              <a:rPr lang="en-US" dirty="0"/>
              <a:t>20101019</a:t>
            </a:r>
          </a:p>
          <a:p>
            <a:endParaRPr lang="en-US" dirty="0"/>
          </a:p>
          <a:p>
            <a:r>
              <a:rPr lang="en-US" dirty="0">
                <a:hlinkClick r:id="rId10"/>
              </a:rPr>
              <a:t>https://github.com/mahmud-niaz</a:t>
            </a:r>
            <a:endParaRPr lang="en-US" dirty="0"/>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5" name="Rectangle 4"/>
          <p:cNvSpPr/>
          <p:nvPr/>
        </p:nvSpPr>
        <p:spPr>
          <a:xfrm>
            <a:off x="259760" y="6100763"/>
            <a:ext cx="1411878"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3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Oval 11"/>
          <p:cNvSpPr/>
          <p:nvPr/>
        </p:nvSpPr>
        <p:spPr>
          <a:xfrm>
            <a:off x="7069281" y="1738993"/>
            <a:ext cx="4009655" cy="378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6960426-AAA6-4126-93AF-30F7DEE010A4}"/>
              </a:ext>
            </a:extLst>
          </p:cNvPr>
          <p:cNvSpPr>
            <a:spLocks noGrp="1"/>
          </p:cNvSpPr>
          <p:nvPr>
            <p:ph idx="1"/>
          </p:nvPr>
        </p:nvSpPr>
        <p:spPr/>
        <p:txBody>
          <a:bodyPr/>
          <a:lstStyle/>
          <a:p>
            <a:pPr marL="0" indent="0" rtl="0">
              <a:spcBef>
                <a:spcPts val="0"/>
              </a:spcBef>
              <a:spcAft>
                <a:spcPts val="0"/>
              </a:spcAft>
              <a:buNone/>
            </a:pPr>
            <a:r>
              <a:rPr lang="en-US" sz="1800" b="0" i="0" u="none" strike="noStrike" dirty="0">
                <a:solidFill>
                  <a:schemeClr val="tx1"/>
                </a:solidFill>
                <a:effectLst/>
                <a:latin typeface="Georgia" panose="02040502050405020303" pitchFamily="18" charset="0"/>
              </a:rPr>
              <a:t>Most of the caption generation tasks exist in the English language and no work has been reported yet in Bangla for news caption to the best of our knowledge.</a:t>
            </a:r>
            <a:endParaRPr lang="en-US" sz="2800" dirty="0">
              <a:solidFill>
                <a:schemeClr val="tx1"/>
              </a:solidFill>
              <a:latin typeface="Georgia" panose="02040502050405020303" pitchFamily="18" charset="0"/>
            </a:endParaRPr>
          </a:p>
          <a:p>
            <a:pPr marL="0" indent="0" rtl="0">
              <a:spcBef>
                <a:spcPts val="0"/>
              </a:spcBef>
              <a:spcAft>
                <a:spcPts val="0"/>
              </a:spcAft>
              <a:buNone/>
            </a:pPr>
            <a:br>
              <a:rPr lang="en-US" sz="2800" b="0" dirty="0">
                <a:solidFill>
                  <a:schemeClr val="tx1"/>
                </a:solidFill>
                <a:effectLst/>
              </a:rPr>
            </a:br>
            <a:r>
              <a:rPr lang="en-US" sz="1800" b="0" i="0" u="none" strike="noStrike" dirty="0">
                <a:solidFill>
                  <a:schemeClr val="tx1"/>
                </a:solidFill>
                <a:effectLst/>
                <a:latin typeface="Georgia" panose="02040502050405020303" pitchFamily="18" charset="0"/>
              </a:rPr>
              <a:t>A quality image captioning system requires an annotated training corpus. However, there is no such standard dataset available for this resource-constrained language.</a:t>
            </a:r>
            <a:endParaRPr lang="en-US" sz="2800" b="0" dirty="0">
              <a:solidFill>
                <a:schemeClr val="tx1"/>
              </a:solidFill>
              <a:effectLst/>
            </a:endParaRPr>
          </a:p>
          <a:p>
            <a:pPr marL="0" indent="0">
              <a:buNone/>
            </a:pPr>
            <a:br>
              <a:rPr lang="en-US" sz="2800" dirty="0"/>
            </a:br>
            <a:endParaRPr lang="en-US" sz="28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7" name="Picture Placeholder 6">
            <a:extLst>
              <a:ext uri="{FF2B5EF4-FFF2-40B4-BE49-F238E27FC236}">
                <a16:creationId xmlns:a16="http://schemas.microsoft.com/office/drawing/2014/main" id="{9A5950BD-9FA6-1BA3-E456-73D50607A5D8}"/>
              </a:ext>
            </a:extLst>
          </p:cNvPr>
          <p:cNvPicPr>
            <a:picLocks noGrp="1" noChangeAspect="1"/>
          </p:cNvPicPr>
          <p:nvPr>
            <p:ph type="pic" sz="quarter" idx="13"/>
          </p:nvPr>
        </p:nvPicPr>
        <p:blipFill>
          <a:blip r:embed="rId3"/>
          <a:srcRect t="4178" b="4178"/>
          <a:stretch>
            <a:fillRect/>
          </a:stretch>
        </p:blipFill>
        <p:spPr/>
      </p:pic>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solidFill>
                  <a:schemeClr val="tx1"/>
                </a:solidFill>
              </a:rPr>
              <a:t>Problem Definition</a:t>
            </a:r>
          </a:p>
        </p:txBody>
      </p:sp>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000" dirty="0"/>
              <a:t>Objective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4"/>
            <a:ext cx="5872667" cy="4817481"/>
          </a:xfrm>
        </p:spPr>
        <p:txBody>
          <a:bodyPr/>
          <a:lstStyle/>
          <a:p>
            <a:pPr marL="0" indent="0" rtl="0">
              <a:spcBef>
                <a:spcPts val="0"/>
              </a:spcBef>
              <a:spcAft>
                <a:spcPts val="0"/>
              </a:spcAft>
              <a:buNone/>
            </a:pPr>
            <a:r>
              <a:rPr lang="en-US" sz="1800" b="0" i="0" u="none" strike="noStrike" dirty="0">
                <a:solidFill>
                  <a:srgbClr val="333333"/>
                </a:solidFill>
                <a:effectLst/>
                <a:latin typeface="Georgia" panose="02040502050405020303" pitchFamily="18" charset="0"/>
              </a:rPr>
              <a:t>Images are a beautiful way to communicate and understand our surroundings. A good image can express things more loudly than a thousand words. </a:t>
            </a:r>
            <a:endParaRPr lang="en-US" sz="2000" b="0" dirty="0">
              <a:effectLst/>
            </a:endParaRPr>
          </a:p>
          <a:p>
            <a:pPr marL="0" indent="0" rtl="0">
              <a:spcBef>
                <a:spcPts val="0"/>
              </a:spcBef>
              <a:spcAft>
                <a:spcPts val="0"/>
              </a:spcAft>
              <a:buNone/>
            </a:pPr>
            <a:br>
              <a:rPr lang="en-US" sz="2000" b="0" dirty="0">
                <a:effectLst/>
              </a:rPr>
            </a:br>
            <a:r>
              <a:rPr lang="en-US" sz="1800" b="0" i="0" u="none" strike="noStrike" dirty="0">
                <a:solidFill>
                  <a:srgbClr val="333333"/>
                </a:solidFill>
                <a:effectLst/>
                <a:latin typeface="Georgia" panose="02040502050405020303" pitchFamily="18" charset="0"/>
              </a:rPr>
              <a:t>The proposed news caption generation system has been developed to understand the visual scenes of the newspaper.</a:t>
            </a:r>
            <a:endParaRPr lang="en-US" sz="2000" b="0" dirty="0">
              <a:effectLst/>
            </a:endParaRPr>
          </a:p>
          <a:p>
            <a:pPr marL="0" indent="0" rtl="0">
              <a:spcBef>
                <a:spcPts val="0"/>
              </a:spcBef>
              <a:spcAft>
                <a:spcPts val="0"/>
              </a:spcAft>
              <a:buNone/>
            </a:pPr>
            <a:br>
              <a:rPr lang="en-US" sz="2000" b="0" dirty="0">
                <a:effectLst/>
              </a:rPr>
            </a:br>
            <a:r>
              <a:rPr lang="en-US" sz="1800" b="0" i="0" u="none" strike="noStrike" dirty="0">
                <a:solidFill>
                  <a:srgbClr val="333333"/>
                </a:solidFill>
                <a:effectLst/>
                <a:latin typeface="Georgia" panose="02040502050405020303" pitchFamily="18" charset="0"/>
              </a:rPr>
              <a:t>We aim to develop a news image caption generation model</a:t>
            </a:r>
            <a:r>
              <a:rPr lang="en-US" sz="2000" b="0" i="0" u="none" strike="noStrike" dirty="0">
                <a:solidFill>
                  <a:srgbClr val="333333"/>
                </a:solidFill>
                <a:effectLst/>
                <a:latin typeface="Georgia" panose="02040502050405020303" pitchFamily="18" charset="0"/>
              </a:rPr>
              <a:t> </a:t>
            </a:r>
            <a:r>
              <a:rPr lang="en-US" sz="1800" b="0" i="0" u="none" strike="noStrike" dirty="0">
                <a:solidFill>
                  <a:srgbClr val="333333"/>
                </a:solidFill>
                <a:effectLst/>
                <a:latin typeface="Georgia" panose="02040502050405020303" pitchFamily="18" charset="0"/>
              </a:rPr>
              <a:t>in low resource Bangla language. Our model is well suited as a baseline for future work on the Bangla news image caption generation.</a:t>
            </a:r>
            <a:endParaRPr lang="en-US" sz="2000" b="0" dirty="0">
              <a:effectLst/>
            </a:endParaRPr>
          </a:p>
          <a:p>
            <a:pPr marL="0" indent="0">
              <a:buNone/>
            </a:pPr>
            <a:br>
              <a:rPr lang="en-US" sz="2000" dirty="0"/>
            </a:br>
            <a:br>
              <a:rPr lang="en-US" sz="2800" dirty="0"/>
            </a:br>
            <a:endParaRPr lang="en-US" sz="2800" dirty="0"/>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411628" y="0"/>
            <a:ext cx="5780372" cy="578037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8" name="Rectangle 7"/>
          <p:cNvSpPr/>
          <p:nvPr/>
        </p:nvSpPr>
        <p:spPr>
          <a:xfrm>
            <a:off x="380766" y="6062833"/>
            <a:ext cx="1127125" cy="785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16" name="Rectangle 15"/>
          <p:cNvSpPr/>
          <p:nvPr/>
        </p:nvSpPr>
        <p:spPr>
          <a:xfrm rot="16200000">
            <a:off x="9736124" y="1701832"/>
            <a:ext cx="1027926" cy="92871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75807" y="1674949"/>
            <a:ext cx="1332203" cy="127034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9174829F-81A5-77DD-690D-2EA521C1B3A5}"/>
              </a:ext>
            </a:extLst>
          </p:cNvPr>
          <p:cNvSpPr>
            <a:spLocks noGrp="1"/>
          </p:cNvSpPr>
          <p:nvPr>
            <p:ph idx="1"/>
          </p:nvPr>
        </p:nvSpPr>
        <p:spPr>
          <a:xfrm>
            <a:off x="342900" y="1807999"/>
            <a:ext cx="5345688" cy="4209415"/>
          </a:xfrm>
        </p:spPr>
        <p:txBody>
          <a:bodyPr/>
          <a:lstStyle/>
          <a:p>
            <a:pPr marL="0" indent="0" rtl="0">
              <a:spcBef>
                <a:spcPts val="0"/>
              </a:spcBef>
              <a:spcAft>
                <a:spcPts val="0"/>
              </a:spcAft>
              <a:buNone/>
            </a:pPr>
            <a:r>
              <a:rPr lang="en-US" sz="1800" b="0" i="0" u="none" strike="noStrike" dirty="0">
                <a:solidFill>
                  <a:srgbClr val="333333"/>
                </a:solidFill>
                <a:effectLst/>
                <a:latin typeface="Georgia" panose="02040502050405020303" pitchFamily="18" charset="0"/>
              </a:rPr>
              <a:t>We introduce a Bangla news dataset. Development of a Bangla contextual newspaper dataset consists of both news images embedded with news articles.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333333"/>
                </a:solidFill>
                <a:effectLst/>
                <a:latin typeface="Georgia" panose="02040502050405020303" pitchFamily="18" charset="0"/>
              </a:rPr>
              <a:t>We focus on two seq2seq deep neural network architecture to address the Bangla news image caption generation. The first model is CNN-LSTM architecture and the other model is on the attention mechanism. CNN is working as an encoder to extract the image features.  LSTM layer works as a decoder for decoding sentences to generate a vector representation of the image caption. The attention mechanism is used to decide where to put attention and what information to analyze.</a:t>
            </a:r>
            <a:endParaRPr lang="en-US" b="0" dirty="0">
              <a:effectLst/>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26" name="Title 1">
            <a:extLst>
              <a:ext uri="{FF2B5EF4-FFF2-40B4-BE49-F238E27FC236}">
                <a16:creationId xmlns:a16="http://schemas.microsoft.com/office/drawing/2014/main" id="{E2C50832-0B36-43C5-98EC-4CD165D78718}"/>
              </a:ext>
            </a:extLst>
          </p:cNvPr>
          <p:cNvSpPr>
            <a:spLocks noGrp="1"/>
          </p:cNvSpPr>
          <p:nvPr>
            <p:ph type="title"/>
          </p:nvPr>
        </p:nvSpPr>
        <p:spPr>
          <a:xfrm>
            <a:off x="320836" y="482436"/>
            <a:ext cx="4937211" cy="1325563"/>
          </a:xfrm>
        </p:spPr>
        <p:txBody>
          <a:bodyPr/>
          <a:lstStyle/>
          <a:p>
            <a:r>
              <a:rPr lang="en-US" sz="4000" dirty="0">
                <a:latin typeface="Corbel (Headings)"/>
              </a:rPr>
              <a:t>SOLUTION</a:t>
            </a:r>
          </a:p>
        </p:txBody>
      </p:sp>
      <p:sp>
        <p:nvSpPr>
          <p:cNvPr id="9" name="Rectangle 8"/>
          <p:cNvSpPr/>
          <p:nvPr/>
        </p:nvSpPr>
        <p:spPr>
          <a:xfrm>
            <a:off x="342900" y="-14288"/>
            <a:ext cx="1850445" cy="157163"/>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42900" y="6143625"/>
            <a:ext cx="1211509" cy="60007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405EBB7B-9FFF-A858-CC0E-776D65E6B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050" y="2062159"/>
            <a:ext cx="6700714" cy="249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2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D50F3-C6CD-F72D-F51F-717A73EA40A0}"/>
              </a:ext>
            </a:extLst>
          </p:cNvPr>
          <p:cNvSpPr>
            <a:spLocks noGrp="1"/>
          </p:cNvSpPr>
          <p:nvPr>
            <p:ph idx="1"/>
          </p:nvPr>
        </p:nvSpPr>
        <p:spPr/>
        <p:txBody>
          <a:bodyPr/>
          <a:lstStyle/>
          <a:p>
            <a:pPr marL="342900" indent="-342900">
              <a:buFont typeface="+mj-lt"/>
              <a:buAutoNum type="arabicPeriod"/>
            </a:pPr>
            <a:r>
              <a:rPr lang="en-US" sz="1400" b="0" i="0" dirty="0">
                <a:solidFill>
                  <a:srgbClr val="202124"/>
                </a:solidFill>
                <a:effectLst/>
                <a:latin typeface="Georgia" panose="02040502050405020303" pitchFamily="18" charset="0"/>
              </a:rPr>
              <a:t>We introduce a Bangla news dataset. Development of a Bangla contextual newspaper dataset consists of both news images embedded with news articles.</a:t>
            </a:r>
            <a:endParaRPr lang="en-US" sz="1400" dirty="0">
              <a:solidFill>
                <a:srgbClr val="202124"/>
              </a:solidFill>
              <a:latin typeface="Georgia" panose="02040502050405020303" pitchFamily="18" charset="0"/>
            </a:endParaRPr>
          </a:p>
          <a:p>
            <a:pPr marL="342900" indent="-342900">
              <a:buFont typeface="+mj-lt"/>
              <a:buAutoNum type="arabicPeriod"/>
            </a:pPr>
            <a:r>
              <a:rPr lang="en-US" sz="1400" b="0" i="0" dirty="0">
                <a:solidFill>
                  <a:srgbClr val="202124"/>
                </a:solidFill>
                <a:effectLst/>
                <a:latin typeface="Georgia" panose="02040502050405020303" pitchFamily="18" charset="0"/>
              </a:rPr>
              <a:t>We focus on two seq2seq deep neural network architecture to address the Bangla news image caption generation.</a:t>
            </a:r>
          </a:p>
          <a:p>
            <a:pPr marL="342900" indent="-342900">
              <a:buFont typeface="+mj-lt"/>
              <a:buAutoNum type="arabicPeriod"/>
            </a:pPr>
            <a:r>
              <a:rPr lang="en-US" sz="1400" b="0" i="0" dirty="0">
                <a:solidFill>
                  <a:srgbClr val="202124"/>
                </a:solidFill>
                <a:effectLst/>
                <a:latin typeface="Georgia" panose="02040502050405020303" pitchFamily="18" charset="0"/>
              </a:rPr>
              <a:t>CNN model working as an encoder to extract the image features.</a:t>
            </a:r>
            <a:endParaRPr lang="en-US" sz="1800" b="0" i="0" dirty="0">
              <a:solidFill>
                <a:srgbClr val="202124"/>
              </a:solidFill>
              <a:effectLst/>
              <a:latin typeface="Georgia" panose="02040502050405020303" pitchFamily="18" charset="0"/>
            </a:endParaRPr>
          </a:p>
          <a:p>
            <a:pPr marL="342900" indent="-342900">
              <a:buFont typeface="+mj-lt"/>
              <a:buAutoNum type="arabicPeriod"/>
            </a:pPr>
            <a:r>
              <a:rPr lang="en-US" sz="1400" b="0" i="0" dirty="0">
                <a:solidFill>
                  <a:srgbClr val="202124"/>
                </a:solidFill>
                <a:effectLst/>
                <a:latin typeface="Georgia" panose="02040502050405020303" pitchFamily="18" charset="0"/>
              </a:rPr>
              <a:t>LSTM layer works as a decoder for decoding sentences.</a:t>
            </a:r>
            <a:endParaRPr lang="en-US" sz="1400" dirty="0">
              <a:solidFill>
                <a:srgbClr val="202124"/>
              </a:solidFill>
              <a:latin typeface="Georgia" panose="02040502050405020303" pitchFamily="18" charset="0"/>
            </a:endParaRPr>
          </a:p>
          <a:p>
            <a:pPr marL="342900" indent="-342900">
              <a:buFont typeface="+mj-lt"/>
              <a:buAutoNum type="arabicPeriod"/>
            </a:pPr>
            <a:r>
              <a:rPr lang="en-US" sz="1400" dirty="0">
                <a:solidFill>
                  <a:srgbClr val="202124"/>
                </a:solidFill>
                <a:latin typeface="Georgia" panose="02040502050405020303" pitchFamily="18" charset="0"/>
              </a:rPr>
              <a:t>A</a:t>
            </a:r>
            <a:r>
              <a:rPr lang="en-US" sz="1400" b="0" i="0" dirty="0">
                <a:solidFill>
                  <a:srgbClr val="202124"/>
                </a:solidFill>
                <a:effectLst/>
                <a:latin typeface="Georgia" panose="02040502050405020303" pitchFamily="18" charset="0"/>
              </a:rPr>
              <a:t>ttention mechanism is used to decide where to put attention and what information to analyze.</a:t>
            </a:r>
            <a:endParaRPr lang="en-US" sz="1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DA71393A-324F-F087-67D0-F169B4877CBB}"/>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8" name="Picture Placeholder 7">
            <a:extLst>
              <a:ext uri="{FF2B5EF4-FFF2-40B4-BE49-F238E27FC236}">
                <a16:creationId xmlns:a16="http://schemas.microsoft.com/office/drawing/2014/main" id="{2FD124D1-1A71-4601-87E3-9416AC806AA0}"/>
              </a:ext>
            </a:extLst>
          </p:cNvPr>
          <p:cNvPicPr>
            <a:picLocks noGrp="1" noChangeAspect="1"/>
          </p:cNvPicPr>
          <p:nvPr>
            <p:ph type="pic" sz="quarter" idx="13"/>
          </p:nvPr>
        </p:nvPicPr>
        <p:blipFill>
          <a:blip r:embed="rId2"/>
          <a:srcRect t="1438" b="1438"/>
          <a:stretch>
            <a:fillRect/>
          </a:stretch>
        </p:blipFill>
        <p:spPr>
          <a:xfrm>
            <a:off x="5884648" y="-1"/>
            <a:ext cx="6307352" cy="5780371"/>
          </a:xfrm>
        </p:spPr>
      </p:pic>
      <p:sp>
        <p:nvSpPr>
          <p:cNvPr id="5" name="Title 4">
            <a:extLst>
              <a:ext uri="{FF2B5EF4-FFF2-40B4-BE49-F238E27FC236}">
                <a16:creationId xmlns:a16="http://schemas.microsoft.com/office/drawing/2014/main" id="{4A8CCD93-59BF-E44C-07F0-D57059B600BA}"/>
              </a:ext>
            </a:extLst>
          </p:cNvPr>
          <p:cNvSpPr>
            <a:spLocks noGrp="1"/>
          </p:cNvSpPr>
          <p:nvPr>
            <p:ph type="title"/>
          </p:nvPr>
        </p:nvSpPr>
        <p:spPr/>
        <p:txBody>
          <a:bodyPr/>
          <a:lstStyle/>
          <a:p>
            <a:r>
              <a:rPr lang="en-US" dirty="0"/>
              <a:t>Requirement analysis</a:t>
            </a:r>
          </a:p>
        </p:txBody>
      </p:sp>
      <p:sp>
        <p:nvSpPr>
          <p:cNvPr id="6" name="Rectangle 5">
            <a:extLst>
              <a:ext uri="{FF2B5EF4-FFF2-40B4-BE49-F238E27FC236}">
                <a16:creationId xmlns:a16="http://schemas.microsoft.com/office/drawing/2014/main" id="{1BAFAC55-7F5E-3F5B-1364-98C9AF6DE4AF}"/>
              </a:ext>
            </a:extLst>
          </p:cNvPr>
          <p:cNvSpPr/>
          <p:nvPr/>
        </p:nvSpPr>
        <p:spPr>
          <a:xfrm>
            <a:off x="405517" y="6289482"/>
            <a:ext cx="1319916" cy="43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58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C2956080-EB85-1B51-9B03-3961634C1FA1}"/>
              </a:ext>
            </a:extLst>
          </p:cNvPr>
          <p:cNvPicPr>
            <a:picLocks noGrp="1" noChangeAspect="1"/>
          </p:cNvPicPr>
          <p:nvPr>
            <p:ph type="pic" idx="1"/>
          </p:nvPr>
        </p:nvPicPr>
        <p:blipFill>
          <a:blip r:embed="rId2"/>
          <a:srcRect l="13144" r="13144"/>
          <a:stretch>
            <a:fillRect/>
          </a:stretch>
        </p:blipFill>
        <p:spPr>
          <a:xfrm>
            <a:off x="6096000" y="768485"/>
            <a:ext cx="5301343" cy="5301343"/>
          </a:xfrm>
        </p:spPr>
      </p:pic>
      <p:sp>
        <p:nvSpPr>
          <p:cNvPr id="17" name="Title 16">
            <a:extLst>
              <a:ext uri="{FF2B5EF4-FFF2-40B4-BE49-F238E27FC236}">
                <a16:creationId xmlns:a16="http://schemas.microsoft.com/office/drawing/2014/main" id="{9E22B280-D655-6D71-20FE-4582F4896670}"/>
              </a:ext>
            </a:extLst>
          </p:cNvPr>
          <p:cNvSpPr>
            <a:spLocks noGrp="1"/>
          </p:cNvSpPr>
          <p:nvPr>
            <p:ph type="title"/>
          </p:nvPr>
        </p:nvSpPr>
        <p:spPr>
          <a:xfrm>
            <a:off x="839788" y="963385"/>
            <a:ext cx="4907869" cy="514351"/>
          </a:xfrm>
        </p:spPr>
        <p:txBody>
          <a:bodyPr>
            <a:noAutofit/>
          </a:bodyPr>
          <a:lstStyle/>
          <a:p>
            <a:r>
              <a:rPr lang="en-US" sz="4000" b="1" i="0" u="none" strike="noStrike" dirty="0">
                <a:solidFill>
                  <a:srgbClr val="333333"/>
                </a:solidFill>
                <a:effectLst/>
                <a:latin typeface="Corbel (Headings)"/>
              </a:rPr>
              <a:t>Impact on Society</a:t>
            </a:r>
            <a:endParaRPr lang="en-US" sz="4000" dirty="0">
              <a:latin typeface="Corbel (Headings)"/>
            </a:endParaRPr>
          </a:p>
        </p:txBody>
      </p:sp>
      <p:sp>
        <p:nvSpPr>
          <p:cNvPr id="19" name="Text Placeholder 18">
            <a:extLst>
              <a:ext uri="{FF2B5EF4-FFF2-40B4-BE49-F238E27FC236}">
                <a16:creationId xmlns:a16="http://schemas.microsoft.com/office/drawing/2014/main" id="{961CFC46-D0A8-37DA-6595-E6622CF63075}"/>
              </a:ext>
            </a:extLst>
          </p:cNvPr>
          <p:cNvSpPr>
            <a:spLocks noGrp="1"/>
          </p:cNvSpPr>
          <p:nvPr>
            <p:ph type="body" sz="half" idx="2"/>
          </p:nvPr>
        </p:nvSpPr>
        <p:spPr>
          <a:xfrm>
            <a:off x="839788" y="2057400"/>
            <a:ext cx="5256212" cy="3322864"/>
          </a:xfrm>
        </p:spPr>
        <p:txBody>
          <a:bodyPr/>
          <a:lstStyle/>
          <a:p>
            <a:r>
              <a:rPr lang="en-US" sz="1800" b="0" i="0" u="none" strike="noStrike" dirty="0">
                <a:solidFill>
                  <a:srgbClr val="333333"/>
                </a:solidFill>
                <a:effectLst/>
                <a:latin typeface="Georgia" panose="02040502050405020303" pitchFamily="18" charset="0"/>
              </a:rPr>
              <a:t>News image captioning is the most common technique and the biggest challenge that is helpful for journalists for describing the news contents. Thus, news caption generation finds its applications in news, media and multimedia analysis.</a:t>
            </a:r>
            <a:endParaRPr lang="en-US" dirty="0"/>
          </a:p>
        </p:txBody>
      </p:sp>
      <p:sp>
        <p:nvSpPr>
          <p:cNvPr id="3" name="Slide Number Placeholder 2">
            <a:extLst>
              <a:ext uri="{FF2B5EF4-FFF2-40B4-BE49-F238E27FC236}">
                <a16:creationId xmlns:a16="http://schemas.microsoft.com/office/drawing/2014/main" id="{41445A5D-0DF2-8A8F-0BF7-04097BD8CB01}"/>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7</a:t>
            </a:fld>
            <a:endParaRPr lang="en-US" noProof="0" dirty="0"/>
          </a:p>
        </p:txBody>
      </p:sp>
    </p:spTree>
    <p:extLst>
      <p:ext uri="{BB962C8B-B14F-4D97-AF65-F5344CB8AC3E}">
        <p14:creationId xmlns:p14="http://schemas.microsoft.com/office/powerpoint/2010/main" val="31892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1"/>
            <a:ext cx="11150600" cy="654978"/>
          </a:xfrm>
        </p:spPr>
        <p:txBody>
          <a:bodyPr/>
          <a:lstStyle/>
          <a:p>
            <a:r>
              <a:rPr lang="en-US" dirty="0"/>
              <a:t>Project Management</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82590239"/>
              </p:ext>
            </p:extLst>
          </p:nvPr>
        </p:nvGraphicFramePr>
        <p:xfrm>
          <a:off x="515942" y="842960"/>
          <a:ext cx="11142216" cy="5186368"/>
        </p:xfrm>
        <a:graphic>
          <a:graphicData uri="http://schemas.openxmlformats.org/drawingml/2006/table">
            <a:tbl>
              <a:tblPr bandRow="1">
                <a:tableStyleId>{5C22544A-7EE6-4342-B048-85BDC9FD1C3A}</a:tableStyleId>
              </a:tblPr>
              <a:tblGrid>
                <a:gridCol w="1698730">
                  <a:extLst>
                    <a:ext uri="{9D8B030D-6E8A-4147-A177-3AD203B41FA5}">
                      <a16:colId xmlns:a16="http://schemas.microsoft.com/office/drawing/2014/main" val="20000"/>
                    </a:ext>
                  </a:extLst>
                </a:gridCol>
                <a:gridCol w="726422">
                  <a:extLst>
                    <a:ext uri="{9D8B030D-6E8A-4147-A177-3AD203B41FA5}">
                      <a16:colId xmlns:a16="http://schemas.microsoft.com/office/drawing/2014/main" val="20001"/>
                    </a:ext>
                  </a:extLst>
                </a:gridCol>
                <a:gridCol w="726422">
                  <a:extLst>
                    <a:ext uri="{9D8B030D-6E8A-4147-A177-3AD203B41FA5}">
                      <a16:colId xmlns:a16="http://schemas.microsoft.com/office/drawing/2014/main" val="20002"/>
                    </a:ext>
                  </a:extLst>
                </a:gridCol>
                <a:gridCol w="726422">
                  <a:extLst>
                    <a:ext uri="{9D8B030D-6E8A-4147-A177-3AD203B41FA5}">
                      <a16:colId xmlns:a16="http://schemas.microsoft.com/office/drawing/2014/main" val="20003"/>
                    </a:ext>
                  </a:extLst>
                </a:gridCol>
                <a:gridCol w="726422">
                  <a:extLst>
                    <a:ext uri="{9D8B030D-6E8A-4147-A177-3AD203B41FA5}">
                      <a16:colId xmlns:a16="http://schemas.microsoft.com/office/drawing/2014/main" val="20004"/>
                    </a:ext>
                  </a:extLst>
                </a:gridCol>
                <a:gridCol w="726422">
                  <a:extLst>
                    <a:ext uri="{9D8B030D-6E8A-4147-A177-3AD203B41FA5}">
                      <a16:colId xmlns:a16="http://schemas.microsoft.com/office/drawing/2014/main" val="20005"/>
                    </a:ext>
                  </a:extLst>
                </a:gridCol>
                <a:gridCol w="726422">
                  <a:extLst>
                    <a:ext uri="{9D8B030D-6E8A-4147-A177-3AD203B41FA5}">
                      <a16:colId xmlns:a16="http://schemas.microsoft.com/office/drawing/2014/main" val="20006"/>
                    </a:ext>
                  </a:extLst>
                </a:gridCol>
                <a:gridCol w="726422">
                  <a:extLst>
                    <a:ext uri="{9D8B030D-6E8A-4147-A177-3AD203B41FA5}">
                      <a16:colId xmlns:a16="http://schemas.microsoft.com/office/drawing/2014/main" val="20007"/>
                    </a:ext>
                  </a:extLst>
                </a:gridCol>
                <a:gridCol w="726422">
                  <a:extLst>
                    <a:ext uri="{9D8B030D-6E8A-4147-A177-3AD203B41FA5}">
                      <a16:colId xmlns:a16="http://schemas.microsoft.com/office/drawing/2014/main" val="20008"/>
                    </a:ext>
                  </a:extLst>
                </a:gridCol>
                <a:gridCol w="726422">
                  <a:extLst>
                    <a:ext uri="{9D8B030D-6E8A-4147-A177-3AD203B41FA5}">
                      <a16:colId xmlns:a16="http://schemas.microsoft.com/office/drawing/2014/main" val="20009"/>
                    </a:ext>
                  </a:extLst>
                </a:gridCol>
                <a:gridCol w="726422">
                  <a:extLst>
                    <a:ext uri="{9D8B030D-6E8A-4147-A177-3AD203B41FA5}">
                      <a16:colId xmlns:a16="http://schemas.microsoft.com/office/drawing/2014/main" val="20010"/>
                    </a:ext>
                  </a:extLst>
                </a:gridCol>
                <a:gridCol w="726422">
                  <a:extLst>
                    <a:ext uri="{9D8B030D-6E8A-4147-A177-3AD203B41FA5}">
                      <a16:colId xmlns:a16="http://schemas.microsoft.com/office/drawing/2014/main" val="20011"/>
                    </a:ext>
                  </a:extLst>
                </a:gridCol>
                <a:gridCol w="726422">
                  <a:extLst>
                    <a:ext uri="{9D8B030D-6E8A-4147-A177-3AD203B41FA5}">
                      <a16:colId xmlns:a16="http://schemas.microsoft.com/office/drawing/2014/main" val="20012"/>
                    </a:ext>
                  </a:extLst>
                </a:gridCol>
                <a:gridCol w="726422">
                  <a:extLst>
                    <a:ext uri="{9D8B030D-6E8A-4147-A177-3AD203B41FA5}">
                      <a16:colId xmlns:a16="http://schemas.microsoft.com/office/drawing/2014/main" val="20013"/>
                    </a:ext>
                  </a:extLst>
                </a:gridCol>
              </a:tblGrid>
              <a:tr h="257678">
                <a:tc rowSpan="2">
                  <a:txBody>
                    <a:bodyPr/>
                    <a:lstStyle/>
                    <a:p>
                      <a:pPr marL="0" marR="0" algn="ctr">
                        <a:lnSpc>
                          <a:spcPct val="107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gridSpan="3">
                  <a:txBody>
                    <a:bodyPr/>
                    <a:lstStyle/>
                    <a:p>
                      <a:pPr marL="0" marR="0" algn="ctr">
                        <a:lnSpc>
                          <a:spcPct val="107000"/>
                        </a:lnSpc>
                        <a:spcBef>
                          <a:spcPts val="0"/>
                        </a:spcBef>
                        <a:spcAft>
                          <a:spcPts val="800"/>
                        </a:spcAft>
                      </a:pPr>
                      <a:r>
                        <a:rPr lang="en-US" sz="1000">
                          <a:effectLst/>
                        </a:rPr>
                        <a:t>January</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800"/>
                        </a:spcAft>
                      </a:pPr>
                      <a:r>
                        <a:rPr lang="en-US" sz="1000">
                          <a:effectLst/>
                        </a:rPr>
                        <a:t>February</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800"/>
                        </a:spcAft>
                      </a:pPr>
                      <a:r>
                        <a:rPr lang="en-US" sz="1000">
                          <a:effectLst/>
                        </a:rPr>
                        <a:t>March</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800"/>
                        </a:spcAft>
                      </a:pPr>
                      <a:r>
                        <a:rPr lang="en-US" sz="1000">
                          <a:effectLst/>
                        </a:rPr>
                        <a:t>April</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77874">
                <a:tc vMerge="1">
                  <a:txBody>
                    <a:bodyPr/>
                    <a:lstStyle/>
                    <a:p>
                      <a:endParaRPr lang="en-US"/>
                    </a:p>
                  </a:txBody>
                  <a:tcPr/>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1"/>
                  </a:ext>
                </a:extLst>
              </a:tr>
              <a:tr h="556352">
                <a:tc>
                  <a:txBody>
                    <a:bodyPr/>
                    <a:lstStyle/>
                    <a:p>
                      <a:pPr marL="0" marR="0" algn="ctr">
                        <a:lnSpc>
                          <a:spcPct val="107000"/>
                        </a:lnSpc>
                        <a:spcBef>
                          <a:spcPts val="0"/>
                        </a:spcBef>
                        <a:spcAft>
                          <a:spcPts val="800"/>
                        </a:spcAft>
                      </a:pPr>
                      <a:r>
                        <a:rPr lang="en-US" sz="1000" dirty="0">
                          <a:effectLst/>
                        </a:rPr>
                        <a:t>Project</a:t>
                      </a:r>
                    </a:p>
                    <a:p>
                      <a:pPr marL="0" marR="0" algn="ctr">
                        <a:lnSpc>
                          <a:spcPct val="107000"/>
                        </a:lnSpc>
                        <a:spcBef>
                          <a:spcPts val="0"/>
                        </a:spcBef>
                        <a:spcAft>
                          <a:spcPts val="800"/>
                        </a:spcAft>
                      </a:pPr>
                      <a:r>
                        <a:rPr lang="en-US" sz="1000" dirty="0">
                          <a:effectLst/>
                        </a:rPr>
                        <a:t>Research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2"/>
                  </a:ext>
                </a:extLst>
              </a:tr>
              <a:tr h="556352">
                <a:tc>
                  <a:txBody>
                    <a:bodyPr/>
                    <a:lstStyle/>
                    <a:p>
                      <a:pPr marL="0" marR="0" algn="ctr">
                        <a:lnSpc>
                          <a:spcPct val="107000"/>
                        </a:lnSpc>
                        <a:spcBef>
                          <a:spcPts val="0"/>
                        </a:spcBef>
                        <a:spcAft>
                          <a:spcPts val="800"/>
                        </a:spcAft>
                      </a:pPr>
                      <a:r>
                        <a:rPr lang="en-US" sz="1000">
                          <a:effectLst/>
                        </a:rPr>
                        <a:t>Specification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3"/>
                  </a:ext>
                </a:extLst>
              </a:tr>
              <a:tr h="556352">
                <a:tc>
                  <a:txBody>
                    <a:bodyPr/>
                    <a:lstStyle/>
                    <a:p>
                      <a:pPr marL="0" marR="0" algn="ctr">
                        <a:lnSpc>
                          <a:spcPct val="107000"/>
                        </a:lnSpc>
                        <a:spcBef>
                          <a:spcPts val="0"/>
                        </a:spcBef>
                        <a:spcAft>
                          <a:spcPts val="800"/>
                        </a:spcAft>
                      </a:pPr>
                      <a:r>
                        <a:rPr lang="en-US" sz="1000">
                          <a:effectLst/>
                        </a:rPr>
                        <a:t>Planning</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4"/>
                  </a:ext>
                </a:extLst>
              </a:tr>
              <a:tr h="556352">
                <a:tc>
                  <a:txBody>
                    <a:bodyPr/>
                    <a:lstStyle/>
                    <a:p>
                      <a:pPr marL="0" marR="0" algn="ctr">
                        <a:lnSpc>
                          <a:spcPct val="107000"/>
                        </a:lnSpc>
                        <a:spcBef>
                          <a:spcPts val="0"/>
                        </a:spcBef>
                        <a:spcAft>
                          <a:spcPts val="800"/>
                        </a:spcAft>
                      </a:pPr>
                      <a:r>
                        <a:rPr lang="en-US" sz="1000">
                          <a:effectLst/>
                        </a:rPr>
                        <a:t>Design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5"/>
                  </a:ext>
                </a:extLst>
              </a:tr>
              <a:tr h="556352">
                <a:tc>
                  <a:txBody>
                    <a:bodyPr/>
                    <a:lstStyle/>
                    <a:p>
                      <a:pPr marL="0" marR="0" algn="ctr">
                        <a:lnSpc>
                          <a:spcPct val="107000"/>
                        </a:lnSpc>
                        <a:spcBef>
                          <a:spcPts val="0"/>
                        </a:spcBef>
                        <a:spcAft>
                          <a:spcPts val="800"/>
                        </a:spcAft>
                      </a:pPr>
                      <a:r>
                        <a:rPr lang="en-US" sz="1000">
                          <a:effectLst/>
                        </a:rPr>
                        <a:t>Development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6"/>
                  </a:ext>
                </a:extLst>
              </a:tr>
              <a:tr h="556352">
                <a:tc>
                  <a:txBody>
                    <a:bodyPr/>
                    <a:lstStyle/>
                    <a:p>
                      <a:pPr marL="0" marR="0" algn="ctr">
                        <a:lnSpc>
                          <a:spcPct val="107000"/>
                        </a:lnSpc>
                        <a:spcBef>
                          <a:spcPts val="0"/>
                        </a:spcBef>
                        <a:spcAft>
                          <a:spcPts val="800"/>
                        </a:spcAft>
                      </a:pPr>
                      <a:r>
                        <a:rPr lang="en-US" sz="1000">
                          <a:effectLst/>
                        </a:rPr>
                        <a:t>Training</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7"/>
                  </a:ext>
                </a:extLst>
              </a:tr>
              <a:tr h="556352">
                <a:tc>
                  <a:txBody>
                    <a:bodyPr/>
                    <a:lstStyle/>
                    <a:p>
                      <a:pPr marL="0" marR="0" algn="ctr">
                        <a:lnSpc>
                          <a:spcPct val="107000"/>
                        </a:lnSpc>
                        <a:spcBef>
                          <a:spcPts val="0"/>
                        </a:spcBef>
                        <a:spcAft>
                          <a:spcPts val="800"/>
                        </a:spcAft>
                      </a:pPr>
                      <a:r>
                        <a:rPr lang="en-US" sz="1000">
                          <a:effectLst/>
                        </a:rPr>
                        <a:t>Assessment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8"/>
                  </a:ext>
                </a:extLst>
              </a:tr>
              <a:tr h="556352">
                <a:tc>
                  <a:txBody>
                    <a:bodyPr/>
                    <a:lstStyle/>
                    <a:p>
                      <a:pPr marL="0" marR="0" algn="ctr">
                        <a:lnSpc>
                          <a:spcPct val="107000"/>
                        </a:lnSpc>
                        <a:spcBef>
                          <a:spcPts val="0"/>
                        </a:spcBef>
                        <a:spcAft>
                          <a:spcPts val="800"/>
                        </a:spcAft>
                      </a:pPr>
                      <a:r>
                        <a:rPr lang="en-US" sz="1000">
                          <a:effectLst/>
                        </a:rPr>
                        <a:t>Documentation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9"/>
                  </a:ext>
                </a:extLst>
              </a:tr>
            </a:tbl>
          </a:graphicData>
        </a:graphic>
      </p:graphicFrame>
      <p:sp>
        <p:nvSpPr>
          <p:cNvPr id="7" name="Arrow: Right 11"/>
          <p:cNvSpPr/>
          <p:nvPr/>
        </p:nvSpPr>
        <p:spPr>
          <a:xfrm>
            <a:off x="2367988" y="1825650"/>
            <a:ext cx="898205" cy="26426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8" name="Arrow: Right 9"/>
          <p:cNvSpPr/>
          <p:nvPr/>
        </p:nvSpPr>
        <p:spPr>
          <a:xfrm>
            <a:off x="6998321" y="3922738"/>
            <a:ext cx="1032934" cy="2453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0" name="Arrow: Right 16"/>
          <p:cNvSpPr/>
          <p:nvPr/>
        </p:nvSpPr>
        <p:spPr>
          <a:xfrm>
            <a:off x="3219494" y="2297954"/>
            <a:ext cx="1018899" cy="27747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1" name="Arrow: Right 10"/>
          <p:cNvSpPr/>
          <p:nvPr/>
        </p:nvSpPr>
        <p:spPr>
          <a:xfrm>
            <a:off x="8031255" y="4550432"/>
            <a:ext cx="1046970" cy="21329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2" name="Arrow: Right 12"/>
          <p:cNvSpPr/>
          <p:nvPr/>
        </p:nvSpPr>
        <p:spPr>
          <a:xfrm>
            <a:off x="5565727" y="3373288"/>
            <a:ext cx="1383796" cy="2453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3" name="Arrow: Right 13"/>
          <p:cNvSpPr/>
          <p:nvPr/>
        </p:nvSpPr>
        <p:spPr>
          <a:xfrm>
            <a:off x="9078225" y="5021789"/>
            <a:ext cx="1181699" cy="26992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4" name="Arrow: Right 15"/>
          <p:cNvSpPr/>
          <p:nvPr/>
        </p:nvSpPr>
        <p:spPr>
          <a:xfrm>
            <a:off x="4384512" y="2790214"/>
            <a:ext cx="993639" cy="22839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5" name="Arrow: Right 14"/>
          <p:cNvSpPr/>
          <p:nvPr/>
        </p:nvSpPr>
        <p:spPr>
          <a:xfrm>
            <a:off x="10435889" y="5602949"/>
            <a:ext cx="1075037" cy="25104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5" name="Rectangle 4"/>
          <p:cNvSpPr/>
          <p:nvPr/>
        </p:nvSpPr>
        <p:spPr>
          <a:xfrm>
            <a:off x="385763" y="6229350"/>
            <a:ext cx="1214437"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9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D040E5-BAAC-0F15-9431-FD26C3CD8FE9}"/>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Title 3">
            <a:extLst>
              <a:ext uri="{FF2B5EF4-FFF2-40B4-BE49-F238E27FC236}">
                <a16:creationId xmlns:a16="http://schemas.microsoft.com/office/drawing/2014/main" id="{2EB84755-6FC9-C8F2-B8D5-33BC276A38BB}"/>
              </a:ext>
            </a:extLst>
          </p:cNvPr>
          <p:cNvSpPr>
            <a:spLocks noGrp="1"/>
          </p:cNvSpPr>
          <p:nvPr>
            <p:ph type="title"/>
          </p:nvPr>
        </p:nvSpPr>
        <p:spPr/>
        <p:txBody>
          <a:bodyPr>
            <a:normAutofit/>
          </a:bodyPr>
          <a:lstStyle/>
          <a:p>
            <a:r>
              <a:rPr lang="en-US" sz="4000" dirty="0"/>
              <a:t>Project Cost</a:t>
            </a:r>
          </a:p>
        </p:txBody>
      </p:sp>
      <p:graphicFrame>
        <p:nvGraphicFramePr>
          <p:cNvPr id="6" name="Table 6">
            <a:extLst>
              <a:ext uri="{FF2B5EF4-FFF2-40B4-BE49-F238E27FC236}">
                <a16:creationId xmlns:a16="http://schemas.microsoft.com/office/drawing/2014/main" id="{8B7BCCA9-18BA-52E6-36DC-1757073A1486}"/>
              </a:ext>
            </a:extLst>
          </p:cNvPr>
          <p:cNvGraphicFramePr>
            <a:graphicFrameLocks noGrp="1"/>
          </p:cNvGraphicFramePr>
          <p:nvPr>
            <p:ph idx="1"/>
            <p:extLst>
              <p:ext uri="{D42A27DB-BD31-4B8C-83A1-F6EECF244321}">
                <p14:modId xmlns:p14="http://schemas.microsoft.com/office/powerpoint/2010/main" val="4193227302"/>
              </p:ext>
            </p:extLst>
          </p:nvPr>
        </p:nvGraphicFramePr>
        <p:xfrm>
          <a:off x="1185410" y="1613354"/>
          <a:ext cx="9011784" cy="4477200"/>
        </p:xfrm>
        <a:graphic>
          <a:graphicData uri="http://schemas.openxmlformats.org/drawingml/2006/table">
            <a:tbl>
              <a:tblPr firstRow="1" bandRow="1">
                <a:tableStyleId>{5C22544A-7EE6-4342-B048-85BDC9FD1C3A}</a:tableStyleId>
              </a:tblPr>
              <a:tblGrid>
                <a:gridCol w="4505892">
                  <a:extLst>
                    <a:ext uri="{9D8B030D-6E8A-4147-A177-3AD203B41FA5}">
                      <a16:colId xmlns:a16="http://schemas.microsoft.com/office/drawing/2014/main" val="3482271354"/>
                    </a:ext>
                  </a:extLst>
                </a:gridCol>
                <a:gridCol w="4505892">
                  <a:extLst>
                    <a:ext uri="{9D8B030D-6E8A-4147-A177-3AD203B41FA5}">
                      <a16:colId xmlns:a16="http://schemas.microsoft.com/office/drawing/2014/main" val="4282537080"/>
                    </a:ext>
                  </a:extLst>
                </a:gridCol>
              </a:tblGrid>
              <a:tr h="447720">
                <a:tc>
                  <a:txBody>
                    <a:bodyPr/>
                    <a:lstStyle/>
                    <a:p>
                      <a:pPr marL="0" marR="0" algn="ctr">
                        <a:lnSpc>
                          <a:spcPct val="107000"/>
                        </a:lnSpc>
                        <a:spcBef>
                          <a:spcPts val="0"/>
                        </a:spcBef>
                        <a:spcAft>
                          <a:spcPts val="800"/>
                        </a:spcAft>
                      </a:pPr>
                      <a:r>
                        <a:rPr lang="en-US" sz="1400" b="1" dirty="0">
                          <a:effectLst/>
                        </a:rPr>
                        <a:t>Task</a:t>
                      </a:r>
                      <a:endParaRPr lang="en-US" sz="14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400" b="1" dirty="0">
                          <a:effectLst/>
                        </a:rPr>
                        <a:t>Duration(days)</a:t>
                      </a:r>
                      <a:endParaRPr lang="en-US" sz="14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729464353"/>
                  </a:ext>
                </a:extLst>
              </a:tr>
              <a:tr h="44772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Project Research</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10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77238656"/>
                  </a:ext>
                </a:extLst>
              </a:tr>
              <a:tr h="447720">
                <a:tc>
                  <a:txBody>
                    <a:bodyPr/>
                    <a:lstStyle/>
                    <a:p>
                      <a:pPr marL="0" marR="0" algn="ctr">
                        <a:lnSpc>
                          <a:spcPct val="107000"/>
                        </a:lnSpc>
                        <a:spcBef>
                          <a:spcPts val="0"/>
                        </a:spcBef>
                        <a:spcAft>
                          <a:spcPts val="800"/>
                        </a:spcAft>
                      </a:pPr>
                      <a:r>
                        <a:rPr lang="en-US" sz="1000" dirty="0">
                          <a:effectLst/>
                        </a:rPr>
                        <a:t>Specification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11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792404499"/>
                  </a:ext>
                </a:extLst>
              </a:tr>
              <a:tr h="447720">
                <a:tc>
                  <a:txBody>
                    <a:bodyPr/>
                    <a:lstStyle/>
                    <a:p>
                      <a:pPr marL="0" marR="0" algn="ctr">
                        <a:lnSpc>
                          <a:spcPct val="107000"/>
                        </a:lnSpc>
                        <a:spcBef>
                          <a:spcPts val="0"/>
                        </a:spcBef>
                        <a:spcAft>
                          <a:spcPts val="800"/>
                        </a:spcAft>
                      </a:pPr>
                      <a:r>
                        <a:rPr lang="en-US" sz="1000" dirty="0">
                          <a:effectLst/>
                        </a:rPr>
                        <a:t>Planning</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9</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180811559"/>
                  </a:ext>
                </a:extLst>
              </a:tr>
              <a:tr h="447720">
                <a:tc>
                  <a:txBody>
                    <a:bodyPr/>
                    <a:lstStyle/>
                    <a:p>
                      <a:pPr marL="0" marR="0" algn="ctr">
                        <a:lnSpc>
                          <a:spcPct val="107000"/>
                        </a:lnSpc>
                        <a:spcBef>
                          <a:spcPts val="0"/>
                        </a:spcBef>
                        <a:spcAft>
                          <a:spcPts val="800"/>
                        </a:spcAft>
                      </a:pPr>
                      <a:r>
                        <a:rPr lang="en-US" sz="1000" dirty="0">
                          <a:effectLst/>
                        </a:rPr>
                        <a:t>Design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12</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7645349"/>
                  </a:ext>
                </a:extLst>
              </a:tr>
              <a:tr h="447720">
                <a:tc>
                  <a:txBody>
                    <a:bodyPr/>
                    <a:lstStyle/>
                    <a:p>
                      <a:pPr marL="0" marR="0" algn="ctr">
                        <a:lnSpc>
                          <a:spcPct val="107000"/>
                        </a:lnSpc>
                        <a:spcBef>
                          <a:spcPts val="0"/>
                        </a:spcBef>
                        <a:spcAft>
                          <a:spcPts val="800"/>
                        </a:spcAft>
                      </a:pPr>
                      <a:r>
                        <a:rPr lang="en-US" sz="1000">
                          <a:effectLst/>
                        </a:rPr>
                        <a:t>Development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14</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471732055"/>
                  </a:ext>
                </a:extLst>
              </a:tr>
              <a:tr h="447720">
                <a:tc>
                  <a:txBody>
                    <a:bodyPr/>
                    <a:lstStyle/>
                    <a:p>
                      <a:pPr marL="0" marR="0" algn="ctr">
                        <a:lnSpc>
                          <a:spcPct val="107000"/>
                        </a:lnSpc>
                        <a:spcBef>
                          <a:spcPts val="0"/>
                        </a:spcBef>
                        <a:spcAft>
                          <a:spcPts val="800"/>
                        </a:spcAft>
                      </a:pPr>
                      <a:r>
                        <a:rPr lang="en-US" sz="1000">
                          <a:effectLst/>
                        </a:rPr>
                        <a:t>Training</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14</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036380370"/>
                  </a:ext>
                </a:extLst>
              </a:tr>
              <a:tr h="447720">
                <a:tc>
                  <a:txBody>
                    <a:bodyPr/>
                    <a:lstStyle/>
                    <a:p>
                      <a:pPr marL="0" marR="0" algn="ctr">
                        <a:lnSpc>
                          <a:spcPct val="107000"/>
                        </a:lnSpc>
                        <a:spcBef>
                          <a:spcPts val="0"/>
                        </a:spcBef>
                        <a:spcAft>
                          <a:spcPts val="800"/>
                        </a:spcAft>
                      </a:pPr>
                      <a:r>
                        <a:rPr lang="en-US" sz="1000">
                          <a:effectLst/>
                        </a:rPr>
                        <a:t>Assessment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22744310"/>
                  </a:ext>
                </a:extLst>
              </a:tr>
              <a:tr h="447720">
                <a:tc>
                  <a:txBody>
                    <a:bodyPr/>
                    <a:lstStyle/>
                    <a:p>
                      <a:pPr marL="0" marR="0" algn="ctr">
                        <a:lnSpc>
                          <a:spcPct val="107000"/>
                        </a:lnSpc>
                        <a:spcBef>
                          <a:spcPts val="0"/>
                        </a:spcBef>
                        <a:spcAft>
                          <a:spcPts val="800"/>
                        </a:spcAft>
                      </a:pPr>
                      <a:r>
                        <a:rPr lang="en-US" sz="1000">
                          <a:effectLst/>
                        </a:rPr>
                        <a:t>Documentation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13</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484997824"/>
                  </a:ext>
                </a:extLst>
              </a:tr>
              <a:tr h="447720">
                <a:tc>
                  <a:txBody>
                    <a:bodyPr/>
                    <a:lstStyle/>
                    <a:p>
                      <a:pPr marL="0" marR="0" algn="ctr">
                        <a:lnSpc>
                          <a:spcPct val="107000"/>
                        </a:lnSpc>
                        <a:spcBef>
                          <a:spcPts val="0"/>
                        </a:spcBef>
                        <a:spcAft>
                          <a:spcPts val="800"/>
                        </a:spcAft>
                      </a:pPr>
                      <a:r>
                        <a:rPr lang="en-US" sz="1000" dirty="0">
                          <a:effectLst/>
                        </a:rPr>
                        <a:t>Total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91 (13 weeks)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67195343"/>
                  </a:ext>
                </a:extLst>
              </a:tr>
            </a:tbl>
          </a:graphicData>
        </a:graphic>
      </p:graphicFrame>
      <p:sp>
        <p:nvSpPr>
          <p:cNvPr id="7" name="Rectangle 6">
            <a:extLst>
              <a:ext uri="{FF2B5EF4-FFF2-40B4-BE49-F238E27FC236}">
                <a16:creationId xmlns:a16="http://schemas.microsoft.com/office/drawing/2014/main" id="{9A7062AA-EAAB-183F-5952-B7566F0268B8}"/>
              </a:ext>
            </a:extLst>
          </p:cNvPr>
          <p:cNvSpPr/>
          <p:nvPr/>
        </p:nvSpPr>
        <p:spPr>
          <a:xfrm>
            <a:off x="380766" y="6294664"/>
            <a:ext cx="1127125" cy="408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997401"/>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72F8CF-3688-4B14-A13A-EB7FF46D2F47}">
  <ds:schemaRefs>
    <ds:schemaRef ds:uri="http://purl.org/dc/elements/1.1/"/>
    <ds:schemaRef ds:uri="http://schemas.openxmlformats.org/package/2006/metadata/core-properties"/>
    <ds:schemaRef ds:uri="16c05727-aa75-4e4a-9b5f-8a80a1165891"/>
    <ds:schemaRef ds:uri="http://purl.org/dc/terms/"/>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4996C2-A795-46F9-93BE-0C463FDCD1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633</Words>
  <Application>Microsoft Office PowerPoint</Application>
  <PresentationFormat>Widescreen</PresentationFormat>
  <Paragraphs>237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Corbel (Headings)</vt:lpstr>
      <vt:lpstr>Georgia</vt:lpstr>
      <vt:lpstr>Office Theme</vt:lpstr>
      <vt:lpstr>Bangla news image caption generation</vt:lpstr>
      <vt:lpstr>Team ELON    (A1-G4)</vt:lpstr>
      <vt:lpstr>Problem Definition</vt:lpstr>
      <vt:lpstr>Objective</vt:lpstr>
      <vt:lpstr>SOLUTION</vt:lpstr>
      <vt:lpstr>Requirement analysis</vt:lpstr>
      <vt:lpstr>Impact on Society</vt:lpstr>
      <vt:lpstr>Project Management</vt:lpstr>
      <vt:lpstr>Project Cost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2023-01-31T16:21:47Z</dcterms:created>
  <dcterms:modified xsi:type="dcterms:W3CDTF">2023-02-04T16:17:22Z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