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5"/>
  </p:notesMasterIdLst>
  <p:handoutMasterIdLst>
    <p:handoutMasterId r:id="rId16"/>
  </p:handoutMasterIdLst>
  <p:sldIdLst>
    <p:sldId id="258" r:id="rId5"/>
    <p:sldId id="274" r:id="rId6"/>
    <p:sldId id="268" r:id="rId7"/>
    <p:sldId id="269" r:id="rId8"/>
    <p:sldId id="271" r:id="rId9"/>
    <p:sldId id="277" r:id="rId10"/>
    <p:sldId id="278" r:id="rId11"/>
    <p:sldId id="273" r:id="rId12"/>
    <p:sldId id="279"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B2606E"/>
    <a:srgbClr val="E7E6E6"/>
    <a:srgbClr val="FFFF99"/>
    <a:srgbClr val="FFFF66"/>
    <a:srgbClr val="BE7A85"/>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434" autoAdjust="0"/>
  </p:normalViewPr>
  <p:slideViewPr>
    <p:cSldViewPr snapToGrid="0" showGuides="1">
      <p:cViewPr varScale="1">
        <p:scale>
          <a:sx n="117" d="100"/>
          <a:sy n="117" d="100"/>
        </p:scale>
        <p:origin x="336" y="138"/>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51B4DD-15C8-4661-884B-618628EC1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78A688-EE94-44BF-A9B6-FD51CF6D64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50357-9784-4A90-96B4-0B331B4230FA}" type="datetimeFigureOut">
              <a:rPr lang="en-US" smtClean="0"/>
              <a:t>2/4/2023</a:t>
            </a:fld>
            <a:endParaRPr lang="en-US" dirty="0"/>
          </a:p>
        </p:txBody>
      </p:sp>
      <p:sp>
        <p:nvSpPr>
          <p:cNvPr id="4" name="Footer Placeholder 3">
            <a:extLst>
              <a:ext uri="{FF2B5EF4-FFF2-40B4-BE49-F238E27FC236}">
                <a16:creationId xmlns:a16="http://schemas.microsoft.com/office/drawing/2014/main" id="{97CB2C68-562A-4D2A-9890-4436EDCEC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41883F-BA65-4049-B6C2-7C1A5A6D08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50802-3B37-42FB-BECC-88074371FEFB}" type="slidenum">
              <a:rPr lang="en-US" smtClean="0"/>
              <a:t>‹#›</a:t>
            </a:fld>
            <a:endParaRPr lang="en-US" dirty="0"/>
          </a:p>
        </p:txBody>
      </p:sp>
    </p:spTree>
    <p:extLst>
      <p:ext uri="{BB962C8B-B14F-4D97-AF65-F5344CB8AC3E}">
        <p14:creationId xmlns:p14="http://schemas.microsoft.com/office/powerpoint/2010/main" val="968079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8</a:t>
            </a:fld>
            <a:endParaRPr lang="en-US" noProof="0" dirty="0"/>
          </a:p>
        </p:txBody>
      </p:sp>
    </p:spTree>
    <p:extLst>
      <p:ext uri="{BB962C8B-B14F-4D97-AF65-F5344CB8AC3E}">
        <p14:creationId xmlns:p14="http://schemas.microsoft.com/office/powerpoint/2010/main" val="2712020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1323590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87995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671652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6897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11575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2/4/2023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6" r:id="rId9"/>
    <p:sldLayoutId id="2147483675" r:id="rId10"/>
    <p:sldLayoutId id="2147483664" r:id="rId11"/>
    <p:sldLayoutId id="2147483665" r:id="rId12"/>
    <p:sldLayoutId id="2147483666" r:id="rId13"/>
    <p:sldLayoutId id="2147483667" r:id="rId14"/>
    <p:sldLayoutId id="2147483668" r:id="rId15"/>
    <p:sldLayoutId id="2147483669" r:id="rId16"/>
    <p:sldLayoutId id="2147483671" r:id="rId17"/>
    <p:sldLayoutId id="2147483672" r:id="rId18"/>
    <p:sldLayoutId id="2147483674" r:id="rId19"/>
    <p:sldLayoutId id="214748367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SafiChowdhury/Bangla-news-image-caption-generation.gi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Nazmul246" TargetMode="External"/><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hyperlink" Target="https://github.com/SafiChowdhury" TargetMode="External"/><Relationship Id="rId5" Type="http://schemas.openxmlformats.org/officeDocument/2006/relationships/image" Target="../media/image13.png"/><Relationship Id="rId10" Type="http://schemas.openxmlformats.org/officeDocument/2006/relationships/hyperlink" Target="https://github.com/mahmud-niaz" TargetMode="External"/><Relationship Id="rId4" Type="http://schemas.openxmlformats.org/officeDocument/2006/relationships/hyperlink" Target="https://github.com/Md-rufiad-rahi-arnob" TargetMode="External"/><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E7A85"/>
        </a:solidFill>
        <a:effectLst/>
      </p:bgPr>
    </p:bg>
    <p:spTree>
      <p:nvGrpSpPr>
        <p:cNvPr id="1" name=""/>
        <p:cNvGrpSpPr/>
        <p:nvPr/>
      </p:nvGrpSpPr>
      <p:grpSpPr>
        <a:xfrm>
          <a:off x="0" y="0"/>
          <a:ext cx="0" cy="0"/>
          <a:chOff x="0" y="0"/>
          <a:chExt cx="0" cy="0"/>
        </a:xfrm>
      </p:grpSpPr>
      <p:sp>
        <p:nvSpPr>
          <p:cNvPr id="7" name="Rectangle 6"/>
          <p:cNvSpPr/>
          <p:nvPr/>
        </p:nvSpPr>
        <p:spPr>
          <a:xfrm>
            <a:off x="6232358" y="4018547"/>
            <a:ext cx="3272589" cy="409074"/>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167187" y="1459831"/>
            <a:ext cx="5967663" cy="2967790"/>
          </a:xfrm>
        </p:spPr>
        <p:txBody>
          <a:bodyPr/>
          <a:lstStyle/>
          <a:p>
            <a:r>
              <a:rPr lang="en-US" sz="4800" dirty="0">
                <a:solidFill>
                  <a:srgbClr val="FFFF99"/>
                </a:solidFill>
              </a:rPr>
              <a:t>Bangla news image caption generation</a:t>
            </a:r>
          </a:p>
        </p:txBody>
      </p:sp>
      <p:sp>
        <p:nvSpPr>
          <p:cNvPr id="8" name="Rectangle 7"/>
          <p:cNvSpPr/>
          <p:nvPr/>
        </p:nvSpPr>
        <p:spPr>
          <a:xfrm>
            <a:off x="9817768" y="336884"/>
            <a:ext cx="1973179" cy="745958"/>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20BABD6-D56E-ABEF-C461-8FF02CE8D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683" y="919520"/>
            <a:ext cx="5018960" cy="50189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43066C7-CC46-4D1E-2C3F-D6F10EB9825D}"/>
              </a:ext>
            </a:extLst>
          </p:cNvPr>
          <p:cNvSpPr txBox="1"/>
          <p:nvPr/>
        </p:nvSpPr>
        <p:spPr>
          <a:xfrm>
            <a:off x="9984920" y="5938480"/>
            <a:ext cx="2269674" cy="400110"/>
          </a:xfrm>
          <a:prstGeom prst="rect">
            <a:avLst/>
          </a:prstGeom>
          <a:noFill/>
        </p:spPr>
        <p:txBody>
          <a:bodyPr wrap="square" rtlCol="0">
            <a:spAutoFit/>
          </a:bodyPr>
          <a:lstStyle/>
          <a:p>
            <a:r>
              <a:rPr lang="en-US" sz="2000" dirty="0">
                <a:solidFill>
                  <a:schemeClr val="bg1"/>
                </a:solidFill>
                <a:hlinkClick r:id="rId4">
                  <a:extLst>
                    <a:ext uri="{A12FA001-AC4F-418D-AE19-62706E023703}">
                      <ahyp:hlinkClr xmlns:ahyp="http://schemas.microsoft.com/office/drawing/2018/hyperlinkcolor" val="tx"/>
                    </a:ext>
                  </a:extLst>
                </a:hlinkClick>
              </a:rPr>
              <a:t>GitHub </a:t>
            </a:r>
            <a:r>
              <a:rPr lang="en-US" sz="2000" dirty="0" err="1">
                <a:solidFill>
                  <a:schemeClr val="bg1"/>
                </a:solidFill>
                <a:hlinkClick r:id="rId4">
                  <a:extLst>
                    <a:ext uri="{A12FA001-AC4F-418D-AE19-62706E023703}">
                      <ahyp:hlinkClr xmlns:ahyp="http://schemas.microsoft.com/office/drawing/2018/hyperlinkcolor" val="tx"/>
                    </a:ext>
                  </a:extLst>
                </a:hlinkClick>
              </a:rPr>
              <a:t>Repositorie</a:t>
            </a:r>
            <a:endParaRPr lang="en-US" sz="2000" dirty="0">
              <a:solidFill>
                <a:schemeClr val="bg1"/>
              </a:solidFill>
            </a:endParaRPr>
          </a:p>
        </p:txBody>
      </p:sp>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86950" y="257175"/>
            <a:ext cx="1957388" cy="1085850"/>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24625" y="4467225"/>
            <a:ext cx="1957388" cy="1085850"/>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347744" y="3924300"/>
            <a:ext cx="3082006" cy="1085850"/>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a:extLst>
              <a:ext uri="{FF2B5EF4-FFF2-40B4-BE49-F238E27FC236}">
                <a16:creationId xmlns:a16="http://schemas.microsoft.com/office/drawing/2014/main" id="{9178B9EF-31F7-179F-C7EF-4ACBBDD22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p:txBody>
          <a:bodyPr/>
          <a:lstStyle/>
          <a:p>
            <a:r>
              <a:rPr lang="en-US" dirty="0"/>
              <a:t>Team ELON    (A1-G4)</a:t>
            </a:r>
          </a:p>
        </p:txBody>
      </p:sp>
      <p:pic>
        <p:nvPicPr>
          <p:cNvPr id="17" name="Picture Placeholder 16">
            <a:extLst>
              <a:ext uri="{FF2B5EF4-FFF2-40B4-BE49-F238E27FC236}">
                <a16:creationId xmlns:a16="http://schemas.microsoft.com/office/drawing/2014/main" id="{CBB1FBB7-8048-6F41-A39C-61BDC2D38BF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114424" y="1862823"/>
            <a:ext cx="1434214" cy="1551890"/>
          </a:xfrm>
        </p:spPr>
      </p:pic>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p:txBody>
          <a:bodyPr/>
          <a:lstStyle/>
          <a:p>
            <a:r>
              <a:rPr lang="en-US" b="0" dirty="0" err="1"/>
              <a:t>Md.Rufiad</a:t>
            </a:r>
            <a:r>
              <a:rPr lang="en-US" b="0" dirty="0"/>
              <a:t> </a:t>
            </a:r>
            <a:r>
              <a:rPr lang="en-US" b="0" dirty="0" err="1"/>
              <a:t>Rahi</a:t>
            </a:r>
            <a:r>
              <a:rPr lang="en-US" b="0" dirty="0"/>
              <a:t> </a:t>
            </a:r>
            <a:r>
              <a:rPr lang="en-US" b="0" dirty="0" err="1"/>
              <a:t>Arnob</a:t>
            </a:r>
            <a:endParaRPr lang="en-US" dirty="0"/>
          </a:p>
        </p:txBody>
      </p:sp>
      <p:sp>
        <p:nvSpPr>
          <p:cNvPr id="8" name="Content Placeholder 7">
            <a:extLst>
              <a:ext uri="{FF2B5EF4-FFF2-40B4-BE49-F238E27FC236}">
                <a16:creationId xmlns:a16="http://schemas.microsoft.com/office/drawing/2014/main" id="{5935AC4D-C17D-4827-B693-43A34920A5FD}"/>
              </a:ext>
            </a:extLst>
          </p:cNvPr>
          <p:cNvSpPr>
            <a:spLocks noGrp="1"/>
          </p:cNvSpPr>
          <p:nvPr>
            <p:ph idx="1"/>
          </p:nvPr>
        </p:nvSpPr>
        <p:spPr/>
        <p:txBody>
          <a:bodyPr/>
          <a:lstStyle/>
          <a:p>
            <a:r>
              <a:rPr lang="en-US" dirty="0"/>
              <a:t>20101006</a:t>
            </a:r>
          </a:p>
          <a:p>
            <a:endParaRPr lang="en-US" dirty="0"/>
          </a:p>
          <a:p>
            <a:r>
              <a:rPr lang="en-US" dirty="0">
                <a:hlinkClick r:id="rId4"/>
              </a:rPr>
              <a:t>https://github.com/Md-rufiad-rahi-arnob</a:t>
            </a:r>
            <a:endParaRPr lang="en-US" dirty="0"/>
          </a:p>
        </p:txBody>
      </p:sp>
      <p:pic>
        <p:nvPicPr>
          <p:cNvPr id="19" name="Picture Placeholder 18">
            <a:extLst>
              <a:ext uri="{FF2B5EF4-FFF2-40B4-BE49-F238E27FC236}">
                <a16:creationId xmlns:a16="http://schemas.microsoft.com/office/drawing/2014/main" id="{9F61DE0B-ECF7-B74B-80E5-B602A86B8F81}"/>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tretch>
            <a:fillRect/>
          </a:stretch>
        </p:blipFill>
        <p:spPr>
          <a:xfrm>
            <a:off x="3968940" y="1848535"/>
            <a:ext cx="1419074" cy="1566178"/>
          </a:xfrm>
        </p:spPr>
      </p:pic>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p:txBody>
          <a:bodyPr/>
          <a:lstStyle/>
          <a:p>
            <a:r>
              <a:rPr lang="en-US" b="0" dirty="0"/>
              <a:t>Safi </a:t>
            </a:r>
            <a:r>
              <a:rPr lang="en-US" b="0" dirty="0" err="1"/>
              <a:t>Ullah</a:t>
            </a:r>
            <a:r>
              <a:rPr lang="en-US" b="0" dirty="0"/>
              <a:t> Chowdhury</a:t>
            </a:r>
            <a:endParaRPr lang="en-US" dirty="0"/>
          </a:p>
        </p:txBody>
      </p:sp>
      <p:sp>
        <p:nvSpPr>
          <p:cNvPr id="10" name="Content Placeholder 9">
            <a:extLst>
              <a:ext uri="{FF2B5EF4-FFF2-40B4-BE49-F238E27FC236}">
                <a16:creationId xmlns:a16="http://schemas.microsoft.com/office/drawing/2014/main" id="{CCF1405A-05DA-4553-A7B3-B9592963C6B1}"/>
              </a:ext>
            </a:extLst>
          </p:cNvPr>
          <p:cNvSpPr>
            <a:spLocks noGrp="1"/>
          </p:cNvSpPr>
          <p:nvPr>
            <p:ph idx="18"/>
          </p:nvPr>
        </p:nvSpPr>
        <p:spPr/>
        <p:txBody>
          <a:bodyPr/>
          <a:lstStyle/>
          <a:p>
            <a:r>
              <a:rPr lang="en-US" dirty="0"/>
              <a:t>20101010</a:t>
            </a:r>
          </a:p>
          <a:p>
            <a:endParaRPr lang="en-US" dirty="0"/>
          </a:p>
          <a:p>
            <a:r>
              <a:rPr lang="en-US" dirty="0">
                <a:hlinkClick r:id="rId6"/>
              </a:rPr>
              <a:t>https://github.com/SafiChowdhury</a:t>
            </a:r>
            <a:endParaRPr lang="en-US" dirty="0"/>
          </a:p>
        </p:txBody>
      </p:sp>
      <p:pic>
        <p:nvPicPr>
          <p:cNvPr id="21" name="Picture Placeholder 20">
            <a:extLst>
              <a:ext uri="{FF2B5EF4-FFF2-40B4-BE49-F238E27FC236}">
                <a16:creationId xmlns:a16="http://schemas.microsoft.com/office/drawing/2014/main" id="{007C99FF-D296-8544-B04B-EA1DBB457808}"/>
              </a:ext>
            </a:extLst>
          </p:cNvPr>
          <p:cNvPicPr>
            <a:picLocks noGrp="1" noChangeAspect="1"/>
          </p:cNvPicPr>
          <p:nvPr>
            <p:ph type="pic" sz="quarter" idx="15"/>
          </p:nvPr>
        </p:nvPicPr>
        <p:blipFill>
          <a:blip r:embed="rId7">
            <a:extLst>
              <a:ext uri="{28A0092B-C50C-407E-A947-70E740481C1C}">
                <a14:useLocalDpi xmlns:a14="http://schemas.microsoft.com/office/drawing/2010/main" val="0"/>
              </a:ext>
            </a:extLst>
          </a:blip>
          <a:stretch>
            <a:fillRect/>
          </a:stretch>
        </p:blipFill>
        <p:spPr>
          <a:xfrm>
            <a:off x="6808317" y="1848535"/>
            <a:ext cx="1406996" cy="1566178"/>
          </a:xfrm>
        </p:spPr>
      </p:pic>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p:txBody>
          <a:bodyPr/>
          <a:lstStyle/>
          <a:p>
            <a:r>
              <a:rPr lang="en-US" b="0" dirty="0"/>
              <a:t>Md. </a:t>
            </a:r>
            <a:r>
              <a:rPr lang="en-US" b="0" dirty="0" err="1"/>
              <a:t>Nazmul</a:t>
            </a:r>
            <a:r>
              <a:rPr lang="en-US" b="0" dirty="0"/>
              <a:t> Islam </a:t>
            </a:r>
            <a:r>
              <a:rPr lang="en-US" b="0" dirty="0" err="1"/>
              <a:t>Nayem</a:t>
            </a:r>
            <a:endParaRPr lang="en-US" dirty="0"/>
          </a:p>
        </p:txBody>
      </p:sp>
      <p:sp>
        <p:nvSpPr>
          <p:cNvPr id="12" name="Content Placeholder 11">
            <a:extLst>
              <a:ext uri="{FF2B5EF4-FFF2-40B4-BE49-F238E27FC236}">
                <a16:creationId xmlns:a16="http://schemas.microsoft.com/office/drawing/2014/main" id="{780C3E07-3509-4911-AFF9-20EA8F12D0A4}"/>
              </a:ext>
            </a:extLst>
          </p:cNvPr>
          <p:cNvSpPr>
            <a:spLocks noGrp="1"/>
          </p:cNvSpPr>
          <p:nvPr>
            <p:ph idx="20"/>
          </p:nvPr>
        </p:nvSpPr>
        <p:spPr/>
        <p:txBody>
          <a:bodyPr/>
          <a:lstStyle/>
          <a:p>
            <a:r>
              <a:rPr lang="en-US" dirty="0"/>
              <a:t>20101013</a:t>
            </a:r>
          </a:p>
          <a:p>
            <a:endParaRPr lang="en-US" dirty="0"/>
          </a:p>
          <a:p>
            <a:r>
              <a:rPr lang="en-US" dirty="0">
                <a:hlinkClick r:id="rId8"/>
              </a:rPr>
              <a:t>https://github.com/Nazmul246</a:t>
            </a:r>
            <a:endParaRPr lang="en-US" dirty="0"/>
          </a:p>
        </p:txBody>
      </p:sp>
      <p:pic>
        <p:nvPicPr>
          <p:cNvPr id="23" name="Picture Placeholder 22">
            <a:extLst>
              <a:ext uri="{FF2B5EF4-FFF2-40B4-BE49-F238E27FC236}">
                <a16:creationId xmlns:a16="http://schemas.microsoft.com/office/drawing/2014/main" id="{A164AE4A-BFE4-F247-8542-C612BD5BFAB9}"/>
              </a:ext>
            </a:extLst>
          </p:cNvPr>
          <p:cNvPicPr>
            <a:picLocks noGrp="1" noChangeAspect="1"/>
          </p:cNvPicPr>
          <p:nvPr>
            <p:ph type="pic" sz="quarter" idx="16"/>
          </p:nvPr>
        </p:nvPicPr>
        <p:blipFill>
          <a:blip r:embed="rId9">
            <a:extLst>
              <a:ext uri="{28A0092B-C50C-407E-A947-70E740481C1C}">
                <a14:useLocalDpi xmlns:a14="http://schemas.microsoft.com/office/drawing/2010/main" val="0"/>
              </a:ext>
            </a:extLst>
          </a:blip>
          <a:stretch>
            <a:fillRect/>
          </a:stretch>
        </p:blipFill>
        <p:spPr>
          <a:xfrm>
            <a:off x="9662444" y="1838528"/>
            <a:ext cx="1430337" cy="1545061"/>
          </a:xfrm>
        </p:spPr>
      </p:pic>
      <p:sp>
        <p:nvSpPr>
          <p:cNvPr id="15" name="Content Placeholder 14">
            <a:extLst>
              <a:ext uri="{FF2B5EF4-FFF2-40B4-BE49-F238E27FC236}">
                <a16:creationId xmlns:a16="http://schemas.microsoft.com/office/drawing/2014/main" id="{471C9CF1-70B0-46DB-869F-6DC53668898D}"/>
              </a:ext>
            </a:extLst>
          </p:cNvPr>
          <p:cNvSpPr>
            <a:spLocks noGrp="1"/>
          </p:cNvSpPr>
          <p:nvPr>
            <p:ph idx="23"/>
          </p:nvPr>
        </p:nvSpPr>
        <p:spPr/>
        <p:txBody>
          <a:bodyPr/>
          <a:lstStyle/>
          <a:p>
            <a:r>
              <a:rPr lang="en-US" b="0" dirty="0"/>
              <a:t>Niaz Mahmud</a:t>
            </a:r>
            <a:endParaRPr lang="en-US" dirty="0"/>
          </a:p>
        </p:txBody>
      </p:sp>
      <p:sp>
        <p:nvSpPr>
          <p:cNvPr id="14" name="Content Placeholder 13">
            <a:extLst>
              <a:ext uri="{FF2B5EF4-FFF2-40B4-BE49-F238E27FC236}">
                <a16:creationId xmlns:a16="http://schemas.microsoft.com/office/drawing/2014/main" id="{4EAA9254-229F-4C3E-B078-B8912E5BBE98}"/>
              </a:ext>
            </a:extLst>
          </p:cNvPr>
          <p:cNvSpPr>
            <a:spLocks noGrp="1"/>
          </p:cNvSpPr>
          <p:nvPr>
            <p:ph idx="22"/>
          </p:nvPr>
        </p:nvSpPr>
        <p:spPr/>
        <p:txBody>
          <a:bodyPr/>
          <a:lstStyle/>
          <a:p>
            <a:r>
              <a:rPr lang="en-US" dirty="0"/>
              <a:t>20101019</a:t>
            </a:r>
          </a:p>
          <a:p>
            <a:endParaRPr lang="en-US" dirty="0"/>
          </a:p>
          <a:p>
            <a:r>
              <a:rPr lang="en-US" dirty="0">
                <a:hlinkClick r:id="rId10"/>
              </a:rPr>
              <a:t>https://github.com/mahmud-niaz</a:t>
            </a:r>
            <a:endParaRPr lang="en-US" dirty="0"/>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
        <p:nvSpPr>
          <p:cNvPr id="5" name="Rectangle 4"/>
          <p:cNvSpPr/>
          <p:nvPr/>
        </p:nvSpPr>
        <p:spPr>
          <a:xfrm>
            <a:off x="259760" y="6100763"/>
            <a:ext cx="1411878"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63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 name="Oval 11"/>
          <p:cNvSpPr/>
          <p:nvPr/>
        </p:nvSpPr>
        <p:spPr>
          <a:xfrm>
            <a:off x="7069281" y="1738993"/>
            <a:ext cx="4009655" cy="37838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6960426-AAA6-4126-93AF-30F7DEE010A4}"/>
              </a:ext>
            </a:extLst>
          </p:cNvPr>
          <p:cNvSpPr>
            <a:spLocks noGrp="1"/>
          </p:cNvSpPr>
          <p:nvPr>
            <p:ph idx="1"/>
          </p:nvPr>
        </p:nvSpPr>
        <p:spPr/>
        <p:txBody>
          <a:bodyPr/>
          <a:lstStyle/>
          <a:p>
            <a:pPr marL="0" indent="0" rtl="0">
              <a:spcBef>
                <a:spcPts val="0"/>
              </a:spcBef>
              <a:spcAft>
                <a:spcPts val="0"/>
              </a:spcAft>
              <a:buNone/>
            </a:pPr>
            <a:r>
              <a:rPr lang="en-US" sz="1800" b="0" i="0" u="none" strike="noStrike" dirty="0">
                <a:solidFill>
                  <a:schemeClr val="tx1"/>
                </a:solidFill>
                <a:effectLst/>
                <a:latin typeface="Georgia" panose="02040502050405020303" pitchFamily="18" charset="0"/>
              </a:rPr>
              <a:t>Most of the caption generation tasks exist in the English language and no work has been reported yet in Bangla for news caption to the best of our knowledge.</a:t>
            </a:r>
            <a:endParaRPr lang="en-US" sz="2800" dirty="0">
              <a:solidFill>
                <a:schemeClr val="tx1"/>
              </a:solidFill>
              <a:latin typeface="Georgia" panose="02040502050405020303" pitchFamily="18" charset="0"/>
            </a:endParaRPr>
          </a:p>
          <a:p>
            <a:pPr marL="0" indent="0" rtl="0">
              <a:spcBef>
                <a:spcPts val="0"/>
              </a:spcBef>
              <a:spcAft>
                <a:spcPts val="0"/>
              </a:spcAft>
              <a:buNone/>
            </a:pPr>
            <a:br>
              <a:rPr lang="en-US" sz="2800" b="0" dirty="0">
                <a:solidFill>
                  <a:schemeClr val="tx1"/>
                </a:solidFill>
                <a:effectLst/>
              </a:rPr>
            </a:br>
            <a:r>
              <a:rPr lang="en-US" sz="1800" b="0" i="0" u="none" strike="noStrike" dirty="0">
                <a:solidFill>
                  <a:schemeClr val="tx1"/>
                </a:solidFill>
                <a:effectLst/>
                <a:latin typeface="Georgia" panose="02040502050405020303" pitchFamily="18" charset="0"/>
              </a:rPr>
              <a:t>A quality image captioning system requires an annotated training corpus. However, there is no such standard dataset available for this resource-constrained language.</a:t>
            </a:r>
            <a:endParaRPr lang="en-US" sz="2800" b="0" dirty="0">
              <a:solidFill>
                <a:schemeClr val="tx1"/>
              </a:solidFill>
              <a:effectLst/>
            </a:endParaRPr>
          </a:p>
          <a:p>
            <a:pPr marL="0" indent="0">
              <a:buNone/>
            </a:pPr>
            <a:br>
              <a:rPr lang="en-US" sz="2800" dirty="0"/>
            </a:br>
            <a:endParaRPr lang="en-US" sz="2800" dirty="0"/>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7" name="Picture Placeholder 6">
            <a:extLst>
              <a:ext uri="{FF2B5EF4-FFF2-40B4-BE49-F238E27FC236}">
                <a16:creationId xmlns:a16="http://schemas.microsoft.com/office/drawing/2014/main" id="{9A5950BD-9FA6-1BA3-E456-73D50607A5D8}"/>
              </a:ext>
            </a:extLst>
          </p:cNvPr>
          <p:cNvPicPr>
            <a:picLocks noGrp="1" noChangeAspect="1"/>
          </p:cNvPicPr>
          <p:nvPr>
            <p:ph type="pic" sz="quarter" idx="13"/>
          </p:nvPr>
        </p:nvPicPr>
        <p:blipFill>
          <a:blip r:embed="rId3"/>
          <a:srcRect t="4178" b="4178"/>
          <a:stretch>
            <a:fillRect/>
          </a:stretch>
        </p:blipFill>
        <p:spPr/>
      </p:pic>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solidFill>
                  <a:schemeClr val="tx1"/>
                </a:solidFill>
              </a:rPr>
              <a:t>Problem Definition</a:t>
            </a:r>
          </a:p>
        </p:txBody>
      </p:sp>
    </p:spTree>
    <p:extLst>
      <p:ext uri="{BB962C8B-B14F-4D97-AF65-F5344CB8AC3E}">
        <p14:creationId xmlns:p14="http://schemas.microsoft.com/office/powerpoint/2010/main" val="318753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000" dirty="0"/>
              <a:t>Objective</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1825624"/>
            <a:ext cx="5872667" cy="4817481"/>
          </a:xfrm>
        </p:spPr>
        <p:txBody>
          <a:bodyPr/>
          <a:lstStyle/>
          <a:p>
            <a:pPr marL="0" indent="0" rtl="0">
              <a:spcBef>
                <a:spcPts val="0"/>
              </a:spcBef>
              <a:spcAft>
                <a:spcPts val="0"/>
              </a:spcAft>
              <a:buNone/>
            </a:pPr>
            <a:r>
              <a:rPr lang="en-US" sz="1800" b="0" i="0" u="none" strike="noStrike" dirty="0">
                <a:solidFill>
                  <a:srgbClr val="333333"/>
                </a:solidFill>
                <a:effectLst/>
                <a:latin typeface="Georgia" panose="02040502050405020303" pitchFamily="18" charset="0"/>
              </a:rPr>
              <a:t>Images are a beautiful way to communicate and understand our surroundings. A good image can express things more loudly than a thousand words. </a:t>
            </a:r>
            <a:endParaRPr lang="en-US" sz="2000" b="0" dirty="0">
              <a:effectLst/>
            </a:endParaRPr>
          </a:p>
          <a:p>
            <a:pPr marL="0" indent="0" rtl="0">
              <a:spcBef>
                <a:spcPts val="0"/>
              </a:spcBef>
              <a:spcAft>
                <a:spcPts val="0"/>
              </a:spcAft>
              <a:buNone/>
            </a:pPr>
            <a:br>
              <a:rPr lang="en-US" sz="2000" b="0" dirty="0">
                <a:effectLst/>
              </a:rPr>
            </a:br>
            <a:r>
              <a:rPr lang="en-US" sz="1800" b="0" i="0" u="none" strike="noStrike" dirty="0">
                <a:solidFill>
                  <a:srgbClr val="333333"/>
                </a:solidFill>
                <a:effectLst/>
                <a:latin typeface="Georgia" panose="02040502050405020303" pitchFamily="18" charset="0"/>
              </a:rPr>
              <a:t>The proposed news caption generation system has been developed to understand the visual scenes of the newspaper.</a:t>
            </a:r>
            <a:endParaRPr lang="en-US" sz="2000" b="0" dirty="0">
              <a:effectLst/>
            </a:endParaRPr>
          </a:p>
          <a:p>
            <a:pPr marL="0" indent="0" rtl="0">
              <a:spcBef>
                <a:spcPts val="0"/>
              </a:spcBef>
              <a:spcAft>
                <a:spcPts val="0"/>
              </a:spcAft>
              <a:buNone/>
            </a:pPr>
            <a:br>
              <a:rPr lang="en-US" sz="2000" b="0" dirty="0">
                <a:effectLst/>
              </a:rPr>
            </a:br>
            <a:r>
              <a:rPr lang="en-US" sz="1800" b="0" i="0" u="none" strike="noStrike" dirty="0">
                <a:solidFill>
                  <a:srgbClr val="333333"/>
                </a:solidFill>
                <a:effectLst/>
                <a:latin typeface="Georgia" panose="02040502050405020303" pitchFamily="18" charset="0"/>
              </a:rPr>
              <a:t>We aim to develop a news image caption generation model</a:t>
            </a:r>
            <a:r>
              <a:rPr lang="en-US" sz="2000" b="0" i="0" u="none" strike="noStrike" dirty="0">
                <a:solidFill>
                  <a:srgbClr val="333333"/>
                </a:solidFill>
                <a:effectLst/>
                <a:latin typeface="Georgia" panose="02040502050405020303" pitchFamily="18" charset="0"/>
              </a:rPr>
              <a:t> </a:t>
            </a:r>
            <a:r>
              <a:rPr lang="en-US" sz="1800" b="0" i="0" u="none" strike="noStrike" dirty="0">
                <a:solidFill>
                  <a:srgbClr val="333333"/>
                </a:solidFill>
                <a:effectLst/>
                <a:latin typeface="Georgia" panose="02040502050405020303" pitchFamily="18" charset="0"/>
              </a:rPr>
              <a:t>in low resource Bangla language. Our model is well suited as a baseline for future work on the Bangla news image caption generation.</a:t>
            </a:r>
            <a:endParaRPr lang="en-US" sz="2000" b="0" dirty="0">
              <a:effectLst/>
            </a:endParaRPr>
          </a:p>
          <a:p>
            <a:pPr marL="0" indent="0">
              <a:buNone/>
            </a:pPr>
            <a:br>
              <a:rPr lang="en-US" sz="2000" dirty="0"/>
            </a:br>
            <a:br>
              <a:rPr lang="en-US" sz="2800" dirty="0"/>
            </a:br>
            <a:endParaRPr lang="en-US" sz="2800" dirty="0"/>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411628" y="0"/>
            <a:ext cx="5780372" cy="5780372"/>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8" name="Rectangle 7"/>
          <p:cNvSpPr/>
          <p:nvPr/>
        </p:nvSpPr>
        <p:spPr>
          <a:xfrm>
            <a:off x="380766" y="6062833"/>
            <a:ext cx="1127125" cy="785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5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E6E6"/>
        </a:solidFill>
        <a:effectLst/>
      </p:bgPr>
    </p:bg>
    <p:spTree>
      <p:nvGrpSpPr>
        <p:cNvPr id="1" name=""/>
        <p:cNvGrpSpPr/>
        <p:nvPr/>
      </p:nvGrpSpPr>
      <p:grpSpPr>
        <a:xfrm>
          <a:off x="0" y="0"/>
          <a:ext cx="0" cy="0"/>
          <a:chOff x="0" y="0"/>
          <a:chExt cx="0" cy="0"/>
        </a:xfrm>
      </p:grpSpPr>
      <p:sp>
        <p:nvSpPr>
          <p:cNvPr id="16" name="Rectangle 15"/>
          <p:cNvSpPr/>
          <p:nvPr/>
        </p:nvSpPr>
        <p:spPr>
          <a:xfrm rot="16200000">
            <a:off x="9736124" y="1701832"/>
            <a:ext cx="1027926" cy="928715"/>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75807" y="1674949"/>
            <a:ext cx="1332203" cy="1270345"/>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9174829F-81A5-77DD-690D-2EA521C1B3A5}"/>
              </a:ext>
            </a:extLst>
          </p:cNvPr>
          <p:cNvSpPr>
            <a:spLocks noGrp="1"/>
          </p:cNvSpPr>
          <p:nvPr>
            <p:ph idx="1"/>
          </p:nvPr>
        </p:nvSpPr>
        <p:spPr>
          <a:xfrm>
            <a:off x="342900" y="1807999"/>
            <a:ext cx="5345688" cy="4209415"/>
          </a:xfrm>
        </p:spPr>
        <p:txBody>
          <a:bodyPr/>
          <a:lstStyle/>
          <a:p>
            <a:pPr marL="0" indent="0" rtl="0">
              <a:spcBef>
                <a:spcPts val="0"/>
              </a:spcBef>
              <a:spcAft>
                <a:spcPts val="0"/>
              </a:spcAft>
              <a:buNone/>
            </a:pPr>
            <a:r>
              <a:rPr lang="en-US" sz="1800" b="0" i="0" u="none" strike="noStrike" dirty="0">
                <a:solidFill>
                  <a:srgbClr val="333333"/>
                </a:solidFill>
                <a:effectLst/>
                <a:latin typeface="Georgia" panose="02040502050405020303" pitchFamily="18" charset="0"/>
              </a:rPr>
              <a:t>We introduce a Bangla news dataset. Development of a Bangla contextual newspaper dataset consists of both news images embedded with news articles. </a:t>
            </a:r>
            <a:endParaRPr lang="en-US" b="0" dirty="0">
              <a:effectLst/>
            </a:endParaRPr>
          </a:p>
          <a:p>
            <a:pPr marL="0" indent="0" rtl="0">
              <a:spcBef>
                <a:spcPts val="0"/>
              </a:spcBef>
              <a:spcAft>
                <a:spcPts val="0"/>
              </a:spcAft>
              <a:buNone/>
            </a:pPr>
            <a:br>
              <a:rPr lang="en-US" b="0" dirty="0">
                <a:effectLst/>
              </a:rPr>
            </a:br>
            <a:r>
              <a:rPr lang="en-US" sz="1800" b="0" i="0" u="none" strike="noStrike" dirty="0">
                <a:solidFill>
                  <a:srgbClr val="333333"/>
                </a:solidFill>
                <a:effectLst/>
                <a:latin typeface="Georgia" panose="02040502050405020303" pitchFamily="18" charset="0"/>
              </a:rPr>
              <a:t>We focus on two seq2seq deep neural network architecture to address the Bangla news image caption generation. The first model is CNN-LSTM architecture and the other model is on the attention mechanism. CNN is working as an encoder to extract the image features.  LSTM layer works as a decoder for decoding sentences to generate a vector representation of the image caption. The attention mechanism is used to decide where to put attention and what information to analyze.</a:t>
            </a:r>
            <a:endParaRPr lang="en-US" b="0" dirty="0">
              <a:effectLst/>
            </a:endParaRP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26" name="Title 1">
            <a:extLst>
              <a:ext uri="{FF2B5EF4-FFF2-40B4-BE49-F238E27FC236}">
                <a16:creationId xmlns:a16="http://schemas.microsoft.com/office/drawing/2014/main" id="{E2C50832-0B36-43C5-98EC-4CD165D78718}"/>
              </a:ext>
            </a:extLst>
          </p:cNvPr>
          <p:cNvSpPr>
            <a:spLocks noGrp="1"/>
          </p:cNvSpPr>
          <p:nvPr>
            <p:ph type="title"/>
          </p:nvPr>
        </p:nvSpPr>
        <p:spPr>
          <a:xfrm>
            <a:off x="320836" y="482436"/>
            <a:ext cx="4937211" cy="1325563"/>
          </a:xfrm>
        </p:spPr>
        <p:txBody>
          <a:bodyPr/>
          <a:lstStyle/>
          <a:p>
            <a:r>
              <a:rPr lang="en-US" sz="4000" dirty="0">
                <a:latin typeface="Corbel (Headings)"/>
              </a:rPr>
              <a:t>SOLUTION</a:t>
            </a:r>
          </a:p>
        </p:txBody>
      </p:sp>
      <p:sp>
        <p:nvSpPr>
          <p:cNvPr id="9" name="Rectangle 8"/>
          <p:cNvSpPr/>
          <p:nvPr/>
        </p:nvSpPr>
        <p:spPr>
          <a:xfrm>
            <a:off x="342900" y="-14288"/>
            <a:ext cx="1850445" cy="157163"/>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42900" y="6143625"/>
            <a:ext cx="1211509" cy="600075"/>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405EBB7B-9FFF-A858-CC0E-776D65E6B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050" y="2062159"/>
            <a:ext cx="6700714" cy="2491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26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3D50F3-C6CD-F72D-F51F-717A73EA40A0}"/>
              </a:ext>
            </a:extLst>
          </p:cNvPr>
          <p:cNvSpPr>
            <a:spLocks noGrp="1"/>
          </p:cNvSpPr>
          <p:nvPr>
            <p:ph idx="1"/>
          </p:nvPr>
        </p:nvSpPr>
        <p:spPr/>
        <p:txBody>
          <a:bodyPr/>
          <a:lstStyle/>
          <a:p>
            <a:pPr marL="342900" indent="-342900">
              <a:buFont typeface="+mj-lt"/>
              <a:buAutoNum type="arabicPeriod"/>
            </a:pPr>
            <a:r>
              <a:rPr lang="en-US" sz="1400" b="0" i="0" dirty="0">
                <a:solidFill>
                  <a:srgbClr val="202124"/>
                </a:solidFill>
                <a:effectLst/>
                <a:latin typeface="Georgia" panose="02040502050405020303" pitchFamily="18" charset="0"/>
              </a:rPr>
              <a:t>We introduce a Bangla news dataset. Development of a Bangla contextual newspaper dataset consists of both news images embedded with news articles.</a:t>
            </a:r>
            <a:endParaRPr lang="en-US" sz="1400" dirty="0">
              <a:solidFill>
                <a:srgbClr val="202124"/>
              </a:solidFill>
              <a:latin typeface="Georgia" panose="02040502050405020303" pitchFamily="18" charset="0"/>
            </a:endParaRPr>
          </a:p>
          <a:p>
            <a:pPr marL="342900" indent="-342900">
              <a:buFont typeface="+mj-lt"/>
              <a:buAutoNum type="arabicPeriod"/>
            </a:pPr>
            <a:r>
              <a:rPr lang="en-US" sz="1400" b="0" i="0" dirty="0">
                <a:solidFill>
                  <a:srgbClr val="202124"/>
                </a:solidFill>
                <a:effectLst/>
                <a:latin typeface="Georgia" panose="02040502050405020303" pitchFamily="18" charset="0"/>
              </a:rPr>
              <a:t>We focus on two seq2seq deep neural network architecture to address the Bangla news image caption generation.</a:t>
            </a:r>
          </a:p>
          <a:p>
            <a:pPr marL="342900" indent="-342900">
              <a:buFont typeface="+mj-lt"/>
              <a:buAutoNum type="arabicPeriod"/>
            </a:pPr>
            <a:r>
              <a:rPr lang="en-US" sz="1400" b="0" i="0" dirty="0">
                <a:solidFill>
                  <a:srgbClr val="202124"/>
                </a:solidFill>
                <a:effectLst/>
                <a:latin typeface="Georgia" panose="02040502050405020303" pitchFamily="18" charset="0"/>
              </a:rPr>
              <a:t>CNN model working as an encoder to extract the image features.</a:t>
            </a:r>
            <a:endParaRPr lang="en-US" sz="1800" b="0" i="0" dirty="0">
              <a:solidFill>
                <a:srgbClr val="202124"/>
              </a:solidFill>
              <a:effectLst/>
              <a:latin typeface="Georgia" panose="02040502050405020303" pitchFamily="18" charset="0"/>
            </a:endParaRPr>
          </a:p>
          <a:p>
            <a:pPr marL="342900" indent="-342900">
              <a:buFont typeface="+mj-lt"/>
              <a:buAutoNum type="arabicPeriod"/>
            </a:pPr>
            <a:r>
              <a:rPr lang="en-US" sz="1400" b="0" i="0" dirty="0">
                <a:solidFill>
                  <a:srgbClr val="202124"/>
                </a:solidFill>
                <a:effectLst/>
                <a:latin typeface="Georgia" panose="02040502050405020303" pitchFamily="18" charset="0"/>
              </a:rPr>
              <a:t>LSTM layer works as a decoder for decoding sentences.</a:t>
            </a:r>
            <a:endParaRPr lang="en-US" sz="1400" dirty="0">
              <a:solidFill>
                <a:srgbClr val="202124"/>
              </a:solidFill>
              <a:latin typeface="Georgia" panose="02040502050405020303" pitchFamily="18" charset="0"/>
            </a:endParaRPr>
          </a:p>
          <a:p>
            <a:pPr marL="342900" indent="-342900">
              <a:buFont typeface="+mj-lt"/>
              <a:buAutoNum type="arabicPeriod"/>
            </a:pPr>
            <a:r>
              <a:rPr lang="en-US" sz="1400" dirty="0">
                <a:solidFill>
                  <a:srgbClr val="202124"/>
                </a:solidFill>
                <a:latin typeface="Georgia" panose="02040502050405020303" pitchFamily="18" charset="0"/>
              </a:rPr>
              <a:t>A</a:t>
            </a:r>
            <a:r>
              <a:rPr lang="en-US" sz="1400" b="0" i="0" dirty="0">
                <a:solidFill>
                  <a:srgbClr val="202124"/>
                </a:solidFill>
                <a:effectLst/>
                <a:latin typeface="Georgia" panose="02040502050405020303" pitchFamily="18" charset="0"/>
              </a:rPr>
              <a:t>ttention mechanism is used to decide where to put attention and what information to analyze.</a:t>
            </a:r>
            <a:endParaRPr lang="en-US" sz="1800"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DA71393A-324F-F087-67D0-F169B4877CBB}"/>
              </a:ext>
            </a:extLst>
          </p:cNvPr>
          <p:cNvSpPr>
            <a:spLocks noGrp="1"/>
          </p:cNvSpPr>
          <p:nvPr>
            <p:ph type="sldNum" sz="quarter" idx="12"/>
          </p:nvPr>
        </p:nvSpPr>
        <p:spPr/>
        <p:txBody>
          <a:bodyPr/>
          <a:lstStyle/>
          <a:p>
            <a:fld id="{9EC71654-96A5-4280-94F3-931C61A9F92C}" type="slidenum">
              <a:rPr lang="en-US" noProof="0" smtClean="0"/>
              <a:pPr/>
              <a:t>6</a:t>
            </a:fld>
            <a:endParaRPr lang="en-US" noProof="0" dirty="0"/>
          </a:p>
        </p:txBody>
      </p:sp>
      <p:pic>
        <p:nvPicPr>
          <p:cNvPr id="8" name="Picture Placeholder 7">
            <a:extLst>
              <a:ext uri="{FF2B5EF4-FFF2-40B4-BE49-F238E27FC236}">
                <a16:creationId xmlns:a16="http://schemas.microsoft.com/office/drawing/2014/main" id="{2FD124D1-1A71-4601-87E3-9416AC806AA0}"/>
              </a:ext>
            </a:extLst>
          </p:cNvPr>
          <p:cNvPicPr>
            <a:picLocks noGrp="1" noChangeAspect="1"/>
          </p:cNvPicPr>
          <p:nvPr>
            <p:ph type="pic" sz="quarter" idx="13"/>
          </p:nvPr>
        </p:nvPicPr>
        <p:blipFill>
          <a:blip r:embed="rId2"/>
          <a:srcRect t="1438" b="1438"/>
          <a:stretch>
            <a:fillRect/>
          </a:stretch>
        </p:blipFill>
        <p:spPr>
          <a:xfrm>
            <a:off x="5884648" y="-1"/>
            <a:ext cx="6307352" cy="5780371"/>
          </a:xfrm>
        </p:spPr>
      </p:pic>
      <p:sp>
        <p:nvSpPr>
          <p:cNvPr id="5" name="Title 4">
            <a:extLst>
              <a:ext uri="{FF2B5EF4-FFF2-40B4-BE49-F238E27FC236}">
                <a16:creationId xmlns:a16="http://schemas.microsoft.com/office/drawing/2014/main" id="{4A8CCD93-59BF-E44C-07F0-D57059B600BA}"/>
              </a:ext>
            </a:extLst>
          </p:cNvPr>
          <p:cNvSpPr>
            <a:spLocks noGrp="1"/>
          </p:cNvSpPr>
          <p:nvPr>
            <p:ph type="title"/>
          </p:nvPr>
        </p:nvSpPr>
        <p:spPr/>
        <p:txBody>
          <a:bodyPr/>
          <a:lstStyle/>
          <a:p>
            <a:r>
              <a:rPr lang="en-US" dirty="0"/>
              <a:t>Requirement analysis</a:t>
            </a:r>
          </a:p>
        </p:txBody>
      </p:sp>
      <p:sp>
        <p:nvSpPr>
          <p:cNvPr id="6" name="Rectangle 5">
            <a:extLst>
              <a:ext uri="{FF2B5EF4-FFF2-40B4-BE49-F238E27FC236}">
                <a16:creationId xmlns:a16="http://schemas.microsoft.com/office/drawing/2014/main" id="{1BAFAC55-7F5E-3F5B-1364-98C9AF6DE4AF}"/>
              </a:ext>
            </a:extLst>
          </p:cNvPr>
          <p:cNvSpPr/>
          <p:nvPr/>
        </p:nvSpPr>
        <p:spPr>
          <a:xfrm>
            <a:off x="405517" y="6289482"/>
            <a:ext cx="1319916" cy="437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58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C2956080-EB85-1B51-9B03-3961634C1FA1}"/>
              </a:ext>
            </a:extLst>
          </p:cNvPr>
          <p:cNvPicPr>
            <a:picLocks noGrp="1" noChangeAspect="1"/>
          </p:cNvPicPr>
          <p:nvPr>
            <p:ph type="pic" idx="1"/>
          </p:nvPr>
        </p:nvPicPr>
        <p:blipFill>
          <a:blip r:embed="rId2"/>
          <a:srcRect l="13144" r="13144"/>
          <a:stretch>
            <a:fillRect/>
          </a:stretch>
        </p:blipFill>
        <p:spPr>
          <a:xfrm>
            <a:off x="6096000" y="768485"/>
            <a:ext cx="5301343" cy="5301343"/>
          </a:xfrm>
        </p:spPr>
      </p:pic>
      <p:sp>
        <p:nvSpPr>
          <p:cNvPr id="17" name="Title 16">
            <a:extLst>
              <a:ext uri="{FF2B5EF4-FFF2-40B4-BE49-F238E27FC236}">
                <a16:creationId xmlns:a16="http://schemas.microsoft.com/office/drawing/2014/main" id="{9E22B280-D655-6D71-20FE-4582F4896670}"/>
              </a:ext>
            </a:extLst>
          </p:cNvPr>
          <p:cNvSpPr>
            <a:spLocks noGrp="1"/>
          </p:cNvSpPr>
          <p:nvPr>
            <p:ph type="title"/>
          </p:nvPr>
        </p:nvSpPr>
        <p:spPr>
          <a:xfrm>
            <a:off x="839788" y="963385"/>
            <a:ext cx="4907869" cy="514351"/>
          </a:xfrm>
        </p:spPr>
        <p:txBody>
          <a:bodyPr>
            <a:noAutofit/>
          </a:bodyPr>
          <a:lstStyle/>
          <a:p>
            <a:r>
              <a:rPr lang="en-US" sz="4000" b="1" i="0" u="none" strike="noStrike" dirty="0">
                <a:solidFill>
                  <a:srgbClr val="333333"/>
                </a:solidFill>
                <a:effectLst/>
                <a:latin typeface="Corbel (Headings)"/>
              </a:rPr>
              <a:t>Impact on Society</a:t>
            </a:r>
            <a:endParaRPr lang="en-US" sz="4000" dirty="0">
              <a:latin typeface="Corbel (Headings)"/>
            </a:endParaRPr>
          </a:p>
        </p:txBody>
      </p:sp>
      <p:sp>
        <p:nvSpPr>
          <p:cNvPr id="19" name="Text Placeholder 18">
            <a:extLst>
              <a:ext uri="{FF2B5EF4-FFF2-40B4-BE49-F238E27FC236}">
                <a16:creationId xmlns:a16="http://schemas.microsoft.com/office/drawing/2014/main" id="{961CFC46-D0A8-37DA-6595-E6622CF63075}"/>
              </a:ext>
            </a:extLst>
          </p:cNvPr>
          <p:cNvSpPr>
            <a:spLocks noGrp="1"/>
          </p:cNvSpPr>
          <p:nvPr>
            <p:ph type="body" sz="half" idx="2"/>
          </p:nvPr>
        </p:nvSpPr>
        <p:spPr>
          <a:xfrm>
            <a:off x="839788" y="2057400"/>
            <a:ext cx="5256212" cy="3322864"/>
          </a:xfrm>
        </p:spPr>
        <p:txBody>
          <a:bodyPr/>
          <a:lstStyle/>
          <a:p>
            <a:r>
              <a:rPr lang="en-US" sz="1800" b="0" i="0" u="none" strike="noStrike" dirty="0">
                <a:solidFill>
                  <a:srgbClr val="333333"/>
                </a:solidFill>
                <a:effectLst/>
                <a:latin typeface="Georgia" panose="02040502050405020303" pitchFamily="18" charset="0"/>
              </a:rPr>
              <a:t>News image captioning is the most common technique and the biggest challenge that is helpful for journalists for describing the news contents. Thus, news caption generation finds its applications in news, media and multimedia analysis.</a:t>
            </a:r>
            <a:endParaRPr lang="en-US" dirty="0"/>
          </a:p>
        </p:txBody>
      </p:sp>
      <p:sp>
        <p:nvSpPr>
          <p:cNvPr id="3" name="Slide Number Placeholder 2">
            <a:extLst>
              <a:ext uri="{FF2B5EF4-FFF2-40B4-BE49-F238E27FC236}">
                <a16:creationId xmlns:a16="http://schemas.microsoft.com/office/drawing/2014/main" id="{41445A5D-0DF2-8A8F-0BF7-04097BD8CB01}"/>
              </a:ext>
            </a:extLst>
          </p:cNvPr>
          <p:cNvSpPr>
            <a:spLocks noGrp="1"/>
          </p:cNvSpPr>
          <p:nvPr>
            <p:ph type="sldNum" sz="quarter" idx="4294967295"/>
          </p:nvPr>
        </p:nvSpPr>
        <p:spPr>
          <a:xfrm>
            <a:off x="11896725" y="6456363"/>
            <a:ext cx="295275" cy="187325"/>
          </a:xfrm>
        </p:spPr>
        <p:txBody>
          <a:bodyPr/>
          <a:lstStyle/>
          <a:p>
            <a:fld id="{9EC71654-96A5-4280-94F3-931C61A9F92C}" type="slidenum">
              <a:rPr lang="en-US" noProof="0" smtClean="0"/>
              <a:pPr/>
              <a:t>7</a:t>
            </a:fld>
            <a:endParaRPr lang="en-US" noProof="0" dirty="0"/>
          </a:p>
        </p:txBody>
      </p:sp>
    </p:spTree>
    <p:extLst>
      <p:ext uri="{BB962C8B-B14F-4D97-AF65-F5344CB8AC3E}">
        <p14:creationId xmlns:p14="http://schemas.microsoft.com/office/powerpoint/2010/main" val="31892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515938" y="1"/>
            <a:ext cx="11150600" cy="654978"/>
          </a:xfrm>
        </p:spPr>
        <p:txBody>
          <a:bodyPr/>
          <a:lstStyle/>
          <a:p>
            <a:r>
              <a:rPr lang="en-US" dirty="0"/>
              <a:t>Project Management</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8</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82590239"/>
              </p:ext>
            </p:extLst>
          </p:nvPr>
        </p:nvGraphicFramePr>
        <p:xfrm>
          <a:off x="515942" y="842960"/>
          <a:ext cx="11142216" cy="5186368"/>
        </p:xfrm>
        <a:graphic>
          <a:graphicData uri="http://schemas.openxmlformats.org/drawingml/2006/table">
            <a:tbl>
              <a:tblPr bandRow="1">
                <a:tableStyleId>{5C22544A-7EE6-4342-B048-85BDC9FD1C3A}</a:tableStyleId>
              </a:tblPr>
              <a:tblGrid>
                <a:gridCol w="1698730">
                  <a:extLst>
                    <a:ext uri="{9D8B030D-6E8A-4147-A177-3AD203B41FA5}">
                      <a16:colId xmlns:a16="http://schemas.microsoft.com/office/drawing/2014/main" val="20000"/>
                    </a:ext>
                  </a:extLst>
                </a:gridCol>
                <a:gridCol w="726422">
                  <a:extLst>
                    <a:ext uri="{9D8B030D-6E8A-4147-A177-3AD203B41FA5}">
                      <a16:colId xmlns:a16="http://schemas.microsoft.com/office/drawing/2014/main" val="20001"/>
                    </a:ext>
                  </a:extLst>
                </a:gridCol>
                <a:gridCol w="726422">
                  <a:extLst>
                    <a:ext uri="{9D8B030D-6E8A-4147-A177-3AD203B41FA5}">
                      <a16:colId xmlns:a16="http://schemas.microsoft.com/office/drawing/2014/main" val="20002"/>
                    </a:ext>
                  </a:extLst>
                </a:gridCol>
                <a:gridCol w="726422">
                  <a:extLst>
                    <a:ext uri="{9D8B030D-6E8A-4147-A177-3AD203B41FA5}">
                      <a16:colId xmlns:a16="http://schemas.microsoft.com/office/drawing/2014/main" val="20003"/>
                    </a:ext>
                  </a:extLst>
                </a:gridCol>
                <a:gridCol w="726422">
                  <a:extLst>
                    <a:ext uri="{9D8B030D-6E8A-4147-A177-3AD203B41FA5}">
                      <a16:colId xmlns:a16="http://schemas.microsoft.com/office/drawing/2014/main" val="20004"/>
                    </a:ext>
                  </a:extLst>
                </a:gridCol>
                <a:gridCol w="726422">
                  <a:extLst>
                    <a:ext uri="{9D8B030D-6E8A-4147-A177-3AD203B41FA5}">
                      <a16:colId xmlns:a16="http://schemas.microsoft.com/office/drawing/2014/main" val="20005"/>
                    </a:ext>
                  </a:extLst>
                </a:gridCol>
                <a:gridCol w="726422">
                  <a:extLst>
                    <a:ext uri="{9D8B030D-6E8A-4147-A177-3AD203B41FA5}">
                      <a16:colId xmlns:a16="http://schemas.microsoft.com/office/drawing/2014/main" val="20006"/>
                    </a:ext>
                  </a:extLst>
                </a:gridCol>
                <a:gridCol w="726422">
                  <a:extLst>
                    <a:ext uri="{9D8B030D-6E8A-4147-A177-3AD203B41FA5}">
                      <a16:colId xmlns:a16="http://schemas.microsoft.com/office/drawing/2014/main" val="20007"/>
                    </a:ext>
                  </a:extLst>
                </a:gridCol>
                <a:gridCol w="726422">
                  <a:extLst>
                    <a:ext uri="{9D8B030D-6E8A-4147-A177-3AD203B41FA5}">
                      <a16:colId xmlns:a16="http://schemas.microsoft.com/office/drawing/2014/main" val="20008"/>
                    </a:ext>
                  </a:extLst>
                </a:gridCol>
                <a:gridCol w="726422">
                  <a:extLst>
                    <a:ext uri="{9D8B030D-6E8A-4147-A177-3AD203B41FA5}">
                      <a16:colId xmlns:a16="http://schemas.microsoft.com/office/drawing/2014/main" val="20009"/>
                    </a:ext>
                  </a:extLst>
                </a:gridCol>
                <a:gridCol w="726422">
                  <a:extLst>
                    <a:ext uri="{9D8B030D-6E8A-4147-A177-3AD203B41FA5}">
                      <a16:colId xmlns:a16="http://schemas.microsoft.com/office/drawing/2014/main" val="20010"/>
                    </a:ext>
                  </a:extLst>
                </a:gridCol>
                <a:gridCol w="726422">
                  <a:extLst>
                    <a:ext uri="{9D8B030D-6E8A-4147-A177-3AD203B41FA5}">
                      <a16:colId xmlns:a16="http://schemas.microsoft.com/office/drawing/2014/main" val="20011"/>
                    </a:ext>
                  </a:extLst>
                </a:gridCol>
                <a:gridCol w="726422">
                  <a:extLst>
                    <a:ext uri="{9D8B030D-6E8A-4147-A177-3AD203B41FA5}">
                      <a16:colId xmlns:a16="http://schemas.microsoft.com/office/drawing/2014/main" val="20012"/>
                    </a:ext>
                  </a:extLst>
                </a:gridCol>
                <a:gridCol w="726422">
                  <a:extLst>
                    <a:ext uri="{9D8B030D-6E8A-4147-A177-3AD203B41FA5}">
                      <a16:colId xmlns:a16="http://schemas.microsoft.com/office/drawing/2014/main" val="20013"/>
                    </a:ext>
                  </a:extLst>
                </a:gridCol>
              </a:tblGrid>
              <a:tr h="257678">
                <a:tc rowSpan="2">
                  <a:txBody>
                    <a:bodyPr/>
                    <a:lstStyle/>
                    <a:p>
                      <a:pPr marL="0" marR="0" algn="ctr">
                        <a:lnSpc>
                          <a:spcPct val="107000"/>
                        </a:lnSpc>
                        <a:spcBef>
                          <a:spcPts val="0"/>
                        </a:spcBef>
                        <a:spcAft>
                          <a:spcPts val="800"/>
                        </a:spcAft>
                      </a:pPr>
                      <a:r>
                        <a:rPr lang="en-US" sz="10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gridSpan="3">
                  <a:txBody>
                    <a:bodyPr/>
                    <a:lstStyle/>
                    <a:p>
                      <a:pPr marL="0" marR="0" algn="ctr">
                        <a:lnSpc>
                          <a:spcPct val="107000"/>
                        </a:lnSpc>
                        <a:spcBef>
                          <a:spcPts val="0"/>
                        </a:spcBef>
                        <a:spcAft>
                          <a:spcPts val="800"/>
                        </a:spcAft>
                      </a:pPr>
                      <a:r>
                        <a:rPr lang="en-US" sz="1000">
                          <a:effectLst/>
                        </a:rPr>
                        <a:t>January</a:t>
                      </a:r>
                      <a:endParaRPr lang="en-US" sz="1100">
                        <a:effectLst/>
                        <a:latin typeface="Calibri" panose="020F0502020204030204" pitchFamily="34" charset="0"/>
                        <a:ea typeface="Calibri" panose="020F0502020204030204" pitchFamily="34" charset="0"/>
                        <a:cs typeface="Vrinda"/>
                      </a:endParaRPr>
                    </a:p>
                  </a:txBody>
                  <a:tcPr marL="68580" marR="68580" marT="0" marB="0"/>
                </a:tc>
                <a:tc hMerge="1">
                  <a:txBody>
                    <a:bodyPr/>
                    <a:lstStyle/>
                    <a:p>
                      <a:endParaRPr lang="en-US"/>
                    </a:p>
                  </a:txBody>
                  <a:tcPr/>
                </a:tc>
                <a:tc hMerge="1">
                  <a:txBody>
                    <a:bodyPr/>
                    <a:lstStyle/>
                    <a:p>
                      <a:endParaRPr lang="en-US"/>
                    </a:p>
                  </a:txBody>
                  <a:tcPr/>
                </a:tc>
                <a:tc gridSpan="4">
                  <a:txBody>
                    <a:bodyPr/>
                    <a:lstStyle/>
                    <a:p>
                      <a:pPr marL="0" marR="0" algn="ctr">
                        <a:lnSpc>
                          <a:spcPct val="107000"/>
                        </a:lnSpc>
                        <a:spcBef>
                          <a:spcPts val="0"/>
                        </a:spcBef>
                        <a:spcAft>
                          <a:spcPts val="800"/>
                        </a:spcAft>
                      </a:pPr>
                      <a:r>
                        <a:rPr lang="en-US" sz="1000">
                          <a:effectLst/>
                        </a:rPr>
                        <a:t>February</a:t>
                      </a:r>
                      <a:endParaRPr lang="en-US" sz="1100">
                        <a:effectLst/>
                        <a:latin typeface="Calibri" panose="020F0502020204030204" pitchFamily="34" charset="0"/>
                        <a:ea typeface="Calibri" panose="020F0502020204030204" pitchFamily="34" charset="0"/>
                        <a:cs typeface="Vrinda"/>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07000"/>
                        </a:lnSpc>
                        <a:spcBef>
                          <a:spcPts val="0"/>
                        </a:spcBef>
                        <a:spcAft>
                          <a:spcPts val="800"/>
                        </a:spcAft>
                      </a:pPr>
                      <a:r>
                        <a:rPr lang="en-US" sz="1000">
                          <a:effectLst/>
                        </a:rPr>
                        <a:t>March</a:t>
                      </a:r>
                      <a:endParaRPr lang="en-US" sz="1100">
                        <a:effectLst/>
                        <a:latin typeface="Calibri" panose="020F0502020204030204" pitchFamily="34" charset="0"/>
                        <a:ea typeface="Calibri" panose="020F0502020204030204" pitchFamily="34" charset="0"/>
                        <a:cs typeface="Vrinda"/>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lnSpc>
                          <a:spcPct val="107000"/>
                        </a:lnSpc>
                        <a:spcBef>
                          <a:spcPts val="0"/>
                        </a:spcBef>
                        <a:spcAft>
                          <a:spcPts val="800"/>
                        </a:spcAft>
                      </a:pPr>
                      <a:r>
                        <a:rPr lang="en-US" sz="1000">
                          <a:effectLst/>
                        </a:rPr>
                        <a:t>April</a:t>
                      </a:r>
                      <a:endParaRPr lang="en-US" sz="1100">
                        <a:effectLst/>
                        <a:latin typeface="Calibri" panose="020F0502020204030204" pitchFamily="34" charset="0"/>
                        <a:ea typeface="Calibri" panose="020F0502020204030204" pitchFamily="34" charset="0"/>
                        <a:cs typeface="Vrinda"/>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477874">
                <a:tc vMerge="1">
                  <a:txBody>
                    <a:bodyPr/>
                    <a:lstStyle/>
                    <a:p>
                      <a:endParaRPr lang="en-US"/>
                    </a:p>
                  </a:txBody>
                  <a:tcPr/>
                </a:tc>
                <a:tc>
                  <a:txBody>
                    <a:bodyPr/>
                    <a:lstStyle/>
                    <a:p>
                      <a:pPr marL="0" marR="0" algn="ctr">
                        <a:lnSpc>
                          <a:spcPct val="107000"/>
                        </a:lnSpc>
                        <a:spcBef>
                          <a:spcPts val="0"/>
                        </a:spcBef>
                        <a:spcAft>
                          <a:spcPts val="800"/>
                        </a:spcAft>
                      </a:pPr>
                      <a:r>
                        <a:rPr lang="en-US" sz="900">
                          <a:effectLst/>
                        </a:rPr>
                        <a:t>Week </a:t>
                      </a:r>
                      <a:endParaRPr lang="en-US" sz="1100">
                        <a:effectLst/>
                      </a:endParaRPr>
                    </a:p>
                    <a:p>
                      <a:pPr marL="0" marR="0" algn="ctr">
                        <a:lnSpc>
                          <a:spcPct val="107000"/>
                        </a:lnSpc>
                        <a:spcBef>
                          <a:spcPts val="0"/>
                        </a:spcBef>
                        <a:spcAft>
                          <a:spcPts val="800"/>
                        </a:spcAft>
                      </a:pPr>
                      <a:r>
                        <a:rPr lang="en-US" sz="900">
                          <a:effectLst/>
                        </a:rPr>
                        <a:t>01</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02</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03</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 </a:t>
                      </a:r>
                      <a:endParaRPr lang="en-US" sz="1100">
                        <a:effectLst/>
                      </a:endParaRPr>
                    </a:p>
                    <a:p>
                      <a:pPr marL="0" marR="0" algn="ctr">
                        <a:lnSpc>
                          <a:spcPct val="107000"/>
                        </a:lnSpc>
                        <a:spcBef>
                          <a:spcPts val="0"/>
                        </a:spcBef>
                        <a:spcAft>
                          <a:spcPts val="800"/>
                        </a:spcAft>
                      </a:pPr>
                      <a:r>
                        <a:rPr lang="en-US" sz="900">
                          <a:effectLst/>
                        </a:rPr>
                        <a:t>01</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02</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03</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04</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 </a:t>
                      </a:r>
                      <a:endParaRPr lang="en-US" sz="1100">
                        <a:effectLst/>
                      </a:endParaRPr>
                    </a:p>
                    <a:p>
                      <a:pPr marL="0" marR="0" algn="ctr">
                        <a:lnSpc>
                          <a:spcPct val="107000"/>
                        </a:lnSpc>
                        <a:spcBef>
                          <a:spcPts val="0"/>
                        </a:spcBef>
                        <a:spcAft>
                          <a:spcPts val="800"/>
                        </a:spcAft>
                      </a:pPr>
                      <a:r>
                        <a:rPr lang="en-US" sz="900">
                          <a:effectLst/>
                        </a:rPr>
                        <a:t>01</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02</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03</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04</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01</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900">
                          <a:effectLst/>
                        </a:rPr>
                        <a:t>Week</a:t>
                      </a:r>
                      <a:endParaRPr lang="en-US" sz="1100">
                        <a:effectLst/>
                      </a:endParaRPr>
                    </a:p>
                    <a:p>
                      <a:pPr marL="0" marR="0" algn="ctr">
                        <a:lnSpc>
                          <a:spcPct val="107000"/>
                        </a:lnSpc>
                        <a:spcBef>
                          <a:spcPts val="0"/>
                        </a:spcBef>
                        <a:spcAft>
                          <a:spcPts val="800"/>
                        </a:spcAft>
                      </a:pPr>
                      <a:r>
                        <a:rPr lang="en-US" sz="900">
                          <a:effectLst/>
                        </a:rPr>
                        <a:t>02</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1"/>
                  </a:ext>
                </a:extLst>
              </a:tr>
              <a:tr h="556352">
                <a:tc>
                  <a:txBody>
                    <a:bodyPr/>
                    <a:lstStyle/>
                    <a:p>
                      <a:pPr marL="0" marR="0" algn="ctr">
                        <a:lnSpc>
                          <a:spcPct val="107000"/>
                        </a:lnSpc>
                        <a:spcBef>
                          <a:spcPts val="0"/>
                        </a:spcBef>
                        <a:spcAft>
                          <a:spcPts val="800"/>
                        </a:spcAft>
                      </a:pPr>
                      <a:r>
                        <a:rPr lang="en-US" sz="1000" dirty="0">
                          <a:effectLst/>
                        </a:rPr>
                        <a:t>Project</a:t>
                      </a:r>
                    </a:p>
                    <a:p>
                      <a:pPr marL="0" marR="0" algn="ctr">
                        <a:lnSpc>
                          <a:spcPct val="107000"/>
                        </a:lnSpc>
                        <a:spcBef>
                          <a:spcPts val="0"/>
                        </a:spcBef>
                        <a:spcAft>
                          <a:spcPts val="800"/>
                        </a:spcAft>
                      </a:pPr>
                      <a:r>
                        <a:rPr lang="en-US" sz="1000" dirty="0">
                          <a:effectLst/>
                        </a:rPr>
                        <a:t>Research</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2"/>
                  </a:ext>
                </a:extLst>
              </a:tr>
              <a:tr h="556352">
                <a:tc>
                  <a:txBody>
                    <a:bodyPr/>
                    <a:lstStyle/>
                    <a:p>
                      <a:pPr marL="0" marR="0" algn="ctr">
                        <a:lnSpc>
                          <a:spcPct val="107000"/>
                        </a:lnSpc>
                        <a:spcBef>
                          <a:spcPts val="0"/>
                        </a:spcBef>
                        <a:spcAft>
                          <a:spcPts val="800"/>
                        </a:spcAft>
                      </a:pPr>
                      <a:r>
                        <a:rPr lang="en-US" sz="1000">
                          <a:effectLst/>
                        </a:rPr>
                        <a:t>Specification</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3"/>
                  </a:ext>
                </a:extLst>
              </a:tr>
              <a:tr h="556352">
                <a:tc>
                  <a:txBody>
                    <a:bodyPr/>
                    <a:lstStyle/>
                    <a:p>
                      <a:pPr marL="0" marR="0" algn="ctr">
                        <a:lnSpc>
                          <a:spcPct val="107000"/>
                        </a:lnSpc>
                        <a:spcBef>
                          <a:spcPts val="0"/>
                        </a:spcBef>
                        <a:spcAft>
                          <a:spcPts val="800"/>
                        </a:spcAft>
                      </a:pPr>
                      <a:r>
                        <a:rPr lang="en-US" sz="1000">
                          <a:effectLst/>
                        </a:rPr>
                        <a:t>Planning</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4"/>
                  </a:ext>
                </a:extLst>
              </a:tr>
              <a:tr h="556352">
                <a:tc>
                  <a:txBody>
                    <a:bodyPr/>
                    <a:lstStyle/>
                    <a:p>
                      <a:pPr marL="0" marR="0" algn="ctr">
                        <a:lnSpc>
                          <a:spcPct val="107000"/>
                        </a:lnSpc>
                        <a:spcBef>
                          <a:spcPts val="0"/>
                        </a:spcBef>
                        <a:spcAft>
                          <a:spcPts val="800"/>
                        </a:spcAft>
                      </a:pPr>
                      <a:r>
                        <a:rPr lang="en-US" sz="1000">
                          <a:effectLst/>
                        </a:rPr>
                        <a:t>Design</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5"/>
                  </a:ext>
                </a:extLst>
              </a:tr>
              <a:tr h="556352">
                <a:tc>
                  <a:txBody>
                    <a:bodyPr/>
                    <a:lstStyle/>
                    <a:p>
                      <a:pPr marL="0" marR="0" algn="ctr">
                        <a:lnSpc>
                          <a:spcPct val="107000"/>
                        </a:lnSpc>
                        <a:spcBef>
                          <a:spcPts val="0"/>
                        </a:spcBef>
                        <a:spcAft>
                          <a:spcPts val="800"/>
                        </a:spcAft>
                      </a:pPr>
                      <a:r>
                        <a:rPr lang="en-US" sz="1000">
                          <a:effectLst/>
                        </a:rPr>
                        <a:t>Development</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6"/>
                  </a:ext>
                </a:extLst>
              </a:tr>
              <a:tr h="556352">
                <a:tc>
                  <a:txBody>
                    <a:bodyPr/>
                    <a:lstStyle/>
                    <a:p>
                      <a:pPr marL="0" marR="0" algn="ctr">
                        <a:lnSpc>
                          <a:spcPct val="107000"/>
                        </a:lnSpc>
                        <a:spcBef>
                          <a:spcPts val="0"/>
                        </a:spcBef>
                        <a:spcAft>
                          <a:spcPts val="800"/>
                        </a:spcAft>
                      </a:pPr>
                      <a:r>
                        <a:rPr lang="en-US" sz="1000">
                          <a:effectLst/>
                        </a:rPr>
                        <a:t>Training</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7"/>
                  </a:ext>
                </a:extLst>
              </a:tr>
              <a:tr h="556352">
                <a:tc>
                  <a:txBody>
                    <a:bodyPr/>
                    <a:lstStyle/>
                    <a:p>
                      <a:pPr marL="0" marR="0" algn="ctr">
                        <a:lnSpc>
                          <a:spcPct val="107000"/>
                        </a:lnSpc>
                        <a:spcBef>
                          <a:spcPts val="0"/>
                        </a:spcBef>
                        <a:spcAft>
                          <a:spcPts val="800"/>
                        </a:spcAft>
                      </a:pPr>
                      <a:r>
                        <a:rPr lang="en-US" sz="1000">
                          <a:effectLst/>
                        </a:rPr>
                        <a:t>Assessment</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8"/>
                  </a:ext>
                </a:extLst>
              </a:tr>
              <a:tr h="556352">
                <a:tc>
                  <a:txBody>
                    <a:bodyPr/>
                    <a:lstStyle/>
                    <a:p>
                      <a:pPr marL="0" marR="0" algn="ctr">
                        <a:lnSpc>
                          <a:spcPct val="107000"/>
                        </a:lnSpc>
                        <a:spcBef>
                          <a:spcPts val="0"/>
                        </a:spcBef>
                        <a:spcAft>
                          <a:spcPts val="800"/>
                        </a:spcAft>
                      </a:pPr>
                      <a:r>
                        <a:rPr lang="en-US" sz="1000">
                          <a:effectLst/>
                        </a:rPr>
                        <a:t>Documentation</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r>
                        <a:rPr lang="en-US" sz="1000">
                          <a:effectLst/>
                        </a:rPr>
                        <a:t>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gn="ctr">
                        <a:lnSpc>
                          <a:spcPct val="107000"/>
                        </a:lnSpc>
                        <a:spcBef>
                          <a:spcPts val="0"/>
                        </a:spcBef>
                        <a:spcAft>
                          <a:spcPts val="800"/>
                        </a:spcAft>
                      </a:pPr>
                      <a:endParaRPr lang="en-US" sz="1100" dirty="0">
                        <a:effectLst/>
                      </a:endParaRPr>
                    </a:p>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9"/>
                  </a:ext>
                </a:extLst>
              </a:tr>
            </a:tbl>
          </a:graphicData>
        </a:graphic>
      </p:graphicFrame>
      <p:sp>
        <p:nvSpPr>
          <p:cNvPr id="7" name="Arrow: Right 11"/>
          <p:cNvSpPr/>
          <p:nvPr/>
        </p:nvSpPr>
        <p:spPr>
          <a:xfrm>
            <a:off x="2367988" y="1825650"/>
            <a:ext cx="898205" cy="26426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8" name="Arrow: Right 9"/>
          <p:cNvSpPr/>
          <p:nvPr/>
        </p:nvSpPr>
        <p:spPr>
          <a:xfrm>
            <a:off x="6998321" y="3922738"/>
            <a:ext cx="1032934" cy="245384"/>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10" name="Arrow: Right 16"/>
          <p:cNvSpPr/>
          <p:nvPr/>
        </p:nvSpPr>
        <p:spPr>
          <a:xfrm>
            <a:off x="3219494" y="2297954"/>
            <a:ext cx="1018899" cy="277474"/>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11" name="Arrow: Right 10"/>
          <p:cNvSpPr/>
          <p:nvPr/>
        </p:nvSpPr>
        <p:spPr>
          <a:xfrm>
            <a:off x="8031255" y="4550432"/>
            <a:ext cx="1046970" cy="213296"/>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12" name="Arrow: Right 12"/>
          <p:cNvSpPr/>
          <p:nvPr/>
        </p:nvSpPr>
        <p:spPr>
          <a:xfrm>
            <a:off x="5565727" y="3373288"/>
            <a:ext cx="1383796" cy="245384"/>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13" name="Arrow: Right 13"/>
          <p:cNvSpPr/>
          <p:nvPr/>
        </p:nvSpPr>
        <p:spPr>
          <a:xfrm>
            <a:off x="9078225" y="5021789"/>
            <a:ext cx="1181699" cy="269923"/>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14" name="Arrow: Right 15"/>
          <p:cNvSpPr/>
          <p:nvPr/>
        </p:nvSpPr>
        <p:spPr>
          <a:xfrm>
            <a:off x="4384512" y="2790214"/>
            <a:ext cx="993639" cy="228396"/>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15" name="Arrow: Right 14"/>
          <p:cNvSpPr/>
          <p:nvPr/>
        </p:nvSpPr>
        <p:spPr>
          <a:xfrm>
            <a:off x="10435889" y="5602949"/>
            <a:ext cx="1075037" cy="251046"/>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Vrinda"/>
              </a:rPr>
              <a:t> </a:t>
            </a:r>
          </a:p>
        </p:txBody>
      </p:sp>
      <p:sp>
        <p:nvSpPr>
          <p:cNvPr id="5" name="Rectangle 4"/>
          <p:cNvSpPr/>
          <p:nvPr/>
        </p:nvSpPr>
        <p:spPr>
          <a:xfrm>
            <a:off x="385763" y="6229350"/>
            <a:ext cx="1214437" cy="628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93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BD040E5-BAAC-0F15-9431-FD26C3CD8FE9}"/>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4" name="Title 3">
            <a:extLst>
              <a:ext uri="{FF2B5EF4-FFF2-40B4-BE49-F238E27FC236}">
                <a16:creationId xmlns:a16="http://schemas.microsoft.com/office/drawing/2014/main" id="{2EB84755-6FC9-C8F2-B8D5-33BC276A38BB}"/>
              </a:ext>
            </a:extLst>
          </p:cNvPr>
          <p:cNvSpPr>
            <a:spLocks noGrp="1"/>
          </p:cNvSpPr>
          <p:nvPr>
            <p:ph type="title"/>
          </p:nvPr>
        </p:nvSpPr>
        <p:spPr/>
        <p:txBody>
          <a:bodyPr>
            <a:normAutofit/>
          </a:bodyPr>
          <a:lstStyle/>
          <a:p>
            <a:r>
              <a:rPr lang="en-US" sz="4000" dirty="0"/>
              <a:t>Project Cost</a:t>
            </a:r>
          </a:p>
        </p:txBody>
      </p:sp>
      <p:graphicFrame>
        <p:nvGraphicFramePr>
          <p:cNvPr id="6" name="Table 6">
            <a:extLst>
              <a:ext uri="{FF2B5EF4-FFF2-40B4-BE49-F238E27FC236}">
                <a16:creationId xmlns:a16="http://schemas.microsoft.com/office/drawing/2014/main" id="{8B7BCCA9-18BA-52E6-36DC-1757073A1486}"/>
              </a:ext>
            </a:extLst>
          </p:cNvPr>
          <p:cNvGraphicFramePr>
            <a:graphicFrameLocks noGrp="1"/>
          </p:cNvGraphicFramePr>
          <p:nvPr>
            <p:ph idx="1"/>
            <p:extLst>
              <p:ext uri="{D42A27DB-BD31-4B8C-83A1-F6EECF244321}">
                <p14:modId xmlns:p14="http://schemas.microsoft.com/office/powerpoint/2010/main" val="4193227302"/>
              </p:ext>
            </p:extLst>
          </p:nvPr>
        </p:nvGraphicFramePr>
        <p:xfrm>
          <a:off x="1185410" y="1613354"/>
          <a:ext cx="9011784" cy="4477200"/>
        </p:xfrm>
        <a:graphic>
          <a:graphicData uri="http://schemas.openxmlformats.org/drawingml/2006/table">
            <a:tbl>
              <a:tblPr firstRow="1" bandRow="1">
                <a:tableStyleId>{5C22544A-7EE6-4342-B048-85BDC9FD1C3A}</a:tableStyleId>
              </a:tblPr>
              <a:tblGrid>
                <a:gridCol w="4505892">
                  <a:extLst>
                    <a:ext uri="{9D8B030D-6E8A-4147-A177-3AD203B41FA5}">
                      <a16:colId xmlns:a16="http://schemas.microsoft.com/office/drawing/2014/main" val="3482271354"/>
                    </a:ext>
                  </a:extLst>
                </a:gridCol>
                <a:gridCol w="4505892">
                  <a:extLst>
                    <a:ext uri="{9D8B030D-6E8A-4147-A177-3AD203B41FA5}">
                      <a16:colId xmlns:a16="http://schemas.microsoft.com/office/drawing/2014/main" val="4282537080"/>
                    </a:ext>
                  </a:extLst>
                </a:gridCol>
              </a:tblGrid>
              <a:tr h="447720">
                <a:tc>
                  <a:txBody>
                    <a:bodyPr/>
                    <a:lstStyle/>
                    <a:p>
                      <a:pPr marL="0" marR="0" algn="ctr">
                        <a:lnSpc>
                          <a:spcPct val="107000"/>
                        </a:lnSpc>
                        <a:spcBef>
                          <a:spcPts val="0"/>
                        </a:spcBef>
                        <a:spcAft>
                          <a:spcPts val="800"/>
                        </a:spcAft>
                      </a:pPr>
                      <a:r>
                        <a:rPr lang="en-US" sz="1400" b="1" dirty="0">
                          <a:effectLst/>
                        </a:rPr>
                        <a:t>Task</a:t>
                      </a:r>
                      <a:endParaRPr lang="en-US" sz="1400" b="1"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400" b="1" dirty="0">
                          <a:effectLst/>
                        </a:rPr>
                        <a:t>Duration(days)</a:t>
                      </a:r>
                      <a:endParaRPr lang="en-US" sz="1400" b="1"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729464353"/>
                  </a:ext>
                </a:extLst>
              </a:tr>
              <a:tr h="447720">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rPr>
                        <a:t>Project Research</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10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377238656"/>
                  </a:ext>
                </a:extLst>
              </a:tr>
              <a:tr h="447720">
                <a:tc>
                  <a:txBody>
                    <a:bodyPr/>
                    <a:lstStyle/>
                    <a:p>
                      <a:pPr marL="0" marR="0" algn="ctr">
                        <a:lnSpc>
                          <a:spcPct val="107000"/>
                        </a:lnSpc>
                        <a:spcBef>
                          <a:spcPts val="0"/>
                        </a:spcBef>
                        <a:spcAft>
                          <a:spcPts val="800"/>
                        </a:spcAft>
                      </a:pPr>
                      <a:r>
                        <a:rPr lang="en-US" sz="1000" dirty="0">
                          <a:effectLst/>
                        </a:rPr>
                        <a:t>Specification</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11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792404499"/>
                  </a:ext>
                </a:extLst>
              </a:tr>
              <a:tr h="447720">
                <a:tc>
                  <a:txBody>
                    <a:bodyPr/>
                    <a:lstStyle/>
                    <a:p>
                      <a:pPr marL="0" marR="0" algn="ctr">
                        <a:lnSpc>
                          <a:spcPct val="107000"/>
                        </a:lnSpc>
                        <a:spcBef>
                          <a:spcPts val="0"/>
                        </a:spcBef>
                        <a:spcAft>
                          <a:spcPts val="800"/>
                        </a:spcAft>
                      </a:pPr>
                      <a:r>
                        <a:rPr lang="en-US" sz="1000" dirty="0">
                          <a:effectLst/>
                        </a:rPr>
                        <a:t>Planning</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a:effectLst/>
                        </a:rPr>
                        <a:t>9</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180811559"/>
                  </a:ext>
                </a:extLst>
              </a:tr>
              <a:tr h="447720">
                <a:tc>
                  <a:txBody>
                    <a:bodyPr/>
                    <a:lstStyle/>
                    <a:p>
                      <a:pPr marL="0" marR="0" algn="ctr">
                        <a:lnSpc>
                          <a:spcPct val="107000"/>
                        </a:lnSpc>
                        <a:spcBef>
                          <a:spcPts val="0"/>
                        </a:spcBef>
                        <a:spcAft>
                          <a:spcPts val="800"/>
                        </a:spcAft>
                      </a:pPr>
                      <a:r>
                        <a:rPr lang="en-US" sz="1000" dirty="0">
                          <a:effectLst/>
                        </a:rPr>
                        <a:t>Design</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12</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17645349"/>
                  </a:ext>
                </a:extLst>
              </a:tr>
              <a:tr h="447720">
                <a:tc>
                  <a:txBody>
                    <a:bodyPr/>
                    <a:lstStyle/>
                    <a:p>
                      <a:pPr marL="0" marR="0" algn="ctr">
                        <a:lnSpc>
                          <a:spcPct val="107000"/>
                        </a:lnSpc>
                        <a:spcBef>
                          <a:spcPts val="0"/>
                        </a:spcBef>
                        <a:spcAft>
                          <a:spcPts val="800"/>
                        </a:spcAft>
                      </a:pPr>
                      <a:r>
                        <a:rPr lang="en-US" sz="1000">
                          <a:effectLst/>
                        </a:rPr>
                        <a:t>Development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14</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471732055"/>
                  </a:ext>
                </a:extLst>
              </a:tr>
              <a:tr h="447720">
                <a:tc>
                  <a:txBody>
                    <a:bodyPr/>
                    <a:lstStyle/>
                    <a:p>
                      <a:pPr marL="0" marR="0" algn="ctr">
                        <a:lnSpc>
                          <a:spcPct val="107000"/>
                        </a:lnSpc>
                        <a:spcBef>
                          <a:spcPts val="0"/>
                        </a:spcBef>
                        <a:spcAft>
                          <a:spcPts val="800"/>
                        </a:spcAft>
                      </a:pPr>
                      <a:r>
                        <a:rPr lang="en-US" sz="1000">
                          <a:effectLst/>
                        </a:rPr>
                        <a:t>Training</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14</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036380370"/>
                  </a:ext>
                </a:extLst>
              </a:tr>
              <a:tr h="447720">
                <a:tc>
                  <a:txBody>
                    <a:bodyPr/>
                    <a:lstStyle/>
                    <a:p>
                      <a:pPr marL="0" marR="0" algn="ctr">
                        <a:lnSpc>
                          <a:spcPct val="107000"/>
                        </a:lnSpc>
                        <a:spcBef>
                          <a:spcPts val="0"/>
                        </a:spcBef>
                        <a:spcAft>
                          <a:spcPts val="800"/>
                        </a:spcAft>
                      </a:pPr>
                      <a:r>
                        <a:rPr lang="en-US" sz="1000">
                          <a:effectLst/>
                        </a:rPr>
                        <a:t>Assessment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8</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222744310"/>
                  </a:ext>
                </a:extLst>
              </a:tr>
              <a:tr h="447720">
                <a:tc>
                  <a:txBody>
                    <a:bodyPr/>
                    <a:lstStyle/>
                    <a:p>
                      <a:pPr marL="0" marR="0" algn="ctr">
                        <a:lnSpc>
                          <a:spcPct val="107000"/>
                        </a:lnSpc>
                        <a:spcBef>
                          <a:spcPts val="0"/>
                        </a:spcBef>
                        <a:spcAft>
                          <a:spcPts val="800"/>
                        </a:spcAft>
                      </a:pPr>
                      <a:r>
                        <a:rPr lang="en-US" sz="1000">
                          <a:effectLst/>
                        </a:rPr>
                        <a:t>Documentation</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13</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484997824"/>
                  </a:ext>
                </a:extLst>
              </a:tr>
              <a:tr h="447720">
                <a:tc>
                  <a:txBody>
                    <a:bodyPr/>
                    <a:lstStyle/>
                    <a:p>
                      <a:pPr marL="0" marR="0" algn="ctr">
                        <a:lnSpc>
                          <a:spcPct val="107000"/>
                        </a:lnSpc>
                        <a:spcBef>
                          <a:spcPts val="0"/>
                        </a:spcBef>
                        <a:spcAft>
                          <a:spcPts val="800"/>
                        </a:spcAft>
                      </a:pPr>
                      <a:r>
                        <a:rPr lang="en-US" sz="1000" dirty="0">
                          <a:effectLst/>
                        </a:rPr>
                        <a:t>Total </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0" marR="0" algn="ctr">
                        <a:lnSpc>
                          <a:spcPct val="107000"/>
                        </a:lnSpc>
                        <a:spcBef>
                          <a:spcPts val="0"/>
                        </a:spcBef>
                        <a:spcAft>
                          <a:spcPts val="800"/>
                        </a:spcAft>
                      </a:pPr>
                      <a:r>
                        <a:rPr lang="en-US" sz="1000" dirty="0">
                          <a:effectLst/>
                        </a:rPr>
                        <a:t>91 (13 weeks)</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067195343"/>
                  </a:ext>
                </a:extLst>
              </a:tr>
            </a:tbl>
          </a:graphicData>
        </a:graphic>
      </p:graphicFrame>
      <p:sp>
        <p:nvSpPr>
          <p:cNvPr id="7" name="Rectangle 6">
            <a:extLst>
              <a:ext uri="{FF2B5EF4-FFF2-40B4-BE49-F238E27FC236}">
                <a16:creationId xmlns:a16="http://schemas.microsoft.com/office/drawing/2014/main" id="{9A7062AA-EAAB-183F-5952-B7566F0268B8}"/>
              </a:ext>
            </a:extLst>
          </p:cNvPr>
          <p:cNvSpPr/>
          <p:nvPr/>
        </p:nvSpPr>
        <p:spPr>
          <a:xfrm>
            <a:off x="380766" y="6294664"/>
            <a:ext cx="1127125" cy="408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997401"/>
      </p:ext>
    </p:extLst>
  </p:cSld>
  <p:clrMapOvr>
    <a:masterClrMapping/>
  </p:clrMapOvr>
</p:sld>
</file>

<file path=ppt/theme/theme1.xml><?xml version="1.0" encoding="utf-8"?>
<a:theme xmlns:a="http://schemas.openxmlformats.org/drawingml/2006/main" name="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72F8CF-3688-4B14-A13A-EB7FF46D2F47}">
  <ds:schemaRefs>
    <ds:schemaRef ds:uri="http://purl.org/dc/elements/1.1/"/>
    <ds:schemaRef ds:uri="http://schemas.openxmlformats.org/package/2006/metadata/core-properties"/>
    <ds:schemaRef ds:uri="16c05727-aa75-4e4a-9b5f-8a80a1165891"/>
    <ds:schemaRef ds:uri="http://purl.org/dc/terms/"/>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75D9C8E3-B635-4963-8B68-3FC691872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4996C2-A795-46F9-93BE-0C463FDCD1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Rose suite presentation</Template>
  <TotalTime>0</TotalTime>
  <Words>633</Words>
  <Application>Microsoft Office PowerPoint</Application>
  <PresentationFormat>Widescreen</PresentationFormat>
  <Paragraphs>237</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Corbel (Headings)</vt:lpstr>
      <vt:lpstr>Georgia</vt:lpstr>
      <vt:lpstr>Office Theme</vt:lpstr>
      <vt:lpstr>Bangla news image caption generation</vt:lpstr>
      <vt:lpstr>Team ELON    (A1-G4)</vt:lpstr>
      <vt:lpstr>Problem Definition</vt:lpstr>
      <vt:lpstr>Objective</vt:lpstr>
      <vt:lpstr>SOLUTION</vt:lpstr>
      <vt:lpstr>Requirement analysis</vt:lpstr>
      <vt:lpstr>Impact on Society</vt:lpstr>
      <vt:lpstr>Project Management</vt:lpstr>
      <vt:lpstr>Project Cost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2023-01-31T16:21:47Z</dcterms:created>
  <dcterms:modified xsi:type="dcterms:W3CDTF">2023-02-04T16:22:21Z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