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7" r:id="rId2"/>
    <p:sldId id="256" r:id="rId3"/>
    <p:sldId id="258" r:id="rId4"/>
    <p:sldId id="259" r:id="rId5"/>
    <p:sldId id="260" r:id="rId6"/>
    <p:sldId id="262" r:id="rId7"/>
    <p:sldId id="263" r:id="rId8"/>
    <p:sldId id="264"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706" autoAdjust="0"/>
  </p:normalViewPr>
  <p:slideViewPr>
    <p:cSldViewPr snapToGrid="0">
      <p:cViewPr varScale="1">
        <p:scale>
          <a:sx n="91" d="100"/>
          <a:sy n="91" d="100"/>
        </p:scale>
        <p:origin x="370"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7E0008F-7FDE-452A-A363-A47D60D3B289}" type="datetimeFigureOut">
              <a:rPr lang="en-IN" smtClean="0"/>
              <a:t>27-01-2024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2144918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4802568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E0008F-7FDE-452A-A363-A47D60D3B289}" type="datetimeFigureOut">
              <a:rPr lang="en-IN" smtClean="0"/>
              <a:t>27-01-2024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9474386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E0008F-7FDE-452A-A363-A47D60D3B289}" type="datetimeFigureOut">
              <a:rPr lang="en-IN" smtClean="0"/>
              <a:t>27-01-2024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7C1D652-F820-4577-9094-D94B974AA3B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6420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7E0008F-7FDE-452A-A363-A47D60D3B289}" type="datetimeFigureOut">
              <a:rPr lang="en-IN" smtClean="0"/>
              <a:t>27-01-2024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197205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E0008F-7FDE-452A-A363-A47D60D3B289}" type="datetimeFigureOut">
              <a:rPr lang="en-IN" smtClean="0"/>
              <a:t>27-01-2024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8880529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E0008F-7FDE-452A-A363-A47D60D3B289}" type="datetimeFigureOut">
              <a:rPr lang="en-IN" smtClean="0"/>
              <a:t>27-01-2024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4020646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5340945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7E0008F-7FDE-452A-A363-A47D60D3B289}" type="datetimeFigureOut">
              <a:rPr lang="en-IN" smtClean="0"/>
              <a:t>27-01-2024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243628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0757085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7E0008F-7FDE-452A-A363-A47D60D3B289}" type="datetimeFigureOut">
              <a:rPr lang="en-IN" smtClean="0"/>
              <a:t>27-01-2024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0098346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0008F-7FDE-452A-A363-A47D60D3B289}"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898669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0008F-7FDE-452A-A363-A47D60D3B289}" type="datetimeFigureOut">
              <a:rPr lang="en-IN" smtClean="0"/>
              <a:t>27-01-2024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3775569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0008F-7FDE-452A-A363-A47D60D3B289}" type="datetimeFigureOut">
              <a:rPr lang="en-IN" smtClean="0"/>
              <a:t>27-01-2024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6236434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0008F-7FDE-452A-A363-A47D60D3B289}" type="datetimeFigureOut">
              <a:rPr lang="en-IN" smtClean="0"/>
              <a:t>27-01-2024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4094204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255867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4225250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E0008F-7FDE-452A-A363-A47D60D3B289}" type="datetimeFigureOut">
              <a:rPr lang="en-IN" smtClean="0"/>
              <a:t>27-01-2024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C1D652-F820-4577-9094-D94B974AA3B3}" type="slidenum">
              <a:rPr lang="en-IN" smtClean="0"/>
              <a:t>‹#›</a:t>
            </a:fld>
            <a:endParaRPr lang="en-IN"/>
          </a:p>
        </p:txBody>
      </p:sp>
    </p:spTree>
    <p:extLst>
      <p:ext uri="{BB962C8B-B14F-4D97-AF65-F5344CB8AC3E}">
        <p14:creationId xmlns:p14="http://schemas.microsoft.com/office/powerpoint/2010/main" val="384524432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effectLst>
            <a:outerShdw blurRad="50800" dist="38100" dir="16200000" rotWithShape="0">
              <a:prstClr val="black">
                <a:alpha val="40000"/>
              </a:prstClr>
            </a:outerShdw>
          </a:effectLst>
        </p:spPr>
        <p:txBody>
          <a:bodyPr>
            <a:normAutofit/>
          </a:bodyPr>
          <a:lstStyle/>
          <a:p>
            <a:r>
              <a:rPr lang="en-US" dirty="0"/>
              <a:t>Amazon Sales Report</a:t>
            </a:r>
            <a:br>
              <a:rPr lang="en-IN" dirty="0"/>
            </a:br>
            <a:endParaRPr lang="en-IN" dirty="0"/>
          </a:p>
        </p:txBody>
      </p:sp>
      <p:sp>
        <p:nvSpPr>
          <p:cNvPr id="3" name="Subtitle 2"/>
          <p:cNvSpPr>
            <a:spLocks noGrp="1"/>
          </p:cNvSpPr>
          <p:nvPr>
            <p:ph type="subTitle" idx="1"/>
          </p:nvPr>
        </p:nvSpPr>
        <p:spPr/>
        <p:txBody>
          <a:bodyPr>
            <a:normAutofit/>
          </a:bodyPr>
          <a:lstStyle/>
          <a:p>
            <a:r>
              <a:rPr lang="en-US" dirty="0"/>
              <a:t>SAFIKA PARWEEN</a:t>
            </a:r>
          </a:p>
          <a:p>
            <a:endParaRPr lang="en-IN" dirty="0"/>
          </a:p>
        </p:txBody>
      </p:sp>
      <p:pic>
        <p:nvPicPr>
          <p:cNvPr id="5" name="Picture 4">
            <a:extLst>
              <a:ext uri="{FF2B5EF4-FFF2-40B4-BE49-F238E27FC236}">
                <a16:creationId xmlns:a16="http://schemas.microsoft.com/office/drawing/2014/main" id="{53F84927-21FF-EFD3-C812-D2BAFA1A1A75}"/>
              </a:ext>
            </a:extLst>
          </p:cNvPr>
          <p:cNvPicPr>
            <a:picLocks noChangeAspect="1"/>
          </p:cNvPicPr>
          <p:nvPr/>
        </p:nvPicPr>
        <p:blipFill>
          <a:blip r:embed="rId2"/>
          <a:stretch>
            <a:fillRect/>
          </a:stretch>
        </p:blipFill>
        <p:spPr>
          <a:xfrm>
            <a:off x="798218" y="1704898"/>
            <a:ext cx="762134" cy="685800"/>
          </a:xfrm>
          <a:prstGeom prst="rect">
            <a:avLst/>
          </a:prstGeom>
        </p:spPr>
      </p:pic>
    </p:spTree>
    <p:extLst>
      <p:ext uri="{BB962C8B-B14F-4D97-AF65-F5344CB8AC3E}">
        <p14:creationId xmlns:p14="http://schemas.microsoft.com/office/powerpoint/2010/main" val="40953199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7183-D0C5-3C2A-9FCA-F6861C4BB45C}"/>
              </a:ext>
            </a:extLst>
          </p:cNvPr>
          <p:cNvSpPr>
            <a:spLocks noGrp="1"/>
          </p:cNvSpPr>
          <p:nvPr>
            <p:ph type="ctrTitle"/>
          </p:nvPr>
        </p:nvSpPr>
        <p:spPr/>
        <p:txBody>
          <a:bodyPr/>
          <a:lstStyle/>
          <a:p>
            <a:r>
              <a:rPr lang="en-US" b="1" dirty="0"/>
              <a:t>THANK YOU</a:t>
            </a:r>
            <a:endParaRPr lang="en-IN" b="1" dirty="0"/>
          </a:p>
        </p:txBody>
      </p:sp>
      <p:sp>
        <p:nvSpPr>
          <p:cNvPr id="3" name="Subtitle 2">
            <a:extLst>
              <a:ext uri="{FF2B5EF4-FFF2-40B4-BE49-F238E27FC236}">
                <a16:creationId xmlns:a16="http://schemas.microsoft.com/office/drawing/2014/main" id="{2CDF6CF3-2CDA-37A2-EEAE-544CAC48E2EE}"/>
              </a:ext>
            </a:extLst>
          </p:cNvPr>
          <p:cNvSpPr>
            <a:spLocks noGrp="1"/>
          </p:cNvSpPr>
          <p:nvPr>
            <p:ph type="subTitle" idx="1"/>
          </p:nvPr>
        </p:nvSpPr>
        <p:spPr>
          <a:xfrm flipH="1">
            <a:off x="-436228" y="8078596"/>
            <a:ext cx="1807828"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5982578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8461675"/>
              </p:ext>
            </p:extLst>
          </p:nvPr>
        </p:nvGraphicFramePr>
        <p:xfrm>
          <a:off x="1561147" y="1638300"/>
          <a:ext cx="8102970" cy="4221000"/>
        </p:xfrm>
        <a:graphic>
          <a:graphicData uri="http://schemas.openxmlformats.org/drawingml/2006/table">
            <a:tbl>
              <a:tblPr firstRow="1" firstCol="1" lastRow="1" lastCol="1" bandRow="1" bandCol="1">
                <a:tableStyleId>{775DCB02-9BB8-47FD-8907-85C794F793BA}</a:tableStyleId>
              </a:tblPr>
              <a:tblGrid>
                <a:gridCol w="4051485">
                  <a:extLst>
                    <a:ext uri="{9D8B030D-6E8A-4147-A177-3AD203B41FA5}">
                      <a16:colId xmlns:a16="http://schemas.microsoft.com/office/drawing/2014/main" val="20000"/>
                    </a:ext>
                  </a:extLst>
                </a:gridCol>
                <a:gridCol w="4051485">
                  <a:extLst>
                    <a:ext uri="{9D8B030D-6E8A-4147-A177-3AD203B41FA5}">
                      <a16:colId xmlns:a16="http://schemas.microsoft.com/office/drawing/2014/main" val="20001"/>
                    </a:ext>
                  </a:extLst>
                </a:gridCol>
              </a:tblGrid>
              <a:tr h="603000">
                <a:tc>
                  <a:txBody>
                    <a:bodyPr/>
                    <a:lstStyle/>
                    <a:p>
                      <a:pPr marL="527050" marR="511175" algn="ctr">
                        <a:spcBef>
                          <a:spcPts val="265"/>
                        </a:spcBef>
                        <a:spcAft>
                          <a:spcPts val="0"/>
                        </a:spcAft>
                      </a:pPr>
                      <a:r>
                        <a:rPr lang="en-US" sz="1800" dirty="0">
                          <a:effectLst/>
                        </a:rPr>
                        <a:t>Index</a:t>
                      </a:r>
                      <a:r>
                        <a:rPr lang="en-US" sz="1800" spc="85" dirty="0">
                          <a:effectLst/>
                        </a:rPr>
                        <a:t> </a:t>
                      </a:r>
                      <a:r>
                        <a:rPr lang="en-US" sz="1800" dirty="0">
                          <a:effectLst/>
                        </a:rPr>
                        <a:t>No.</a:t>
                      </a:r>
                      <a:endParaRPr lang="en-IN" sz="1100" dirty="0">
                        <a:effectLst/>
                        <a:latin typeface="Arial MT"/>
                        <a:ea typeface="Arial MT"/>
                        <a:cs typeface="Arial MT"/>
                      </a:endParaRPr>
                    </a:p>
                  </a:txBody>
                  <a:tcPr marL="0" marR="0" marT="0" marB="0"/>
                </a:tc>
                <a:tc>
                  <a:txBody>
                    <a:bodyPr/>
                    <a:lstStyle/>
                    <a:p>
                      <a:pPr marL="527050" marR="514350" algn="ctr">
                        <a:spcBef>
                          <a:spcPts val="265"/>
                        </a:spcBef>
                        <a:spcAft>
                          <a:spcPts val="0"/>
                        </a:spcAft>
                      </a:pPr>
                      <a:r>
                        <a:rPr lang="en-US" sz="1800" dirty="0">
                          <a:effectLst/>
                        </a:rPr>
                        <a:t>Title</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0"/>
                  </a:ext>
                </a:extLst>
              </a:tr>
              <a:tr h="603000">
                <a:tc>
                  <a:txBody>
                    <a:bodyPr/>
                    <a:lstStyle/>
                    <a:p>
                      <a:pPr marL="12065" algn="ctr">
                        <a:spcBef>
                          <a:spcPts val="255"/>
                        </a:spcBef>
                        <a:spcAft>
                          <a:spcPts val="0"/>
                        </a:spcAft>
                      </a:pPr>
                      <a:r>
                        <a:rPr lang="en-US" sz="1400" dirty="0">
                          <a:effectLst/>
                        </a:rPr>
                        <a:t>1</a:t>
                      </a:r>
                      <a:endParaRPr lang="en-IN" sz="1100" dirty="0">
                        <a:effectLst/>
                        <a:latin typeface="Arial MT"/>
                        <a:ea typeface="Arial MT"/>
                        <a:cs typeface="Arial MT"/>
                      </a:endParaRPr>
                    </a:p>
                  </a:txBody>
                  <a:tcPr marL="0" marR="0" marT="0" marB="0"/>
                </a:tc>
                <a:tc>
                  <a:txBody>
                    <a:bodyPr/>
                    <a:lstStyle/>
                    <a:p>
                      <a:pPr marL="527050" marR="511810" algn="ctr">
                        <a:spcBef>
                          <a:spcPts val="255"/>
                        </a:spcBef>
                        <a:spcAft>
                          <a:spcPts val="0"/>
                        </a:spcAft>
                      </a:pPr>
                      <a:r>
                        <a:rPr lang="en-US" sz="1400" dirty="0">
                          <a:effectLst/>
                        </a:rPr>
                        <a:t>Introduction</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1"/>
                  </a:ext>
                </a:extLst>
              </a:tr>
              <a:tr h="603000">
                <a:tc>
                  <a:txBody>
                    <a:bodyPr/>
                    <a:lstStyle/>
                    <a:p>
                      <a:pPr marL="12065" algn="ctr">
                        <a:spcBef>
                          <a:spcPts val="355"/>
                        </a:spcBef>
                        <a:spcAft>
                          <a:spcPts val="0"/>
                        </a:spcAft>
                      </a:pPr>
                      <a:r>
                        <a:rPr lang="en-US" sz="1400">
                          <a:effectLst/>
                        </a:rPr>
                        <a:t>2</a:t>
                      </a:r>
                      <a:endParaRPr lang="en-IN" sz="1100">
                        <a:effectLst/>
                        <a:latin typeface="Arial MT"/>
                        <a:ea typeface="Arial MT"/>
                        <a:cs typeface="Arial MT"/>
                      </a:endParaRPr>
                    </a:p>
                  </a:txBody>
                  <a:tcPr marL="0" marR="0" marT="0" marB="0"/>
                </a:tc>
                <a:tc>
                  <a:txBody>
                    <a:bodyPr/>
                    <a:lstStyle/>
                    <a:p>
                      <a:pPr marL="527050" marR="514985" algn="ctr">
                        <a:spcBef>
                          <a:spcPts val="355"/>
                        </a:spcBef>
                        <a:spcAft>
                          <a:spcPts val="0"/>
                        </a:spcAft>
                      </a:pPr>
                      <a:r>
                        <a:rPr lang="en-US" sz="1400" dirty="0">
                          <a:effectLst/>
                        </a:rPr>
                        <a:t>Objective</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2"/>
                  </a:ext>
                </a:extLst>
              </a:tr>
              <a:tr h="603000">
                <a:tc>
                  <a:txBody>
                    <a:bodyPr/>
                    <a:lstStyle/>
                    <a:p>
                      <a:pPr marL="12065" algn="ctr">
                        <a:spcBef>
                          <a:spcPts val="360"/>
                        </a:spcBef>
                        <a:spcAft>
                          <a:spcPts val="0"/>
                        </a:spcAft>
                      </a:pPr>
                      <a:r>
                        <a:rPr lang="en-US" sz="1400">
                          <a:effectLst/>
                        </a:rPr>
                        <a:t>3</a:t>
                      </a:r>
                      <a:endParaRPr lang="en-IN" sz="1100">
                        <a:effectLst/>
                        <a:latin typeface="Arial MT"/>
                        <a:ea typeface="Arial MT"/>
                        <a:cs typeface="Arial MT"/>
                      </a:endParaRPr>
                    </a:p>
                  </a:txBody>
                  <a:tcPr marL="0" marR="0" marT="0" marB="0"/>
                </a:tc>
                <a:tc>
                  <a:txBody>
                    <a:bodyPr/>
                    <a:lstStyle/>
                    <a:p>
                      <a:pPr marL="527050" marR="515620" algn="ctr">
                        <a:spcBef>
                          <a:spcPts val="360"/>
                        </a:spcBef>
                        <a:spcAft>
                          <a:spcPts val="0"/>
                        </a:spcAft>
                      </a:pPr>
                      <a:r>
                        <a:rPr lang="en-US" sz="1400">
                          <a:effectLst/>
                        </a:rPr>
                        <a:t>Data</a:t>
                      </a:r>
                      <a:r>
                        <a:rPr lang="en-US" sz="1400" spc="-15">
                          <a:effectLst/>
                        </a:rPr>
                        <a:t> </a:t>
                      </a:r>
                      <a:r>
                        <a:rPr lang="en-US" sz="1400">
                          <a:effectLst/>
                        </a:rPr>
                        <a:t>Sharing</a:t>
                      </a:r>
                      <a:r>
                        <a:rPr lang="en-US" sz="1400" spc="-100">
                          <a:effectLst/>
                        </a:rPr>
                        <a:t> </a:t>
                      </a:r>
                      <a:r>
                        <a:rPr lang="en-US" sz="1400">
                          <a:effectLst/>
                        </a:rPr>
                        <a:t>Agreement</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3"/>
                  </a:ext>
                </a:extLst>
              </a:tr>
              <a:tr h="603000">
                <a:tc>
                  <a:txBody>
                    <a:bodyPr/>
                    <a:lstStyle/>
                    <a:p>
                      <a:pPr marL="12065" algn="ctr">
                        <a:spcBef>
                          <a:spcPts val="360"/>
                        </a:spcBef>
                        <a:spcAft>
                          <a:spcPts val="0"/>
                        </a:spcAft>
                      </a:pPr>
                      <a:r>
                        <a:rPr lang="en-US" sz="1400">
                          <a:effectLst/>
                        </a:rPr>
                        <a:t>4</a:t>
                      </a:r>
                      <a:endParaRPr lang="en-IN" sz="1100">
                        <a:effectLst/>
                        <a:latin typeface="Arial MT"/>
                        <a:ea typeface="Arial MT"/>
                        <a:cs typeface="Arial MT"/>
                      </a:endParaRPr>
                    </a:p>
                  </a:txBody>
                  <a:tcPr marL="0" marR="0" marT="0" marB="0"/>
                </a:tc>
                <a:tc>
                  <a:txBody>
                    <a:bodyPr/>
                    <a:lstStyle/>
                    <a:p>
                      <a:pPr marL="527050" marR="513715" algn="ctr">
                        <a:spcBef>
                          <a:spcPts val="360"/>
                        </a:spcBef>
                        <a:spcAft>
                          <a:spcPts val="0"/>
                        </a:spcAft>
                      </a:pPr>
                      <a:r>
                        <a:rPr lang="en-US" sz="1400" dirty="0">
                          <a:effectLst/>
                        </a:rPr>
                        <a:t>Data</a:t>
                      </a:r>
                      <a:r>
                        <a:rPr lang="en-US" sz="1400" spc="-20" dirty="0">
                          <a:effectLst/>
                        </a:rPr>
                        <a:t> </a:t>
                      </a:r>
                      <a:r>
                        <a:rPr lang="en-US" sz="1400" dirty="0">
                          <a:effectLst/>
                        </a:rPr>
                        <a:t>Description</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4"/>
                  </a:ext>
                </a:extLst>
              </a:tr>
              <a:tr h="603000">
                <a:tc>
                  <a:txBody>
                    <a:bodyPr/>
                    <a:lstStyle/>
                    <a:p>
                      <a:pPr marL="12065" algn="ctr">
                        <a:spcBef>
                          <a:spcPts val="360"/>
                        </a:spcBef>
                        <a:spcAft>
                          <a:spcPts val="0"/>
                        </a:spcAft>
                      </a:pPr>
                      <a:r>
                        <a:rPr lang="en-US" sz="1400">
                          <a:effectLst/>
                        </a:rPr>
                        <a:t>5</a:t>
                      </a:r>
                      <a:endParaRPr lang="en-IN" sz="110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400" dirty="0">
                          <a:effectLst/>
                        </a:rPr>
                        <a:t>Insights</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5"/>
                  </a:ext>
                </a:extLst>
              </a:tr>
              <a:tr h="603000">
                <a:tc>
                  <a:txBody>
                    <a:bodyPr/>
                    <a:lstStyle/>
                    <a:p>
                      <a:pPr marL="12700" algn="ctr">
                        <a:spcBef>
                          <a:spcPts val="360"/>
                        </a:spcBef>
                        <a:spcAft>
                          <a:spcPts val="0"/>
                        </a:spcAft>
                      </a:pPr>
                      <a:r>
                        <a:rPr lang="en-US" sz="1400" dirty="0">
                          <a:effectLst/>
                        </a:rPr>
                        <a:t>6</a:t>
                      </a:r>
                      <a:endParaRPr lang="en-IN" sz="1100" dirty="0">
                        <a:effectLst/>
                        <a:latin typeface="Arial MT"/>
                        <a:ea typeface="Arial MT"/>
                        <a:cs typeface="Arial MT"/>
                      </a:endParaRPr>
                    </a:p>
                  </a:txBody>
                  <a:tcPr marL="0" marR="0" marT="0" marB="0"/>
                </a:tc>
                <a:tc>
                  <a:txBody>
                    <a:bodyPr/>
                    <a:lstStyle/>
                    <a:p>
                      <a:pPr marL="527050" marR="513715" algn="ctr">
                        <a:spcBef>
                          <a:spcPts val="360"/>
                        </a:spcBef>
                        <a:spcAft>
                          <a:spcPts val="0"/>
                        </a:spcAft>
                      </a:pPr>
                      <a:r>
                        <a:rPr lang="en-US" sz="1400" dirty="0">
                          <a:effectLst/>
                        </a:rPr>
                        <a:t>KPIs</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149597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solidFill>
                  <a:schemeClr val="tx1">
                    <a:lumMod val="95000"/>
                    <a:lumOff val="5000"/>
                  </a:schemeClr>
                </a:solidFill>
              </a:rPr>
              <a:t>INTRODUCTION</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sz="2000" dirty="0">
                <a:solidFill>
                  <a:schemeClr val="tx1">
                    <a:lumMod val="95000"/>
                    <a:lumOff val="5000"/>
                  </a:schemeClr>
                </a:solidFill>
              </a:rPr>
              <a:t>Amazon Sales data refers to sales, high performing sellers and several other data points. There are millions of Amazon sellers around the world. Amazon sales data Analysis focuses on the process of analyzing consumer behavior, sales, and several other attributes in order to make improved, data-driven decisions. It is key to successfully sustaining their businesses and earning profits and for this purpose, they analyze different metrics like Total Sales, Sales Quantity, Total Profit, Sales, Last Year Sales and other metrics. By analyzing these different metrics, we will be able to increase and improve our performance.</a:t>
            </a:r>
            <a:endParaRPr lang="en-IN" sz="2000" dirty="0">
              <a:solidFill>
                <a:schemeClr val="tx1">
                  <a:lumMod val="95000"/>
                  <a:lumOff val="5000"/>
                </a:schemeClr>
              </a:solidFill>
            </a:endParaRPr>
          </a:p>
          <a:p>
            <a:pPr marL="0" indent="0">
              <a:buNone/>
            </a:pPr>
            <a:r>
              <a:rPr lang="en-US" sz="2000" dirty="0">
                <a:solidFill>
                  <a:schemeClr val="tx1">
                    <a:lumMod val="95000"/>
                    <a:lumOff val="5000"/>
                  </a:schemeClr>
                </a:solidFill>
              </a:rPr>
              <a:t>It can also help us to better understand the market trends and customers’ buying behaviors</a:t>
            </a:r>
            <a:endParaRPr lang="en-IN" sz="2000" dirty="0">
              <a:solidFill>
                <a:schemeClr val="tx1">
                  <a:lumMod val="95000"/>
                  <a:lumOff val="5000"/>
                </a:schemeClr>
              </a:solidFill>
            </a:endParaRPr>
          </a:p>
          <a:p>
            <a:pPr marL="0" indent="0">
              <a:buNone/>
            </a:pPr>
            <a:r>
              <a:rPr lang="en-US" sz="2000" dirty="0">
                <a:solidFill>
                  <a:schemeClr val="tx1">
                    <a:lumMod val="95000"/>
                    <a:lumOff val="5000"/>
                  </a:schemeClr>
                </a:solidFill>
              </a:rPr>
              <a:t>and help us to know what the customers really want.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27328370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571426"/>
            <a:ext cx="8610600" cy="1293028"/>
          </a:xfrm>
        </p:spPr>
        <p:txBody>
          <a:bodyPr>
            <a:normAutofit/>
          </a:bodyPr>
          <a:lstStyle/>
          <a:p>
            <a:r>
              <a:rPr lang="en-US" b="1" u="sng" dirty="0">
                <a:effectLst>
                  <a:outerShdw blurRad="38100" dist="38100" dir="2700000" algn="tl">
                    <a:srgbClr val="000000">
                      <a:alpha val="43137"/>
                    </a:srgbClr>
                  </a:outerShdw>
                </a:effectLst>
              </a:rPr>
              <a:t>OBJECTIVE</a:t>
            </a:r>
            <a:br>
              <a:rPr lang="en-IN" dirty="0"/>
            </a:br>
            <a:endParaRPr lang="en-IN" dirty="0"/>
          </a:p>
        </p:txBody>
      </p:sp>
      <p:sp>
        <p:nvSpPr>
          <p:cNvPr id="3" name="Content Placeholder 2"/>
          <p:cNvSpPr>
            <a:spLocks noGrp="1"/>
          </p:cNvSpPr>
          <p:nvPr>
            <p:ph idx="1"/>
          </p:nvPr>
        </p:nvSpPr>
        <p:spPr/>
        <p:txBody>
          <a:bodyPr>
            <a:normAutofit/>
          </a:bodyPr>
          <a:lstStyle/>
          <a:p>
            <a:r>
              <a:rPr lang="en-US" dirty="0"/>
              <a:t>The objective of the project is to </a:t>
            </a:r>
            <a:r>
              <a:rPr lang="en-US" dirty="0" err="1"/>
              <a:t>Analyse</a:t>
            </a:r>
            <a:r>
              <a:rPr lang="en-US" dirty="0"/>
              <a:t> Amazon Sales data to get a substantial data which will help in bringing changes in a business in the future. It will help to reveals flaws in the business model or in the way that one is going about conducting business. Sellers will be able to clearly see where they’re losing money, what the problem is, and reduce their losses accordingly. It facilitates coming up with strategic solutions to problems. This project aims to provide visual understanding of the data.</a:t>
            </a:r>
            <a:endParaRPr lang="en-IN" dirty="0"/>
          </a:p>
          <a:p>
            <a:r>
              <a:rPr lang="en-US" dirty="0"/>
              <a:t>Using Microsoft Power Bi</a:t>
            </a:r>
            <a:endParaRPr lang="en-IN" dirty="0"/>
          </a:p>
          <a:p>
            <a:endParaRPr lang="en-IN" dirty="0"/>
          </a:p>
        </p:txBody>
      </p:sp>
    </p:spTree>
    <p:extLst>
      <p:ext uri="{BB962C8B-B14F-4D97-AF65-F5344CB8AC3E}">
        <p14:creationId xmlns:p14="http://schemas.microsoft.com/office/powerpoint/2010/main" val="3651616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effectLst>
                  <a:outerShdw blurRad="38100" dist="38100" dir="2700000" algn="tl">
                    <a:srgbClr val="000000">
                      <a:alpha val="43137"/>
                    </a:srgbClr>
                  </a:outerShdw>
                </a:effectLst>
              </a:rPr>
              <a:t>DATA SHARING AGGREMENT</a:t>
            </a:r>
            <a:br>
              <a:rPr lang="en-IN" u="sng" dirty="0"/>
            </a:br>
            <a:endParaRPr lang="en-IN" u="sng" dirty="0"/>
          </a:p>
        </p:txBody>
      </p:sp>
      <p:sp>
        <p:nvSpPr>
          <p:cNvPr id="3" name="Content Placeholder 2"/>
          <p:cNvSpPr>
            <a:spLocks noGrp="1"/>
          </p:cNvSpPr>
          <p:nvPr>
            <p:ph idx="1"/>
          </p:nvPr>
        </p:nvSpPr>
        <p:spPr/>
        <p:txBody>
          <a:bodyPr/>
          <a:lstStyle/>
          <a:p>
            <a:pPr lvl="0"/>
            <a:r>
              <a:rPr lang="en-US" dirty="0"/>
              <a:t>File Name: Amazon Sales Data.csv</a:t>
            </a:r>
            <a:endParaRPr lang="en-IN" dirty="0"/>
          </a:p>
          <a:p>
            <a:pPr lvl="0"/>
            <a:r>
              <a:rPr lang="en-US" dirty="0"/>
              <a:t>Dataset Size : 12.4KB</a:t>
            </a:r>
            <a:endParaRPr lang="en-IN" dirty="0"/>
          </a:p>
          <a:p>
            <a:pPr lvl="0"/>
            <a:r>
              <a:rPr lang="en-US" dirty="0"/>
              <a:t>Number of Rows: 100</a:t>
            </a:r>
            <a:endParaRPr lang="en-IN" dirty="0"/>
          </a:p>
          <a:p>
            <a:pPr lvl="0"/>
            <a:r>
              <a:rPr lang="en-US" dirty="0"/>
              <a:t>Number of columns: 14</a:t>
            </a:r>
            <a:endParaRPr lang="en-IN" dirty="0"/>
          </a:p>
          <a:p>
            <a:endParaRPr lang="en-IN" dirty="0"/>
          </a:p>
        </p:txBody>
      </p:sp>
    </p:spTree>
    <p:extLst>
      <p:ext uri="{BB962C8B-B14F-4D97-AF65-F5344CB8AC3E}">
        <p14:creationId xmlns:p14="http://schemas.microsoft.com/office/powerpoint/2010/main" val="644252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DATA DESCRIPTION</a:t>
            </a:r>
            <a:br>
              <a:rPr lang="en-IN" dirty="0"/>
            </a:br>
            <a:endParaRPr lang="en-IN" dirty="0"/>
          </a:p>
        </p:txBody>
      </p:sp>
      <p:sp>
        <p:nvSpPr>
          <p:cNvPr id="3" name="Content Placeholder 2"/>
          <p:cNvSpPr>
            <a:spLocks noGrp="1"/>
          </p:cNvSpPr>
          <p:nvPr>
            <p:ph sz="half" idx="1"/>
          </p:nvPr>
        </p:nvSpPr>
        <p:spPr/>
        <p:txBody>
          <a:bodyPr>
            <a:noAutofit/>
          </a:bodyPr>
          <a:lstStyle/>
          <a:p>
            <a:pPr marL="0" indent="0">
              <a:buNone/>
            </a:pPr>
            <a:r>
              <a:rPr lang="en-US" sz="1100" b="1" dirty="0"/>
              <a:t>ORDER ID</a:t>
            </a:r>
          </a:p>
          <a:p>
            <a:pPr marL="0" indent="0">
              <a:buNone/>
            </a:pPr>
            <a:r>
              <a:rPr lang="en-US" sz="1050" dirty="0"/>
              <a:t>The ORDER ID is the ID given to the order.                                                 </a:t>
            </a:r>
          </a:p>
          <a:p>
            <a:pPr marL="0" indent="0">
              <a:buNone/>
            </a:pPr>
            <a:r>
              <a:rPr lang="en-US" sz="1100" b="1" dirty="0"/>
              <a:t>ORDER DATE</a:t>
            </a:r>
          </a:p>
          <a:p>
            <a:pPr marL="0" indent="0">
              <a:buNone/>
            </a:pPr>
            <a:r>
              <a:rPr lang="en-US" sz="1050" dirty="0"/>
              <a:t>The order date is the date when the product is ordered.</a:t>
            </a:r>
          </a:p>
          <a:p>
            <a:pPr marL="0" indent="0">
              <a:buNone/>
            </a:pPr>
            <a:r>
              <a:rPr lang="en-US" sz="1100" b="1" dirty="0"/>
              <a:t>SALES CHANNEL</a:t>
            </a:r>
          </a:p>
          <a:p>
            <a:pPr marL="0" indent="0">
              <a:buNone/>
            </a:pPr>
            <a:r>
              <a:rPr lang="en-US" sz="1050" dirty="0"/>
              <a:t>Mode of shopping Online or Offline.</a:t>
            </a:r>
          </a:p>
          <a:p>
            <a:pPr marL="0" indent="0">
              <a:buNone/>
            </a:pPr>
            <a:r>
              <a:rPr lang="en-US" sz="1100" b="1" dirty="0"/>
              <a:t>ORDER PRIORITY</a:t>
            </a:r>
          </a:p>
          <a:p>
            <a:pPr marL="0" indent="0">
              <a:buNone/>
            </a:pPr>
            <a:r>
              <a:rPr lang="en-US" sz="1050" dirty="0"/>
              <a:t>Priority of Sales Range between low to high</a:t>
            </a:r>
          </a:p>
          <a:p>
            <a:pPr marL="0" indent="0">
              <a:buNone/>
            </a:pPr>
            <a:r>
              <a:rPr lang="en-US" sz="1100" b="1" dirty="0"/>
              <a:t>SHIP DATE</a:t>
            </a:r>
          </a:p>
          <a:p>
            <a:pPr marL="0" indent="0">
              <a:buNone/>
            </a:pPr>
            <a:r>
              <a:rPr lang="en-US" sz="1050" dirty="0"/>
              <a:t>Ship date when the product is dispatched.</a:t>
            </a:r>
          </a:p>
          <a:p>
            <a:pPr marL="0" indent="0">
              <a:buNone/>
            </a:pPr>
            <a:r>
              <a:rPr lang="en-US" sz="1100" b="1" dirty="0"/>
              <a:t>UNIT SOLD</a:t>
            </a:r>
          </a:p>
          <a:p>
            <a:pPr marL="0" indent="0">
              <a:buNone/>
            </a:pPr>
            <a:r>
              <a:rPr lang="en-US" sz="1050" dirty="0"/>
              <a:t>Number of unit sold per product.</a:t>
            </a:r>
          </a:p>
          <a:p>
            <a:pPr marL="0" indent="0">
              <a:buNone/>
            </a:pPr>
            <a:r>
              <a:rPr lang="en-US" sz="1100" b="1" dirty="0"/>
              <a:t>UNIT PRICE</a:t>
            </a:r>
          </a:p>
          <a:p>
            <a:pPr marL="0" indent="0">
              <a:buNone/>
            </a:pPr>
            <a:r>
              <a:rPr lang="en-US" sz="1050" dirty="0"/>
              <a:t>Selling Price of the product</a:t>
            </a:r>
          </a:p>
          <a:p>
            <a:pPr marL="0" indent="0">
              <a:buNone/>
            </a:pPr>
            <a:endParaRPr lang="en-US" sz="1000" b="1" dirty="0"/>
          </a:p>
        </p:txBody>
      </p:sp>
      <p:sp>
        <p:nvSpPr>
          <p:cNvPr id="4" name="Content Placeholder 3">
            <a:extLst>
              <a:ext uri="{FF2B5EF4-FFF2-40B4-BE49-F238E27FC236}">
                <a16:creationId xmlns:a16="http://schemas.microsoft.com/office/drawing/2014/main" id="{5C4E05B2-6F84-2783-B7E3-8F1FD98E0D65}"/>
              </a:ext>
            </a:extLst>
          </p:cNvPr>
          <p:cNvSpPr>
            <a:spLocks noGrp="1"/>
          </p:cNvSpPr>
          <p:nvPr>
            <p:ph sz="half" idx="2"/>
          </p:nvPr>
        </p:nvSpPr>
        <p:spPr/>
        <p:txBody>
          <a:bodyPr>
            <a:normAutofit/>
          </a:bodyPr>
          <a:lstStyle/>
          <a:p>
            <a:pPr marL="0" indent="0">
              <a:buNone/>
            </a:pPr>
            <a:r>
              <a:rPr lang="en-US" sz="1100" b="1" dirty="0"/>
              <a:t>REGION</a:t>
            </a:r>
          </a:p>
          <a:p>
            <a:pPr marL="0" indent="0">
              <a:buNone/>
            </a:pPr>
            <a:r>
              <a:rPr lang="en-US" sz="1050" dirty="0"/>
              <a:t>The region in which the customer stays.</a:t>
            </a:r>
          </a:p>
          <a:p>
            <a:pPr marL="0" indent="0">
              <a:buNone/>
            </a:pPr>
            <a:r>
              <a:rPr lang="en-US" sz="1100" b="1" dirty="0"/>
              <a:t>COUNTRY</a:t>
            </a:r>
          </a:p>
          <a:p>
            <a:pPr marL="0" indent="0">
              <a:buNone/>
            </a:pPr>
            <a:r>
              <a:rPr lang="en-US" sz="1050" dirty="0"/>
              <a:t>The Country in which the customer reside.</a:t>
            </a:r>
            <a:r>
              <a:rPr lang="en-US" sz="900" dirty="0"/>
              <a:t>	</a:t>
            </a:r>
          </a:p>
          <a:p>
            <a:pPr marL="0" indent="0">
              <a:buNone/>
            </a:pPr>
            <a:r>
              <a:rPr lang="en-US" sz="1100" b="1" dirty="0"/>
              <a:t>ITEM TYPE</a:t>
            </a:r>
          </a:p>
          <a:p>
            <a:pPr marL="0" indent="0">
              <a:buNone/>
            </a:pPr>
            <a:r>
              <a:rPr lang="en-US" sz="1050" dirty="0"/>
              <a:t>Item type is the varieties of item sales in the Amazon.</a:t>
            </a:r>
          </a:p>
          <a:p>
            <a:pPr marL="0" indent="0">
              <a:buNone/>
            </a:pPr>
            <a:r>
              <a:rPr lang="en-US" sz="1100" b="1" dirty="0"/>
              <a:t>UNIT COST</a:t>
            </a:r>
          </a:p>
          <a:p>
            <a:pPr marL="0" indent="0">
              <a:buNone/>
            </a:pPr>
            <a:r>
              <a:rPr lang="en-US" sz="1050" dirty="0"/>
              <a:t>Cost of the Product.</a:t>
            </a:r>
          </a:p>
          <a:p>
            <a:pPr marL="0" indent="0">
              <a:buNone/>
            </a:pPr>
            <a:r>
              <a:rPr lang="en-US" sz="1100" b="1" dirty="0"/>
              <a:t>TOTAL REVENUE</a:t>
            </a:r>
          </a:p>
          <a:p>
            <a:pPr marL="0" indent="0">
              <a:buNone/>
            </a:pPr>
            <a:r>
              <a:rPr lang="en-US" sz="1050" dirty="0"/>
              <a:t>Total Sales of the Company.</a:t>
            </a:r>
          </a:p>
          <a:p>
            <a:pPr marL="0" indent="0">
              <a:buNone/>
            </a:pPr>
            <a:r>
              <a:rPr lang="en-US" sz="1100" b="1" dirty="0"/>
              <a:t>TOTAL COST</a:t>
            </a:r>
          </a:p>
          <a:p>
            <a:pPr marL="0" indent="0">
              <a:buNone/>
            </a:pPr>
            <a:r>
              <a:rPr lang="en-US" sz="1050" dirty="0"/>
              <a:t>Total Cost of the Company.</a:t>
            </a:r>
          </a:p>
          <a:p>
            <a:pPr marL="0" indent="0">
              <a:buNone/>
            </a:pPr>
            <a:r>
              <a:rPr lang="en-US" sz="1100" b="1" dirty="0"/>
              <a:t>TOTAL PROFIT</a:t>
            </a:r>
          </a:p>
          <a:p>
            <a:pPr marL="0" indent="0">
              <a:buNone/>
            </a:pPr>
            <a:r>
              <a:rPr lang="en-US" sz="1050" dirty="0"/>
              <a:t>Total Profit Earned by the Company.</a:t>
            </a:r>
          </a:p>
          <a:p>
            <a:endParaRPr lang="en-IN" sz="900" b="1" dirty="0"/>
          </a:p>
          <a:p>
            <a:endParaRPr lang="en-IN" sz="900" dirty="0"/>
          </a:p>
        </p:txBody>
      </p:sp>
    </p:spTree>
    <p:extLst>
      <p:ext uri="{BB962C8B-B14F-4D97-AF65-F5344CB8AC3E}">
        <p14:creationId xmlns:p14="http://schemas.microsoft.com/office/powerpoint/2010/main" val="35899019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3398"/>
            <a:ext cx="7817141" cy="1431162"/>
          </a:xfrm>
        </p:spPr>
        <p:txBody>
          <a:bodyPr>
            <a:normAutofit/>
          </a:bodyPr>
          <a:lstStyle/>
          <a:p>
            <a:r>
              <a:rPr lang="en-US" b="1" u="sng" dirty="0">
                <a:effectLst>
                  <a:outerShdw blurRad="38100" dist="38100" dir="2700000" algn="tl">
                    <a:srgbClr val="000000">
                      <a:alpha val="43137"/>
                    </a:srgbClr>
                  </a:outerShdw>
                </a:effectLst>
              </a:rPr>
              <a:t>INSIGHTS</a:t>
            </a:r>
            <a:br>
              <a:rPr lang="en-IN" dirty="0"/>
            </a:br>
            <a:endParaRPr lang="en-IN" dirty="0"/>
          </a:p>
        </p:txBody>
      </p:sp>
      <p:sp>
        <p:nvSpPr>
          <p:cNvPr id="3" name="Content Placeholder 2"/>
          <p:cNvSpPr>
            <a:spLocks noGrp="1"/>
          </p:cNvSpPr>
          <p:nvPr>
            <p:ph idx="1"/>
          </p:nvPr>
        </p:nvSpPr>
        <p:spPr/>
        <p:txBody>
          <a:bodyPr/>
          <a:lstStyle/>
          <a:p>
            <a:r>
              <a:rPr lang="en-US" dirty="0"/>
              <a:t>KPIS</a:t>
            </a:r>
          </a:p>
          <a:p>
            <a:r>
              <a:rPr lang="en-US" dirty="0"/>
              <a:t>Month Wise Analysis</a:t>
            </a:r>
          </a:p>
          <a:p>
            <a:r>
              <a:rPr lang="en-US" dirty="0"/>
              <a:t>Year wise Analysis</a:t>
            </a:r>
          </a:p>
          <a:p>
            <a:r>
              <a:rPr lang="en-US" dirty="0"/>
              <a:t> Year-Month wise Analysis</a:t>
            </a:r>
          </a:p>
        </p:txBody>
      </p:sp>
    </p:spTree>
    <p:extLst>
      <p:ext uri="{BB962C8B-B14F-4D97-AF65-F5344CB8AC3E}">
        <p14:creationId xmlns:p14="http://schemas.microsoft.com/office/powerpoint/2010/main" val="20517732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u="sng" dirty="0"/>
              <a:t>KPI</a:t>
            </a:r>
            <a:endParaRPr lang="en-IN" b="1" u="sng" dirty="0"/>
          </a:p>
        </p:txBody>
      </p:sp>
      <p:pic>
        <p:nvPicPr>
          <p:cNvPr id="5" name="Content Placeholder 4">
            <a:extLst>
              <a:ext uri="{FF2B5EF4-FFF2-40B4-BE49-F238E27FC236}">
                <a16:creationId xmlns:a16="http://schemas.microsoft.com/office/drawing/2014/main" id="{4D0620F9-323A-500F-3D1F-3E89E70B7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581" y="2897409"/>
            <a:ext cx="7186283" cy="1379340"/>
          </a:xfrm>
        </p:spPr>
      </p:pic>
    </p:spTree>
    <p:extLst>
      <p:ext uri="{BB962C8B-B14F-4D97-AF65-F5344CB8AC3E}">
        <p14:creationId xmlns:p14="http://schemas.microsoft.com/office/powerpoint/2010/main" val="346096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39B7-1A09-141C-4EEF-066F680CA230}"/>
              </a:ext>
            </a:extLst>
          </p:cNvPr>
          <p:cNvSpPr>
            <a:spLocks noGrp="1"/>
          </p:cNvSpPr>
          <p:nvPr>
            <p:ph type="title"/>
          </p:nvPr>
        </p:nvSpPr>
        <p:spPr>
          <a:xfrm>
            <a:off x="2938732" y="178850"/>
            <a:ext cx="8610600" cy="1293028"/>
          </a:xfrm>
        </p:spPr>
        <p:txBody>
          <a:bodyPr/>
          <a:lstStyle/>
          <a:p>
            <a:r>
              <a:rPr lang="en-IN" b="1" u="sng" dirty="0"/>
              <a:t>My Design</a:t>
            </a:r>
          </a:p>
        </p:txBody>
      </p:sp>
      <p:pic>
        <p:nvPicPr>
          <p:cNvPr id="4" name="Picture 3">
            <a:extLst>
              <a:ext uri="{FF2B5EF4-FFF2-40B4-BE49-F238E27FC236}">
                <a16:creationId xmlns:a16="http://schemas.microsoft.com/office/drawing/2014/main" id="{588DDF6D-A27E-6187-225B-E1426E3951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69" y="1589550"/>
            <a:ext cx="4292365" cy="2505312"/>
          </a:xfrm>
          <a:prstGeom prst="rect">
            <a:avLst/>
          </a:prstGeom>
          <a:ln>
            <a:solidFill>
              <a:schemeClr val="bg2">
                <a:lumMod val="10000"/>
              </a:schemeClr>
            </a:solidFill>
          </a:ln>
        </p:spPr>
      </p:pic>
      <p:pic>
        <p:nvPicPr>
          <p:cNvPr id="6" name="Picture 5">
            <a:extLst>
              <a:ext uri="{FF2B5EF4-FFF2-40B4-BE49-F238E27FC236}">
                <a16:creationId xmlns:a16="http://schemas.microsoft.com/office/drawing/2014/main" id="{67401935-B0D9-FAB4-A652-6D29EBF96B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7961" y="4286774"/>
            <a:ext cx="3770615" cy="2391459"/>
          </a:xfrm>
          <a:prstGeom prst="rect">
            <a:avLst/>
          </a:prstGeom>
          <a:ln>
            <a:solidFill>
              <a:schemeClr val="bg2">
                <a:lumMod val="10000"/>
              </a:schemeClr>
            </a:solidFill>
          </a:ln>
        </p:spPr>
      </p:pic>
      <p:pic>
        <p:nvPicPr>
          <p:cNvPr id="8" name="Picture 7">
            <a:extLst>
              <a:ext uri="{FF2B5EF4-FFF2-40B4-BE49-F238E27FC236}">
                <a16:creationId xmlns:a16="http://schemas.microsoft.com/office/drawing/2014/main" id="{5CB3DBF4-29BB-CE41-0E01-4365993EBA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4519" y="4286774"/>
            <a:ext cx="3842415" cy="2420241"/>
          </a:xfrm>
          <a:prstGeom prst="rect">
            <a:avLst/>
          </a:prstGeom>
          <a:ln>
            <a:solidFill>
              <a:schemeClr val="bg2">
                <a:lumMod val="10000"/>
              </a:schemeClr>
            </a:solidFill>
          </a:ln>
        </p:spPr>
      </p:pic>
      <p:pic>
        <p:nvPicPr>
          <p:cNvPr id="10" name="Picture 9">
            <a:extLst>
              <a:ext uri="{FF2B5EF4-FFF2-40B4-BE49-F238E27FC236}">
                <a16:creationId xmlns:a16="http://schemas.microsoft.com/office/drawing/2014/main" id="{870015EF-8272-835E-41A5-C01AD989D8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21" y="4286774"/>
            <a:ext cx="3770615" cy="2450524"/>
          </a:xfrm>
          <a:prstGeom prst="rect">
            <a:avLst/>
          </a:prstGeom>
          <a:ln>
            <a:solidFill>
              <a:schemeClr val="bg2">
                <a:lumMod val="10000"/>
              </a:schemeClr>
            </a:solidFill>
          </a:ln>
        </p:spPr>
      </p:pic>
      <p:pic>
        <p:nvPicPr>
          <p:cNvPr id="12" name="Picture 11">
            <a:extLst>
              <a:ext uri="{FF2B5EF4-FFF2-40B4-BE49-F238E27FC236}">
                <a16:creationId xmlns:a16="http://schemas.microsoft.com/office/drawing/2014/main" id="{D049F4DD-8BB7-62A7-9878-636C4D4D0F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5416" y="1565953"/>
            <a:ext cx="4354374" cy="2552505"/>
          </a:xfrm>
          <a:prstGeom prst="rect">
            <a:avLst/>
          </a:prstGeom>
          <a:ln>
            <a:solidFill>
              <a:schemeClr val="bg2">
                <a:lumMod val="10000"/>
              </a:schemeClr>
            </a:solidFill>
          </a:ln>
        </p:spPr>
      </p:pic>
    </p:spTree>
    <p:extLst>
      <p:ext uri="{BB962C8B-B14F-4D97-AF65-F5344CB8AC3E}">
        <p14:creationId xmlns:p14="http://schemas.microsoft.com/office/powerpoint/2010/main" val="4463721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388</TotalTime>
  <Words>449</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MT</vt:lpstr>
      <vt:lpstr>Times New Roman</vt:lpstr>
      <vt:lpstr>Vapor Trail</vt:lpstr>
      <vt:lpstr>Amazon Sales Report </vt:lpstr>
      <vt:lpstr>PowerPoint Presentation</vt:lpstr>
      <vt:lpstr>INTRODUCTION </vt:lpstr>
      <vt:lpstr>OBJECTIVE </vt:lpstr>
      <vt:lpstr>DATA SHARING AGGREMENT </vt:lpstr>
      <vt:lpstr>DATA DESCRIPTION </vt:lpstr>
      <vt:lpstr>INSIGHTS </vt:lpstr>
      <vt:lpstr>KPI</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Report </dc:title>
  <dc:creator>Biswajeet</dc:creator>
  <cp:lastModifiedBy>Safika Parween</cp:lastModifiedBy>
  <cp:revision>18</cp:revision>
  <dcterms:created xsi:type="dcterms:W3CDTF">2024-01-23T07:48:48Z</dcterms:created>
  <dcterms:modified xsi:type="dcterms:W3CDTF">2024-01-27T13:12:44Z</dcterms:modified>
</cp:coreProperties>
</file>