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7" r:id="rId2"/>
    <p:sldId id="256" r:id="rId3"/>
    <p:sldId id="258" r:id="rId4"/>
    <p:sldId id="259" r:id="rId5"/>
    <p:sldId id="260" r:id="rId6"/>
    <p:sldId id="263" r:id="rId7"/>
    <p:sldId id="264"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69970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01964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699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942827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6687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351788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58339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42595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87661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55712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0008F-7FDE-452A-A363-A47D60D3B289}"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03815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0008F-7FDE-452A-A363-A47D60D3B289}" type="datetimeFigureOut">
              <a:rPr lang="en-IN" smtClean="0"/>
              <a:t>16-02-2024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80294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0008F-7FDE-452A-A363-A47D60D3B289}"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52694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0008F-7FDE-452A-A363-A47D60D3B289}" type="datetimeFigureOut">
              <a:rPr lang="en-IN" smtClean="0"/>
              <a:t>16-02-2024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467773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818625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22199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0008F-7FDE-452A-A363-A47D60D3B289}" type="datetimeFigureOut">
              <a:rPr lang="en-IN" smtClean="0"/>
              <a:t>16-02-2024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7C1D652-F820-4577-9094-D94B974AA3B3}" type="slidenum">
              <a:rPr lang="en-IN" smtClean="0"/>
              <a:t>‹#›</a:t>
            </a:fld>
            <a:endParaRPr lang="en-IN"/>
          </a:p>
        </p:txBody>
      </p:sp>
    </p:spTree>
    <p:extLst>
      <p:ext uri="{BB962C8B-B14F-4D97-AF65-F5344CB8AC3E}">
        <p14:creationId xmlns:p14="http://schemas.microsoft.com/office/powerpoint/2010/main" val="13547035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6141" y="2131819"/>
            <a:ext cx="7766936" cy="1646302"/>
          </a:xfrm>
        </p:spPr>
        <p:txBody>
          <a:bodyPr>
            <a:normAutofit fontScale="90000"/>
          </a:bodyPr>
          <a:lstStyle/>
          <a:p>
            <a:r>
              <a:rPr lang="en-US" sz="6700" b="1" dirty="0">
                <a:solidFill>
                  <a:schemeClr val="accent1">
                    <a:lumMod val="50000"/>
                  </a:schemeClr>
                </a:solidFill>
                <a:latin typeface="Algerian" panose="04020705040A02060702" pitchFamily="82" charset="0"/>
              </a:rPr>
              <a:t>Bird Strike Report</a:t>
            </a:r>
            <a:br>
              <a:rPr lang="en-IN" dirty="0"/>
            </a:br>
            <a:endParaRPr lang="en-IN" dirty="0"/>
          </a:p>
        </p:txBody>
      </p:sp>
      <p:sp>
        <p:nvSpPr>
          <p:cNvPr id="3" name="Subtitle 2"/>
          <p:cNvSpPr>
            <a:spLocks noGrp="1"/>
          </p:cNvSpPr>
          <p:nvPr>
            <p:ph type="subTitle" idx="1"/>
          </p:nvPr>
        </p:nvSpPr>
        <p:spPr>
          <a:xfrm>
            <a:off x="1916141" y="4211254"/>
            <a:ext cx="7766936" cy="1096899"/>
          </a:xfrm>
        </p:spPr>
        <p:txBody>
          <a:bodyPr/>
          <a:lstStyle/>
          <a:p>
            <a:r>
              <a:rPr lang="en-US" sz="2000" b="1" dirty="0">
                <a:solidFill>
                  <a:schemeClr val="tx1"/>
                </a:solidFill>
              </a:rPr>
              <a:t>SAFIKA PARWEEN</a:t>
            </a:r>
          </a:p>
          <a:p>
            <a:endParaRPr lang="en-IN" dirty="0"/>
          </a:p>
        </p:txBody>
      </p:sp>
    </p:spTree>
    <p:extLst>
      <p:ext uri="{BB962C8B-B14F-4D97-AF65-F5344CB8AC3E}">
        <p14:creationId xmlns:p14="http://schemas.microsoft.com/office/powerpoint/2010/main" val="409531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446329272"/>
              </p:ext>
            </p:extLst>
          </p:nvPr>
        </p:nvGraphicFramePr>
        <p:xfrm>
          <a:off x="1004298" y="1291051"/>
          <a:ext cx="8269705" cy="4386455"/>
        </p:xfrm>
        <a:graphic>
          <a:graphicData uri="http://schemas.openxmlformats.org/drawingml/2006/table">
            <a:tbl>
              <a:tblPr firstRow="1" firstCol="1" lastRow="1" lastCol="1" bandRow="1" bandCol="1">
                <a:tableStyleId>{125E5076-3810-47DD-B79F-674D7AD40C01}</a:tableStyleId>
              </a:tblPr>
              <a:tblGrid>
                <a:gridCol w="2587140">
                  <a:extLst>
                    <a:ext uri="{9D8B030D-6E8A-4147-A177-3AD203B41FA5}">
                      <a16:colId xmlns:a16="http://schemas.microsoft.com/office/drawing/2014/main" val="20000"/>
                    </a:ext>
                  </a:extLst>
                </a:gridCol>
                <a:gridCol w="3023235">
                  <a:extLst>
                    <a:ext uri="{9D8B030D-6E8A-4147-A177-3AD203B41FA5}">
                      <a16:colId xmlns:a16="http://schemas.microsoft.com/office/drawing/2014/main" val="20001"/>
                    </a:ext>
                  </a:extLst>
                </a:gridCol>
                <a:gridCol w="2659330">
                  <a:extLst>
                    <a:ext uri="{9D8B030D-6E8A-4147-A177-3AD203B41FA5}">
                      <a16:colId xmlns:a16="http://schemas.microsoft.com/office/drawing/2014/main" val="20002"/>
                    </a:ext>
                  </a:extLst>
                </a:gridCol>
              </a:tblGrid>
              <a:tr h="772973">
                <a:tc>
                  <a:txBody>
                    <a:bodyPr/>
                    <a:lstStyle/>
                    <a:p>
                      <a:pPr marL="527050" marR="511175" algn="ctr">
                        <a:spcBef>
                          <a:spcPts val="265"/>
                        </a:spcBef>
                        <a:spcAft>
                          <a:spcPts val="0"/>
                        </a:spcAft>
                      </a:pPr>
                      <a:r>
                        <a:rPr lang="en-US" sz="1800" dirty="0">
                          <a:effectLst/>
                        </a:rPr>
                        <a:t>Index</a:t>
                      </a:r>
                      <a:r>
                        <a:rPr lang="en-US" sz="1800" spc="85" dirty="0">
                          <a:effectLst/>
                        </a:rPr>
                        <a:t> </a:t>
                      </a:r>
                      <a:r>
                        <a:rPr lang="en-US" sz="1800" dirty="0">
                          <a:effectLst/>
                        </a:rPr>
                        <a:t>No.</a:t>
                      </a:r>
                      <a:endParaRPr lang="en-IN" sz="1100" dirty="0">
                        <a:effectLst/>
                        <a:latin typeface="Arial MT"/>
                        <a:ea typeface="Arial MT"/>
                        <a:cs typeface="Arial MT"/>
                      </a:endParaRPr>
                    </a:p>
                  </a:txBody>
                  <a:tcPr marL="0" marR="0" marT="0" marB="0"/>
                </a:tc>
                <a:tc>
                  <a:txBody>
                    <a:bodyPr/>
                    <a:lstStyle/>
                    <a:p>
                      <a:pPr marL="527050" marR="514350" algn="ctr">
                        <a:spcBef>
                          <a:spcPts val="265"/>
                        </a:spcBef>
                        <a:spcAft>
                          <a:spcPts val="0"/>
                        </a:spcAft>
                      </a:pPr>
                      <a:r>
                        <a:rPr lang="en-US" sz="1800" dirty="0">
                          <a:effectLst/>
                        </a:rPr>
                        <a:t>Title</a:t>
                      </a:r>
                      <a:endParaRPr lang="en-IN" sz="1100" dirty="0">
                        <a:effectLst/>
                        <a:latin typeface="Arial MT"/>
                        <a:ea typeface="Arial MT"/>
                        <a:cs typeface="Arial MT"/>
                      </a:endParaRPr>
                    </a:p>
                  </a:txBody>
                  <a:tcPr marL="0" marR="0" marT="0" marB="0"/>
                </a:tc>
                <a:tc>
                  <a:txBody>
                    <a:bodyPr/>
                    <a:lstStyle/>
                    <a:p>
                      <a:pPr marL="527050" marR="513080" algn="ctr">
                        <a:spcBef>
                          <a:spcPts val="265"/>
                        </a:spcBef>
                        <a:spcAft>
                          <a:spcPts val="0"/>
                        </a:spcAft>
                      </a:pPr>
                      <a:r>
                        <a:rPr lang="en-US" sz="1800" dirty="0">
                          <a:effectLst/>
                        </a:rPr>
                        <a:t>Page</a:t>
                      </a:r>
                      <a:r>
                        <a:rPr lang="en-US" sz="1800" spc="-160" dirty="0">
                          <a:effectLst/>
                        </a:rPr>
                        <a:t> </a:t>
                      </a:r>
                      <a:r>
                        <a:rPr lang="en-US" sz="1800" dirty="0">
                          <a:effectLst/>
                        </a:rPr>
                        <a:t>No</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0"/>
                  </a:ext>
                </a:extLst>
              </a:tr>
              <a:tr h="804014">
                <a:tc>
                  <a:txBody>
                    <a:bodyPr/>
                    <a:lstStyle/>
                    <a:p>
                      <a:pPr marL="12065" algn="ctr">
                        <a:spcBef>
                          <a:spcPts val="255"/>
                        </a:spcBef>
                        <a:spcAft>
                          <a:spcPts val="0"/>
                        </a:spcAft>
                      </a:pPr>
                      <a:r>
                        <a:rPr lang="en-US" sz="1400" dirty="0">
                          <a:effectLst/>
                        </a:rPr>
                        <a:t>1</a:t>
                      </a:r>
                      <a:endParaRPr lang="en-IN" sz="1100" dirty="0">
                        <a:effectLst/>
                        <a:latin typeface="Arial MT"/>
                        <a:ea typeface="Arial MT"/>
                        <a:cs typeface="Arial MT"/>
                      </a:endParaRPr>
                    </a:p>
                  </a:txBody>
                  <a:tcPr marL="0" marR="0" marT="0" marB="0"/>
                </a:tc>
                <a:tc>
                  <a:txBody>
                    <a:bodyPr/>
                    <a:lstStyle/>
                    <a:p>
                      <a:pPr marL="527050" marR="511810" algn="ctr">
                        <a:spcBef>
                          <a:spcPts val="255"/>
                        </a:spcBef>
                        <a:spcAft>
                          <a:spcPts val="0"/>
                        </a:spcAft>
                      </a:pPr>
                      <a:r>
                        <a:rPr lang="en-US" sz="1400" dirty="0">
                          <a:effectLst/>
                        </a:rPr>
                        <a:t>Introduction</a:t>
                      </a:r>
                      <a:endParaRPr lang="en-IN" sz="1100" dirty="0">
                        <a:effectLst/>
                        <a:latin typeface="Arial MT"/>
                        <a:ea typeface="Arial MT"/>
                        <a:cs typeface="Arial MT"/>
                      </a:endParaRPr>
                    </a:p>
                  </a:txBody>
                  <a:tcPr marL="0" marR="0" marT="0" marB="0"/>
                </a:tc>
                <a:tc>
                  <a:txBody>
                    <a:bodyPr/>
                    <a:lstStyle/>
                    <a:p>
                      <a:pPr marL="12700" algn="ctr">
                        <a:spcBef>
                          <a:spcPts val="255"/>
                        </a:spcBef>
                        <a:spcAft>
                          <a:spcPts val="0"/>
                        </a:spcAft>
                      </a:pPr>
                      <a:r>
                        <a:rPr lang="en-US" sz="1400">
                          <a:effectLst/>
                        </a:rPr>
                        <a:t>3</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1"/>
                  </a:ext>
                </a:extLst>
              </a:tr>
              <a:tr h="674287">
                <a:tc>
                  <a:txBody>
                    <a:bodyPr/>
                    <a:lstStyle/>
                    <a:p>
                      <a:pPr marL="12065" algn="ctr">
                        <a:spcBef>
                          <a:spcPts val="355"/>
                        </a:spcBef>
                        <a:spcAft>
                          <a:spcPts val="0"/>
                        </a:spcAft>
                      </a:pPr>
                      <a:r>
                        <a:rPr lang="en-US" sz="1400">
                          <a:effectLst/>
                        </a:rPr>
                        <a:t>2</a:t>
                      </a:r>
                      <a:endParaRPr lang="en-IN" sz="1100">
                        <a:effectLst/>
                        <a:latin typeface="Arial MT"/>
                        <a:ea typeface="Arial MT"/>
                        <a:cs typeface="Arial MT"/>
                      </a:endParaRPr>
                    </a:p>
                  </a:txBody>
                  <a:tcPr marL="0" marR="0" marT="0" marB="0"/>
                </a:tc>
                <a:tc>
                  <a:txBody>
                    <a:bodyPr/>
                    <a:lstStyle/>
                    <a:p>
                      <a:pPr marL="527050" marR="514985" algn="ctr">
                        <a:spcBef>
                          <a:spcPts val="355"/>
                        </a:spcBef>
                        <a:spcAft>
                          <a:spcPts val="0"/>
                        </a:spcAft>
                      </a:pPr>
                      <a:r>
                        <a:rPr lang="en-US" sz="1400" dirty="0">
                          <a:effectLst/>
                        </a:rPr>
                        <a:t>Objective</a:t>
                      </a:r>
                      <a:endParaRPr lang="en-IN" sz="1100" dirty="0">
                        <a:effectLst/>
                        <a:latin typeface="Arial MT"/>
                        <a:ea typeface="Arial MT"/>
                        <a:cs typeface="Arial MT"/>
                      </a:endParaRPr>
                    </a:p>
                  </a:txBody>
                  <a:tcPr marL="0" marR="0" marT="0" marB="0"/>
                </a:tc>
                <a:tc>
                  <a:txBody>
                    <a:bodyPr/>
                    <a:lstStyle/>
                    <a:p>
                      <a:pPr marL="12700" algn="ctr">
                        <a:spcBef>
                          <a:spcPts val="355"/>
                        </a:spcBef>
                        <a:spcAft>
                          <a:spcPts val="0"/>
                        </a:spcAft>
                      </a:pPr>
                      <a:r>
                        <a:rPr lang="en-US" sz="1400">
                          <a:effectLst/>
                        </a:rPr>
                        <a:t>4</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2"/>
                  </a:ext>
                </a:extLst>
              </a:tr>
              <a:tr h="672230">
                <a:tc>
                  <a:txBody>
                    <a:bodyPr/>
                    <a:lstStyle/>
                    <a:p>
                      <a:pPr marL="12065" algn="ctr">
                        <a:spcBef>
                          <a:spcPts val="360"/>
                        </a:spcBef>
                        <a:spcAft>
                          <a:spcPts val="0"/>
                        </a:spcAft>
                      </a:pPr>
                      <a:r>
                        <a:rPr lang="en-US" sz="1400">
                          <a:effectLst/>
                        </a:rPr>
                        <a:t>3</a:t>
                      </a:r>
                      <a:endParaRPr lang="en-IN" sz="1100">
                        <a:effectLst/>
                        <a:latin typeface="Arial MT"/>
                        <a:ea typeface="Arial MT"/>
                        <a:cs typeface="Arial MT"/>
                      </a:endParaRPr>
                    </a:p>
                  </a:txBody>
                  <a:tcPr marL="0" marR="0" marT="0" marB="0"/>
                </a:tc>
                <a:tc>
                  <a:txBody>
                    <a:bodyPr/>
                    <a:lstStyle/>
                    <a:p>
                      <a:pPr marL="527050" marR="515620" algn="ctr">
                        <a:spcBef>
                          <a:spcPts val="360"/>
                        </a:spcBef>
                        <a:spcAft>
                          <a:spcPts val="0"/>
                        </a:spcAft>
                      </a:pPr>
                      <a:r>
                        <a:rPr lang="en-US" sz="1400" dirty="0">
                          <a:effectLst/>
                        </a:rPr>
                        <a:t>Data</a:t>
                      </a:r>
                      <a:r>
                        <a:rPr lang="en-US" sz="1400" spc="-15" dirty="0">
                          <a:effectLst/>
                        </a:rPr>
                        <a:t> </a:t>
                      </a:r>
                      <a:r>
                        <a:rPr lang="en-US" sz="1400" dirty="0">
                          <a:effectLst/>
                        </a:rPr>
                        <a:t>Sharing</a:t>
                      </a:r>
                      <a:r>
                        <a:rPr lang="en-US" sz="1400" spc="-100" dirty="0">
                          <a:effectLst/>
                        </a:rPr>
                        <a:t> </a:t>
                      </a:r>
                      <a:r>
                        <a:rPr lang="en-US" sz="1400" dirty="0">
                          <a:effectLst/>
                        </a:rPr>
                        <a:t>Agreement</a:t>
                      </a:r>
                      <a:endParaRPr lang="en-IN" sz="1100" dirty="0">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a:effectLst/>
                        </a:rPr>
                        <a:t>5</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3"/>
                  </a:ext>
                </a:extLst>
              </a:tr>
              <a:tr h="574013">
                <a:tc>
                  <a:txBody>
                    <a:bodyPr/>
                    <a:lstStyle/>
                    <a:p>
                      <a:pPr marL="12065" algn="ctr">
                        <a:spcBef>
                          <a:spcPts val="360"/>
                        </a:spcBef>
                        <a:spcAft>
                          <a:spcPts val="0"/>
                        </a:spcAft>
                      </a:pPr>
                      <a:r>
                        <a:rPr lang="en-US" sz="1400" dirty="0">
                          <a:effectLst/>
                        </a:rPr>
                        <a:t>4</a:t>
                      </a:r>
                      <a:endParaRPr lang="en-IN" sz="1100" dirty="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dirty="0">
                          <a:effectLst/>
                        </a:rPr>
                        <a:t>Insights</a:t>
                      </a:r>
                      <a:endParaRPr lang="en-IN" sz="1100" dirty="0">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dirty="0">
                          <a:effectLst/>
                          <a:latin typeface="Arial MT"/>
                          <a:ea typeface="Arial MT"/>
                          <a:cs typeface="Arial MT"/>
                        </a:rPr>
                        <a:t>6</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5"/>
                  </a:ext>
                </a:extLst>
              </a:tr>
              <a:tr h="470440">
                <a:tc>
                  <a:txBody>
                    <a:bodyPr/>
                    <a:lstStyle/>
                    <a:p>
                      <a:pPr marL="12700" algn="ctr">
                        <a:spcBef>
                          <a:spcPts val="360"/>
                        </a:spcBef>
                        <a:spcAft>
                          <a:spcPts val="0"/>
                        </a:spcAft>
                      </a:pPr>
                      <a:r>
                        <a:rPr lang="en-US" sz="1400" dirty="0">
                          <a:effectLst/>
                        </a:rPr>
                        <a:t>5</a:t>
                      </a:r>
                      <a:endParaRPr lang="en-IN" sz="1100" dirty="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400" b="0" dirty="0">
                          <a:effectLst/>
                        </a:rPr>
                        <a:t>KPIs</a:t>
                      </a:r>
                      <a:endParaRPr lang="en-IN" sz="1100" b="0" dirty="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dirty="0">
                          <a:effectLst/>
                          <a:latin typeface="Arial MT"/>
                          <a:ea typeface="Arial MT"/>
                          <a:cs typeface="Arial MT"/>
                        </a:rPr>
                        <a:t>7</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6"/>
                  </a:ext>
                </a:extLst>
              </a:tr>
              <a:tr h="418498">
                <a:tc>
                  <a:txBody>
                    <a:bodyPr/>
                    <a:lstStyle/>
                    <a:p>
                      <a:pPr marL="12700" algn="ctr">
                        <a:spcBef>
                          <a:spcPts val="360"/>
                        </a:spcBef>
                        <a:spcAft>
                          <a:spcPts val="0"/>
                        </a:spcAft>
                      </a:pPr>
                      <a:r>
                        <a:rPr lang="en-US" sz="1400" dirty="0">
                          <a:effectLst/>
                          <a:latin typeface="Arial MT"/>
                          <a:ea typeface="Arial MT"/>
                          <a:cs typeface="Arial MT"/>
                        </a:rPr>
                        <a:t>6</a:t>
                      </a:r>
                      <a:endParaRPr lang="en-IN" sz="1400" dirty="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400" b="0" dirty="0">
                          <a:effectLst/>
                          <a:latin typeface="Arial MT"/>
                          <a:ea typeface="Arial MT"/>
                          <a:cs typeface="Arial MT"/>
                        </a:rPr>
                        <a:t>My design</a:t>
                      </a:r>
                      <a:endParaRPr lang="en-IN" sz="1400" b="0" dirty="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dirty="0">
                          <a:effectLst/>
                          <a:latin typeface="Arial MT"/>
                          <a:ea typeface="Arial MT"/>
                          <a:cs typeface="Arial MT"/>
                        </a:rPr>
                        <a:t>8</a:t>
                      </a:r>
                      <a:endParaRPr lang="en-IN" sz="1400" dirty="0">
                        <a:effectLst/>
                        <a:latin typeface="Arial MT"/>
                        <a:ea typeface="Arial MT"/>
                        <a:cs typeface="Arial MT"/>
                      </a:endParaRPr>
                    </a:p>
                  </a:txBody>
                  <a:tcPr marL="0" marR="0" marT="0" marB="0"/>
                </a:tc>
                <a:extLst>
                  <a:ext uri="{0D108BD9-81ED-4DB2-BD59-A6C34878D82A}">
                    <a16:rowId xmlns:a16="http://schemas.microsoft.com/office/drawing/2014/main" val="2715240411"/>
                  </a:ext>
                </a:extLst>
              </a:tr>
            </a:tbl>
          </a:graphicData>
        </a:graphic>
      </p:graphicFrame>
    </p:spTree>
    <p:extLst>
      <p:ext uri="{BB962C8B-B14F-4D97-AF65-F5344CB8AC3E}">
        <p14:creationId xmlns:p14="http://schemas.microsoft.com/office/powerpoint/2010/main" val="14149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7200"/>
            <a:ext cx="8596668" cy="1320800"/>
          </a:xfrm>
        </p:spPr>
        <p:txBody>
          <a:bodyPr/>
          <a:lstStyle/>
          <a:p>
            <a:r>
              <a:rPr lang="en-US" b="1" u="sng" dirty="0">
                <a:effectLst>
                  <a:outerShdw blurRad="38100" dist="38100" dir="2700000" algn="tl">
                    <a:srgbClr val="000000">
                      <a:alpha val="43137"/>
                    </a:srgbClr>
                  </a:outerShdw>
                </a:effectLst>
              </a:rPr>
              <a:t>INTRODUCTION</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sz="2000" b="0" i="0" dirty="0">
                <a:effectLst/>
                <a:latin typeface="Söhne"/>
              </a:rPr>
              <a:t>Through a thorough analysis of bird strike reports, this study aims to contribute valuable insights to the aviation industry, enhancing our understanding of the factors contributing to bird strikes and informing strategies to minimize their impact on flight safety. </a:t>
            </a:r>
          </a:p>
          <a:p>
            <a:pPr marL="0" indent="0">
              <a:buNone/>
            </a:pPr>
            <a:r>
              <a:rPr lang="en-US" sz="2000" b="0" i="0" dirty="0">
                <a:effectLst/>
                <a:latin typeface="Söhne"/>
              </a:rPr>
              <a:t>By identifying patterns and areas for improvement, this analysis seeks to support the ongoing efforts to create a safer and more secure aviation environment.</a:t>
            </a:r>
            <a:endParaRPr lang="en-IN" sz="2000" dirty="0"/>
          </a:p>
        </p:txBody>
      </p:sp>
    </p:spTree>
    <p:extLst>
      <p:ext uri="{BB962C8B-B14F-4D97-AF65-F5344CB8AC3E}">
        <p14:creationId xmlns:p14="http://schemas.microsoft.com/office/powerpoint/2010/main" val="273283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OBJECTIVE</a:t>
            </a:r>
            <a:br>
              <a:rPr lang="en-IN" dirty="0"/>
            </a:br>
            <a:endParaRPr lang="en-IN" dirty="0"/>
          </a:p>
        </p:txBody>
      </p:sp>
      <p:sp>
        <p:nvSpPr>
          <p:cNvPr id="3" name="Content Placeholder 2"/>
          <p:cNvSpPr>
            <a:spLocks noGrp="1"/>
          </p:cNvSpPr>
          <p:nvPr>
            <p:ph idx="1"/>
          </p:nvPr>
        </p:nvSpPr>
        <p:spPr/>
        <p:txBody>
          <a:bodyPr>
            <a:normAutofit/>
          </a:bodyPr>
          <a:lstStyle/>
          <a:p>
            <a:r>
              <a:rPr lang="en-US" dirty="0"/>
              <a:t>The objective of the project is to conduct a thorough analysis of bird strike incidents to enhance aviation safety. By examining historical data and patterns of bird strikes, the project aims to identify high-risk areas, species involved, and contributing factors. This analysis will provide valuable insights for the development of effective preventive measures and mitigation strategies, ultimately minimizing the impact of bird strikes on aircraft and improving overall aviation safety. The project seeks to offer a data-driven understanding of bird strike occurrences through visual representation and facilitate the implementation of targeted solutions to reduce the risks associated with bird strikes in aviation.</a:t>
            </a:r>
          </a:p>
          <a:p>
            <a:r>
              <a:rPr lang="en-US" dirty="0"/>
              <a:t>using Microsoft Power Bi</a:t>
            </a:r>
            <a:endParaRPr lang="en-IN" dirty="0"/>
          </a:p>
          <a:p>
            <a:endParaRPr lang="en-IN" dirty="0"/>
          </a:p>
        </p:txBody>
      </p:sp>
    </p:spTree>
    <p:extLst>
      <p:ext uri="{BB962C8B-B14F-4D97-AF65-F5344CB8AC3E}">
        <p14:creationId xmlns:p14="http://schemas.microsoft.com/office/powerpoint/2010/main" val="365161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DATA SHARING AGGREMENT</a:t>
            </a:r>
            <a:br>
              <a:rPr lang="en-IN" dirty="0"/>
            </a:br>
            <a:endParaRPr lang="en-IN" dirty="0"/>
          </a:p>
        </p:txBody>
      </p:sp>
      <p:sp>
        <p:nvSpPr>
          <p:cNvPr id="3" name="Content Placeholder 2"/>
          <p:cNvSpPr>
            <a:spLocks noGrp="1"/>
          </p:cNvSpPr>
          <p:nvPr>
            <p:ph idx="1"/>
          </p:nvPr>
        </p:nvSpPr>
        <p:spPr/>
        <p:txBody>
          <a:bodyPr/>
          <a:lstStyle/>
          <a:p>
            <a:pPr lvl="0"/>
            <a:r>
              <a:rPr lang="en-US" b="1" dirty="0"/>
              <a:t>File Name: Bird strike data.csv</a:t>
            </a:r>
            <a:endParaRPr lang="en-IN" dirty="0"/>
          </a:p>
          <a:p>
            <a:pPr lvl="0"/>
            <a:r>
              <a:rPr lang="en-US" dirty="0"/>
              <a:t>Dataset Size : 3.74MB</a:t>
            </a:r>
            <a:endParaRPr lang="en-IN" dirty="0"/>
          </a:p>
          <a:p>
            <a:pPr lvl="0"/>
            <a:r>
              <a:rPr lang="en-US" b="1" dirty="0"/>
              <a:t>Number of Rows: 25559</a:t>
            </a:r>
            <a:endParaRPr lang="en-IN" dirty="0"/>
          </a:p>
          <a:p>
            <a:pPr lvl="0"/>
            <a:r>
              <a:rPr lang="en-US" dirty="0"/>
              <a:t>Number of columns: 26</a:t>
            </a:r>
            <a:endParaRPr lang="en-IN" dirty="0"/>
          </a:p>
          <a:p>
            <a:endParaRPr lang="en-IN" dirty="0"/>
          </a:p>
        </p:txBody>
      </p:sp>
    </p:spTree>
    <p:extLst>
      <p:ext uri="{BB962C8B-B14F-4D97-AF65-F5344CB8AC3E}">
        <p14:creationId xmlns:p14="http://schemas.microsoft.com/office/powerpoint/2010/main" val="64425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effectLst>
                  <a:outerShdw blurRad="38100" dist="38100" dir="2700000" algn="tl">
                    <a:srgbClr val="000000">
                      <a:alpha val="43137"/>
                    </a:srgbClr>
                  </a:outerShdw>
                </a:effectLst>
              </a:rPr>
              <a:t>INSIGHTS</a:t>
            </a:r>
            <a:br>
              <a:rPr lang="en-IN" dirty="0"/>
            </a:br>
            <a:endParaRPr lang="en-IN" dirty="0"/>
          </a:p>
        </p:txBody>
      </p:sp>
      <p:sp>
        <p:nvSpPr>
          <p:cNvPr id="3" name="Content Placeholder 2"/>
          <p:cNvSpPr>
            <a:spLocks noGrp="1"/>
          </p:cNvSpPr>
          <p:nvPr>
            <p:ph idx="1"/>
          </p:nvPr>
        </p:nvSpPr>
        <p:spPr/>
        <p:txBody>
          <a:bodyPr/>
          <a:lstStyle/>
          <a:p>
            <a:r>
              <a:rPr lang="en-US" dirty="0"/>
              <a:t>KPIS</a:t>
            </a:r>
          </a:p>
          <a:p>
            <a:r>
              <a:rPr lang="en-US" dirty="0"/>
              <a:t>Cost analysis</a:t>
            </a:r>
          </a:p>
          <a:p>
            <a:r>
              <a:rPr lang="en-US" dirty="0"/>
              <a:t>Damage &amp; altitude analysis</a:t>
            </a:r>
          </a:p>
          <a:p>
            <a:pPr marL="0" indent="0">
              <a:buNone/>
            </a:pPr>
            <a:endParaRPr lang="en-US" dirty="0"/>
          </a:p>
        </p:txBody>
      </p:sp>
    </p:spTree>
    <p:extLst>
      <p:ext uri="{BB962C8B-B14F-4D97-AF65-F5344CB8AC3E}">
        <p14:creationId xmlns:p14="http://schemas.microsoft.com/office/powerpoint/2010/main" val="205177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lumMod val="95000"/>
                    <a:lumOff val="5000"/>
                  </a:schemeClr>
                </a:solidFill>
                <a:effectLst>
                  <a:outerShdw blurRad="38100" dist="38100" dir="2700000" algn="tl">
                    <a:srgbClr val="000000">
                      <a:alpha val="43137"/>
                    </a:srgbClr>
                  </a:outerShdw>
                </a:effectLst>
              </a:rPr>
              <a:t>KPIS</a:t>
            </a:r>
            <a:endParaRPr lang="en-IN" b="1" u="sng" dirty="0">
              <a:solidFill>
                <a:schemeClr val="tx1">
                  <a:lumMod val="95000"/>
                  <a:lumOff val="5000"/>
                </a:schemeClr>
              </a:solidFill>
              <a:effectLst>
                <a:outerShdw blurRad="38100" dist="38100" dir="2700000" algn="tl">
                  <a:srgbClr val="000000">
                    <a:alpha val="43137"/>
                  </a:srgbClr>
                </a:outerShdw>
              </a:effectLst>
            </a:endParaRPr>
          </a:p>
        </p:txBody>
      </p:sp>
      <p:pic>
        <p:nvPicPr>
          <p:cNvPr id="9" name="Content Placeholder 8">
            <a:extLst>
              <a:ext uri="{FF2B5EF4-FFF2-40B4-BE49-F238E27FC236}">
                <a16:creationId xmlns:a16="http://schemas.microsoft.com/office/drawing/2014/main" id="{9152F972-C1C5-A990-1898-50E05FDFB8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571740"/>
            <a:ext cx="8512278" cy="1714520"/>
          </a:xfrm>
        </p:spPr>
      </p:pic>
    </p:spTree>
    <p:extLst>
      <p:ext uri="{BB962C8B-B14F-4D97-AF65-F5344CB8AC3E}">
        <p14:creationId xmlns:p14="http://schemas.microsoft.com/office/powerpoint/2010/main" val="34609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03F7-595E-B825-D3FC-6058FF5AEF61}"/>
              </a:ext>
            </a:extLst>
          </p:cNvPr>
          <p:cNvSpPr>
            <a:spLocks noGrp="1"/>
          </p:cNvSpPr>
          <p:nvPr>
            <p:ph type="title"/>
          </p:nvPr>
        </p:nvSpPr>
        <p:spPr>
          <a:xfrm>
            <a:off x="236176" y="96253"/>
            <a:ext cx="8596668" cy="1320800"/>
          </a:xfrm>
        </p:spPr>
        <p:txBody>
          <a:bodyPr/>
          <a:lstStyle/>
          <a:p>
            <a:r>
              <a:rPr lang="en-IN" b="1" u="sng" dirty="0">
                <a:solidFill>
                  <a:schemeClr val="tx1">
                    <a:lumMod val="95000"/>
                    <a:lumOff val="5000"/>
                  </a:schemeClr>
                </a:solidFill>
                <a:effectLst>
                  <a:outerShdw blurRad="38100" dist="38100" dir="2700000" algn="tl">
                    <a:srgbClr val="000000">
                      <a:alpha val="43137"/>
                    </a:srgbClr>
                  </a:outerShdw>
                </a:effectLst>
              </a:rPr>
              <a:t>MY DESIGN</a:t>
            </a:r>
          </a:p>
        </p:txBody>
      </p:sp>
      <p:pic>
        <p:nvPicPr>
          <p:cNvPr id="4" name="Picture 3">
            <a:extLst>
              <a:ext uri="{FF2B5EF4-FFF2-40B4-BE49-F238E27FC236}">
                <a16:creationId xmlns:a16="http://schemas.microsoft.com/office/drawing/2014/main" id="{147ABEC7-EC87-3980-7BAC-862837889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2" y="1191706"/>
            <a:ext cx="4868779" cy="2574944"/>
          </a:xfrm>
          <a:prstGeom prst="rect">
            <a:avLst/>
          </a:prstGeom>
        </p:spPr>
      </p:pic>
      <p:pic>
        <p:nvPicPr>
          <p:cNvPr id="6" name="Picture 5">
            <a:extLst>
              <a:ext uri="{FF2B5EF4-FFF2-40B4-BE49-F238E27FC236}">
                <a16:creationId xmlns:a16="http://schemas.microsoft.com/office/drawing/2014/main" id="{8B8D1C55-EA41-7BCF-0CA7-506F43DA0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971" y="3832286"/>
            <a:ext cx="5074820" cy="2863559"/>
          </a:xfrm>
          <a:prstGeom prst="rect">
            <a:avLst/>
          </a:prstGeom>
        </p:spPr>
      </p:pic>
      <p:pic>
        <p:nvPicPr>
          <p:cNvPr id="8" name="Picture 7">
            <a:extLst>
              <a:ext uri="{FF2B5EF4-FFF2-40B4-BE49-F238E27FC236}">
                <a16:creationId xmlns:a16="http://schemas.microsoft.com/office/drawing/2014/main" id="{B04E37EF-FAB6-6BC4-D524-9E6B333B7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626" y="1191706"/>
            <a:ext cx="5146049" cy="2574943"/>
          </a:xfrm>
          <a:prstGeom prst="rect">
            <a:avLst/>
          </a:prstGeom>
        </p:spPr>
      </p:pic>
    </p:spTree>
    <p:extLst>
      <p:ext uri="{BB962C8B-B14F-4D97-AF65-F5344CB8AC3E}">
        <p14:creationId xmlns:p14="http://schemas.microsoft.com/office/powerpoint/2010/main" val="11336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2E97-26A6-0D0D-72F8-446523602F20}"/>
              </a:ext>
            </a:extLst>
          </p:cNvPr>
          <p:cNvSpPr>
            <a:spLocks noGrp="1"/>
          </p:cNvSpPr>
          <p:nvPr>
            <p:ph type="title"/>
          </p:nvPr>
        </p:nvSpPr>
        <p:spPr>
          <a:xfrm>
            <a:off x="677334" y="1114926"/>
            <a:ext cx="8596668" cy="697832"/>
          </a:xfrm>
        </p:spPr>
        <p:txBody>
          <a:bodyPr>
            <a:noAutofit/>
          </a:bodyPr>
          <a:lstStyle/>
          <a:p>
            <a:r>
              <a:rPr lang="en-US" sz="4400" b="1" dirty="0"/>
              <a:t>THANK YOU</a:t>
            </a:r>
            <a:endParaRPr lang="en-IN" sz="4400" b="1" dirty="0"/>
          </a:p>
        </p:txBody>
      </p:sp>
    </p:spTree>
    <p:extLst>
      <p:ext uri="{BB962C8B-B14F-4D97-AF65-F5344CB8AC3E}">
        <p14:creationId xmlns:p14="http://schemas.microsoft.com/office/powerpoint/2010/main" val="147106703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190</TotalTime>
  <Words>259</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Arial MT</vt:lpstr>
      <vt:lpstr>Söhne</vt:lpstr>
      <vt:lpstr>Trebuchet MS</vt:lpstr>
      <vt:lpstr>Wingdings 3</vt:lpstr>
      <vt:lpstr>Facet</vt:lpstr>
      <vt:lpstr>Bird Strike Report </vt:lpstr>
      <vt:lpstr>PowerPoint Presentation</vt:lpstr>
      <vt:lpstr>INTRODUCTION </vt:lpstr>
      <vt:lpstr>OBJECTIVE </vt:lpstr>
      <vt:lpstr>DATA SHARING AGGREMENT </vt:lpstr>
      <vt:lpstr>INSIGHTS </vt:lpstr>
      <vt:lpstr>KPIS</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Report </dc:title>
  <dc:creator>Biswajeet</dc:creator>
  <cp:lastModifiedBy>Safika Parween</cp:lastModifiedBy>
  <cp:revision>17</cp:revision>
  <dcterms:created xsi:type="dcterms:W3CDTF">2024-01-23T07:48:48Z</dcterms:created>
  <dcterms:modified xsi:type="dcterms:W3CDTF">2024-02-16T09:58:13Z</dcterms:modified>
</cp:coreProperties>
</file>