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7E0008F-7FDE-452A-A363-A47D60D3B289}" type="datetimeFigureOut">
              <a:rPr lang="en-IN" smtClean="0"/>
              <a:t>06-02-2024</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17C1D652-F820-4577-9094-D94B974AA3B3}"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8072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964550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427697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28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991475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E0008F-7FDE-452A-A363-A47D60D3B289}" type="datetimeFigureOut">
              <a:rPr lang="en-IN" smtClean="0"/>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270609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E0008F-7FDE-452A-A363-A47D60D3B289}" type="datetimeFigureOut">
              <a:rPr lang="en-IN" smtClean="0"/>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638057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279907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261045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7E0008F-7FDE-452A-A363-A47D60D3B289}"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70259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76082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432727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0008F-7FDE-452A-A363-A47D60D3B289}"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63639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0008F-7FDE-452A-A363-A47D60D3B289}" type="datetimeFigureOut">
              <a:rPr lang="en-IN" smtClean="0"/>
              <a:t>06-02-2024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4027577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0008F-7FDE-452A-A363-A47D60D3B289}" type="datetimeFigureOut">
              <a:rPr lang="en-IN" smtClean="0"/>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682821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0008F-7FDE-452A-A363-A47D60D3B289}" type="datetimeFigureOut">
              <a:rPr lang="en-IN" smtClean="0"/>
              <a:t>06-02-2024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90711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92293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445860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E7E0008F-7FDE-452A-A363-A47D60D3B289}" type="datetimeFigureOut">
              <a:rPr lang="en-IN" smtClean="0"/>
              <a:t>06-02-2024</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17C1D652-F820-4577-9094-D94B974AA3B3}" type="slidenum">
              <a:rPr lang="en-IN" smtClean="0"/>
              <a:t>‹#›</a:t>
            </a:fld>
            <a:endParaRPr lang="en-IN"/>
          </a:p>
        </p:txBody>
      </p:sp>
    </p:spTree>
    <p:extLst>
      <p:ext uri="{BB962C8B-B14F-4D97-AF65-F5344CB8AC3E}">
        <p14:creationId xmlns:p14="http://schemas.microsoft.com/office/powerpoint/2010/main" val="3283106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Heart disease Report</a:t>
            </a:r>
            <a:br>
              <a:rPr lang="en-IN" dirty="0"/>
            </a:br>
            <a:endParaRPr lang="en-IN" dirty="0"/>
          </a:p>
        </p:txBody>
      </p:sp>
      <p:sp>
        <p:nvSpPr>
          <p:cNvPr id="6" name="Heart 5">
            <a:extLst>
              <a:ext uri="{FF2B5EF4-FFF2-40B4-BE49-F238E27FC236}">
                <a16:creationId xmlns:a16="http://schemas.microsoft.com/office/drawing/2014/main" id="{3DCD2B8F-326F-E239-C021-8294A7BF22E5}"/>
              </a:ext>
            </a:extLst>
          </p:cNvPr>
          <p:cNvSpPr/>
          <p:nvPr/>
        </p:nvSpPr>
        <p:spPr>
          <a:xfrm>
            <a:off x="10399693" y="4748462"/>
            <a:ext cx="692545" cy="513348"/>
          </a:xfrm>
          <a:prstGeom prst="hear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Subtitle 2"/>
          <p:cNvSpPr>
            <a:spLocks noGrp="1"/>
          </p:cNvSpPr>
          <p:nvPr>
            <p:ph type="subTitle" idx="1"/>
          </p:nvPr>
        </p:nvSpPr>
        <p:spPr/>
        <p:txBody>
          <a:bodyPr/>
          <a:lstStyle/>
          <a:p>
            <a:r>
              <a:rPr lang="en-US" dirty="0">
                <a:solidFill>
                  <a:schemeClr val="tx1">
                    <a:lumMod val="95000"/>
                    <a:lumOff val="5000"/>
                  </a:schemeClr>
                </a:solidFill>
              </a:rPr>
              <a:t>Safika </a:t>
            </a:r>
            <a:r>
              <a:rPr lang="en-US" dirty="0" err="1">
                <a:solidFill>
                  <a:schemeClr val="tx1">
                    <a:lumMod val="95000"/>
                    <a:lumOff val="5000"/>
                  </a:schemeClr>
                </a:solidFill>
              </a:rPr>
              <a:t>parween</a:t>
            </a:r>
            <a:endParaRPr lang="en-US" dirty="0">
              <a:solidFill>
                <a:schemeClr val="tx1">
                  <a:lumMod val="95000"/>
                  <a:lumOff val="5000"/>
                </a:schemeClr>
              </a:solidFill>
            </a:endParaRPr>
          </a:p>
          <a:p>
            <a:endParaRPr lang="en-IN" dirty="0"/>
          </a:p>
        </p:txBody>
      </p:sp>
    </p:spTree>
    <p:extLst>
      <p:ext uri="{BB962C8B-B14F-4D97-AF65-F5344CB8AC3E}">
        <p14:creationId xmlns:p14="http://schemas.microsoft.com/office/powerpoint/2010/main" val="409531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89316558"/>
              </p:ext>
            </p:extLst>
          </p:nvPr>
        </p:nvGraphicFramePr>
        <p:xfrm>
          <a:off x="1106907" y="545092"/>
          <a:ext cx="9087852" cy="4091076"/>
        </p:xfrm>
        <a:graphic>
          <a:graphicData uri="http://schemas.openxmlformats.org/drawingml/2006/table">
            <a:tbl>
              <a:tblPr firstRow="1" firstCol="1" lastRow="1" lastCol="1" bandRow="1" bandCol="1">
                <a:tableStyleId>{638B1855-1B75-4FBE-930C-398BA8C253C6}</a:tableStyleId>
              </a:tblPr>
              <a:tblGrid>
                <a:gridCol w="3029284">
                  <a:extLst>
                    <a:ext uri="{9D8B030D-6E8A-4147-A177-3AD203B41FA5}">
                      <a16:colId xmlns:a16="http://schemas.microsoft.com/office/drawing/2014/main" val="20000"/>
                    </a:ext>
                  </a:extLst>
                </a:gridCol>
                <a:gridCol w="3029284">
                  <a:extLst>
                    <a:ext uri="{9D8B030D-6E8A-4147-A177-3AD203B41FA5}">
                      <a16:colId xmlns:a16="http://schemas.microsoft.com/office/drawing/2014/main" val="20001"/>
                    </a:ext>
                  </a:extLst>
                </a:gridCol>
                <a:gridCol w="3029284">
                  <a:extLst>
                    <a:ext uri="{9D8B030D-6E8A-4147-A177-3AD203B41FA5}">
                      <a16:colId xmlns:a16="http://schemas.microsoft.com/office/drawing/2014/main" val="20002"/>
                    </a:ext>
                  </a:extLst>
                </a:gridCol>
              </a:tblGrid>
              <a:tr h="778277">
                <a:tc>
                  <a:txBody>
                    <a:bodyPr/>
                    <a:lstStyle/>
                    <a:p>
                      <a:pPr marL="527050" marR="511175" algn="ctr">
                        <a:spcBef>
                          <a:spcPts val="265"/>
                        </a:spcBef>
                        <a:spcAft>
                          <a:spcPts val="0"/>
                        </a:spcAft>
                      </a:pPr>
                      <a:r>
                        <a:rPr lang="en-US" sz="1800" dirty="0">
                          <a:solidFill>
                            <a:schemeClr val="tx1">
                              <a:lumMod val="95000"/>
                              <a:lumOff val="5000"/>
                            </a:schemeClr>
                          </a:solidFill>
                          <a:effectLst/>
                          <a:latin typeface="Arial" panose="020B0604020202020204" pitchFamily="34" charset="0"/>
                          <a:cs typeface="Arial" panose="020B0604020202020204" pitchFamily="34" charset="0"/>
                        </a:rPr>
                        <a:t>Index</a:t>
                      </a:r>
                      <a:r>
                        <a:rPr lang="en-US" sz="1800" spc="85" dirty="0">
                          <a:solidFill>
                            <a:schemeClr val="tx1">
                              <a:lumMod val="95000"/>
                              <a:lumOff val="5000"/>
                            </a:schemeClr>
                          </a:solidFill>
                          <a:effectLst/>
                          <a:latin typeface="Arial" panose="020B0604020202020204" pitchFamily="34" charset="0"/>
                          <a:cs typeface="Arial" panose="020B0604020202020204" pitchFamily="34" charset="0"/>
                        </a:rPr>
                        <a:t> </a:t>
                      </a:r>
                      <a:r>
                        <a:rPr lang="en-US" sz="1800" dirty="0">
                          <a:solidFill>
                            <a:schemeClr val="tx1">
                              <a:lumMod val="95000"/>
                              <a:lumOff val="5000"/>
                            </a:schemeClr>
                          </a:solidFill>
                          <a:effectLst/>
                          <a:latin typeface="Arial" panose="020B0604020202020204" pitchFamily="34" charset="0"/>
                          <a:cs typeface="Arial" panose="020B0604020202020204" pitchFamily="34" charset="0"/>
                        </a:rPr>
                        <a:t>No.</a:t>
                      </a:r>
                      <a:endParaRPr lang="en-IN" sz="1100" dirty="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tc>
                  <a:txBody>
                    <a:bodyPr/>
                    <a:lstStyle/>
                    <a:p>
                      <a:pPr marL="527050" marR="514350" algn="ctr">
                        <a:spcBef>
                          <a:spcPts val="265"/>
                        </a:spcBef>
                        <a:spcAft>
                          <a:spcPts val="0"/>
                        </a:spcAft>
                      </a:pPr>
                      <a:r>
                        <a:rPr lang="en-US" sz="1800" dirty="0">
                          <a:solidFill>
                            <a:schemeClr val="tx1">
                              <a:lumMod val="95000"/>
                              <a:lumOff val="5000"/>
                            </a:schemeClr>
                          </a:solidFill>
                          <a:effectLst/>
                          <a:latin typeface="Arial" panose="020B0604020202020204" pitchFamily="34" charset="0"/>
                          <a:cs typeface="Arial" panose="020B0604020202020204" pitchFamily="34" charset="0"/>
                        </a:rPr>
                        <a:t>Title</a:t>
                      </a:r>
                      <a:endParaRPr lang="en-IN" sz="1100" dirty="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tc>
                  <a:txBody>
                    <a:bodyPr/>
                    <a:lstStyle/>
                    <a:p>
                      <a:pPr marL="527050" marR="513080" algn="ctr">
                        <a:spcBef>
                          <a:spcPts val="265"/>
                        </a:spcBef>
                        <a:spcAft>
                          <a:spcPts val="0"/>
                        </a:spcAft>
                      </a:pPr>
                      <a:r>
                        <a:rPr lang="en-US" sz="1800" dirty="0">
                          <a:solidFill>
                            <a:schemeClr val="tx1">
                              <a:lumMod val="95000"/>
                              <a:lumOff val="5000"/>
                            </a:schemeClr>
                          </a:solidFill>
                          <a:effectLst/>
                          <a:latin typeface="Arial" panose="020B0604020202020204" pitchFamily="34" charset="0"/>
                          <a:cs typeface="Arial" panose="020B0604020202020204" pitchFamily="34" charset="0"/>
                        </a:rPr>
                        <a:t>Page</a:t>
                      </a:r>
                      <a:r>
                        <a:rPr lang="en-US" sz="1800" spc="-160" dirty="0">
                          <a:solidFill>
                            <a:schemeClr val="tx1">
                              <a:lumMod val="95000"/>
                              <a:lumOff val="5000"/>
                            </a:schemeClr>
                          </a:solidFill>
                          <a:effectLst/>
                          <a:latin typeface="Arial" panose="020B0604020202020204" pitchFamily="34" charset="0"/>
                          <a:cs typeface="Arial" panose="020B0604020202020204" pitchFamily="34" charset="0"/>
                        </a:rPr>
                        <a:t> </a:t>
                      </a:r>
                      <a:r>
                        <a:rPr lang="en-US" sz="1800" dirty="0">
                          <a:solidFill>
                            <a:schemeClr val="tx1">
                              <a:lumMod val="95000"/>
                              <a:lumOff val="5000"/>
                            </a:schemeClr>
                          </a:solidFill>
                          <a:effectLst/>
                          <a:latin typeface="Arial" panose="020B0604020202020204" pitchFamily="34" charset="0"/>
                          <a:cs typeface="Arial" panose="020B0604020202020204" pitchFamily="34" charset="0"/>
                        </a:rPr>
                        <a:t>No</a:t>
                      </a:r>
                      <a:endParaRPr lang="en-IN" sz="1100" dirty="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extLst>
                  <a:ext uri="{0D108BD9-81ED-4DB2-BD59-A6C34878D82A}">
                    <a16:rowId xmlns:a16="http://schemas.microsoft.com/office/drawing/2014/main" val="10000"/>
                  </a:ext>
                </a:extLst>
              </a:tr>
              <a:tr h="809530">
                <a:tc>
                  <a:txBody>
                    <a:bodyPr/>
                    <a:lstStyle/>
                    <a:p>
                      <a:pPr marL="12065" algn="ctr">
                        <a:spcBef>
                          <a:spcPts val="255"/>
                        </a:spcBef>
                        <a:spcAft>
                          <a:spcPts val="0"/>
                        </a:spcAft>
                      </a:pPr>
                      <a:r>
                        <a:rPr lang="en-US" sz="1400">
                          <a:solidFill>
                            <a:schemeClr val="tx1">
                              <a:lumMod val="95000"/>
                              <a:lumOff val="5000"/>
                            </a:schemeClr>
                          </a:solidFill>
                          <a:effectLst/>
                          <a:latin typeface="Arial" panose="020B0604020202020204" pitchFamily="34" charset="0"/>
                          <a:cs typeface="Arial" panose="020B0604020202020204" pitchFamily="34" charset="0"/>
                        </a:rPr>
                        <a:t>1</a:t>
                      </a:r>
                      <a:endParaRPr lang="en-IN" sz="110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tc>
                  <a:txBody>
                    <a:bodyPr/>
                    <a:lstStyle/>
                    <a:p>
                      <a:pPr marL="527050" marR="511810" algn="ctr">
                        <a:spcBef>
                          <a:spcPts val="255"/>
                        </a:spcBef>
                        <a:spcAft>
                          <a:spcPts val="0"/>
                        </a:spcAft>
                      </a:pPr>
                      <a:r>
                        <a:rPr lang="en-US" sz="1400" dirty="0">
                          <a:solidFill>
                            <a:schemeClr val="tx1">
                              <a:lumMod val="95000"/>
                              <a:lumOff val="5000"/>
                            </a:schemeClr>
                          </a:solidFill>
                          <a:effectLst/>
                          <a:latin typeface="Arial" panose="020B0604020202020204" pitchFamily="34" charset="0"/>
                          <a:cs typeface="Arial" panose="020B0604020202020204" pitchFamily="34" charset="0"/>
                        </a:rPr>
                        <a:t>Introduction</a:t>
                      </a:r>
                      <a:endParaRPr lang="en-IN" sz="1100" dirty="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tc>
                  <a:txBody>
                    <a:bodyPr/>
                    <a:lstStyle/>
                    <a:p>
                      <a:pPr marL="12700" algn="ctr">
                        <a:spcBef>
                          <a:spcPts val="255"/>
                        </a:spcBef>
                        <a:spcAft>
                          <a:spcPts val="0"/>
                        </a:spcAft>
                      </a:pPr>
                      <a:r>
                        <a:rPr lang="en-US" sz="1400">
                          <a:solidFill>
                            <a:schemeClr val="tx1">
                              <a:lumMod val="95000"/>
                              <a:lumOff val="5000"/>
                            </a:schemeClr>
                          </a:solidFill>
                          <a:effectLst/>
                          <a:latin typeface="Arial" panose="020B0604020202020204" pitchFamily="34" charset="0"/>
                          <a:cs typeface="Arial" panose="020B0604020202020204" pitchFamily="34" charset="0"/>
                        </a:rPr>
                        <a:t>3</a:t>
                      </a:r>
                      <a:endParaRPr lang="en-IN" sz="110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extLst>
                  <a:ext uri="{0D108BD9-81ED-4DB2-BD59-A6C34878D82A}">
                    <a16:rowId xmlns:a16="http://schemas.microsoft.com/office/drawing/2014/main" val="10001"/>
                  </a:ext>
                </a:extLst>
              </a:tr>
              <a:tr h="678913">
                <a:tc>
                  <a:txBody>
                    <a:bodyPr/>
                    <a:lstStyle/>
                    <a:p>
                      <a:pPr marL="12065" algn="ctr">
                        <a:spcBef>
                          <a:spcPts val="355"/>
                        </a:spcBef>
                        <a:spcAft>
                          <a:spcPts val="0"/>
                        </a:spcAft>
                      </a:pPr>
                      <a:r>
                        <a:rPr lang="en-US" sz="1400">
                          <a:solidFill>
                            <a:schemeClr val="tx1">
                              <a:lumMod val="95000"/>
                              <a:lumOff val="5000"/>
                            </a:schemeClr>
                          </a:solidFill>
                          <a:effectLst/>
                          <a:latin typeface="Arial" panose="020B0604020202020204" pitchFamily="34" charset="0"/>
                          <a:cs typeface="Arial" panose="020B0604020202020204" pitchFamily="34" charset="0"/>
                        </a:rPr>
                        <a:t>2</a:t>
                      </a:r>
                      <a:endParaRPr lang="en-IN" sz="110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tc>
                  <a:txBody>
                    <a:bodyPr/>
                    <a:lstStyle/>
                    <a:p>
                      <a:pPr marL="527050" marR="514985" algn="ctr">
                        <a:spcBef>
                          <a:spcPts val="355"/>
                        </a:spcBef>
                        <a:spcAft>
                          <a:spcPts val="0"/>
                        </a:spcAft>
                      </a:pPr>
                      <a:r>
                        <a:rPr lang="en-US" sz="1400">
                          <a:solidFill>
                            <a:schemeClr val="tx1">
                              <a:lumMod val="95000"/>
                              <a:lumOff val="5000"/>
                            </a:schemeClr>
                          </a:solidFill>
                          <a:effectLst/>
                          <a:latin typeface="Arial" panose="020B0604020202020204" pitchFamily="34" charset="0"/>
                          <a:cs typeface="Arial" panose="020B0604020202020204" pitchFamily="34" charset="0"/>
                        </a:rPr>
                        <a:t>Objective</a:t>
                      </a:r>
                      <a:endParaRPr lang="en-IN" sz="110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tc>
                  <a:txBody>
                    <a:bodyPr/>
                    <a:lstStyle/>
                    <a:p>
                      <a:pPr marL="12700" algn="ctr">
                        <a:spcBef>
                          <a:spcPts val="355"/>
                        </a:spcBef>
                        <a:spcAft>
                          <a:spcPts val="0"/>
                        </a:spcAft>
                      </a:pPr>
                      <a:r>
                        <a:rPr lang="en-US" sz="1400">
                          <a:solidFill>
                            <a:schemeClr val="tx1">
                              <a:lumMod val="95000"/>
                              <a:lumOff val="5000"/>
                            </a:schemeClr>
                          </a:solidFill>
                          <a:effectLst/>
                          <a:latin typeface="Arial" panose="020B0604020202020204" pitchFamily="34" charset="0"/>
                          <a:cs typeface="Arial" panose="020B0604020202020204" pitchFamily="34" charset="0"/>
                        </a:rPr>
                        <a:t>4</a:t>
                      </a:r>
                      <a:endParaRPr lang="en-IN" sz="110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extLst>
                  <a:ext uri="{0D108BD9-81ED-4DB2-BD59-A6C34878D82A}">
                    <a16:rowId xmlns:a16="http://schemas.microsoft.com/office/drawing/2014/main" val="10002"/>
                  </a:ext>
                </a:extLst>
              </a:tr>
              <a:tr h="676844">
                <a:tc>
                  <a:txBody>
                    <a:bodyPr/>
                    <a:lstStyle/>
                    <a:p>
                      <a:pPr marL="12065" algn="ctr">
                        <a:spcBef>
                          <a:spcPts val="360"/>
                        </a:spcBef>
                        <a:spcAft>
                          <a:spcPts val="0"/>
                        </a:spcAft>
                      </a:pPr>
                      <a:r>
                        <a:rPr lang="en-US" sz="1400">
                          <a:solidFill>
                            <a:schemeClr val="tx1">
                              <a:lumMod val="95000"/>
                              <a:lumOff val="5000"/>
                            </a:schemeClr>
                          </a:solidFill>
                          <a:effectLst/>
                          <a:latin typeface="Arial" panose="020B0604020202020204" pitchFamily="34" charset="0"/>
                          <a:cs typeface="Arial" panose="020B0604020202020204" pitchFamily="34" charset="0"/>
                        </a:rPr>
                        <a:t>3</a:t>
                      </a:r>
                      <a:endParaRPr lang="en-IN" sz="110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tc>
                  <a:txBody>
                    <a:bodyPr/>
                    <a:lstStyle/>
                    <a:p>
                      <a:pPr marL="527050" marR="515620" algn="ctr">
                        <a:spcBef>
                          <a:spcPts val="360"/>
                        </a:spcBef>
                        <a:spcAft>
                          <a:spcPts val="0"/>
                        </a:spcAft>
                      </a:pPr>
                      <a:r>
                        <a:rPr lang="en-US" sz="1400" dirty="0">
                          <a:solidFill>
                            <a:schemeClr val="tx1">
                              <a:lumMod val="95000"/>
                              <a:lumOff val="5000"/>
                            </a:schemeClr>
                          </a:solidFill>
                          <a:effectLst/>
                          <a:latin typeface="Arial" panose="020B0604020202020204" pitchFamily="34" charset="0"/>
                          <a:cs typeface="Arial" panose="020B0604020202020204" pitchFamily="34" charset="0"/>
                        </a:rPr>
                        <a:t>Data</a:t>
                      </a:r>
                      <a:r>
                        <a:rPr lang="en-US" sz="1400" spc="-15" dirty="0">
                          <a:solidFill>
                            <a:schemeClr val="tx1">
                              <a:lumMod val="95000"/>
                              <a:lumOff val="5000"/>
                            </a:schemeClr>
                          </a:solidFill>
                          <a:effectLst/>
                          <a:latin typeface="Arial" panose="020B0604020202020204" pitchFamily="34" charset="0"/>
                          <a:cs typeface="Arial" panose="020B0604020202020204" pitchFamily="34" charset="0"/>
                        </a:rPr>
                        <a:t> </a:t>
                      </a:r>
                      <a:r>
                        <a:rPr lang="en-US" sz="1400" dirty="0">
                          <a:solidFill>
                            <a:schemeClr val="tx1">
                              <a:lumMod val="95000"/>
                              <a:lumOff val="5000"/>
                            </a:schemeClr>
                          </a:solidFill>
                          <a:effectLst/>
                          <a:latin typeface="Arial" panose="020B0604020202020204" pitchFamily="34" charset="0"/>
                          <a:cs typeface="Arial" panose="020B0604020202020204" pitchFamily="34" charset="0"/>
                        </a:rPr>
                        <a:t>Sharing</a:t>
                      </a:r>
                      <a:r>
                        <a:rPr lang="en-US" sz="1400" spc="-100" dirty="0">
                          <a:solidFill>
                            <a:schemeClr val="tx1">
                              <a:lumMod val="95000"/>
                              <a:lumOff val="5000"/>
                            </a:schemeClr>
                          </a:solidFill>
                          <a:effectLst/>
                          <a:latin typeface="Arial" panose="020B0604020202020204" pitchFamily="34" charset="0"/>
                          <a:cs typeface="Arial" panose="020B0604020202020204" pitchFamily="34" charset="0"/>
                        </a:rPr>
                        <a:t> </a:t>
                      </a:r>
                      <a:r>
                        <a:rPr lang="en-US" sz="1400" dirty="0">
                          <a:solidFill>
                            <a:schemeClr val="tx1">
                              <a:lumMod val="95000"/>
                              <a:lumOff val="5000"/>
                            </a:schemeClr>
                          </a:solidFill>
                          <a:effectLst/>
                          <a:latin typeface="Arial" panose="020B0604020202020204" pitchFamily="34" charset="0"/>
                          <a:cs typeface="Arial" panose="020B0604020202020204" pitchFamily="34" charset="0"/>
                        </a:rPr>
                        <a:t>Agreement</a:t>
                      </a:r>
                      <a:endParaRPr lang="en-IN" sz="1100" dirty="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tc>
                  <a:txBody>
                    <a:bodyPr/>
                    <a:lstStyle/>
                    <a:p>
                      <a:pPr marL="12700" algn="ctr">
                        <a:spcBef>
                          <a:spcPts val="360"/>
                        </a:spcBef>
                        <a:spcAft>
                          <a:spcPts val="0"/>
                        </a:spcAft>
                      </a:pPr>
                      <a:r>
                        <a:rPr lang="en-US" sz="1400">
                          <a:solidFill>
                            <a:schemeClr val="tx1">
                              <a:lumMod val="95000"/>
                              <a:lumOff val="5000"/>
                            </a:schemeClr>
                          </a:solidFill>
                          <a:effectLst/>
                          <a:latin typeface="Arial" panose="020B0604020202020204" pitchFamily="34" charset="0"/>
                          <a:cs typeface="Arial" panose="020B0604020202020204" pitchFamily="34" charset="0"/>
                        </a:rPr>
                        <a:t>5</a:t>
                      </a:r>
                      <a:endParaRPr lang="en-IN" sz="110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extLst>
                  <a:ext uri="{0D108BD9-81ED-4DB2-BD59-A6C34878D82A}">
                    <a16:rowId xmlns:a16="http://schemas.microsoft.com/office/drawing/2014/main" val="10003"/>
                  </a:ext>
                </a:extLst>
              </a:tr>
              <a:tr h="726142">
                <a:tc>
                  <a:txBody>
                    <a:bodyPr/>
                    <a:lstStyle/>
                    <a:p>
                      <a:pPr marL="12065" algn="ctr">
                        <a:spcBef>
                          <a:spcPts val="360"/>
                        </a:spcBef>
                        <a:spcAft>
                          <a:spcPts val="0"/>
                        </a:spcAft>
                      </a:pPr>
                      <a:r>
                        <a:rPr lang="en-US" sz="1400">
                          <a:solidFill>
                            <a:schemeClr val="tx1">
                              <a:lumMod val="95000"/>
                              <a:lumOff val="5000"/>
                            </a:schemeClr>
                          </a:solidFill>
                          <a:effectLst/>
                          <a:latin typeface="Arial" panose="020B0604020202020204" pitchFamily="34" charset="0"/>
                          <a:cs typeface="Arial" panose="020B0604020202020204" pitchFamily="34" charset="0"/>
                        </a:rPr>
                        <a:t>5</a:t>
                      </a:r>
                      <a:endParaRPr lang="en-IN" sz="110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tc>
                  <a:txBody>
                    <a:bodyPr/>
                    <a:lstStyle/>
                    <a:p>
                      <a:pPr marL="527050" marR="513080" algn="ctr">
                        <a:spcBef>
                          <a:spcPts val="360"/>
                        </a:spcBef>
                        <a:spcAft>
                          <a:spcPts val="0"/>
                        </a:spcAft>
                      </a:pPr>
                      <a:r>
                        <a:rPr lang="en-US" sz="1400" dirty="0">
                          <a:solidFill>
                            <a:schemeClr val="tx1">
                              <a:lumMod val="95000"/>
                              <a:lumOff val="5000"/>
                            </a:schemeClr>
                          </a:solidFill>
                          <a:effectLst/>
                          <a:latin typeface="Arial" panose="020B0604020202020204" pitchFamily="34" charset="0"/>
                          <a:cs typeface="Arial" panose="020B0604020202020204" pitchFamily="34" charset="0"/>
                        </a:rPr>
                        <a:t>Insights</a:t>
                      </a:r>
                      <a:endParaRPr lang="en-IN" sz="1100" dirty="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tc>
                  <a:txBody>
                    <a:bodyPr/>
                    <a:lstStyle/>
                    <a:p>
                      <a:pPr marL="12700" algn="ctr">
                        <a:spcBef>
                          <a:spcPts val="360"/>
                        </a:spcBef>
                        <a:spcAft>
                          <a:spcPts val="0"/>
                        </a:spcAft>
                      </a:pPr>
                      <a:r>
                        <a:rPr lang="en-US" sz="1400" dirty="0">
                          <a:solidFill>
                            <a:schemeClr val="tx1">
                              <a:lumMod val="95000"/>
                              <a:lumOff val="5000"/>
                            </a:schemeClr>
                          </a:solidFill>
                          <a:effectLst/>
                          <a:latin typeface="Arial" panose="020B0604020202020204" pitchFamily="34" charset="0"/>
                          <a:ea typeface="Arial MT"/>
                          <a:cs typeface="Arial" panose="020B0604020202020204" pitchFamily="34" charset="0"/>
                        </a:rPr>
                        <a:t>6</a:t>
                      </a:r>
                      <a:endParaRPr lang="en-IN" sz="1100" dirty="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extLst>
                  <a:ext uri="{0D108BD9-81ED-4DB2-BD59-A6C34878D82A}">
                    <a16:rowId xmlns:a16="http://schemas.microsoft.com/office/drawing/2014/main" val="10005"/>
                  </a:ext>
                </a:extLst>
              </a:tr>
              <a:tr h="421370">
                <a:tc>
                  <a:txBody>
                    <a:bodyPr/>
                    <a:lstStyle/>
                    <a:p>
                      <a:pPr marL="12700" algn="ctr">
                        <a:spcBef>
                          <a:spcPts val="360"/>
                        </a:spcBef>
                        <a:spcAft>
                          <a:spcPts val="0"/>
                        </a:spcAft>
                      </a:pPr>
                      <a:r>
                        <a:rPr lang="en-US" sz="1400" dirty="0">
                          <a:solidFill>
                            <a:schemeClr val="tx1">
                              <a:lumMod val="95000"/>
                              <a:lumOff val="5000"/>
                            </a:schemeClr>
                          </a:solidFill>
                          <a:effectLst/>
                          <a:latin typeface="Arial" panose="020B0604020202020204" pitchFamily="34" charset="0"/>
                          <a:cs typeface="Arial" panose="020B0604020202020204" pitchFamily="34" charset="0"/>
                        </a:rPr>
                        <a:t>6</a:t>
                      </a:r>
                      <a:endParaRPr lang="en-IN" sz="1100" dirty="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tc>
                  <a:txBody>
                    <a:bodyPr/>
                    <a:lstStyle/>
                    <a:p>
                      <a:pPr marL="527050" marR="513715" algn="ctr">
                        <a:spcBef>
                          <a:spcPts val="360"/>
                        </a:spcBef>
                        <a:spcAft>
                          <a:spcPts val="0"/>
                        </a:spcAft>
                      </a:pPr>
                      <a:r>
                        <a:rPr lang="en-US" sz="1400" b="0" kern="1200" dirty="0">
                          <a:solidFill>
                            <a:schemeClr val="tx1">
                              <a:lumMod val="95000"/>
                              <a:lumOff val="5000"/>
                            </a:schemeClr>
                          </a:solidFill>
                          <a:effectLst/>
                          <a:latin typeface="Arial" panose="020B0604020202020204" pitchFamily="34" charset="0"/>
                          <a:cs typeface="Arial" panose="020B0604020202020204" pitchFamily="34" charset="0"/>
                        </a:rPr>
                        <a:t>design</a:t>
                      </a:r>
                      <a:endParaRPr lang="en-IN" sz="1400" b="0" kern="1200" dirty="0">
                        <a:solidFill>
                          <a:schemeClr val="tx1">
                            <a:lumMod val="95000"/>
                            <a:lumOff val="5000"/>
                          </a:schemeClr>
                        </a:solidFill>
                        <a:effectLst/>
                        <a:latin typeface="Arial" panose="020B0604020202020204" pitchFamily="34" charset="0"/>
                        <a:ea typeface="+mn-ea"/>
                        <a:cs typeface="Arial" panose="020B0604020202020204" pitchFamily="34" charset="0"/>
                      </a:endParaRPr>
                    </a:p>
                  </a:txBody>
                  <a:tcPr marL="0" marR="0" marT="0" marB="0"/>
                </a:tc>
                <a:tc>
                  <a:txBody>
                    <a:bodyPr/>
                    <a:lstStyle/>
                    <a:p>
                      <a:pPr marL="527050" marR="513080" algn="ctr">
                        <a:spcBef>
                          <a:spcPts val="360"/>
                        </a:spcBef>
                        <a:spcAft>
                          <a:spcPts val="0"/>
                        </a:spcAft>
                      </a:pPr>
                      <a:r>
                        <a:rPr lang="en-US" sz="1400" dirty="0">
                          <a:solidFill>
                            <a:schemeClr val="tx1">
                              <a:lumMod val="95000"/>
                              <a:lumOff val="5000"/>
                            </a:schemeClr>
                          </a:solidFill>
                          <a:effectLst/>
                          <a:latin typeface="Arial" panose="020B0604020202020204" pitchFamily="34" charset="0"/>
                          <a:ea typeface="Arial MT"/>
                          <a:cs typeface="Arial" panose="020B0604020202020204" pitchFamily="34" charset="0"/>
                        </a:rPr>
                        <a:t>7</a:t>
                      </a:r>
                      <a:endParaRPr lang="en-IN" sz="1100" dirty="0">
                        <a:solidFill>
                          <a:schemeClr val="tx1">
                            <a:lumMod val="95000"/>
                            <a:lumOff val="5000"/>
                          </a:schemeClr>
                        </a:solidFill>
                        <a:effectLst/>
                        <a:latin typeface="Arial" panose="020B0604020202020204" pitchFamily="34" charset="0"/>
                        <a:ea typeface="Arial MT"/>
                        <a:cs typeface="Arial" panose="020B0604020202020204" pitchFamily="34" charset="0"/>
                      </a:endParaRPr>
                    </a:p>
                  </a:txBody>
                  <a:tcPr marL="0" marR="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1495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12822"/>
            <a:ext cx="10396882" cy="1524944"/>
          </a:xfrm>
        </p:spPr>
        <p:txBody>
          <a:bodyPr>
            <a:normAutofit fontScale="90000"/>
          </a:bodyPr>
          <a:lstStyle/>
          <a:p>
            <a:r>
              <a:rPr lang="en-US" dirty="0"/>
              <a:t>INTRODUCTION</a:t>
            </a:r>
            <a:br>
              <a:rPr lang="en-IN" dirty="0"/>
            </a:br>
            <a:endParaRPr lang="en-IN" dirty="0"/>
          </a:p>
        </p:txBody>
      </p:sp>
      <p:sp>
        <p:nvSpPr>
          <p:cNvPr id="3" name="Content Placeholder 2"/>
          <p:cNvSpPr>
            <a:spLocks noGrp="1"/>
          </p:cNvSpPr>
          <p:nvPr>
            <p:ph idx="1"/>
          </p:nvPr>
        </p:nvSpPr>
        <p:spPr>
          <a:xfrm>
            <a:off x="573505" y="1614217"/>
            <a:ext cx="10396883" cy="3311189"/>
          </a:xfrm>
        </p:spPr>
        <p:txBody>
          <a:bodyPr>
            <a:normAutofit fontScale="92500" lnSpcReduction="10000"/>
          </a:bodyPr>
          <a:lstStyle/>
          <a:p>
            <a:pPr marL="0" indent="0">
              <a:buNone/>
            </a:pPr>
            <a:r>
              <a:rPr lang="en-US" b="1" dirty="0">
                <a:latin typeface="Aptos" panose="020B0004020202020204" pitchFamily="34" charset="0"/>
              </a:rPr>
              <a:t>Heart disease is a pervasive global health challenge, demanding early and precise diagnosis. Leveraging advancements in medical technology and data analytics, this study explores a holistic diagnostic approach. Integrating diverse datasets, including medical records and genetic information, our aim is to develop a comprehensive framework using AI and machine learning. By addressing challenges such as personalized diagnostics and multi-modal data integration, we strive to contribute to the evolution of tailored strategies. Ultimately, this analysis seeks to usher in a new era of precision medicine for heart diseases, enhancing diagnostic accuracy, improving patient outcomes, and fostering proactive and personalized cardiovascular care.</a:t>
            </a:r>
            <a:endParaRPr lang="en-IN" b="1" dirty="0">
              <a:latin typeface="Aptos" panose="020B0004020202020204" pitchFamily="34" charset="0"/>
            </a:endParaRPr>
          </a:p>
        </p:txBody>
      </p:sp>
    </p:spTree>
    <p:extLst>
      <p:ext uri="{BB962C8B-B14F-4D97-AF65-F5344CB8AC3E}">
        <p14:creationId xmlns:p14="http://schemas.microsoft.com/office/powerpoint/2010/main" val="273283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OBJECTIVE</a:t>
            </a:r>
            <a:br>
              <a:rPr lang="en-IN" dirty="0"/>
            </a:br>
            <a:endParaRPr lang="en-IN" dirty="0"/>
          </a:p>
        </p:txBody>
      </p:sp>
      <p:sp>
        <p:nvSpPr>
          <p:cNvPr id="3" name="Content Placeholder 2"/>
          <p:cNvSpPr>
            <a:spLocks noGrp="1"/>
          </p:cNvSpPr>
          <p:nvPr>
            <p:ph idx="1"/>
          </p:nvPr>
        </p:nvSpPr>
        <p:spPr/>
        <p:txBody>
          <a:bodyPr/>
          <a:lstStyle/>
          <a:p>
            <a:r>
              <a:rPr lang="en-US" b="1" dirty="0">
                <a:latin typeface="Aptos" panose="020B0004020202020204" pitchFamily="34" charset="0"/>
              </a:rPr>
              <a:t>Using Power BI, analyze heart disease data to identify key factors influencing risk. Create interactive dashboards displaying trends, correlations, and predictive insights. Utilize geospatial analysis if applicable to visualize regional disparities. Provide actionable recommendations based on findings to improve public health strategies</a:t>
            </a:r>
          </a:p>
          <a:p>
            <a:endParaRPr lang="en-IN" dirty="0">
              <a:latin typeface="Aptos" panose="020B0004020202020204" pitchFamily="34" charset="0"/>
            </a:endParaRPr>
          </a:p>
        </p:txBody>
      </p:sp>
    </p:spTree>
    <p:extLst>
      <p:ext uri="{BB962C8B-B14F-4D97-AF65-F5344CB8AC3E}">
        <p14:creationId xmlns:p14="http://schemas.microsoft.com/office/powerpoint/2010/main" val="365161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SHARING AGGREMENT</a:t>
            </a:r>
            <a:br>
              <a:rPr lang="en-IN" dirty="0"/>
            </a:br>
            <a:endParaRPr lang="en-IN" dirty="0"/>
          </a:p>
        </p:txBody>
      </p:sp>
      <p:sp>
        <p:nvSpPr>
          <p:cNvPr id="3" name="Content Placeholder 2"/>
          <p:cNvSpPr>
            <a:spLocks noGrp="1"/>
          </p:cNvSpPr>
          <p:nvPr>
            <p:ph idx="1"/>
          </p:nvPr>
        </p:nvSpPr>
        <p:spPr/>
        <p:txBody>
          <a:bodyPr/>
          <a:lstStyle/>
          <a:p>
            <a:pPr lvl="0"/>
            <a:r>
              <a:rPr lang="en-US" b="1" dirty="0">
                <a:latin typeface="Aptos" panose="020B0004020202020204" pitchFamily="34" charset="0"/>
              </a:rPr>
              <a:t>File Name: Heart disease .csv</a:t>
            </a:r>
            <a:endParaRPr lang="en-IN" b="1" dirty="0">
              <a:latin typeface="Aptos" panose="020B0004020202020204" pitchFamily="34" charset="0"/>
            </a:endParaRPr>
          </a:p>
          <a:p>
            <a:pPr lvl="0"/>
            <a:r>
              <a:rPr lang="en-US" b="1" dirty="0">
                <a:latin typeface="Aptos" panose="020B0004020202020204" pitchFamily="34" charset="0"/>
              </a:rPr>
              <a:t>Dataset Size : 11.0KB</a:t>
            </a:r>
            <a:endParaRPr lang="en-IN" b="1" dirty="0">
              <a:latin typeface="Aptos" panose="020B0004020202020204" pitchFamily="34" charset="0"/>
            </a:endParaRPr>
          </a:p>
          <a:p>
            <a:pPr lvl="0"/>
            <a:r>
              <a:rPr lang="en-US" b="1" dirty="0">
                <a:latin typeface="Aptos" panose="020B0004020202020204" pitchFamily="34" charset="0"/>
              </a:rPr>
              <a:t>Number of Rows: 304</a:t>
            </a:r>
            <a:endParaRPr lang="en-IN" b="1" dirty="0">
              <a:latin typeface="Aptos" panose="020B0004020202020204" pitchFamily="34" charset="0"/>
            </a:endParaRPr>
          </a:p>
          <a:p>
            <a:pPr lvl="0"/>
            <a:r>
              <a:rPr lang="en-US" b="1" dirty="0">
                <a:latin typeface="Aptos" panose="020B0004020202020204" pitchFamily="34" charset="0"/>
              </a:rPr>
              <a:t>Number of columns: 14</a:t>
            </a:r>
            <a:endParaRPr lang="en-IN" b="1" dirty="0">
              <a:latin typeface="Aptos" panose="020B0004020202020204" pitchFamily="34" charset="0"/>
            </a:endParaRPr>
          </a:p>
          <a:p>
            <a:endParaRPr lang="en-IN" dirty="0"/>
          </a:p>
        </p:txBody>
      </p:sp>
    </p:spTree>
    <p:extLst>
      <p:ext uri="{BB962C8B-B14F-4D97-AF65-F5344CB8AC3E}">
        <p14:creationId xmlns:p14="http://schemas.microsoft.com/office/powerpoint/2010/main" val="64425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INSIGHTS</a:t>
            </a:r>
            <a:br>
              <a:rPr lang="en-IN" dirty="0"/>
            </a:br>
            <a:endParaRPr lang="en-IN" dirty="0"/>
          </a:p>
        </p:txBody>
      </p:sp>
      <p:sp>
        <p:nvSpPr>
          <p:cNvPr id="3" name="Content Placeholder 2"/>
          <p:cNvSpPr>
            <a:spLocks noGrp="1"/>
          </p:cNvSpPr>
          <p:nvPr>
            <p:ph idx="1"/>
          </p:nvPr>
        </p:nvSpPr>
        <p:spPr/>
        <p:txBody>
          <a:bodyPr/>
          <a:lstStyle/>
          <a:p>
            <a:r>
              <a:rPr lang="en-US" b="1" dirty="0">
                <a:latin typeface="Aptos" panose="020B0004020202020204" pitchFamily="34" charset="0"/>
              </a:rPr>
              <a:t>Heart Disease ratio</a:t>
            </a:r>
          </a:p>
          <a:p>
            <a:r>
              <a:rPr lang="en-US" b="1" dirty="0">
                <a:latin typeface="Aptos" panose="020B0004020202020204" pitchFamily="34" charset="0"/>
              </a:rPr>
              <a:t>Chest Pain By Heart Disease </a:t>
            </a:r>
          </a:p>
          <a:p>
            <a:r>
              <a:rPr lang="en-US" b="1" dirty="0" err="1">
                <a:latin typeface="Aptos" panose="020B0004020202020204" pitchFamily="34" charset="0"/>
              </a:rPr>
              <a:t>Cholestoral,Blood</a:t>
            </a:r>
            <a:r>
              <a:rPr lang="en-US" b="1" dirty="0">
                <a:latin typeface="Aptos" panose="020B0004020202020204" pitchFamily="34" charset="0"/>
              </a:rPr>
              <a:t> Pressure, Heart Rate</a:t>
            </a:r>
          </a:p>
          <a:p>
            <a:r>
              <a:rPr lang="en-US" b="1" dirty="0">
                <a:latin typeface="Aptos" panose="020B0004020202020204" pitchFamily="34" charset="0"/>
              </a:rPr>
              <a:t>ST depression And Heart Disease</a:t>
            </a:r>
          </a:p>
        </p:txBody>
      </p:sp>
    </p:spTree>
    <p:extLst>
      <p:ext uri="{BB962C8B-B14F-4D97-AF65-F5344CB8AC3E}">
        <p14:creationId xmlns:p14="http://schemas.microsoft.com/office/powerpoint/2010/main" val="205177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896" y="156411"/>
            <a:ext cx="10396882" cy="1151965"/>
          </a:xfrm>
        </p:spPr>
        <p:txBody>
          <a:bodyPr/>
          <a:lstStyle/>
          <a:p>
            <a:r>
              <a:rPr lang="en-US" dirty="0"/>
              <a:t> my design</a:t>
            </a:r>
            <a:endParaRPr lang="en-IN" dirty="0"/>
          </a:p>
        </p:txBody>
      </p:sp>
      <p:pic>
        <p:nvPicPr>
          <p:cNvPr id="5" name="Content Placeholder 4">
            <a:extLst>
              <a:ext uri="{FF2B5EF4-FFF2-40B4-BE49-F238E27FC236}">
                <a16:creationId xmlns:a16="http://schemas.microsoft.com/office/drawing/2014/main" id="{17DEA995-D1B1-73D4-6188-3C87797B94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779" y="1612232"/>
            <a:ext cx="8045116" cy="3763043"/>
          </a:xfrm>
        </p:spPr>
      </p:pic>
    </p:spTree>
    <p:extLst>
      <p:ext uri="{BB962C8B-B14F-4D97-AF65-F5344CB8AC3E}">
        <p14:creationId xmlns:p14="http://schemas.microsoft.com/office/powerpoint/2010/main" val="34609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D5745F-CFEC-169C-9356-BB9B01C2089F}"/>
              </a:ext>
            </a:extLst>
          </p:cNvPr>
          <p:cNvSpPr>
            <a:spLocks noGrp="1"/>
          </p:cNvSpPr>
          <p:nvPr>
            <p:ph type="ctrTitle"/>
          </p:nvPr>
        </p:nvSpPr>
        <p:spPr/>
        <p:txBody>
          <a:bodyPr/>
          <a:lstStyle/>
          <a:p>
            <a:r>
              <a:rPr lang="en-IN" dirty="0"/>
              <a:t>Thank you</a:t>
            </a:r>
          </a:p>
        </p:txBody>
      </p:sp>
      <p:sp>
        <p:nvSpPr>
          <p:cNvPr id="7" name="Subtitle 6">
            <a:extLst>
              <a:ext uri="{FF2B5EF4-FFF2-40B4-BE49-F238E27FC236}">
                <a16:creationId xmlns:a16="http://schemas.microsoft.com/office/drawing/2014/main" id="{413B71AD-1ADF-1009-5DC4-91C4EFE81E39}"/>
              </a:ext>
            </a:extLst>
          </p:cNvPr>
          <p:cNvSpPr>
            <a:spLocks noGrp="1"/>
          </p:cNvSpPr>
          <p:nvPr>
            <p:ph type="subTitle" idx="1"/>
          </p:nvPr>
        </p:nvSpPr>
        <p:spPr>
          <a:noFill/>
        </p:spPr>
        <p:txBody>
          <a:bodyPr/>
          <a:lstStyle/>
          <a:p>
            <a:endParaRPr lang="en-IN" dirty="0"/>
          </a:p>
        </p:txBody>
      </p:sp>
    </p:spTree>
    <p:extLst>
      <p:ext uri="{BB962C8B-B14F-4D97-AF65-F5344CB8AC3E}">
        <p14:creationId xmlns:p14="http://schemas.microsoft.com/office/powerpoint/2010/main" val="30271756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138</TotalTime>
  <Words>247</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Impact</vt:lpstr>
      <vt:lpstr>Main Event</vt:lpstr>
      <vt:lpstr>Heart disease Report </vt:lpstr>
      <vt:lpstr>PowerPoint Presentation</vt:lpstr>
      <vt:lpstr>INTRODUCTION </vt:lpstr>
      <vt:lpstr>OBJECTIVE </vt:lpstr>
      <vt:lpstr>DATA SHARING AGGREMENT </vt:lpstr>
      <vt:lpstr>INSIGHTS </vt:lpstr>
      <vt:lpstr> my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Report </dc:title>
  <dc:creator>Biswajeet</dc:creator>
  <cp:lastModifiedBy>Safika Parween</cp:lastModifiedBy>
  <cp:revision>10</cp:revision>
  <dcterms:created xsi:type="dcterms:W3CDTF">2024-01-23T07:48:48Z</dcterms:created>
  <dcterms:modified xsi:type="dcterms:W3CDTF">2024-02-06T12:57:28Z</dcterms:modified>
</cp:coreProperties>
</file>