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6" r:id="rId3"/>
    <p:sldId id="258" r:id="rId4"/>
    <p:sldId id="259" r:id="rId5"/>
    <p:sldId id="260"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7C1D652-F820-4577-9094-D94B974AA3B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44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86885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010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92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07255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337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69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645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500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89787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67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42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47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79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57000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92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86237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E0008F-7FDE-452A-A363-A47D60D3B289}" type="datetimeFigureOut">
              <a:rPr lang="en-IN" smtClean="0"/>
              <a:t>15-02-2024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38436902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914806"/>
          </a:xfrm>
        </p:spPr>
        <p:txBody>
          <a:bodyPr/>
          <a:lstStyle/>
          <a:p>
            <a:r>
              <a:rPr lang="en-US" b="1" dirty="0">
                <a:solidFill>
                  <a:srgbClr val="002060"/>
                </a:solidFill>
              </a:rPr>
              <a:t>HR Data </a:t>
            </a:r>
            <a:r>
              <a:rPr lang="en-US" b="1" dirty="0" err="1">
                <a:solidFill>
                  <a:srgbClr val="002060"/>
                </a:solidFill>
              </a:rPr>
              <a:t>Analystics</a:t>
            </a:r>
            <a:br>
              <a:rPr lang="en-IN" dirty="0"/>
            </a:br>
            <a:endParaRPr lang="en-IN" dirty="0"/>
          </a:p>
        </p:txBody>
      </p:sp>
      <p:sp>
        <p:nvSpPr>
          <p:cNvPr id="3" name="Subtitle 2"/>
          <p:cNvSpPr>
            <a:spLocks noGrp="1"/>
          </p:cNvSpPr>
          <p:nvPr>
            <p:ph type="subTitle" idx="1"/>
          </p:nvPr>
        </p:nvSpPr>
        <p:spPr>
          <a:xfrm>
            <a:off x="500983" y="3923193"/>
            <a:ext cx="10993546" cy="536513"/>
          </a:xfrm>
        </p:spPr>
        <p:txBody>
          <a:bodyPr/>
          <a:lstStyle/>
          <a:p>
            <a:r>
              <a:rPr lang="en-US" dirty="0" err="1"/>
              <a:t>Safika</a:t>
            </a:r>
            <a:r>
              <a:rPr lang="en-US" dirty="0"/>
              <a:t> </a:t>
            </a:r>
            <a:r>
              <a:rPr lang="en-US" dirty="0" err="1"/>
              <a:t>Parween</a:t>
            </a:r>
            <a:endParaRPr lang="en-US" dirty="0"/>
          </a:p>
          <a:p>
            <a:endParaRPr lang="en-IN" dirty="0"/>
          </a:p>
        </p:txBody>
      </p:sp>
    </p:spTree>
    <p:extLst>
      <p:ext uri="{BB962C8B-B14F-4D97-AF65-F5344CB8AC3E}">
        <p14:creationId xmlns:p14="http://schemas.microsoft.com/office/powerpoint/2010/main" val="409531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78613743"/>
              </p:ext>
            </p:extLst>
          </p:nvPr>
        </p:nvGraphicFramePr>
        <p:xfrm>
          <a:off x="1561147" y="1275008"/>
          <a:ext cx="9069705" cy="4437914"/>
        </p:xfrm>
        <a:graphic>
          <a:graphicData uri="http://schemas.openxmlformats.org/drawingml/2006/table">
            <a:tbl>
              <a:tblPr firstRow="1" firstCol="1" lastRow="1" lastCol="1" bandRow="1" bandCol="1">
                <a:tableStyleId>{775DCB02-9BB8-47FD-8907-85C794F793BA}</a:tableStyleId>
              </a:tblPr>
              <a:tblGrid>
                <a:gridCol w="3023235">
                  <a:extLst>
                    <a:ext uri="{9D8B030D-6E8A-4147-A177-3AD203B41FA5}">
                      <a16:colId xmlns:a16="http://schemas.microsoft.com/office/drawing/2014/main" val="20000"/>
                    </a:ext>
                  </a:extLst>
                </a:gridCol>
                <a:gridCol w="3023235">
                  <a:extLst>
                    <a:ext uri="{9D8B030D-6E8A-4147-A177-3AD203B41FA5}">
                      <a16:colId xmlns:a16="http://schemas.microsoft.com/office/drawing/2014/main" val="20001"/>
                    </a:ext>
                  </a:extLst>
                </a:gridCol>
                <a:gridCol w="3023235">
                  <a:extLst>
                    <a:ext uri="{9D8B030D-6E8A-4147-A177-3AD203B41FA5}">
                      <a16:colId xmlns:a16="http://schemas.microsoft.com/office/drawing/2014/main" val="20002"/>
                    </a:ext>
                  </a:extLst>
                </a:gridCol>
              </a:tblGrid>
              <a:tr h="833209">
                <a:tc>
                  <a:txBody>
                    <a:bodyPr/>
                    <a:lstStyle/>
                    <a:p>
                      <a:pPr marL="527050" marR="511175" algn="ctr">
                        <a:spcBef>
                          <a:spcPts val="265"/>
                        </a:spcBef>
                        <a:spcAft>
                          <a:spcPts val="0"/>
                        </a:spcAft>
                      </a:pPr>
                      <a:r>
                        <a:rPr lang="en-US" sz="1800" dirty="0">
                          <a:effectLst/>
                        </a:rPr>
                        <a:t>Index</a:t>
                      </a:r>
                      <a:r>
                        <a:rPr lang="en-US" sz="1800" spc="85" dirty="0">
                          <a:effectLst/>
                        </a:rPr>
                        <a:t> </a:t>
                      </a:r>
                      <a:r>
                        <a:rPr lang="en-US" sz="1800" dirty="0">
                          <a:effectLst/>
                        </a:rPr>
                        <a:t>No.</a:t>
                      </a:r>
                      <a:endParaRPr lang="en-IN" sz="1100" dirty="0">
                        <a:effectLst/>
                        <a:latin typeface="Arial MT"/>
                        <a:ea typeface="Arial MT"/>
                        <a:cs typeface="Arial MT"/>
                      </a:endParaRPr>
                    </a:p>
                  </a:txBody>
                  <a:tcPr marL="0" marR="0" marT="0" marB="0"/>
                </a:tc>
                <a:tc>
                  <a:txBody>
                    <a:bodyPr/>
                    <a:lstStyle/>
                    <a:p>
                      <a:pPr marL="527050" marR="514350" algn="ctr">
                        <a:spcBef>
                          <a:spcPts val="265"/>
                        </a:spcBef>
                        <a:spcAft>
                          <a:spcPts val="0"/>
                        </a:spcAft>
                      </a:pPr>
                      <a:r>
                        <a:rPr lang="en-US" sz="1800" dirty="0">
                          <a:effectLst/>
                        </a:rPr>
                        <a:t>Title</a:t>
                      </a:r>
                      <a:endParaRPr lang="en-IN" sz="1100" dirty="0">
                        <a:effectLst/>
                        <a:latin typeface="Arial MT"/>
                        <a:ea typeface="Arial MT"/>
                        <a:cs typeface="Arial MT"/>
                      </a:endParaRPr>
                    </a:p>
                  </a:txBody>
                  <a:tcPr marL="0" marR="0" marT="0" marB="0"/>
                </a:tc>
                <a:tc>
                  <a:txBody>
                    <a:bodyPr/>
                    <a:lstStyle/>
                    <a:p>
                      <a:pPr marL="527050" marR="513080" algn="ctr">
                        <a:spcBef>
                          <a:spcPts val="265"/>
                        </a:spcBef>
                        <a:spcAft>
                          <a:spcPts val="0"/>
                        </a:spcAft>
                      </a:pPr>
                      <a:r>
                        <a:rPr lang="en-US" sz="1800">
                          <a:effectLst/>
                        </a:rPr>
                        <a:t>Page</a:t>
                      </a:r>
                      <a:r>
                        <a:rPr lang="en-US" sz="1800" spc="-160">
                          <a:effectLst/>
                        </a:rPr>
                        <a:t> </a:t>
                      </a:r>
                      <a:r>
                        <a:rPr lang="en-US" sz="1800">
                          <a:effectLst/>
                        </a:rPr>
                        <a:t>No</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0"/>
                  </a:ext>
                </a:extLst>
              </a:tr>
              <a:tr h="866669">
                <a:tc>
                  <a:txBody>
                    <a:bodyPr/>
                    <a:lstStyle/>
                    <a:p>
                      <a:pPr marL="12065" algn="ctr">
                        <a:spcBef>
                          <a:spcPts val="255"/>
                        </a:spcBef>
                        <a:spcAft>
                          <a:spcPts val="0"/>
                        </a:spcAft>
                      </a:pPr>
                      <a:r>
                        <a:rPr lang="en-US" sz="1400">
                          <a:effectLst/>
                        </a:rPr>
                        <a:t>1</a:t>
                      </a:r>
                      <a:endParaRPr lang="en-IN" sz="1100">
                        <a:effectLst/>
                        <a:latin typeface="Arial MT"/>
                        <a:ea typeface="Arial MT"/>
                        <a:cs typeface="Arial MT"/>
                      </a:endParaRPr>
                    </a:p>
                  </a:txBody>
                  <a:tcPr marL="0" marR="0" marT="0" marB="0"/>
                </a:tc>
                <a:tc>
                  <a:txBody>
                    <a:bodyPr/>
                    <a:lstStyle/>
                    <a:p>
                      <a:pPr marL="527050" marR="511810" algn="ctr">
                        <a:spcBef>
                          <a:spcPts val="255"/>
                        </a:spcBef>
                        <a:spcAft>
                          <a:spcPts val="0"/>
                        </a:spcAft>
                      </a:pPr>
                      <a:r>
                        <a:rPr lang="en-US" sz="1400" dirty="0">
                          <a:effectLst/>
                        </a:rPr>
                        <a:t>Introduction</a:t>
                      </a:r>
                      <a:endParaRPr lang="en-IN" sz="1100" dirty="0">
                        <a:effectLst/>
                        <a:latin typeface="Arial MT"/>
                        <a:ea typeface="Arial MT"/>
                        <a:cs typeface="Arial MT"/>
                      </a:endParaRPr>
                    </a:p>
                  </a:txBody>
                  <a:tcPr marL="0" marR="0" marT="0" marB="0"/>
                </a:tc>
                <a:tc>
                  <a:txBody>
                    <a:bodyPr/>
                    <a:lstStyle/>
                    <a:p>
                      <a:pPr marL="12700" algn="ctr">
                        <a:spcBef>
                          <a:spcPts val="255"/>
                        </a:spcBef>
                        <a:spcAft>
                          <a:spcPts val="0"/>
                        </a:spcAft>
                      </a:pPr>
                      <a:r>
                        <a:rPr lang="en-US" sz="1400" b="0" dirty="0">
                          <a:effectLst/>
                        </a:rPr>
                        <a:t>3</a:t>
                      </a:r>
                      <a:endParaRPr lang="en-IN" sz="1100" b="0" dirty="0">
                        <a:effectLst/>
                        <a:latin typeface="Arial MT"/>
                        <a:ea typeface="Arial MT"/>
                        <a:cs typeface="Arial MT"/>
                      </a:endParaRPr>
                    </a:p>
                  </a:txBody>
                  <a:tcPr marL="0" marR="0" marT="0" marB="0"/>
                </a:tc>
                <a:extLst>
                  <a:ext uri="{0D108BD9-81ED-4DB2-BD59-A6C34878D82A}">
                    <a16:rowId xmlns:a16="http://schemas.microsoft.com/office/drawing/2014/main" val="10001"/>
                  </a:ext>
                </a:extLst>
              </a:tr>
              <a:tr h="726833">
                <a:tc>
                  <a:txBody>
                    <a:bodyPr/>
                    <a:lstStyle/>
                    <a:p>
                      <a:pPr marL="12065" algn="ctr">
                        <a:spcBef>
                          <a:spcPts val="355"/>
                        </a:spcBef>
                        <a:spcAft>
                          <a:spcPts val="0"/>
                        </a:spcAft>
                      </a:pPr>
                      <a:r>
                        <a:rPr lang="en-US" sz="1400">
                          <a:effectLst/>
                        </a:rPr>
                        <a:t>2</a:t>
                      </a:r>
                      <a:endParaRPr lang="en-IN" sz="1100">
                        <a:effectLst/>
                        <a:latin typeface="Arial MT"/>
                        <a:ea typeface="Arial MT"/>
                        <a:cs typeface="Arial MT"/>
                      </a:endParaRPr>
                    </a:p>
                  </a:txBody>
                  <a:tcPr marL="0" marR="0" marT="0" marB="0"/>
                </a:tc>
                <a:tc>
                  <a:txBody>
                    <a:bodyPr/>
                    <a:lstStyle/>
                    <a:p>
                      <a:pPr marL="527050" marR="514985" algn="ctr">
                        <a:spcBef>
                          <a:spcPts val="355"/>
                        </a:spcBef>
                        <a:spcAft>
                          <a:spcPts val="0"/>
                        </a:spcAft>
                      </a:pPr>
                      <a:r>
                        <a:rPr lang="en-US" sz="1400">
                          <a:effectLst/>
                        </a:rPr>
                        <a:t>Objective</a:t>
                      </a:r>
                      <a:endParaRPr lang="en-IN" sz="1100">
                        <a:effectLst/>
                        <a:latin typeface="Arial MT"/>
                        <a:ea typeface="Arial MT"/>
                        <a:cs typeface="Arial MT"/>
                      </a:endParaRPr>
                    </a:p>
                  </a:txBody>
                  <a:tcPr marL="0" marR="0" marT="0" marB="0"/>
                </a:tc>
                <a:tc>
                  <a:txBody>
                    <a:bodyPr/>
                    <a:lstStyle/>
                    <a:p>
                      <a:pPr marL="12700" algn="ctr">
                        <a:spcBef>
                          <a:spcPts val="355"/>
                        </a:spcBef>
                        <a:spcAft>
                          <a:spcPts val="0"/>
                        </a:spcAft>
                      </a:pPr>
                      <a:r>
                        <a:rPr lang="en-US" sz="1400" b="0" dirty="0">
                          <a:effectLst/>
                        </a:rPr>
                        <a:t>4</a:t>
                      </a:r>
                      <a:endParaRPr lang="en-IN" sz="1100" b="0" dirty="0">
                        <a:effectLst/>
                        <a:latin typeface="Arial MT"/>
                        <a:ea typeface="Arial MT"/>
                        <a:cs typeface="Arial MT"/>
                      </a:endParaRPr>
                    </a:p>
                  </a:txBody>
                  <a:tcPr marL="0" marR="0" marT="0" marB="0"/>
                </a:tc>
                <a:extLst>
                  <a:ext uri="{0D108BD9-81ED-4DB2-BD59-A6C34878D82A}">
                    <a16:rowId xmlns:a16="http://schemas.microsoft.com/office/drawing/2014/main" val="10002"/>
                  </a:ext>
                </a:extLst>
              </a:tr>
              <a:tr h="724616">
                <a:tc>
                  <a:txBody>
                    <a:bodyPr/>
                    <a:lstStyle/>
                    <a:p>
                      <a:pPr marL="12065" algn="ctr">
                        <a:spcBef>
                          <a:spcPts val="360"/>
                        </a:spcBef>
                        <a:spcAft>
                          <a:spcPts val="0"/>
                        </a:spcAft>
                      </a:pPr>
                      <a:r>
                        <a:rPr lang="en-US" sz="1400">
                          <a:effectLst/>
                        </a:rPr>
                        <a:t>3</a:t>
                      </a:r>
                      <a:endParaRPr lang="en-IN" sz="1100">
                        <a:effectLst/>
                        <a:latin typeface="Arial MT"/>
                        <a:ea typeface="Arial MT"/>
                        <a:cs typeface="Arial MT"/>
                      </a:endParaRPr>
                    </a:p>
                  </a:txBody>
                  <a:tcPr marL="0" marR="0" marT="0" marB="0"/>
                </a:tc>
                <a:tc>
                  <a:txBody>
                    <a:bodyPr/>
                    <a:lstStyle/>
                    <a:p>
                      <a:pPr marL="527050" marR="515620" algn="ctr">
                        <a:spcBef>
                          <a:spcPts val="360"/>
                        </a:spcBef>
                        <a:spcAft>
                          <a:spcPts val="0"/>
                        </a:spcAft>
                      </a:pPr>
                      <a:r>
                        <a:rPr lang="en-US" sz="1400">
                          <a:effectLst/>
                        </a:rPr>
                        <a:t>Data</a:t>
                      </a:r>
                      <a:r>
                        <a:rPr lang="en-US" sz="1400" spc="-15">
                          <a:effectLst/>
                        </a:rPr>
                        <a:t> </a:t>
                      </a:r>
                      <a:r>
                        <a:rPr lang="en-US" sz="1400">
                          <a:effectLst/>
                        </a:rPr>
                        <a:t>Sharing</a:t>
                      </a:r>
                      <a:r>
                        <a:rPr lang="en-US" sz="1400" spc="-100">
                          <a:effectLst/>
                        </a:rPr>
                        <a:t> </a:t>
                      </a:r>
                      <a:r>
                        <a:rPr lang="en-US" sz="1400">
                          <a:effectLst/>
                        </a:rPr>
                        <a:t>Agreement</a:t>
                      </a:r>
                      <a:endParaRPr lang="en-IN" sz="110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b="0" dirty="0">
                          <a:effectLst/>
                        </a:rPr>
                        <a:t>5</a:t>
                      </a:r>
                      <a:endParaRPr lang="en-IN" sz="1100" b="0" dirty="0">
                        <a:effectLst/>
                        <a:latin typeface="Arial MT"/>
                        <a:ea typeface="Arial MT"/>
                        <a:cs typeface="Arial MT"/>
                      </a:endParaRPr>
                    </a:p>
                  </a:txBody>
                  <a:tcPr marL="0" marR="0" marT="0" marB="0"/>
                </a:tc>
                <a:extLst>
                  <a:ext uri="{0D108BD9-81ED-4DB2-BD59-A6C34878D82A}">
                    <a16:rowId xmlns:a16="http://schemas.microsoft.com/office/drawing/2014/main" val="10003"/>
                  </a:ext>
                </a:extLst>
              </a:tr>
              <a:tr h="835476">
                <a:tc>
                  <a:txBody>
                    <a:bodyPr/>
                    <a:lstStyle/>
                    <a:p>
                      <a:pPr marL="12065"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rPr>
                        <a:t>Insights</a:t>
                      </a:r>
                      <a:endParaRPr lang="en-IN" sz="1100" dirty="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b="0" dirty="0">
                          <a:effectLst/>
                          <a:latin typeface="Arial MT"/>
                          <a:ea typeface="Arial MT"/>
                          <a:cs typeface="Arial MT"/>
                        </a:rPr>
                        <a:t>6</a:t>
                      </a:r>
                      <a:endParaRPr lang="en-IN" sz="1100" b="0" dirty="0">
                        <a:effectLst/>
                        <a:latin typeface="Arial MT"/>
                        <a:ea typeface="Arial MT"/>
                        <a:cs typeface="Arial MT"/>
                      </a:endParaRPr>
                    </a:p>
                  </a:txBody>
                  <a:tcPr marL="0" marR="0" marT="0" marB="0"/>
                </a:tc>
                <a:extLst>
                  <a:ext uri="{0D108BD9-81ED-4DB2-BD59-A6C34878D82A}">
                    <a16:rowId xmlns:a16="http://schemas.microsoft.com/office/drawing/2014/main" val="10005"/>
                  </a:ext>
                </a:extLst>
              </a:tr>
              <a:tr h="451111">
                <a:tc>
                  <a:txBody>
                    <a:bodyPr/>
                    <a:lstStyle/>
                    <a:p>
                      <a:pPr marL="12700" algn="ctr">
                        <a:spcBef>
                          <a:spcPts val="360"/>
                        </a:spcBef>
                        <a:spcAft>
                          <a:spcPts val="0"/>
                        </a:spcAft>
                      </a:pPr>
                      <a:r>
                        <a:rPr lang="en-US" sz="1400" b="0" dirty="0">
                          <a:effectLst/>
                        </a:rPr>
                        <a:t>6</a:t>
                      </a:r>
                      <a:endParaRPr lang="en-IN" sz="1100" b="0" dirty="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b="0" dirty="0">
                          <a:effectLst/>
                          <a:latin typeface="Arial MT"/>
                          <a:ea typeface="Arial MT"/>
                          <a:cs typeface="Arial MT"/>
                        </a:rPr>
                        <a:t>My Design</a:t>
                      </a:r>
                      <a:endParaRPr lang="en-IN" sz="1100" b="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b="0" dirty="0">
                          <a:effectLst/>
                          <a:latin typeface="Arial MT"/>
                          <a:ea typeface="Arial MT"/>
                          <a:cs typeface="Arial MT"/>
                        </a:rPr>
                        <a:t>7</a:t>
                      </a:r>
                      <a:endParaRPr lang="en-IN" sz="1100" b="0" dirty="0">
                        <a:effectLst/>
                        <a:latin typeface="Arial MT"/>
                        <a:ea typeface="Arial MT"/>
                        <a:cs typeface="Arial MT"/>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4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dirty="0"/>
              <a:t>Create a Power BI report for HR attrition analysis, emphasizing key metrics and trends. Explore factors driving attrition, such as job satisfaction and career growth opportunities. Segment employees based on demographics and job attributes to identify high-risk groups. Utilize predictive modeling to forecast attrition rates and suggest proactive measures for retention. Continuously monitor and update the report to track progress and improve organizational strategies.</a:t>
            </a:r>
            <a:endParaRPr lang="en-IN" dirty="0"/>
          </a:p>
        </p:txBody>
      </p:sp>
    </p:spTree>
    <p:extLst>
      <p:ext uri="{BB962C8B-B14F-4D97-AF65-F5344CB8AC3E}">
        <p14:creationId xmlns:p14="http://schemas.microsoft.com/office/powerpoint/2010/main" val="2732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8"/>
          </a:xfrm>
        </p:spPr>
        <p:txBody>
          <a:bodyPr>
            <a:normAutofit fontScale="90000"/>
          </a:bodyPr>
          <a:lstStyle/>
          <a:p>
            <a:r>
              <a:rPr lang="en-US" b="1" dirty="0"/>
              <a:t>OBJECTIVE</a:t>
            </a:r>
            <a:br>
              <a:rPr lang="en-IN" dirty="0"/>
            </a:br>
            <a:endParaRPr lang="en-IN" dirty="0"/>
          </a:p>
        </p:txBody>
      </p:sp>
      <p:sp>
        <p:nvSpPr>
          <p:cNvPr id="3" name="Content Placeholder 2"/>
          <p:cNvSpPr>
            <a:spLocks noGrp="1"/>
          </p:cNvSpPr>
          <p:nvPr>
            <p:ph idx="1"/>
          </p:nvPr>
        </p:nvSpPr>
        <p:spPr>
          <a:xfrm>
            <a:off x="838200" y="2630905"/>
            <a:ext cx="10515600" cy="2831432"/>
          </a:xfrm>
        </p:spPr>
        <p:txBody>
          <a:bodyPr/>
          <a:lstStyle/>
          <a:p>
            <a:r>
              <a:rPr lang="en-US" dirty="0"/>
              <a:t>To develop a comprehensive Power BI report for HR attrition analysis, aiming to identify trends, drivers, and high-risk employee segments, thereby enabling proactive measures for retention and strategic workforce planning.</a:t>
            </a:r>
            <a:endParaRPr lang="en-IN" dirty="0"/>
          </a:p>
        </p:txBody>
      </p:sp>
    </p:spTree>
    <p:extLst>
      <p:ext uri="{BB962C8B-B14F-4D97-AF65-F5344CB8AC3E}">
        <p14:creationId xmlns:p14="http://schemas.microsoft.com/office/powerpoint/2010/main" val="36516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SHARING AGGREMENT</a:t>
            </a:r>
            <a:br>
              <a:rPr lang="en-IN" dirty="0"/>
            </a:br>
            <a:endParaRPr lang="en-IN" dirty="0"/>
          </a:p>
        </p:txBody>
      </p:sp>
      <p:sp>
        <p:nvSpPr>
          <p:cNvPr id="3" name="Content Placeholder 2"/>
          <p:cNvSpPr>
            <a:spLocks noGrp="1"/>
          </p:cNvSpPr>
          <p:nvPr>
            <p:ph idx="1"/>
          </p:nvPr>
        </p:nvSpPr>
        <p:spPr/>
        <p:txBody>
          <a:bodyPr/>
          <a:lstStyle/>
          <a:p>
            <a:pPr lvl="0"/>
            <a:r>
              <a:rPr lang="en-US" dirty="0"/>
              <a:t>File Name: Attrition data.csv</a:t>
            </a:r>
            <a:endParaRPr lang="en-IN" dirty="0"/>
          </a:p>
          <a:p>
            <a:pPr lvl="0"/>
            <a:r>
              <a:rPr lang="en-US" dirty="0"/>
              <a:t>Dataset Size : 581KB</a:t>
            </a:r>
            <a:endParaRPr lang="en-IN" dirty="0"/>
          </a:p>
          <a:p>
            <a:pPr lvl="0"/>
            <a:r>
              <a:rPr lang="en-US" dirty="0"/>
              <a:t>Number of Rows: 4411</a:t>
            </a:r>
            <a:endParaRPr lang="en-IN" dirty="0"/>
          </a:p>
          <a:p>
            <a:pPr lvl="0"/>
            <a:r>
              <a:rPr lang="en-US" dirty="0"/>
              <a:t>Number of columns: 29</a:t>
            </a:r>
            <a:endParaRPr lang="en-IN" dirty="0"/>
          </a:p>
          <a:p>
            <a:endParaRPr lang="en-IN" dirty="0"/>
          </a:p>
        </p:txBody>
      </p:sp>
    </p:spTree>
    <p:extLst>
      <p:ext uri="{BB962C8B-B14F-4D97-AF65-F5344CB8AC3E}">
        <p14:creationId xmlns:p14="http://schemas.microsoft.com/office/powerpoint/2010/main" val="64425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INSIGHTS</a:t>
            </a:r>
            <a:br>
              <a:rPr lang="en-IN" dirty="0"/>
            </a:br>
            <a:endParaRPr lang="en-IN" dirty="0"/>
          </a:p>
        </p:txBody>
      </p:sp>
      <p:sp>
        <p:nvSpPr>
          <p:cNvPr id="3" name="Content Placeholder 2"/>
          <p:cNvSpPr>
            <a:spLocks noGrp="1"/>
          </p:cNvSpPr>
          <p:nvPr>
            <p:ph idx="1"/>
          </p:nvPr>
        </p:nvSpPr>
        <p:spPr/>
        <p:txBody>
          <a:bodyPr/>
          <a:lstStyle/>
          <a:p>
            <a:r>
              <a:rPr lang="en-US" dirty="0"/>
              <a:t>KPIS</a:t>
            </a:r>
          </a:p>
          <a:p>
            <a:r>
              <a:rPr lang="en-US" dirty="0"/>
              <a:t>Attrition by Gender</a:t>
            </a:r>
          </a:p>
          <a:p>
            <a:r>
              <a:rPr lang="en-US" dirty="0"/>
              <a:t>Attrition by Education</a:t>
            </a:r>
          </a:p>
          <a:p>
            <a:r>
              <a:rPr lang="en-US" dirty="0"/>
              <a:t>Attrition by Job Role</a:t>
            </a:r>
          </a:p>
          <a:p>
            <a:r>
              <a:rPr lang="en-US" dirty="0"/>
              <a:t>Attrition by Years at Company</a:t>
            </a:r>
          </a:p>
        </p:txBody>
      </p:sp>
    </p:spTree>
    <p:extLst>
      <p:ext uri="{BB962C8B-B14F-4D97-AF65-F5344CB8AC3E}">
        <p14:creationId xmlns:p14="http://schemas.microsoft.com/office/powerpoint/2010/main" val="20517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KPIS</a:t>
            </a:r>
            <a:endParaRPr lang="en-IN" b="1" dirty="0"/>
          </a:p>
        </p:txBody>
      </p:sp>
      <p:pic>
        <p:nvPicPr>
          <p:cNvPr id="5" name="Content Placeholder 4">
            <a:extLst>
              <a:ext uri="{FF2B5EF4-FFF2-40B4-BE49-F238E27FC236}">
                <a16:creationId xmlns:a16="http://schemas.microsoft.com/office/drawing/2014/main" id="{2D6363E7-19FC-D789-5E07-054C1B1A99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205" y="3429000"/>
            <a:ext cx="8694583" cy="1303867"/>
          </a:xfrm>
        </p:spPr>
      </p:pic>
    </p:spTree>
    <p:extLst>
      <p:ext uri="{BB962C8B-B14F-4D97-AF65-F5344CB8AC3E}">
        <p14:creationId xmlns:p14="http://schemas.microsoft.com/office/powerpoint/2010/main" val="34609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6595-C15D-8344-04F3-014D94740BFB}"/>
              </a:ext>
            </a:extLst>
          </p:cNvPr>
          <p:cNvSpPr>
            <a:spLocks noGrp="1"/>
          </p:cNvSpPr>
          <p:nvPr>
            <p:ph type="title"/>
          </p:nvPr>
        </p:nvSpPr>
        <p:spPr>
          <a:xfrm>
            <a:off x="1295402" y="481264"/>
            <a:ext cx="9601196" cy="1163052"/>
          </a:xfrm>
        </p:spPr>
        <p:txBody>
          <a:bodyPr/>
          <a:lstStyle/>
          <a:p>
            <a:r>
              <a:rPr lang="en-US" b="1" dirty="0"/>
              <a:t>MY DESIGN</a:t>
            </a:r>
            <a:endParaRPr lang="en-IN" b="1" dirty="0"/>
          </a:p>
        </p:txBody>
      </p:sp>
      <p:pic>
        <p:nvPicPr>
          <p:cNvPr id="6" name="Picture 5">
            <a:extLst>
              <a:ext uri="{FF2B5EF4-FFF2-40B4-BE49-F238E27FC236}">
                <a16:creationId xmlns:a16="http://schemas.microsoft.com/office/drawing/2014/main" id="{F3F061D6-89EB-2E67-BD11-073535810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6" y="1772653"/>
            <a:ext cx="9709482" cy="4251158"/>
          </a:xfrm>
          <a:prstGeom prst="rect">
            <a:avLst/>
          </a:prstGeom>
        </p:spPr>
      </p:pic>
    </p:spTree>
    <p:extLst>
      <p:ext uri="{BB962C8B-B14F-4D97-AF65-F5344CB8AC3E}">
        <p14:creationId xmlns:p14="http://schemas.microsoft.com/office/powerpoint/2010/main" val="80834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2026-446F-C645-C0E6-FE609D9F7630}"/>
              </a:ext>
            </a:extLst>
          </p:cNvPr>
          <p:cNvSpPr>
            <a:spLocks noGrp="1"/>
          </p:cNvSpPr>
          <p:nvPr>
            <p:ph type="title"/>
          </p:nvPr>
        </p:nvSpPr>
        <p:spPr>
          <a:xfrm>
            <a:off x="1295402" y="2013284"/>
            <a:ext cx="9601196" cy="3136232"/>
          </a:xfrm>
        </p:spPr>
        <p:txBody>
          <a:bodyPr/>
          <a:lstStyle/>
          <a:p>
            <a:r>
              <a:rPr lang="en-US" b="1" dirty="0"/>
              <a:t>THANK YOU</a:t>
            </a:r>
            <a:endParaRPr lang="en-IN" b="1" dirty="0"/>
          </a:p>
        </p:txBody>
      </p:sp>
    </p:spTree>
    <p:extLst>
      <p:ext uri="{BB962C8B-B14F-4D97-AF65-F5344CB8AC3E}">
        <p14:creationId xmlns:p14="http://schemas.microsoft.com/office/powerpoint/2010/main" val="35150374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87</TotalTime>
  <Words>188</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MT</vt:lpstr>
      <vt:lpstr>Franklin Gothic Book</vt:lpstr>
      <vt:lpstr>Franklin Gothic Medium</vt:lpstr>
      <vt:lpstr>Organic</vt:lpstr>
      <vt:lpstr>HR Data Analystics </vt:lpstr>
      <vt:lpstr>PowerPoint Presentation</vt:lpstr>
      <vt:lpstr>INTRODUCTION </vt:lpstr>
      <vt:lpstr>OBJECTIVE </vt:lpstr>
      <vt:lpstr>DATA SHARING AGGREMENT </vt:lpstr>
      <vt:lpstr>INSIGHTS </vt:lpstr>
      <vt:lpstr>KPIS</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Safika Parween</cp:lastModifiedBy>
  <cp:revision>18</cp:revision>
  <dcterms:created xsi:type="dcterms:W3CDTF">2024-01-23T07:48:48Z</dcterms:created>
  <dcterms:modified xsi:type="dcterms:W3CDTF">2024-02-15T17:03:12Z</dcterms:modified>
</cp:coreProperties>
</file>