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09" r:id="rId3"/>
    <p:sldId id="257" r:id="rId4"/>
    <p:sldId id="263" r:id="rId5"/>
    <p:sldId id="259" r:id="rId6"/>
    <p:sldId id="258" r:id="rId7"/>
    <p:sldId id="260" r:id="rId8"/>
    <p:sldId id="261" r:id="rId9"/>
    <p:sldId id="262" r:id="rId10"/>
    <p:sldId id="265" r:id="rId11"/>
    <p:sldId id="315" r:id="rId12"/>
    <p:sldId id="266" r:id="rId13"/>
    <p:sldId id="267" r:id="rId14"/>
    <p:sldId id="268" r:id="rId15"/>
    <p:sldId id="269" r:id="rId16"/>
    <p:sldId id="271" r:id="rId17"/>
    <p:sldId id="272" r:id="rId18"/>
    <p:sldId id="316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17" r:id="rId40"/>
    <p:sldId id="292" r:id="rId41"/>
    <p:sldId id="300" r:id="rId42"/>
    <p:sldId id="299" r:id="rId43"/>
    <p:sldId id="303" r:id="rId44"/>
    <p:sldId id="301" r:id="rId45"/>
    <p:sldId id="293" r:id="rId46"/>
    <p:sldId id="310" r:id="rId47"/>
    <p:sldId id="313" r:id="rId48"/>
    <p:sldId id="314" r:id="rId49"/>
    <p:sldId id="294" r:id="rId50"/>
    <p:sldId id="311" r:id="rId51"/>
    <p:sldId id="318" r:id="rId52"/>
    <p:sldId id="295" r:id="rId53"/>
    <p:sldId id="312" r:id="rId54"/>
    <p:sldId id="319" r:id="rId55"/>
    <p:sldId id="296" r:id="rId56"/>
    <p:sldId id="304" r:id="rId57"/>
    <p:sldId id="297" r:id="rId58"/>
    <p:sldId id="305" r:id="rId59"/>
    <p:sldId id="298" r:id="rId60"/>
    <p:sldId id="307" r:id="rId61"/>
    <p:sldId id="306" r:id="rId62"/>
    <p:sldId id="30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5DA774-81DD-E6F4-4B5C-5CE2DF90EB0A}" name="Angie Sofia Zamora Torres" initials="AT" userId="S::angie-sofia.zamora@endava.com::f6cd03f4-a5b0-46c2-9dca-30545b2e40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1F872-DC58-C416-E1EF-0A1785176A73}" v="57" dt="2022-03-14T13:38:06.928"/>
    <p1510:client id="{70B7F15F-58C5-8A3A-169B-6031996D55A6}" v="662" dt="2022-03-14T23:02:29.350"/>
    <p1510:client id="{7C7F948E-4123-443E-B5FD-133F25BC1EDE}" v="253" dt="2022-03-14T13:25:21.112"/>
    <p1510:client id="{AD57883C-6058-EF63-B655-794AD5202E00}" v="1349" dt="2022-03-14T19:26:30.094"/>
    <p1510:client id="{DCF90961-0E80-444D-AA2D-40CECD57AB66}" v="92" dt="2022-03-14T13:47:56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4C177-DD80-4C4E-8402-FB6CBD699F37}" type="datetimeFigureOut"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829B9-12F6-46B6-9267-4D5FB650E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4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BLOB (Binary Large Object)</a:t>
            </a:r>
          </a:p>
          <a:p>
            <a:pPr marL="571500"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Imagenes</a:t>
            </a:r>
            <a:r>
              <a:rPr lang="en-US" dirty="0">
                <a:cs typeface="Calibri"/>
              </a:rPr>
              <a:t>/Audio/Video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crea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almacenar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direccion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donde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encuentra</a:t>
            </a:r>
            <a:r>
              <a:rPr lang="en-US" dirty="0">
                <a:cs typeface="Calibri"/>
              </a:rPr>
              <a:t> la imagen a </a:t>
            </a:r>
            <a:r>
              <a:rPr lang="en-US" dirty="0" err="1">
                <a:cs typeface="Calibri"/>
              </a:rPr>
              <a:t>almacenar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0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Insert con la </a:t>
            </a:r>
            <a:r>
              <a:rPr lang="en-US" dirty="0" err="1">
                <a:cs typeface="Calibri"/>
              </a:rPr>
              <a:t>funcion</a:t>
            </a:r>
            <a:r>
              <a:rPr lang="en-US" dirty="0">
                <a:cs typeface="Calibri"/>
              </a:rPr>
              <a:t> BFILENAME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BFILENAME --&gt; BFILE locator (</a:t>
            </a:r>
            <a:r>
              <a:rPr lang="en-US" dirty="0" err="1">
                <a:cs typeface="Calibri"/>
              </a:rPr>
              <a:t>requiere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y filename) a un LOB </a:t>
            </a:r>
            <a:r>
              <a:rPr lang="en-US" dirty="0" err="1">
                <a:cs typeface="Calibri"/>
              </a:rPr>
              <a:t>fisico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6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Procedimiento</a:t>
            </a:r>
            <a:r>
              <a:rPr lang="en-US" dirty="0">
                <a:cs typeface="Calibri"/>
              </a:rPr>
              <a:t> 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EMPTY_BLOB() --&gt; Locator </a:t>
            </a:r>
            <a:r>
              <a:rPr lang="en-US" dirty="0" err="1">
                <a:cs typeface="Calibri"/>
              </a:rPr>
              <a:t>vacio</a:t>
            </a:r>
            <a:r>
              <a:rPr lang="en-US" dirty="0">
                <a:cs typeface="Calibri"/>
              </a:rPr>
              <a:t> a un LOB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DBMS_LOB : 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procesos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operar</a:t>
            </a:r>
            <a:r>
              <a:rPr lang="en-US" dirty="0">
                <a:cs typeface="Calibri"/>
              </a:rPr>
              <a:t> BLOB's, CLOB's y NCLOB's</a:t>
            </a:r>
          </a:p>
          <a:p>
            <a:pPr marL="1028700" lvl="2" indent="-285750">
              <a:buFont typeface="Arial"/>
              <a:buChar char="•"/>
            </a:pPr>
            <a:r>
              <a:rPr lang="en-US" dirty="0">
                <a:cs typeface="Calibri"/>
              </a:rPr>
              <a:t>OPEN(</a:t>
            </a:r>
            <a:r>
              <a:rPr lang="en-US" dirty="0" err="1">
                <a:cs typeface="Calibri"/>
              </a:rPr>
              <a:t>loc_LOB</a:t>
            </a:r>
            <a:r>
              <a:rPr lang="en-US" dirty="0">
                <a:cs typeface="Calibri"/>
              </a:rPr>
              <a:t>, mode)</a:t>
            </a:r>
          </a:p>
          <a:p>
            <a:pPr marL="1028700" lvl="2" indent="-285750">
              <a:buFont typeface="Arial"/>
              <a:buChar char="•"/>
            </a:pPr>
            <a:r>
              <a:rPr lang="en-US" dirty="0">
                <a:cs typeface="Calibri"/>
              </a:rPr>
              <a:t>LOADFORMFILE(</a:t>
            </a:r>
            <a:r>
              <a:rPr lang="en-US" dirty="0" err="1">
                <a:cs typeface="Calibri"/>
              </a:rPr>
              <a:t>dest_loc_LOB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src_file</a:t>
            </a:r>
            <a:r>
              <a:rPr lang="en-US" dirty="0">
                <a:cs typeface="Calibri"/>
              </a:rPr>
              <a:t>, ...)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5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3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El backup de la base de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 lo </a:t>
            </a:r>
            <a:r>
              <a:rPr lang="en-US" err="1">
                <a:cs typeface="Calibri"/>
              </a:rPr>
              <a:t>hicimos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utilizando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herramienta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línea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comandos</a:t>
            </a:r>
            <a:r>
              <a:rPr lang="en-US">
                <a:cs typeface="Calibri"/>
              </a:rPr>
              <a:t> RMAN (Oracle Recovery Manager).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Para </a:t>
            </a:r>
            <a:r>
              <a:rPr lang="en-US" err="1">
                <a:cs typeface="Calibri"/>
              </a:rPr>
              <a:t>hacer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backup, </a:t>
            </a:r>
            <a:r>
              <a:rPr lang="en-US" dirty="0" err="1">
                <a:cs typeface="Calibri"/>
              </a:rPr>
              <a:t>corrimos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>
                <a:cs typeface="Calibri"/>
              </a:rPr>
              <a:t> RMAN </a:t>
            </a:r>
            <a:r>
              <a:rPr lang="en-US" dirty="0" err="1">
                <a:cs typeface="Calibri"/>
              </a:rPr>
              <a:t>los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comandos</a:t>
            </a:r>
            <a:r>
              <a:rPr lang="en-US">
                <a:cs typeface="Calibri"/>
              </a:rPr>
              <a:t> que se </a:t>
            </a:r>
            <a:r>
              <a:rPr lang="en-US" dirty="0" err="1">
                <a:cs typeface="Calibri"/>
              </a:rPr>
              <a:t>muestran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dirty="0" err="1">
                <a:cs typeface="Calibri"/>
              </a:rPr>
              <a:t>pantalla</a:t>
            </a:r>
            <a:r>
              <a:rPr lang="en-US">
                <a:cs typeface="Calibri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Primero, </a:t>
            </a:r>
            <a:r>
              <a:rPr lang="en-US" err="1">
                <a:cs typeface="Calibri"/>
              </a:rPr>
              <a:t>corrimos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comando</a:t>
            </a:r>
            <a:r>
              <a:rPr lang="en-US">
                <a:cs typeface="Calibri"/>
              </a:rPr>
              <a:t> CONNECT TARGET para </a:t>
            </a:r>
            <a:r>
              <a:rPr lang="en-US" err="1">
                <a:cs typeface="Calibri"/>
              </a:rPr>
              <a:t>conectarnos</a:t>
            </a:r>
            <a:r>
              <a:rPr lang="en-US">
                <a:cs typeface="Calibri"/>
              </a:rPr>
              <a:t> a la base de </a:t>
            </a:r>
            <a:r>
              <a:rPr lang="en-US" dirty="0" err="1">
                <a:cs typeface="Calibri"/>
              </a:rPr>
              <a:t>datos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Luego</a:t>
            </a:r>
            <a:r>
              <a:rPr lang="en-US" dirty="0">
                <a:cs typeface="Calibri"/>
              </a:rPr>
              <a:t>, de </a:t>
            </a:r>
            <a:r>
              <a:rPr lang="en-US" dirty="0" err="1">
                <a:cs typeface="Calibri"/>
              </a:rPr>
              <a:t>acuerdo</a:t>
            </a:r>
            <a:r>
              <a:rPr lang="en-US" dirty="0">
                <a:cs typeface="Calibri"/>
              </a:rPr>
              <a:t> con lo </a:t>
            </a:r>
            <a:r>
              <a:rPr lang="en-US" dirty="0" err="1">
                <a:cs typeface="Calibri"/>
              </a:rPr>
              <a:t>indicado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documentación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apagamos</a:t>
            </a:r>
            <a:r>
              <a:rPr lang="en-US" dirty="0">
                <a:cs typeface="Calibri"/>
              </a:rPr>
              <a:t> la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luego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montamos</a:t>
            </a:r>
            <a:r>
              <a:rPr lang="en-US" dirty="0">
                <a:cs typeface="Calibri"/>
              </a:rPr>
              <a:t>, para </a:t>
            </a:r>
            <a:r>
              <a:rPr lang="en-US" dirty="0" err="1">
                <a:cs typeface="Calibri"/>
              </a:rPr>
              <a:t>garantizar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consistencia</a:t>
            </a:r>
            <a:r>
              <a:rPr lang="en-US" dirty="0">
                <a:cs typeface="Calibri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>
                <a:cs typeface="Calibri"/>
              </a:rPr>
              <a:t>Luego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corrimos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BACKUP DATABASE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backup.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Por </a:t>
            </a:r>
            <a:r>
              <a:rPr lang="en-US" dirty="0" err="1">
                <a:cs typeface="Calibri"/>
              </a:rPr>
              <a:t>último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usamos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 </a:t>
            </a:r>
            <a:r>
              <a:rPr lang="es-CO" dirty="0"/>
              <a:t>ALTER DATABASE OPEN para abrir nuevamente la base de datos y poder continuar usándola de manera normal.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87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Este es un </a:t>
            </a:r>
            <a:r>
              <a:rPr lang="en-US" dirty="0" err="1">
                <a:cs typeface="Calibri"/>
              </a:rPr>
              <a:t>pantallazo</a:t>
            </a:r>
            <a:r>
              <a:rPr lang="en-US" dirty="0">
                <a:cs typeface="Calibri"/>
              </a:rPr>
              <a:t> de lo que </a:t>
            </a:r>
            <a:r>
              <a:rPr lang="en-US" dirty="0" err="1">
                <a:cs typeface="Calibri"/>
              </a:rPr>
              <a:t>imprime</a:t>
            </a:r>
            <a:r>
              <a:rPr lang="en-US" dirty="0">
                <a:cs typeface="Calibri"/>
              </a:rPr>
              <a:t> RMAN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BACKUP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1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0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Primero, </a:t>
            </a:r>
            <a:r>
              <a:rPr lang="en-US" dirty="0" err="1">
                <a:cs typeface="Calibri"/>
              </a:rPr>
              <a:t>usamos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 DROP TABLESPACE para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tablespace challenge.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explicamos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previamente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de Oracle DROP TABLESPACE </a:t>
            </a:r>
            <a:r>
              <a:rPr lang="en-US" dirty="0" err="1">
                <a:cs typeface="Calibri"/>
              </a:rPr>
              <a:t>sería</a:t>
            </a:r>
            <a:r>
              <a:rPr lang="en-US" dirty="0">
                <a:cs typeface="Calibri"/>
              </a:rPr>
              <a:t> lo </a:t>
            </a:r>
            <a:r>
              <a:rPr lang="en-US" dirty="0" err="1">
                <a:cs typeface="Calibri"/>
              </a:rPr>
              <a:t>equivalente</a:t>
            </a:r>
            <a:r>
              <a:rPr lang="en-US" dirty="0">
                <a:cs typeface="Calibri"/>
              </a:rPr>
              <a:t> a DROP DATABASE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sistemas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pantalla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muestran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consulta de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nombres</a:t>
            </a:r>
            <a:r>
              <a:rPr lang="en-US" dirty="0">
                <a:cs typeface="Calibri"/>
              </a:rPr>
              <a:t> de las </a:t>
            </a:r>
            <a:r>
              <a:rPr lang="en-US" dirty="0" err="1">
                <a:cs typeface="Calibri"/>
              </a:rPr>
              <a:t>tablas</a:t>
            </a:r>
            <a:r>
              <a:rPr lang="en-US" dirty="0">
                <a:cs typeface="Calibri"/>
              </a:rPr>
              <a:t> del schema challenge antes y </a:t>
            </a:r>
            <a:r>
              <a:rPr lang="en-US" dirty="0" err="1">
                <a:cs typeface="Calibri"/>
              </a:rPr>
              <a:t>después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Oracle </a:t>
            </a:r>
            <a:r>
              <a:rPr lang="en-US" err="1">
                <a:cs typeface="Calibri"/>
              </a:rPr>
              <a:t>maneja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única</a:t>
            </a:r>
            <a:r>
              <a:rPr lang="en-US">
                <a:cs typeface="Calibri"/>
              </a:rPr>
              <a:t> base de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instancia</a:t>
            </a:r>
            <a:r>
              <a:rPr lang="en-US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Según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documentación</a:t>
            </a:r>
            <a:r>
              <a:rPr lang="en-US">
                <a:cs typeface="Calibri"/>
              </a:rPr>
              <a:t>, un Tablespace de Oracle </a:t>
            </a:r>
            <a:r>
              <a:rPr lang="en-US" err="1">
                <a:cs typeface="Calibri"/>
              </a:rPr>
              <a:t>sería</a:t>
            </a:r>
            <a:r>
              <a:rPr lang="en-US">
                <a:cs typeface="Calibri"/>
              </a:rPr>
              <a:t> lo </a:t>
            </a:r>
            <a:r>
              <a:rPr lang="en-US" err="1">
                <a:cs typeface="Calibri"/>
              </a:rPr>
              <a:t>equivalente</a:t>
            </a:r>
            <a:r>
              <a:rPr lang="en-US">
                <a:cs typeface="Calibri"/>
              </a:rPr>
              <a:t> a un Database de MySQL.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Entonces</a:t>
            </a:r>
            <a:r>
              <a:rPr lang="en-US">
                <a:cs typeface="Calibri"/>
              </a:rPr>
              <a:t>, para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manejo</a:t>
            </a:r>
            <a:r>
              <a:rPr lang="en-US">
                <a:cs typeface="Calibri"/>
              </a:rPr>
              <a:t> de la base de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decidimos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crear</a:t>
            </a:r>
            <a:r>
              <a:rPr lang="en-US">
                <a:cs typeface="Calibri"/>
              </a:rPr>
              <a:t> un tablespace </a:t>
            </a:r>
            <a:r>
              <a:rPr lang="en-US" err="1">
                <a:cs typeface="Calibri"/>
              </a:rPr>
              <a:t>llamado</a:t>
            </a:r>
            <a:r>
              <a:rPr lang="en-US">
                <a:cs typeface="Calibri"/>
              </a:rPr>
              <a:t> challenge, </a:t>
            </a:r>
            <a:r>
              <a:rPr lang="en-US" err="1">
                <a:cs typeface="Calibri"/>
              </a:rPr>
              <a:t>dentro</a:t>
            </a:r>
            <a:r>
              <a:rPr lang="en-US">
                <a:cs typeface="Calibri"/>
              </a:rPr>
              <a:t> del </a:t>
            </a:r>
            <a:r>
              <a:rPr lang="en-US" err="1">
                <a:cs typeface="Calibri"/>
              </a:rPr>
              <a:t>cual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creamos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todas</a:t>
            </a:r>
            <a:r>
              <a:rPr lang="en-US">
                <a:cs typeface="Calibri"/>
              </a:rPr>
              <a:t> las </a:t>
            </a:r>
            <a:r>
              <a:rPr lang="en-US" err="1">
                <a:cs typeface="Calibri"/>
              </a:rPr>
              <a:t>tablas</a:t>
            </a:r>
            <a:r>
              <a:rPr lang="en-US">
                <a:cs typeface="Calibri"/>
              </a:rPr>
              <a:t> del challenge.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Adicionalmente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crear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estas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tablas</a:t>
            </a:r>
            <a:r>
              <a:rPr lang="en-US">
                <a:cs typeface="Calibri"/>
              </a:rPr>
              <a:t> al interior de un schema </a:t>
            </a:r>
            <a:r>
              <a:rPr lang="en-US" err="1">
                <a:cs typeface="Calibri"/>
              </a:rPr>
              <a:t>aparte</a:t>
            </a:r>
            <a:r>
              <a:rPr lang="en-US">
                <a:cs typeface="Calibri"/>
              </a:rPr>
              <a:t> para mayor </a:t>
            </a:r>
            <a:r>
              <a:rPr lang="en-US" err="1">
                <a:cs typeface="Calibri"/>
              </a:rPr>
              <a:t>organización</a:t>
            </a:r>
            <a:r>
              <a:rPr lang="en-US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En Oracle, </a:t>
            </a:r>
            <a:r>
              <a:rPr lang="en-US" err="1">
                <a:cs typeface="Calibri"/>
              </a:rPr>
              <a:t>los</a:t>
            </a:r>
            <a:r>
              <a:rPr lang="en-US">
                <a:cs typeface="Calibri"/>
              </a:rPr>
              <a:t> schemas </a:t>
            </a:r>
            <a:r>
              <a:rPr lang="en-US" err="1">
                <a:cs typeface="Calibri"/>
              </a:rPr>
              <a:t>están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atados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usuarios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por</a:t>
            </a:r>
            <a:r>
              <a:rPr lang="en-US">
                <a:cs typeface="Calibri"/>
              </a:rPr>
              <a:t> lo que </a:t>
            </a:r>
            <a:r>
              <a:rPr lang="en-US" err="1">
                <a:cs typeface="Calibri"/>
              </a:rPr>
              <a:t>creamos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usuario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llamado</a:t>
            </a:r>
            <a:r>
              <a:rPr lang="en-US">
                <a:cs typeface="Calibri"/>
              </a:rPr>
              <a:t> challenge.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Por </a:t>
            </a:r>
            <a:r>
              <a:rPr lang="en-US" err="1">
                <a:cs typeface="Calibri"/>
              </a:rPr>
              <a:t>último</a:t>
            </a:r>
            <a:r>
              <a:rPr lang="en-US">
                <a:cs typeface="Calibri"/>
              </a:rPr>
              <a:t>, le </a:t>
            </a:r>
            <a:r>
              <a:rPr lang="en-US" err="1">
                <a:cs typeface="Calibri"/>
              </a:rPr>
              <a:t>asignamos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espacio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ilimitado</a:t>
            </a:r>
            <a:r>
              <a:rPr lang="en-US">
                <a:cs typeface="Calibri"/>
              </a:rPr>
              <a:t> al </a:t>
            </a:r>
            <a:r>
              <a:rPr lang="en-US" err="1">
                <a:cs typeface="Calibri"/>
              </a:rPr>
              <a:t>usuario</a:t>
            </a:r>
            <a:r>
              <a:rPr lang="en-US">
                <a:cs typeface="Calibri"/>
              </a:rPr>
              <a:t> challenge 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tablespace challenge.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8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1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Nueva </a:t>
            </a:r>
            <a:r>
              <a:rPr lang="en-US" dirty="0" err="1">
                <a:cs typeface="Calibri"/>
              </a:rPr>
              <a:t>columna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9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0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Trigger </a:t>
            </a:r>
            <a:r>
              <a:rPr lang="en-US" dirty="0" err="1">
                <a:cs typeface="Calibri"/>
              </a:rPr>
              <a:t>autoejecutable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Insert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challenge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Identity actual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7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Procedimiento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retorna</a:t>
            </a:r>
            <a:r>
              <a:rPr lang="en-US" dirty="0">
                <a:cs typeface="Calibri"/>
              </a:rPr>
              <a:t> un SYS_REFCURSOR (</a:t>
            </a:r>
            <a:r>
              <a:rPr lang="en-US" dirty="0" err="1">
                <a:cs typeface="Calibri"/>
              </a:rPr>
              <a:t>Puntero</a:t>
            </a:r>
            <a:r>
              <a:rPr lang="en-US" dirty="0">
                <a:cs typeface="Calibri"/>
              </a:rPr>
              <a:t> a query </a:t>
            </a:r>
            <a:r>
              <a:rPr lang="en-US" dirty="0" err="1">
                <a:cs typeface="Calibri"/>
              </a:rPr>
              <a:t>resultante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4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DBMS_OUTPUT : 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enviar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mensajeria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procedimientos</a:t>
            </a:r>
            <a:r>
              <a:rPr lang="en-US" dirty="0">
                <a:cs typeface="Calibri"/>
              </a:rPr>
              <a:t>, triggers y </a:t>
            </a:r>
            <a:r>
              <a:rPr lang="en-US" dirty="0" err="1">
                <a:cs typeface="Calibri"/>
              </a:rPr>
              <a:t>paquetes</a:t>
            </a:r>
            <a:r>
              <a:rPr lang="en-US" dirty="0">
                <a:cs typeface="Calibri"/>
              </a:rPr>
              <a:t> (PL/SQL)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3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66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DBMS_RANDOM : 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generar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random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.VALUE : 0-1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.VALUE(</a:t>
            </a:r>
            <a:r>
              <a:rPr lang="en-US" dirty="0" err="1">
                <a:cs typeface="Calibri"/>
              </a:rPr>
              <a:t>n,m</a:t>
            </a:r>
            <a:r>
              <a:rPr lang="en-US" dirty="0">
                <a:cs typeface="Calibri"/>
              </a:rPr>
              <a:t>)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.STRING : (A (Mixed case), </a:t>
            </a:r>
            <a:r>
              <a:rPr lang="en-US" dirty="0" err="1">
                <a:cs typeface="Calibri"/>
              </a:rPr>
              <a:t>len</a:t>
            </a:r>
            <a:r>
              <a:rPr lang="en-US" dirty="0">
                <a:cs typeface="Calibri"/>
              </a:rPr>
              <a:t>)</a:t>
            </a:r>
          </a:p>
          <a:p>
            <a:pPr marL="685800" lvl="1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285750">
              <a:buFont typeface="Arial"/>
              <a:buChar char="•"/>
            </a:pPr>
            <a:r>
              <a:rPr lang="en-US" dirty="0" err="1">
                <a:cs typeface="Calibri"/>
              </a:rPr>
              <a:t>Generar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Fechas</a:t>
            </a:r>
            <a:r>
              <a:rPr lang="en-US" dirty="0">
                <a:cs typeface="Calibri"/>
              </a:rPr>
              <a:t> random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Oracle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almacenar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fehchas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enteros</a:t>
            </a:r>
            <a:endParaRPr lang="en-US" dirty="0">
              <a:cs typeface="Calibri"/>
            </a:endParaRP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Esto </a:t>
            </a:r>
            <a:r>
              <a:rPr lang="en-US" dirty="0" err="1">
                <a:cs typeface="Calibri"/>
              </a:rPr>
              <a:t>quiere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decir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entero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correspondiente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fecha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inicial</a:t>
            </a:r>
            <a:r>
              <a:rPr lang="en-US" dirty="0">
                <a:cs typeface="Calibri"/>
              </a:rPr>
              <a:t>" y </a:t>
            </a:r>
            <a:r>
              <a:rPr lang="en-US" dirty="0" err="1">
                <a:cs typeface="Calibri"/>
              </a:rPr>
              <a:t>sumarle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entero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random) para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fecha</a:t>
            </a:r>
            <a:r>
              <a:rPr lang="en-US" dirty="0">
                <a:cs typeface="Calibri"/>
              </a:rPr>
              <a:t> superior a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primera</a:t>
            </a:r>
            <a:r>
              <a:rPr lang="en-US" dirty="0">
                <a:cs typeface="Calibri"/>
              </a:rPr>
              <a:t> --&gt; Para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J (Julian Day) : </a:t>
            </a:r>
            <a:r>
              <a:rPr lang="en-US" dirty="0" err="1">
                <a:cs typeface="Calibri"/>
              </a:rPr>
              <a:t>Numero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dias</a:t>
            </a:r>
            <a:r>
              <a:rPr lang="en-US" dirty="0">
                <a:cs typeface="Calibri"/>
              </a:rPr>
              <a:t> (integer) </a:t>
            </a:r>
            <a:r>
              <a:rPr lang="en-US" dirty="0" err="1">
                <a:cs typeface="Calibri"/>
              </a:rPr>
              <a:t>desde</a:t>
            </a:r>
            <a:r>
              <a:rPr lang="en-US" dirty="0">
                <a:cs typeface="Calibri"/>
              </a:rPr>
              <a:t> January 1, 4712 BC 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Calibri"/>
              </a:rPr>
              <a:t>TO_CHAR(date, 'J') --&gt; Date a VARCHAR </a:t>
            </a:r>
            <a:endParaRPr lang="en-US" dirty="0">
              <a:cs typeface="+mn-lt"/>
            </a:endParaRP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+mn-lt"/>
              </a:rPr>
              <a:t>DECODE(exp, search, result, default) 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+mn-lt"/>
              </a:rPr>
              <a:t>TRUNC(date, </a:t>
            </a:r>
            <a:r>
              <a:rPr lang="en-US" dirty="0" err="1">
                <a:cs typeface="+mn-lt"/>
              </a:rPr>
              <a:t>fmt</a:t>
            </a:r>
            <a:r>
              <a:rPr lang="en-US" dirty="0">
                <a:cs typeface="+mn-lt"/>
              </a:rPr>
              <a:t>) --&gt; </a:t>
            </a:r>
            <a:r>
              <a:rPr lang="en-US" dirty="0" err="1">
                <a:cs typeface="+mn-lt"/>
              </a:rPr>
              <a:t>Fecha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valida</a:t>
            </a:r>
            <a:r>
              <a:rPr lang="en-US" dirty="0">
                <a:cs typeface="+mn-lt"/>
              </a:rPr>
              <a:t> (</a:t>
            </a:r>
            <a:r>
              <a:rPr lang="en-US" dirty="0" err="1">
                <a:cs typeface="+mn-lt"/>
              </a:rPr>
              <a:t>en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este</a:t>
            </a:r>
            <a:r>
              <a:rPr lang="en-US" dirty="0">
                <a:cs typeface="+mn-lt"/>
              </a:rPr>
              <a:t> </a:t>
            </a:r>
            <a:r>
              <a:rPr lang="en-US" dirty="0" err="1">
                <a:cs typeface="+mn-lt"/>
              </a:rPr>
              <a:t>caso</a:t>
            </a:r>
            <a:r>
              <a:rPr lang="en-US" dirty="0">
                <a:cs typeface="+mn-lt"/>
              </a:rPr>
              <a:t> un J de un int random)</a:t>
            </a:r>
          </a:p>
          <a:p>
            <a:pPr marL="685800" lvl="1" indent="-285750">
              <a:buFont typeface="Arial"/>
              <a:buChar char="•"/>
            </a:pPr>
            <a:r>
              <a:rPr lang="en-US" dirty="0">
                <a:cs typeface="+mn-lt"/>
              </a:rPr>
              <a:t>TO_DATE (char, </a:t>
            </a:r>
            <a:r>
              <a:rPr lang="en-US" dirty="0" err="1">
                <a:cs typeface="+mn-lt"/>
              </a:rPr>
              <a:t>fmt</a:t>
            </a:r>
            <a:r>
              <a:rPr lang="en-US" dirty="0">
                <a:cs typeface="+mn-lt"/>
              </a:rPr>
              <a:t>) --&gt; DATE datatype</a:t>
            </a:r>
          </a:p>
          <a:p>
            <a:pPr marL="400050" lvl="1"/>
            <a:endParaRPr lang="en-US" dirty="0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7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7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Ambas son </a:t>
            </a:r>
            <a:r>
              <a:rPr lang="en-US" dirty="0" err="1"/>
              <a:t>parte</a:t>
            </a:r>
            <a:r>
              <a:rPr lang="en-US" dirty="0"/>
              <a:t> del Data Dictionary de oracle (read-only) --&gt; All schema objects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ALL_TABLES: Views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Describen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tablas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relacionales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accesibles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usuario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DBA_TABLES : Views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Describen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tablas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relacionales</a:t>
            </a:r>
            <a:r>
              <a:rPr lang="en-US" dirty="0">
                <a:cs typeface="Calibri"/>
              </a:rPr>
              <a:t> del systema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DBA : Database administrator's view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USER: User's view (user's schema)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ALL: Expanded user's view (user access)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43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2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72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5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Primero </a:t>
            </a:r>
            <a:r>
              <a:rPr lang="en-US" err="1">
                <a:cs typeface="Calibri"/>
              </a:rPr>
              <a:t>creamos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usuario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llamado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readonly_user</a:t>
            </a:r>
            <a:r>
              <a:rPr lang="en-US">
                <a:cs typeface="Calibri"/>
              </a:rPr>
              <a:t> y </a:t>
            </a:r>
            <a:r>
              <a:rPr lang="en-US" err="1">
                <a:cs typeface="Calibri"/>
              </a:rPr>
              <a:t>posteriormente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asignamos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permisos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aropiados</a:t>
            </a:r>
            <a:r>
              <a:rPr lang="en-US"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usuario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únicamente</a:t>
            </a:r>
            <a:r>
              <a:rPr lang="en-US">
                <a:cs typeface="Calibri"/>
              </a:rPr>
              <a:t> le </a:t>
            </a:r>
            <a:r>
              <a:rPr lang="en-US" err="1">
                <a:cs typeface="Calibri"/>
              </a:rPr>
              <a:t>asignamos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los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permisos</a:t>
            </a:r>
            <a:r>
              <a:rPr lang="en-US">
                <a:cs typeface="Calibri"/>
              </a:rPr>
              <a:t> CREATE SESSION, para </a:t>
            </a:r>
            <a:r>
              <a:rPr lang="en-US" err="1">
                <a:cs typeface="Calibri"/>
              </a:rPr>
              <a:t>poder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conectarse</a:t>
            </a:r>
            <a:r>
              <a:rPr lang="en-US">
                <a:cs typeface="Calibri"/>
              </a:rPr>
              <a:t> a la base de </a:t>
            </a:r>
            <a:r>
              <a:rPr lang="en-US" err="1">
                <a:cs typeface="Calibri"/>
              </a:rPr>
              <a:t>datos</a:t>
            </a:r>
            <a:r>
              <a:rPr lang="en-US">
                <a:cs typeface="Calibri"/>
              </a:rPr>
              <a:t> y SELECT ANY TABLE, para que </a:t>
            </a:r>
            <a:r>
              <a:rPr lang="en-US" err="1">
                <a:cs typeface="Calibri"/>
              </a:rPr>
              <a:t>pueda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ejecutar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consultas</a:t>
            </a:r>
            <a:r>
              <a:rPr lang="en-US">
                <a:cs typeface="Calibri"/>
              </a:rPr>
              <a:t> SELECT </a:t>
            </a:r>
            <a:r>
              <a:rPr lang="en-US" err="1">
                <a:cs typeface="Calibri"/>
              </a:rPr>
              <a:t>sobre</a:t>
            </a:r>
            <a:r>
              <a:rPr lang="en-US">
                <a:cs typeface="Calibri"/>
              </a:rPr>
              <a:t> las tablas.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Juan Carlos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1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/>
              <a:t>Primero </a:t>
            </a:r>
            <a:r>
              <a:rPr lang="en-US" err="1"/>
              <a:t>creamos</a:t>
            </a:r>
            <a:r>
              <a:rPr lang="en-US"/>
              <a:t> un </a:t>
            </a:r>
            <a:r>
              <a:rPr lang="en-US" err="1"/>
              <a:t>usuario</a:t>
            </a:r>
            <a:r>
              <a:rPr lang="en-US"/>
              <a:t> </a:t>
            </a:r>
            <a:r>
              <a:rPr lang="en-US" err="1"/>
              <a:t>llamado</a:t>
            </a:r>
            <a:r>
              <a:rPr lang="en-US"/>
              <a:t> </a:t>
            </a:r>
            <a:r>
              <a:rPr lang="en-US" err="1"/>
              <a:t>readwrite_user</a:t>
            </a:r>
            <a:r>
              <a:rPr lang="en-US"/>
              <a:t> y </a:t>
            </a:r>
            <a:r>
              <a:rPr lang="en-US" err="1"/>
              <a:t>posteriormente</a:t>
            </a:r>
            <a:r>
              <a:rPr lang="en-US"/>
              <a:t> le </a:t>
            </a:r>
            <a:r>
              <a:rPr lang="en-US" err="1"/>
              <a:t>asignamos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permisos</a:t>
            </a:r>
            <a:r>
              <a:rPr lang="en-US"/>
              <a:t> </a:t>
            </a:r>
            <a:r>
              <a:rPr lang="en-US" err="1"/>
              <a:t>aropiados</a:t>
            </a:r>
            <a:r>
              <a:rPr lang="en-US"/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A </a:t>
            </a:r>
            <a:r>
              <a:rPr lang="en-US" err="1"/>
              <a:t>este</a:t>
            </a:r>
            <a:r>
              <a:rPr lang="en-US"/>
              <a:t> </a:t>
            </a:r>
            <a:r>
              <a:rPr lang="en-US" err="1"/>
              <a:t>usuario</a:t>
            </a:r>
            <a:r>
              <a:rPr lang="en-US"/>
              <a:t> </a:t>
            </a:r>
            <a:r>
              <a:rPr lang="en-US" err="1"/>
              <a:t>únicamente</a:t>
            </a:r>
            <a:r>
              <a:rPr lang="en-US"/>
              <a:t> le </a:t>
            </a:r>
            <a:r>
              <a:rPr lang="en-US" err="1"/>
              <a:t>asignamos</a:t>
            </a:r>
            <a:r>
              <a:rPr lang="en-US"/>
              <a:t> </a:t>
            </a:r>
            <a:r>
              <a:rPr lang="en-US" err="1"/>
              <a:t>los</a:t>
            </a:r>
            <a:r>
              <a:rPr lang="en-US"/>
              <a:t> </a:t>
            </a:r>
            <a:r>
              <a:rPr lang="en-US" err="1"/>
              <a:t>mismos</a:t>
            </a:r>
            <a:r>
              <a:rPr lang="en-US"/>
              <a:t> </a:t>
            </a:r>
            <a:r>
              <a:rPr lang="en-US" err="1"/>
              <a:t>permisos</a:t>
            </a:r>
            <a:r>
              <a:rPr lang="en-US"/>
              <a:t> del </a:t>
            </a:r>
            <a:r>
              <a:rPr lang="en-US" err="1"/>
              <a:t>usuario</a:t>
            </a:r>
            <a:r>
              <a:rPr lang="en-US"/>
              <a:t> de solo </a:t>
            </a:r>
            <a:r>
              <a:rPr lang="en-US" err="1"/>
              <a:t>lectura</a:t>
            </a:r>
            <a:r>
              <a:rPr lang="en-US"/>
              <a:t>, </a:t>
            </a:r>
            <a:r>
              <a:rPr lang="en-US" err="1"/>
              <a:t>pero</a:t>
            </a:r>
            <a:r>
              <a:rPr lang="en-US"/>
              <a:t> </a:t>
            </a:r>
            <a:r>
              <a:rPr lang="en-US" err="1"/>
              <a:t>también</a:t>
            </a:r>
            <a:r>
              <a:rPr lang="en-US"/>
              <a:t> le </a:t>
            </a:r>
            <a:r>
              <a:rPr lang="en-US" err="1"/>
              <a:t>agregamos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permisos</a:t>
            </a:r>
            <a:r>
              <a:rPr lang="en-US"/>
              <a:t> de INSERT, DELETE y UPDATE, con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objetivo</a:t>
            </a:r>
            <a:r>
              <a:rPr lang="en-US"/>
              <a:t> de que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usuario</a:t>
            </a:r>
            <a:r>
              <a:rPr lang="en-US"/>
              <a:t> </a:t>
            </a:r>
            <a:r>
              <a:rPr lang="en-US" err="1"/>
              <a:t>también</a:t>
            </a:r>
            <a:r>
              <a:rPr lang="en-US"/>
              <a:t> </a:t>
            </a:r>
            <a:r>
              <a:rPr lang="en-US" err="1"/>
              <a:t>pueda</a:t>
            </a:r>
            <a:r>
              <a:rPr lang="en-US"/>
              <a:t> </a:t>
            </a:r>
            <a:r>
              <a:rPr lang="en-US" err="1"/>
              <a:t>modificar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contenido</a:t>
            </a:r>
            <a:r>
              <a:rPr lang="en-US"/>
              <a:t> de las </a:t>
            </a:r>
            <a:r>
              <a:rPr lang="en-US" err="1"/>
              <a:t>tablas</a:t>
            </a:r>
            <a:r>
              <a:rPr lang="en-US"/>
              <a:t> de la base de datos.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6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8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err="1">
                <a:cs typeface="Calibri"/>
              </a:rPr>
              <a:t>Creamos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 challenge con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atributos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indicados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documento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guia</a:t>
            </a:r>
            <a:r>
              <a:rPr lang="en-US" dirty="0">
                <a:cs typeface="Calibri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establecen</a:t>
            </a:r>
            <a:r>
              <a:rPr lang="en-US" dirty="0">
                <a:cs typeface="Calibri"/>
              </a:rPr>
              <a:t> constraint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check para </a:t>
            </a:r>
            <a:r>
              <a:rPr lang="en-US" dirty="0" err="1">
                <a:cs typeface="Calibri"/>
              </a:rPr>
              <a:t>atributos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tomar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solamente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limites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superiores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inferiores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atributo</a:t>
            </a:r>
            <a:r>
              <a:rPr lang="en-US" dirty="0">
                <a:cs typeface="Calibri"/>
              </a:rPr>
              <a:t> de cedula y </a:t>
            </a:r>
            <a:r>
              <a:rPr lang="en-US" dirty="0" err="1">
                <a:cs typeface="Calibri"/>
              </a:rPr>
              <a:t>edad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La </a:t>
            </a:r>
            <a:r>
              <a:rPr lang="en-US" dirty="0" err="1">
                <a:cs typeface="Calibri"/>
              </a:rPr>
              <a:t>llave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primaria</a:t>
            </a:r>
            <a:r>
              <a:rPr lang="en-US" dirty="0">
                <a:cs typeface="Calibri"/>
              </a:rPr>
              <a:t> se genera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un valor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identity (no se </a:t>
            </a:r>
            <a:r>
              <a:rPr lang="en-US" dirty="0" err="1">
                <a:cs typeface="Calibri"/>
              </a:rPr>
              <a:t>pude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reiniciar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propiedad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intrinseca</a:t>
            </a:r>
            <a:r>
              <a:rPr lang="en-US" dirty="0">
                <a:cs typeface="Calibri"/>
              </a:rPr>
              <a:t> de la </a:t>
            </a:r>
            <a:r>
              <a:rPr lang="en-US" dirty="0" err="1">
                <a:cs typeface="Calibri"/>
              </a:rPr>
              <a:t>tabla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autogenerada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autoincremental</a:t>
            </a:r>
            <a:r>
              <a:rPr lang="en-US" dirty="0">
                <a:cs typeface="Calibri"/>
              </a:rPr>
              <a:t> con inserts)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829B9-12F6-46B6-9267-4D5FB650ED2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5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Database Challenge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Angie Sofia Zamora</a:t>
            </a:r>
          </a:p>
          <a:p>
            <a:r>
              <a:rPr lang="en-US">
                <a:cs typeface="Calibri"/>
              </a:rPr>
              <a:t>Juan Carlos Suárez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FEE5FC-87E5-4B43-91CB-49C02467CFF9}"/>
              </a:ext>
            </a:extLst>
          </p:cNvPr>
          <p:cNvSpPr txBox="1"/>
          <p:nvPr/>
        </p:nvSpPr>
        <p:spPr>
          <a:xfrm>
            <a:off x="762000" y="190500"/>
            <a:ext cx="10658475" cy="6463308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challenge.challenge (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seq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GENERATED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ALWAYS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AS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IDENTITY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NOT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NULL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PRIMARY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KEY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yn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Y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NOT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NULL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age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SMALLINT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birthday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DATE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bool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5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true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NOT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NULL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city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20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ccnumber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 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1000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date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DATE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digit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 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),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dollar 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19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 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4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),</a:t>
            </a:r>
            <a:endParaRPr lang="es-CO" noProof="1">
              <a:cs typeface="Calibri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first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50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chifre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NUMBER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50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last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50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paragraph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1000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sentence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VARCHAR2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1000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CHAR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CONSTRAINT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check_yn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CHECK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(yn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Y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CONSTRAINT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check_bool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CHECK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(bool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false</a:t>
            </a:r>
            <a:r>
              <a:rPr lang="es-CO" noProof="1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CONSTRAINT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check_age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CHECK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(age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BETWEEN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120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),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CONSTRAINT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check_ccnumber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CHECK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(ccnumber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BETWEEN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1000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81A1C1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s-CO" noProof="1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999999999999</a:t>
            </a:r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  </a:t>
            </a:r>
            <a:endParaRPr lang="es-CO" noProof="1">
              <a:ea typeface="+mn-lt"/>
              <a:cs typeface="+mn-lt"/>
            </a:endParaRPr>
          </a:p>
          <a:p>
            <a:r>
              <a:rPr lang="es-CO" noProof="1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 TABLESPACE challenge;</a:t>
            </a:r>
            <a:endParaRPr lang="en-US" noProof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5CEEB-2951-4FDF-9756-1F369F8CC99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662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C14E77-0B65-4C6D-9C51-96FF18A5EB02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A51B7DA-227A-478D-B3EF-A77E0D55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974483"/>
            <a:ext cx="9244012" cy="442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5. Crear una tabla llamada logo.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9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276350" y="1031081"/>
            <a:ext cx="9639300" cy="3539430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challenge.logo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(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 err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ref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 err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description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varchar2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sz="3200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30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CHAR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),</a:t>
            </a:r>
            <a:endParaRPr lang="en-US" sz="3200">
              <a:solidFill>
                <a:srgbClr val="D8DEE9"/>
              </a:solidFill>
              <a:latin typeface="Consolas"/>
              <a:ea typeface="+mn-lt"/>
              <a:cs typeface="Segoe UI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file_dir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BLOB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EMPTY_BLOB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()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endParaRPr lang="en-US" sz="320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CONSTRAINT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logo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PRIMARY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KEY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(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 err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ref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TABLESPACE 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endParaRPr lang="en-US" sz="3200">
              <a:solidFill>
                <a:srgbClr val="D8DEE9"/>
              </a:solidFill>
              <a:latin typeface="Consolas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EB05334-75C0-4438-830F-2ACE330B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4778579"/>
            <a:ext cx="9184481" cy="15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6. Guardar el logo de </a:t>
            </a:r>
            <a:r>
              <a:rPr lang="es-CO" err="1">
                <a:ea typeface="+mj-lt"/>
                <a:cs typeface="+mj-lt"/>
              </a:rPr>
              <a:t>Endava</a:t>
            </a:r>
            <a:r>
              <a:rPr lang="es-CO">
                <a:ea typeface="+mj-lt"/>
                <a:cs typeface="+mj-lt"/>
              </a:rPr>
              <a:t> en la tabla logo.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276350" y="1162050"/>
            <a:ext cx="9639300" cy="4524315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--Create Directory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GRANT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ANY DIRECTORY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challenge;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DIRECTORY </a:t>
            </a:r>
            <a:r>
              <a:rPr lang="en-US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img_dir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as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D:\Endava\Challenge\3. Data Base - SQL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 </a:t>
            </a:r>
            <a:endParaRPr lang="en-US" sz="3200">
              <a:ea typeface="+mn-lt"/>
              <a:cs typeface="+mn-lt"/>
            </a:endParaRP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 Grant Permission from System to the user </a:t>
            </a:r>
            <a:endParaRPr lang="en-US" sz="3200">
              <a:solidFill>
                <a:srgbClr val="616E88"/>
              </a:solidFill>
              <a:ea typeface="+mn-lt"/>
              <a:cs typeface="+mn-lt"/>
            </a:endParaRPr>
          </a:p>
          <a:p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GRANT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READ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 WRITE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ON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DIRECTORY </a:t>
            </a:r>
            <a:r>
              <a:rPr lang="en-US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img_dir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challenge;  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4266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085850" y="1657350"/>
            <a:ext cx="10534650" cy="3539430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--Option 1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INSERT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INTO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challenge.logo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VALUES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 (</a:t>
            </a:r>
            <a:r>
              <a:rPr lang="en-US" sz="3200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No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 image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 EMPTY_BLOB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);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INSERT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INTO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challenge.logo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VALUES </a:t>
            </a:r>
            <a:endParaRPr lang="en-US" sz="3200">
              <a:ea typeface="+mn-lt"/>
              <a:cs typeface="+mn-lt"/>
            </a:endParaRPr>
          </a:p>
          <a:p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(</a:t>
            </a:r>
            <a:r>
              <a:rPr lang="en-US" sz="3200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2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Endava`s Logo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BFILENAME(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IMG_DIR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EndavaLogo.jpg</a:t>
            </a:r>
            <a:r>
              <a:rPr lang="en-US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));  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8A635-4A5D-4146-9F86-A966CB0D32AB}"/>
              </a:ext>
            </a:extLst>
          </p:cNvPr>
          <p:cNvSpPr txBox="1"/>
          <p:nvPr/>
        </p:nvSpPr>
        <p:spPr>
          <a:xfrm>
            <a:off x="4724400" y="3200400"/>
            <a:ext cx="32575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45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257300" y="476250"/>
            <a:ext cx="9677400" cy="5909310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 Option 2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DECLARE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V_TEMP BLOB;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V_NAME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VARCHAR2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n-US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20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V_BFILE BFILE;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BEGIN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--INSERT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INSERT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INTO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challenge.logo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VALUES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   (</a:t>
            </a:r>
            <a:r>
              <a:rPr lang="en-US">
                <a:solidFill>
                  <a:srgbClr val="B48EAD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Endavas</a:t>
            </a:r>
            <a:r>
              <a:rPr lang="en-US">
                <a:solidFill>
                  <a:srgbClr val="A3BE8C"/>
                </a:solidFill>
                <a:latin typeface="Consolas"/>
                <a:ea typeface="+mn-lt"/>
                <a:cs typeface="+mn-lt"/>
              </a:rPr>
              <a:t> Logo 2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EMPTY_BLOB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) Returning FILE_DIR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INTO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V_TEMP;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V_NAME :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=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EndavaLogo.jpg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V_BFILE :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=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BFILENAME(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IMG_DIR</a:t>
            </a:r>
            <a:r>
              <a:rPr lang="en-US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'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V_NAME);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DBMS_LOB.OPEN(V_BFILE, DBMS_LOB.LOB_READONLY);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DBMS_LOB.LOADFROMFILE(V_TEMP, V_BFILE, DBMS_LOB.GETLENGTH(V_BFILE));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DBMS_LOB.CLOSE(V_BFILE);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COMMIT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END</a:t>
            </a:r>
            <a:r>
              <a:rPr lang="en-US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endParaRPr lang="en-US" sz="11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8A635-4A5D-4146-9F86-A966CB0D32AB}"/>
              </a:ext>
            </a:extLst>
          </p:cNvPr>
          <p:cNvSpPr txBox="1"/>
          <p:nvPr/>
        </p:nvSpPr>
        <p:spPr>
          <a:xfrm>
            <a:off x="4724400" y="3200400"/>
            <a:ext cx="325755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591C8-F2B1-49F6-ABDC-8717FAE9B59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1981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3C5A8DE6-0A8B-41C4-BB31-4134FBB1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954019"/>
            <a:ext cx="6041230" cy="294996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B6BE74-D835-43C3-838D-FAA9BE20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219" y="266910"/>
            <a:ext cx="3340100" cy="3096795"/>
          </a:xfrm>
          <a:prstGeom prst="rect">
            <a:avLst/>
          </a:prstGeom>
        </p:spPr>
      </p:pic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FF8FE54-2F17-4175-A6AC-83B748A8A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3377603"/>
            <a:ext cx="3350418" cy="31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7. Hacer un back-up de la BD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BE2BF4-E6AA-503C-1923-7A2A8DC22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3111946"/>
            <a:ext cx="4888722" cy="7175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b="1">
                <a:cs typeface="Calibri" panose="020F0502020204030204"/>
              </a:rPr>
              <a:t>Herramientas </a:t>
            </a:r>
            <a:r>
              <a:rPr lang="en-US" sz="4000" b="1" err="1">
                <a:cs typeface="Calibri" panose="020F0502020204030204"/>
              </a:rPr>
              <a:t>Usadas</a:t>
            </a:r>
            <a:endParaRPr lang="en-US" sz="4000" b="1">
              <a:cs typeface="Calibri" panose="020F0502020204030204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031C5C8-10F5-4683-BB4E-79713F9D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09" y="857463"/>
            <a:ext cx="4797354" cy="26145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A39EF0-21B2-4361-8F12-C1C7E18F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693" y="4820831"/>
            <a:ext cx="2513506" cy="129288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79C964F-5C07-41EB-8DC7-1B051D92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68" y="4679318"/>
            <a:ext cx="2183079" cy="15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9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BC0ED569-A369-4885-8DFF-4CD0C8E8C30F}"/>
              </a:ext>
            </a:extLst>
          </p:cNvPr>
          <p:cNvSpPr txBox="1"/>
          <p:nvPr/>
        </p:nvSpPr>
        <p:spPr>
          <a:xfrm>
            <a:off x="2724150" y="1657350"/>
            <a:ext cx="6753225" cy="35394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CONNECT TARGET;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SHUTDOWN IMMEDIATE;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STARTUP FORCE DBA;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SHUTDOWN IMMEDIATE;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STARTUP MOUNT;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BACKUP DATABASE; </a:t>
            </a:r>
            <a:r>
              <a:rPr lang="en-US" sz="32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chemeClr val="bg1"/>
                </a:solidFill>
                <a:latin typeface="Consolas"/>
                <a:cs typeface="Segoe UI"/>
              </a:rPr>
              <a:t>RMAN&gt; ALTER DATABASE OPEN;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8462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9942A02-CD31-42ED-BC14-6F589254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36507"/>
            <a:ext cx="8201025" cy="63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5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8. Borrar la base de datos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 y recuperarla desde el back-up.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Borrar</a:t>
            </a:r>
            <a:r>
              <a:rPr lang="en-US">
                <a:cs typeface="Calibri Light"/>
              </a:rPr>
              <a:t> la base de </a:t>
            </a:r>
            <a:r>
              <a:rPr lang="en-US" err="1">
                <a:cs typeface="Calibri Light"/>
              </a:rPr>
              <a:t>datos</a:t>
            </a:r>
            <a:endParaRPr lang="en-US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5904BA-8AB7-4FAC-9690-F3B720B84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6173" y="1581944"/>
            <a:ext cx="7562458" cy="24117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19A8E1-1C26-47A0-8BF1-9CC89772C17A}"/>
              </a:ext>
            </a:extLst>
          </p:cNvPr>
          <p:cNvSpPr txBox="1"/>
          <p:nvPr/>
        </p:nvSpPr>
        <p:spPr>
          <a:xfrm>
            <a:off x="3430043" y="4150291"/>
            <a:ext cx="5342351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>
                <a:solidFill>
                  <a:srgbClr val="81A1C1"/>
                </a:solidFill>
                <a:latin typeface="Consolas"/>
              </a:rPr>
              <a:t>DROP</a:t>
            </a:r>
            <a:r>
              <a:rPr lang="es-CO" sz="1600">
                <a:solidFill>
                  <a:srgbClr val="D8DEE9"/>
                </a:solidFill>
                <a:latin typeface="Consolas"/>
              </a:rPr>
              <a:t> TABLESPACE </a:t>
            </a:r>
            <a:r>
              <a:rPr lang="es-CO" sz="1600" err="1">
                <a:solidFill>
                  <a:srgbClr val="D8DEE9"/>
                </a:solidFill>
                <a:latin typeface="Consolas"/>
              </a:rPr>
              <a:t>challenge</a:t>
            </a:r>
            <a:r>
              <a:rPr lang="es-CO" sz="1600">
                <a:solidFill>
                  <a:srgbClr val="D8DEE9"/>
                </a:solidFill>
                <a:latin typeface="Consolas"/>
              </a:rPr>
              <a:t> INCLUDING CONTENTS;</a:t>
            </a:r>
            <a:r>
              <a:rPr lang="en-US" sz="1050">
                <a:solidFill>
                  <a:srgbClr val="D8DEE9"/>
                </a:solidFill>
                <a:latin typeface="Consolas"/>
              </a:rPr>
              <a:t> </a:t>
            </a:r>
            <a:endParaRPr lang="en-US"/>
          </a:p>
        </p:txBody>
      </p:sp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B37E245-494C-4669-8246-A93DDCF38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153" y="4597529"/>
            <a:ext cx="7899747" cy="22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Recuperar</a:t>
            </a:r>
            <a:r>
              <a:rPr lang="en-US">
                <a:cs typeface="Calibri Light"/>
              </a:rPr>
              <a:t> la base de </a:t>
            </a:r>
            <a:r>
              <a:rPr lang="en-US" err="1">
                <a:cs typeface="Calibri Light"/>
              </a:rPr>
              <a:t>datos</a:t>
            </a:r>
            <a:endParaRPr lang="en-US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2D091-37B5-4B93-9DB9-B49F5CB1482E}"/>
              </a:ext>
            </a:extLst>
          </p:cNvPr>
          <p:cNvSpPr txBox="1"/>
          <p:nvPr/>
        </p:nvSpPr>
        <p:spPr>
          <a:xfrm>
            <a:off x="647700" y="2600325"/>
            <a:ext cx="10887075" cy="24622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 CONNECT TARGET; 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 SHUTDOWN ABORT;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 STARTUP NOMOUNT;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 RESTORE CONTROLFILE FROM 'C:\app\</a:t>
            </a:r>
            <a:r>
              <a:rPr lang="es-CO" sz="1400" err="1">
                <a:solidFill>
                  <a:schemeClr val="bg1"/>
                </a:solidFill>
                <a:latin typeface="Consolas"/>
                <a:cs typeface="Segoe UI"/>
              </a:rPr>
              <a:t>JuSuarez</a:t>
            </a:r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\</a:t>
            </a:r>
            <a:r>
              <a:rPr lang="es-CO" sz="1400" err="1">
                <a:solidFill>
                  <a:schemeClr val="bg1"/>
                </a:solidFill>
                <a:latin typeface="Consolas"/>
                <a:cs typeface="Segoe UI"/>
              </a:rPr>
              <a:t>product</a:t>
            </a:r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\21c\</a:t>
            </a:r>
            <a:r>
              <a:rPr lang="es-CO" sz="1400" err="1">
                <a:solidFill>
                  <a:schemeClr val="bg1"/>
                </a:solidFill>
                <a:latin typeface="Consolas"/>
                <a:cs typeface="Segoe UI"/>
              </a:rPr>
              <a:t>dbhomeXE</a:t>
            </a:r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\</a:t>
            </a:r>
            <a:r>
              <a:rPr lang="es-CO" sz="1400" err="1">
                <a:solidFill>
                  <a:schemeClr val="bg1"/>
                </a:solidFill>
                <a:latin typeface="Consolas"/>
                <a:cs typeface="Segoe UI"/>
              </a:rPr>
              <a:t>database</a:t>
            </a:r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\C-2979382357-20220302-03';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 ALTER DATABASE MOUNT;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 RUN {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  <a:cs typeface="Calibri"/>
            </a:endParaRP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    SET UNTIL TIME "</a:t>
            </a:r>
            <a:r>
              <a:rPr lang="es-CO" sz="1400" err="1">
                <a:solidFill>
                  <a:schemeClr val="bg1"/>
                </a:solidFill>
                <a:latin typeface="Consolas"/>
                <a:cs typeface="Segoe UI"/>
              </a:rPr>
              <a:t>to_date</a:t>
            </a:r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('02-MAR-2022 12:33:00','DD-MON-YYYY HH24:Mi:SS')";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    RESTORE DATABASE;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    RECOVER DATABASE;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}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</a:p>
          <a:p>
            <a:r>
              <a:rPr lang="es-CO" sz="1400">
                <a:solidFill>
                  <a:schemeClr val="bg1"/>
                </a:solidFill>
                <a:latin typeface="Consolas"/>
                <a:cs typeface="Segoe UI"/>
              </a:rPr>
              <a:t>RMAN&gt; ALTER DATABASE OPEN RESETLOGS;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 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0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A8DAA2FC-1817-4621-AA50-08959754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2" y="2234369"/>
            <a:ext cx="10887075" cy="2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67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C3A5B1D-B94B-452F-9668-E25C3812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0885"/>
            <a:ext cx="7467600" cy="65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Comprobar</a:t>
            </a:r>
            <a:r>
              <a:rPr lang="en-US">
                <a:cs typeface="Calibri Light"/>
              </a:rPr>
              <a:t> que se </a:t>
            </a:r>
            <a:r>
              <a:rPr lang="en-US" err="1">
                <a:cs typeface="Calibri Light"/>
              </a:rPr>
              <a:t>recuperó</a:t>
            </a:r>
            <a:r>
              <a:rPr lang="en-US">
                <a:cs typeface="Calibri Light"/>
              </a:rPr>
              <a:t> la base de </a:t>
            </a:r>
            <a:r>
              <a:rPr lang="en-US" err="1">
                <a:cs typeface="Calibri Light"/>
              </a:rPr>
              <a:t>datos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27770A-58FD-4BD2-890B-548F0989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497" y="1926580"/>
            <a:ext cx="9288049" cy="299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0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9. Borrar una tabla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 y recuperarla desde el back-up.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Borrar</a:t>
            </a:r>
            <a:r>
              <a:rPr lang="en-US">
                <a:cs typeface="Calibri Light"/>
              </a:rPr>
              <a:t> la </a:t>
            </a:r>
            <a:r>
              <a:rPr lang="en-US" err="1">
                <a:cs typeface="Calibri Light"/>
              </a:rPr>
              <a:t>tabla</a:t>
            </a:r>
            <a:r>
              <a:rPr lang="en-US">
                <a:cs typeface="Calibri Light"/>
              </a:rPr>
              <a:t> 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9A8E1-1C26-47A0-8BF1-9CC89772C17A}"/>
              </a:ext>
            </a:extLst>
          </p:cNvPr>
          <p:cNvSpPr txBox="1"/>
          <p:nvPr/>
        </p:nvSpPr>
        <p:spPr>
          <a:xfrm>
            <a:off x="3430043" y="4077223"/>
            <a:ext cx="5342351" cy="338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>
                <a:solidFill>
                  <a:srgbClr val="81A1C1"/>
                </a:solidFill>
                <a:latin typeface="Consolas"/>
              </a:rPr>
              <a:t>DROP</a:t>
            </a:r>
            <a:r>
              <a:rPr lang="es-CO" sz="1600">
                <a:solidFill>
                  <a:srgbClr val="D8DEE9"/>
                </a:solidFill>
                <a:latin typeface="Consolas"/>
              </a:rPr>
              <a:t> </a:t>
            </a:r>
            <a:r>
              <a:rPr lang="es-CO" sz="1600">
                <a:solidFill>
                  <a:srgbClr val="81A1C1"/>
                </a:solidFill>
                <a:latin typeface="Consolas"/>
              </a:rPr>
              <a:t>TABLE</a:t>
            </a:r>
            <a:r>
              <a:rPr lang="es-CO" sz="1600">
                <a:solidFill>
                  <a:srgbClr val="D8DEE9"/>
                </a:solidFill>
                <a:latin typeface="Consolas"/>
              </a:rPr>
              <a:t> </a:t>
            </a:r>
            <a:r>
              <a:rPr lang="es-CO" sz="1600" err="1">
                <a:solidFill>
                  <a:srgbClr val="D8DEE9"/>
                </a:solidFill>
                <a:latin typeface="Consolas"/>
              </a:rPr>
              <a:t>challenge.challenge</a:t>
            </a:r>
            <a:r>
              <a:rPr lang="es-CO" sz="1600">
                <a:solidFill>
                  <a:srgbClr val="D8DEE9"/>
                </a:solidFill>
                <a:latin typeface="Consolas"/>
              </a:rPr>
              <a:t>;</a:t>
            </a:r>
            <a:r>
              <a:rPr lang="en-US" sz="1600">
                <a:solidFill>
                  <a:srgbClr val="D8DEE9"/>
                </a:solidFill>
                <a:latin typeface="Consolas"/>
              </a:rPr>
              <a:t>  </a:t>
            </a:r>
            <a:endParaRPr lang="en-US" sz="1600">
              <a:cs typeface="Calibri"/>
            </a:endParaRPr>
          </a:p>
        </p:txBody>
      </p:sp>
      <p:pic>
        <p:nvPicPr>
          <p:cNvPr id="3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27D73F-2B13-4140-AE2C-194B11B4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552287"/>
            <a:ext cx="7905750" cy="2534226"/>
          </a:xfrm>
          <a:prstGeom prst="rect">
            <a:avLst/>
          </a:prstGeom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5B58F85-B275-4878-AD42-E475BFDE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4416282"/>
            <a:ext cx="8400789" cy="24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ea typeface="+mj-lt"/>
                <a:cs typeface="+mj-lt"/>
              </a:rPr>
              <a:t>1. Crear una base de datos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.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8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Recuperar</a:t>
            </a:r>
            <a:r>
              <a:rPr lang="en-US">
                <a:cs typeface="Calibri Light"/>
              </a:rPr>
              <a:t> la </a:t>
            </a:r>
            <a:r>
              <a:rPr lang="en-US" err="1">
                <a:cs typeface="Calibri Light"/>
              </a:rPr>
              <a:t>tabla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2D091-37B5-4B93-9DB9-B49F5CB1482E}"/>
              </a:ext>
            </a:extLst>
          </p:cNvPr>
          <p:cNvSpPr txBox="1"/>
          <p:nvPr/>
        </p:nvSpPr>
        <p:spPr>
          <a:xfrm>
            <a:off x="2276475" y="1905000"/>
            <a:ext cx="7639050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Segoe UI"/>
              </a:rPr>
              <a:t>RMAN&gt; C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ONNECT TARGET; 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RMAN&gt; 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SHUTDOWN ABORT; 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RMAN&gt; 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STARTUP FORCE MOUNT; 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RMAN&gt; 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RESTORE DATABASE; 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RMAN&gt; 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RECOVER DATABASE; 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s-CO" sz="32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RMAN&gt; </a:t>
            </a:r>
            <a:r>
              <a:rPr lang="es-CO" sz="3200">
                <a:solidFill>
                  <a:schemeClr val="bg1"/>
                </a:solidFill>
                <a:ea typeface="+mn-lt"/>
                <a:cs typeface="+mn-lt"/>
              </a:rPr>
              <a:t>ALTER DATABASE OPEN RESETLOGS;</a:t>
            </a:r>
            <a:endParaRPr lang="en-US" sz="32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255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A125151-A533-45EB-A848-D6AE41F0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19" y="181053"/>
            <a:ext cx="7993692" cy="64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89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B70-93F6-4B00-AA28-346A72C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Comprobar</a:t>
            </a:r>
            <a:r>
              <a:rPr lang="en-US">
                <a:cs typeface="Calibri Light"/>
              </a:rPr>
              <a:t> que se </a:t>
            </a:r>
            <a:r>
              <a:rPr lang="en-US" err="1">
                <a:cs typeface="Calibri Light"/>
              </a:rPr>
              <a:t>recuperó</a:t>
            </a:r>
            <a:r>
              <a:rPr lang="en-US">
                <a:cs typeface="Calibri Light"/>
              </a:rPr>
              <a:t> la </a:t>
            </a:r>
            <a:r>
              <a:rPr lang="en-US" err="1">
                <a:cs typeface="Calibri Light"/>
              </a:rPr>
              <a:t>tabla</a:t>
            </a:r>
          </a:p>
        </p:txBody>
      </p:sp>
      <p:pic>
        <p:nvPicPr>
          <p:cNvPr id="3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A99DE3C-32A1-483F-8EA6-6411EA02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28" y="2042932"/>
            <a:ext cx="9131473" cy="2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8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10. Alterar la tabla 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 y adicionar un campo numérico denominado </a:t>
            </a:r>
            <a:r>
              <a:rPr lang="es-CO" err="1">
                <a:ea typeface="+mj-lt"/>
                <a:cs typeface="+mj-lt"/>
              </a:rPr>
              <a:t>trgr</a:t>
            </a:r>
            <a:r>
              <a:rPr lang="es-CO">
                <a:ea typeface="+mj-lt"/>
                <a:cs typeface="+mj-lt"/>
              </a:rPr>
              <a:t>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69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276350" y="2790825"/>
            <a:ext cx="9639300" cy="1077218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ALTER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challenge.challenge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3200">
              <a:ea typeface="+mn-lt"/>
              <a:cs typeface="+mn-lt"/>
            </a:endParaRPr>
          </a:p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ADD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trgr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DEFAULT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0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NOT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NULL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897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11. Actualizar el campo </a:t>
            </a:r>
            <a:r>
              <a:rPr lang="es-CO" err="1">
                <a:ea typeface="+mj-lt"/>
                <a:cs typeface="+mj-lt"/>
              </a:rPr>
              <a:t>trgr</a:t>
            </a:r>
            <a:r>
              <a:rPr lang="es-CO">
                <a:ea typeface="+mj-lt"/>
                <a:cs typeface="+mj-lt"/>
              </a:rPr>
              <a:t> con el valor de </a:t>
            </a:r>
            <a:r>
              <a:rPr lang="es-CO" err="1">
                <a:ea typeface="+mj-lt"/>
                <a:cs typeface="+mj-lt"/>
              </a:rPr>
              <a:t>seq</a:t>
            </a:r>
            <a:r>
              <a:rPr lang="es-CO">
                <a:ea typeface="+mj-lt"/>
                <a:cs typeface="+mj-lt"/>
              </a:rPr>
              <a:t> incrementando este valor en 100.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9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704975" y="638175"/>
            <a:ext cx="8782050" cy="5570756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REPLACE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TRIGGER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update_trgr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AFTER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INSERT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ON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challenge.challenge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DECLARE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curr_seq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BEGIN</a:t>
            </a:r>
            <a:r>
              <a:rPr lang="en-US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cs typeface="Calibri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SELECT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seq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INTO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curr_seq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cs typeface="Calibri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FROM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challenge.challenge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WHERE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seq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=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(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SELECT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MAX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seq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FROM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challenge.challenge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cs typeface="Calibri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UPDATE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challenge.challenge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trgr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=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curr_ide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+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100</a:t>
            </a:r>
            <a:r>
              <a:rPr lang="en-US" sz="2000" dirty="0">
                <a:solidFill>
                  <a:srgbClr val="B48EAD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WHERE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seq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=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curr_ide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cs typeface="Calibri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END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6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36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66133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12. Crear un </a:t>
            </a:r>
            <a:r>
              <a:rPr lang="es-CO" err="1">
                <a:ea typeface="+mj-lt"/>
                <a:cs typeface="+mj-lt"/>
              </a:rPr>
              <a:t>stored</a:t>
            </a:r>
            <a:r>
              <a:rPr lang="es-CO">
                <a:ea typeface="+mj-lt"/>
                <a:cs typeface="+mj-lt"/>
              </a:rPr>
              <a:t> </a:t>
            </a:r>
            <a:r>
              <a:rPr lang="es-CO" err="1">
                <a:ea typeface="+mj-lt"/>
                <a:cs typeface="+mj-lt"/>
              </a:rPr>
              <a:t>procedure</a:t>
            </a:r>
            <a:r>
              <a:rPr lang="es-CO">
                <a:ea typeface="+mj-lt"/>
                <a:cs typeface="+mj-lt"/>
              </a:rPr>
              <a:t> llamado </a:t>
            </a:r>
            <a:r>
              <a:rPr lang="es-CO" err="1">
                <a:ea typeface="+mj-lt"/>
                <a:cs typeface="+mj-lt"/>
              </a:rPr>
              <a:t>calculus</a:t>
            </a:r>
            <a:r>
              <a:rPr lang="es-CO">
                <a:ea typeface="+mj-lt"/>
                <a:cs typeface="+mj-lt"/>
              </a:rPr>
              <a:t> que calcule la media, mediana, moda, mínimo y máximo para el atributo </a:t>
            </a:r>
            <a:r>
              <a:rPr lang="es-CO" err="1">
                <a:ea typeface="+mj-lt"/>
                <a:cs typeface="+mj-lt"/>
              </a:rPr>
              <a:t>ccnumber</a:t>
            </a:r>
            <a:r>
              <a:rPr lang="es-CO">
                <a:ea typeface="+mj-lt"/>
                <a:cs typeface="+mj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7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704975" y="638175"/>
            <a:ext cx="9815447" cy="5324535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REPLACE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PROCEDURE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calculus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l_cursor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OUT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SYS_REFCURSOR)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IS</a:t>
            </a:r>
            <a:r>
              <a:rPr lang="en-US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solidFill>
                <a:srgbClr val="81A1C1"/>
              </a:solidFill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BEGIN</a:t>
            </a:r>
            <a:r>
              <a:rPr lang="en-US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OPEN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l_cursor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FOR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SELECT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   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AVG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challenge.ccnumber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 MEDIA,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    MEDIAN(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challenge.ccnumber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MEDIANA,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    STATS_MODE(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challenge.ccnumber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 MODA,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   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MIN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challenge.ccnumber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 MINIMO,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    </a:t>
            </a:r>
            <a:r>
              <a:rPr lang="es-CO" sz="2000" dirty="0">
                <a:solidFill>
                  <a:srgbClr val="88C0D0"/>
                </a:solidFill>
                <a:latin typeface="Consolas"/>
                <a:ea typeface="+mn-lt"/>
                <a:cs typeface="Segoe UI"/>
              </a:rPr>
              <a:t>MAX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challenge.ccnumber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 MAXIMO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     </a:t>
            </a:r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FROM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challenge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END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--</a:t>
            </a:r>
            <a:r>
              <a:rPr lang="es-CO" sz="2000" dirty="0" err="1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Execute</a:t>
            </a:r>
            <a:r>
              <a:rPr lang="es-CO" sz="2000" dirty="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sz="2000" dirty="0" err="1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Procedure</a:t>
            </a:r>
            <a:r>
              <a:rPr lang="en-US" sz="2000" dirty="0">
                <a:solidFill>
                  <a:srgbClr val="616E88"/>
                </a:solidFill>
                <a:latin typeface="Consolas"/>
                <a:ea typeface="+mn-lt"/>
                <a:cs typeface="Segoe UI"/>
              </a:rPr>
              <a:t> </a:t>
            </a:r>
            <a:endParaRPr lang="es-CO" sz="2000" dirty="0">
              <a:solidFill>
                <a:srgbClr val="616E88"/>
              </a:solidFill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VARIABLE 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cursor_output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REFCURSOR;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EXECUTE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calculus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(: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cursor_output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);</a:t>
            </a:r>
            <a:r>
              <a:rPr lang="en-US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endParaRPr lang="en-US" sz="2000" dirty="0">
              <a:ea typeface="+mn-lt"/>
              <a:cs typeface="+mn-lt"/>
            </a:endParaRPr>
          </a:p>
          <a:p>
            <a:r>
              <a:rPr lang="es-CO" sz="2000" dirty="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:</a:t>
            </a:r>
            <a:r>
              <a:rPr lang="es-CO" sz="2000" dirty="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cursor_output</a:t>
            </a:r>
            <a:r>
              <a:rPr lang="es-CO" sz="2000" dirty="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3ABF8-CE09-4C97-BBAE-B1CE434BE433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D8DEE9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518B9-C880-431A-9DC0-DB614667DA08}"/>
              </a:ext>
            </a:extLst>
          </p:cNvPr>
          <p:cNvSpPr txBox="1"/>
          <p:nvPr/>
        </p:nvSpPr>
        <p:spPr>
          <a:xfrm>
            <a:off x="4724400" y="32004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50">
              <a:solidFill>
                <a:srgbClr val="616E88"/>
              </a:solidFill>
              <a:latin typeface="Consolas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EA4AD41-1E27-482F-9E48-2F184167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17" y="4193123"/>
            <a:ext cx="4302593" cy="15717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48910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07CA5C2-B2A8-414A-80DE-606DCDE4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56" y="588299"/>
            <a:ext cx="4398168" cy="5681400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62A9BB-3871-4E2A-8DA4-14C074617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087" y="1802267"/>
            <a:ext cx="4767262" cy="32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0E89B4-4328-464E-B213-9E07B22501C0}"/>
              </a:ext>
            </a:extLst>
          </p:cNvPr>
          <p:cNvSpPr txBox="1"/>
          <p:nvPr/>
        </p:nvSpPr>
        <p:spPr>
          <a:xfrm>
            <a:off x="1160207" y="1442884"/>
            <a:ext cx="9859296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2E344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569CD6"/>
                </a:solidFill>
                <a:latin typeface="Consolas"/>
              </a:rPr>
              <a:t>CREATE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TABLESPACE challenge DATAFILE </a:t>
            </a:r>
            <a:r>
              <a:rPr lang="en-US" sz="2800">
                <a:solidFill>
                  <a:srgbClr val="CE9178"/>
                </a:solidFill>
                <a:latin typeface="Consolas"/>
              </a:rPr>
              <a:t>'C:\app\</a:t>
            </a:r>
            <a:r>
              <a:rPr lang="en-US" sz="2800" err="1">
                <a:solidFill>
                  <a:srgbClr val="CE9178"/>
                </a:solidFill>
                <a:latin typeface="Consolas"/>
              </a:rPr>
              <a:t>JuSuarez</a:t>
            </a:r>
            <a:r>
              <a:rPr lang="en-US" sz="2800">
                <a:solidFill>
                  <a:srgbClr val="CE9178"/>
                </a:solidFill>
                <a:latin typeface="Consolas"/>
              </a:rPr>
              <a:t>\product\21c\</a:t>
            </a:r>
            <a:r>
              <a:rPr lang="en-US" sz="2800" err="1">
                <a:solidFill>
                  <a:srgbClr val="CE9178"/>
                </a:solidFill>
                <a:latin typeface="Consolas"/>
              </a:rPr>
              <a:t>oradata</a:t>
            </a:r>
            <a:r>
              <a:rPr lang="en-US" sz="2800">
                <a:solidFill>
                  <a:srgbClr val="CE9178"/>
                </a:solidFill>
                <a:latin typeface="Consolas"/>
              </a:rPr>
              <a:t>\XE\</a:t>
            </a:r>
            <a:r>
              <a:rPr lang="en-US" sz="2800" err="1">
                <a:solidFill>
                  <a:srgbClr val="CE9178"/>
                </a:solidFill>
                <a:latin typeface="Consolas"/>
              </a:rPr>
              <a:t>ChallengeTableSpace.dbf</a:t>
            </a:r>
            <a:r>
              <a:rPr lang="en-US" sz="280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SIZE 10M AUTOEXTEND </a:t>
            </a:r>
            <a:r>
              <a:rPr lang="en-US" sz="2800">
                <a:solidFill>
                  <a:srgbClr val="569CD6"/>
                </a:solidFill>
                <a:latin typeface="Consolas"/>
              </a:rPr>
              <a:t>ON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 sz="2800">
              <a:solidFill>
                <a:srgbClr val="D4D4D4"/>
              </a:solidFill>
              <a:latin typeface="Consolas"/>
            </a:endParaRPr>
          </a:p>
          <a:p>
            <a:r>
              <a:rPr lang="en-US" sz="2800">
                <a:solidFill>
                  <a:srgbClr val="569CD6"/>
                </a:solidFill>
                <a:latin typeface="Consolas"/>
              </a:rPr>
              <a:t>CREATE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USER challenge IDENTIFIED </a:t>
            </a:r>
            <a:r>
              <a:rPr lang="en-US" sz="2800">
                <a:solidFill>
                  <a:srgbClr val="569CD6"/>
                </a:solidFill>
                <a:latin typeface="Consolas"/>
              </a:rPr>
              <a:t>BY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800">
                <a:solidFill>
                  <a:srgbClr val="CE9178"/>
                </a:solidFill>
                <a:latin typeface="Consolas"/>
              </a:rPr>
              <a:t>"password"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;</a:t>
            </a:r>
          </a:p>
          <a:p>
            <a:endParaRPr lang="en-US" sz="2800">
              <a:solidFill>
                <a:srgbClr val="D4D4D4"/>
              </a:solidFill>
              <a:latin typeface="Consolas"/>
            </a:endParaRPr>
          </a:p>
          <a:p>
            <a:r>
              <a:rPr lang="en-US" sz="2800">
                <a:solidFill>
                  <a:srgbClr val="569CD6"/>
                </a:solidFill>
                <a:latin typeface="Consolas"/>
              </a:rPr>
              <a:t>ALTER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/>
              </a:rPr>
              <a:t>USER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challenge QUOTA </a:t>
            </a:r>
            <a:r>
              <a:rPr lang="en-US" sz="2800">
                <a:solidFill>
                  <a:srgbClr val="569CD6"/>
                </a:solidFill>
                <a:latin typeface="Consolas"/>
              </a:rPr>
              <a:t>UNLIMITED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2800">
                <a:solidFill>
                  <a:srgbClr val="569CD6"/>
                </a:solidFill>
                <a:latin typeface="Consolas"/>
              </a:rPr>
              <a:t>ON</a:t>
            </a:r>
            <a:r>
              <a:rPr lang="en-US" sz="2800">
                <a:solidFill>
                  <a:srgbClr val="D4D4D4"/>
                </a:solidFill>
                <a:latin typeface="Consolas"/>
              </a:rPr>
              <a:t> challenge;</a:t>
            </a:r>
          </a:p>
          <a:p>
            <a:endParaRPr lang="en-US" sz="280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71223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13. Cree todas las estructuras (llaves, índices, vistas, colecciones, etc.) que usted considere pertinentes para que todo se realice a la mayor velocidad posible.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8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33FB-B94E-46E4-AD5B-1B56AB77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Índice</a:t>
            </a:r>
            <a:r>
              <a:rPr lang="en-US">
                <a:cs typeface="Calibri Light"/>
              </a:rPr>
              <a:t> de seq es </a:t>
            </a:r>
            <a:r>
              <a:rPr lang="en-US" err="1">
                <a:cs typeface="Calibri Light"/>
              </a:rPr>
              <a:t>creado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automáticamente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por</a:t>
            </a:r>
            <a:r>
              <a:rPr lang="en-US">
                <a:cs typeface="Calibri Light"/>
              </a:rPr>
              <a:t> ser la </a:t>
            </a:r>
            <a:r>
              <a:rPr lang="en-US" err="1">
                <a:cs typeface="Calibri Light"/>
              </a:rPr>
              <a:t>llave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primaria</a:t>
            </a:r>
            <a:r>
              <a:rPr lang="en-US">
                <a:cs typeface="Calibri Light"/>
              </a:rPr>
              <a:t>.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270A83-7D83-43A5-AD71-A58ED9A7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58" y="2011925"/>
            <a:ext cx="6700683" cy="48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56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2135136" y="2026982"/>
            <a:ext cx="8032341" cy="1323439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CREATE</a:t>
            </a:r>
            <a:r>
              <a:rPr lang="en-US" sz="40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 INDEX </a:t>
            </a:r>
            <a:r>
              <a:rPr lang="en-US" sz="4000" dirty="0" err="1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challenge_yn_i</a:t>
            </a:r>
            <a:r>
              <a:rPr lang="en-US" sz="40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 </a:t>
            </a:r>
          </a:p>
          <a:p>
            <a:r>
              <a:rPr lang="en-US" sz="40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ON</a:t>
            </a:r>
            <a:r>
              <a:rPr lang="en-US" sz="40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en-US" sz="4000" dirty="0" err="1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challenge.challenge</a:t>
            </a:r>
            <a:r>
              <a:rPr lang="en-US" sz="40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4000" dirty="0" err="1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yn</a:t>
            </a:r>
            <a:r>
              <a:rPr lang="en-US" sz="4000" dirty="0">
                <a:solidFill>
                  <a:srgbClr val="D4D4D4"/>
                </a:solidFill>
                <a:latin typeface="Consolas"/>
                <a:ea typeface="+mn-lt"/>
                <a:cs typeface="+mn-lt"/>
              </a:rPr>
              <a:t>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A3C9CC-D054-49CB-8751-A500287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err="1">
                <a:cs typeface="Calibri Light"/>
              </a:rPr>
              <a:t>Creación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índice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columna</a:t>
            </a:r>
            <a:r>
              <a:rPr lang="en-US">
                <a:cs typeface="Calibri Light"/>
              </a:rPr>
              <a:t> </a:t>
            </a:r>
            <a:r>
              <a:rPr lang="en-US" err="1">
                <a:cs typeface="Calibri Light"/>
              </a:rPr>
              <a:t>yn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6862E39-44FA-4BFB-989C-2FC70C24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42" y="3894480"/>
            <a:ext cx="7942006" cy="17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A3C9CC-D054-49CB-8751-A500287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Plan de consulta 18 SIN </a:t>
            </a:r>
            <a:r>
              <a:rPr lang="en-US" err="1">
                <a:cs typeface="Calibri Light"/>
              </a:rPr>
              <a:t>índice</a:t>
            </a:r>
            <a:endParaRPr lang="en-US" err="1"/>
          </a:p>
        </p:txBody>
      </p:sp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F54610C1-1AD4-479D-9873-38F15971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45" y="1517355"/>
            <a:ext cx="8433619" cy="51137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948020-C577-404A-AB74-4CA72F6F25A0}"/>
              </a:ext>
            </a:extLst>
          </p:cNvPr>
          <p:cNvSpPr/>
          <p:nvPr/>
        </p:nvSpPr>
        <p:spPr>
          <a:xfrm>
            <a:off x="3045541" y="4446637"/>
            <a:ext cx="3097160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6F9467-A54F-439B-909B-F0BB297F4E1E}"/>
              </a:ext>
            </a:extLst>
          </p:cNvPr>
          <p:cNvSpPr/>
          <p:nvPr/>
        </p:nvSpPr>
        <p:spPr>
          <a:xfrm>
            <a:off x="8146023" y="4446636"/>
            <a:ext cx="651387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9AED5E-4841-4D5B-8E36-B9681A26EA04}"/>
              </a:ext>
            </a:extLst>
          </p:cNvPr>
          <p:cNvSpPr/>
          <p:nvPr/>
        </p:nvSpPr>
        <p:spPr>
          <a:xfrm>
            <a:off x="8146021" y="5884603"/>
            <a:ext cx="651386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A16C0A-8FFC-4A0F-A0DE-16051FC82391}"/>
              </a:ext>
            </a:extLst>
          </p:cNvPr>
          <p:cNvSpPr/>
          <p:nvPr/>
        </p:nvSpPr>
        <p:spPr>
          <a:xfrm>
            <a:off x="3045540" y="5884604"/>
            <a:ext cx="3047999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A3C9CC-D054-49CB-8751-A5002873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Plan de consulta 18 CON </a:t>
            </a:r>
            <a:r>
              <a:rPr lang="en-US" err="1">
                <a:cs typeface="Calibri Light"/>
              </a:rPr>
              <a:t>índice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9A716E4-50E6-4C99-8395-723661AE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8" y="1564141"/>
            <a:ext cx="9035845" cy="52414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CB87A-6D59-4531-8A8F-A59C99AE9A29}"/>
              </a:ext>
            </a:extLst>
          </p:cNvPr>
          <p:cNvSpPr/>
          <p:nvPr/>
        </p:nvSpPr>
        <p:spPr>
          <a:xfrm>
            <a:off x="2898057" y="4446637"/>
            <a:ext cx="3465869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2CA0D2-F2C6-4862-A292-F83A8843DBEC}"/>
              </a:ext>
            </a:extLst>
          </p:cNvPr>
          <p:cNvSpPr/>
          <p:nvPr/>
        </p:nvSpPr>
        <p:spPr>
          <a:xfrm>
            <a:off x="8514733" y="4446636"/>
            <a:ext cx="725128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0829F4-DA5E-4D8F-B0F5-A533FC462B4E}"/>
              </a:ext>
            </a:extLst>
          </p:cNvPr>
          <p:cNvSpPr/>
          <p:nvPr/>
        </p:nvSpPr>
        <p:spPr>
          <a:xfrm>
            <a:off x="8514732" y="5884603"/>
            <a:ext cx="725128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E1A480-615F-4D5E-A006-5133AFB67606}"/>
              </a:ext>
            </a:extLst>
          </p:cNvPr>
          <p:cNvSpPr/>
          <p:nvPr/>
        </p:nvSpPr>
        <p:spPr>
          <a:xfrm>
            <a:off x="2898056" y="5884604"/>
            <a:ext cx="3465869" cy="258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7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14. Generar 100.000 registros (con valores aleatorios pero que cada dato no exceda los límites máximos y mínimos de cada atributo) e insertarlos en la tabla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21D4633-593A-4798-9503-62FEBD66CE51}"/>
              </a:ext>
            </a:extLst>
          </p:cNvPr>
          <p:cNvSpPr txBox="1"/>
          <p:nvPr/>
        </p:nvSpPr>
        <p:spPr>
          <a:xfrm>
            <a:off x="1344038" y="1879060"/>
            <a:ext cx="9503923" cy="3108543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400" noProof="1">
                <a:solidFill>
                  <a:srgbClr val="616E88"/>
                </a:solidFill>
                <a:latin typeface="Consolas"/>
                <a:cs typeface="Segoe UI"/>
              </a:rPr>
              <a:t>-- More space for the initial tablespace*</a:t>
            </a:r>
            <a:r>
              <a:rPr lang="es-CO" sz="2400" noProof="1">
                <a:solidFill>
                  <a:srgbClr val="616E88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ALTER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TABLESPACE challenge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ADD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DATAFILE </a:t>
            </a:r>
            <a:r>
              <a:rPr lang="es-CO" sz="2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400" noProof="1">
                <a:solidFill>
                  <a:srgbClr val="A3BE8C"/>
                </a:solidFill>
                <a:latin typeface="Consolas"/>
                <a:cs typeface="Segoe UI"/>
              </a:rPr>
              <a:t>C:\app\User\product\21c\oradata\XE\ChallengeTableSpace2E.dbf</a:t>
            </a:r>
            <a:r>
              <a:rPr lang="es-CO" sz="2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400" noProof="1">
                <a:solidFill>
                  <a:srgbClr val="ECEFF4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   SIZE 10M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   AUTOEXTEND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ON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s-CO" sz="28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00994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DB98C3-AFAB-4A61-A79F-028E283795B3}"/>
              </a:ext>
            </a:extLst>
          </p:cNvPr>
          <p:cNvSpPr txBox="1"/>
          <p:nvPr/>
        </p:nvSpPr>
        <p:spPr>
          <a:xfrm>
            <a:off x="870023" y="1597386"/>
            <a:ext cx="10456283" cy="3662541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noProof="1">
                <a:solidFill>
                  <a:srgbClr val="616E88"/>
                </a:solidFill>
                <a:latin typeface="Consolas"/>
                <a:cs typeface="Segoe UI"/>
              </a:rPr>
              <a:t>-- Loop : Procedure</a:t>
            </a:r>
            <a:r>
              <a:rPr lang="es-CO" sz="2000" noProof="1">
                <a:solidFill>
                  <a:srgbClr val="616E88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CREATE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OR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88C0D0"/>
                </a:solidFill>
                <a:latin typeface="Consolas"/>
                <a:cs typeface="Segoe UI"/>
              </a:rPr>
              <a:t>REPLACE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PROCEDURE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random_insert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(numberOfRows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IN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NUMBER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latin typeface="WordVisiCarriageReturn_MSFontService"/>
              </a:rPr>
              <a:t> </a:t>
            </a:r>
            <a:br>
              <a:rPr lang="es-CO" sz="2400" noProof="1">
                <a:latin typeface="WordVisiCarriageReturn_MSFontService"/>
              </a:rPr>
            </a:br>
            <a:r>
              <a:rPr lang="es-CO" sz="2400" noProof="1">
                <a:cs typeface="Calibri"/>
              </a:rPr>
              <a:t> </a:t>
            </a:r>
          </a:p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IS</a:t>
            </a:r>
            <a:r>
              <a:rPr lang="es-CO" sz="2000" noProof="1">
                <a:solidFill>
                  <a:srgbClr val="81A1C1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v_mindate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NUMBER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: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TO_CHAR(TO_DATE(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01/01/2000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,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DD/MM/YYYY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J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);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v_sysdate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NUMBER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: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 TO_CHAR(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SYSDATE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J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);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v_rowsIn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NUMBER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: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B48EAD"/>
                </a:solidFill>
                <a:latin typeface="Consolas"/>
                <a:cs typeface="Segoe UI"/>
              </a:rPr>
              <a:t>0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v_numberOfRows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NUMBER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: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numberOfRows;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s-CO" sz="24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28562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2F6EB-3DAF-4033-8791-2C99DD82BB52}"/>
              </a:ext>
            </a:extLst>
          </p:cNvPr>
          <p:cNvSpPr txBox="1"/>
          <p:nvPr/>
        </p:nvSpPr>
        <p:spPr>
          <a:xfrm>
            <a:off x="2697804" y="157283"/>
            <a:ext cx="6796390" cy="3046988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BEGIN</a:t>
            </a:r>
            <a:r>
              <a:rPr lang="es-CO" sz="1050" noProof="1">
                <a:solidFill>
                  <a:srgbClr val="81A1C1"/>
                </a:solidFill>
                <a:latin typeface="Consolas"/>
              </a:rPr>
              <a:t> </a:t>
            </a:r>
          </a:p>
          <a:p>
            <a:endParaRPr lang="es-CO" sz="1100" noProof="1">
              <a:cs typeface="Calibri"/>
            </a:endParaRP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LOOP</a:t>
            </a:r>
            <a:r>
              <a:rPr lang="es-CO" sz="1050" noProof="1">
                <a:solidFill>
                  <a:srgbClr val="81A1C1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BEGIN</a:t>
            </a:r>
            <a:r>
              <a:rPr lang="es-CO" sz="1050" noProof="1">
                <a:solidFill>
                  <a:srgbClr val="81A1C1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INSERT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INTO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challenge.challenge(yn, age, birthday, bool, city, ccnumber,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date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digit, dollar,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first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chifre,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name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last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paragraph, sentence) 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VALUES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(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decode(</a:t>
            </a:r>
            <a:r>
              <a:rPr lang="es-CO" sz="1050" noProof="1">
                <a:solidFill>
                  <a:srgbClr val="88C0D0"/>
                </a:solidFill>
                <a:latin typeface="Consolas"/>
                <a:cs typeface="Segoe UI"/>
              </a:rPr>
              <a:t>round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(dbms_random.value),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Y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N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120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100" noProof="1">
                <a:latin typeface="WordVisiCarriageReturn_MSFontService"/>
              </a:rPr>
              <a:t> </a:t>
            </a:r>
            <a:br>
              <a:rPr lang="es-CO" sz="1100" noProof="1">
                <a:latin typeface="WordVisiCarriageReturn_MSFontService"/>
              </a:rPr>
            </a:br>
            <a:r>
              <a:rPr lang="es-CO" sz="1100" noProof="1">
                <a:cs typeface="Calibri"/>
              </a:rPr>
              <a:t> </a:t>
            </a:r>
          </a:p>
          <a:p>
            <a:r>
              <a:rPr lang="es-CO" sz="100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TO_DATE(TRUNC(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DBMS_RANDOM.VALUE( v_mindate,v_sysdate )),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J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100" noProof="1">
                <a:latin typeface="WordVisiCarriageReturn_MSFontService"/>
              </a:rPr>
              <a:t> </a:t>
            </a:r>
            <a:br>
              <a:rPr lang="es-CO" sz="1100" noProof="1">
                <a:latin typeface="WordVisiCarriageReturn_MSFontService"/>
              </a:rPr>
            </a:br>
            <a:r>
              <a:rPr lang="es-CO" sz="1100" noProof="1">
                <a:cs typeface="Calibri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decode(</a:t>
            </a:r>
            <a:r>
              <a:rPr lang="es-CO" sz="1050" noProof="1">
                <a:solidFill>
                  <a:srgbClr val="88C0D0"/>
                </a:solidFill>
                <a:latin typeface="Consolas"/>
                <a:cs typeface="Segoe UI"/>
              </a:rPr>
              <a:t>round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(dbms_random.value),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true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false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20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1000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999999999999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s-CO" sz="1100">
              <a:solidFill>
                <a:srgbClr val="000000"/>
              </a:solidFill>
              <a:latin typeface="Calibri" panose="020F0502020204030204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7EFA9-87BD-474F-A753-8E35A785A7B8}"/>
              </a:ext>
            </a:extLst>
          </p:cNvPr>
          <p:cNvSpPr txBox="1"/>
          <p:nvPr/>
        </p:nvSpPr>
        <p:spPr>
          <a:xfrm>
            <a:off x="2696791" y="3157197"/>
            <a:ext cx="6799984" cy="1231106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               TO_DATE(TRUNC(DBMS_RANDOM.VALUE(v_mindate,v_sysdate)),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J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 </a:t>
            </a:r>
          </a:p>
          <a:p>
            <a:endParaRPr lang="es-CO" sz="1100" noProof="1">
              <a:cs typeface="Calibri"/>
            </a:endParaRP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9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</a:t>
            </a:r>
            <a:r>
              <a:rPr lang="es-CO" sz="1050" noProof="1">
                <a:solidFill>
                  <a:srgbClr val="88C0D0"/>
                </a:solidFill>
                <a:latin typeface="Consolas"/>
                <a:cs typeface="Segoe UI"/>
              </a:rPr>
              <a:t>round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(dbms_random.value(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999999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4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100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A3534-59D8-45C9-957C-0E2505F7BFBC}"/>
              </a:ext>
            </a:extLst>
          </p:cNvPr>
          <p:cNvSpPr txBox="1"/>
          <p:nvPr/>
        </p:nvSpPr>
        <p:spPr>
          <a:xfrm>
            <a:off x="2696791" y="4341926"/>
            <a:ext cx="6799984" cy="2192908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500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)),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     dbms_random.string(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A3BE8C"/>
                </a:solidFill>
                <a:latin typeface="Consolas"/>
                <a:cs typeface="Segoe UI"/>
              </a:rPr>
              <a:t>A</a:t>
            </a:r>
            <a:r>
              <a:rPr lang="es-CO" sz="105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,dbms_random.value(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5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,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100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))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 );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     v_rowsIn :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v_rowsIn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+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END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     EXIT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WHEN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v_rowsIn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v_numberOfRows;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END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LOOP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COMMIT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s-CO" sz="1050" noProof="1">
              <a:solidFill>
                <a:srgbClr val="D8DEE9"/>
              </a:solidFill>
              <a:latin typeface="Consolas"/>
              <a:cs typeface="Segoe UI"/>
            </a:endParaRPr>
          </a:p>
          <a:p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END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050" noProof="1">
                <a:latin typeface="WordVisiCarriageReturn_MSFontService"/>
              </a:rPr>
              <a:t> </a:t>
            </a:r>
            <a:br>
              <a:rPr lang="es-CO" sz="1050" noProof="1">
                <a:latin typeface="WordVisiCarriageReturn_MSFontService"/>
              </a:rPr>
            </a:br>
            <a:r>
              <a:rPr lang="es-CO" sz="1050" noProof="1">
                <a:solidFill>
                  <a:srgbClr val="81A1C1"/>
                </a:solidFill>
                <a:latin typeface="Consolas"/>
                <a:cs typeface="Segoe UI"/>
              </a:rPr>
              <a:t>EXECUTE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 random_insert(</a:t>
            </a:r>
            <a:r>
              <a:rPr lang="es-CO" sz="1050" noProof="1">
                <a:solidFill>
                  <a:srgbClr val="B48EAD"/>
                </a:solidFill>
                <a:latin typeface="Consolas"/>
                <a:cs typeface="Segoe UI"/>
              </a:rPr>
              <a:t>100000</a:t>
            </a:r>
            <a:r>
              <a:rPr lang="es-CO" sz="1050" noProof="1">
                <a:solidFill>
                  <a:srgbClr val="D8DEE9"/>
                </a:solidFill>
                <a:latin typeface="Consolas"/>
                <a:cs typeface="Segoe UI"/>
              </a:rPr>
              <a:t>);</a:t>
            </a:r>
            <a:r>
              <a:rPr lang="es-CO" sz="1050" noProof="1">
                <a:solidFill>
                  <a:srgbClr val="D8DEE9"/>
                </a:solidFill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3238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15. Generar una consulta donde liste todas las tablas del sistema.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ea typeface="+mj-lt"/>
                <a:cs typeface="+mj-lt"/>
              </a:rPr>
              <a:t>2. Crear un usuario de solo lectura en la </a:t>
            </a:r>
            <a:r>
              <a:rPr lang="es-CO" err="1">
                <a:ea typeface="+mj-lt"/>
                <a:cs typeface="+mj-lt"/>
              </a:rPr>
              <a:t>bd</a:t>
            </a:r>
            <a:r>
              <a:rPr lang="es-CO">
                <a:ea typeface="+mj-lt"/>
                <a:cs typeface="+mj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0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3E3F7-2A6A-4242-BF15-29F5CAE86DFB}"/>
              </a:ext>
            </a:extLst>
          </p:cNvPr>
          <p:cNvSpPr txBox="1"/>
          <p:nvPr/>
        </p:nvSpPr>
        <p:spPr>
          <a:xfrm>
            <a:off x="2783681" y="140494"/>
            <a:ext cx="6636542" cy="6586418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600" noProof="1">
                <a:solidFill>
                  <a:srgbClr val="616E88"/>
                </a:solidFill>
                <a:latin typeface="Consolas"/>
                <a:cs typeface="Segoe UI"/>
              </a:rPr>
              <a:t>-- User tables *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table_name, tablespace_name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USER_TABLES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TABLE_NAME; </a:t>
            </a:r>
          </a:p>
          <a:p>
            <a:r>
              <a:rPr lang="es-CO" noProof="1">
                <a:latin typeface="WordVisiCarriageReturn_MSFontService"/>
                <a:cs typeface="Segoe UI"/>
              </a:rPr>
              <a:t> </a:t>
            </a:r>
            <a:br>
              <a:rPr lang="es-CO" noProof="1">
                <a:latin typeface="WordVisiCarriageReturn_MSFontService"/>
                <a:cs typeface="Segoe UI"/>
              </a:rPr>
            </a:br>
            <a:r>
              <a:rPr lang="es-CO" noProof="1">
                <a:cs typeface="Segoe UI"/>
              </a:rPr>
              <a:t> </a:t>
            </a:r>
          </a:p>
          <a:p>
            <a:r>
              <a:rPr lang="es-CO" sz="1600" noProof="1">
                <a:solidFill>
                  <a:srgbClr val="616E88"/>
                </a:solidFill>
                <a:latin typeface="Consolas"/>
                <a:cs typeface="Segoe UI"/>
              </a:rPr>
              <a:t>--All 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table_name,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ALL_TABLES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, table_name; </a:t>
            </a:r>
          </a:p>
          <a:p>
            <a:r>
              <a:rPr lang="es-CO" noProof="1">
                <a:latin typeface="WordVisiCarriageReturn_MSFontService"/>
                <a:cs typeface="Segoe UI"/>
              </a:rPr>
              <a:t> </a:t>
            </a:r>
            <a:br>
              <a:rPr lang="es-CO" noProof="1">
                <a:latin typeface="WordVisiCarriageReturn_MSFontService"/>
                <a:cs typeface="Segoe UI"/>
              </a:rPr>
            </a:br>
            <a:r>
              <a:rPr lang="es-CO" noProof="1">
                <a:cs typeface="Segoe UI"/>
              </a:rPr>
              <a:t> </a:t>
            </a:r>
          </a:p>
          <a:p>
            <a:r>
              <a:rPr lang="es-CO" sz="1600" noProof="1">
                <a:solidFill>
                  <a:srgbClr val="616E88"/>
                </a:solidFill>
                <a:latin typeface="Consolas"/>
                <a:cs typeface="Segoe UI"/>
              </a:rPr>
              <a:t>-- Scheme 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table_name,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ALL_TABLES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owner=</a:t>
            </a:r>
            <a:r>
              <a:rPr lang="es-CO" sz="16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600" noProof="1">
                <a:solidFill>
                  <a:srgbClr val="A3BE8C"/>
                </a:solidFill>
                <a:latin typeface="Consolas"/>
                <a:cs typeface="Segoe UI"/>
              </a:rPr>
              <a:t>CHALLENGE</a:t>
            </a:r>
            <a:r>
              <a:rPr lang="es-CO" sz="1600" noProof="1">
                <a:solidFill>
                  <a:srgbClr val="ECEFF4"/>
                </a:solidFill>
                <a:latin typeface="Consolas"/>
                <a:cs typeface="Segoe UI"/>
              </a:rPr>
              <a:t>'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, table_name; </a:t>
            </a:r>
          </a:p>
          <a:p>
            <a:r>
              <a:rPr lang="es-CO" noProof="1">
                <a:latin typeface="WordVisiCarriageReturn_MSFontService"/>
                <a:cs typeface="Segoe UI"/>
              </a:rPr>
              <a:t> </a:t>
            </a:r>
            <a:br>
              <a:rPr lang="es-CO" noProof="1">
                <a:latin typeface="WordVisiCarriageReturn_MSFontService"/>
                <a:cs typeface="Segoe UI"/>
              </a:rPr>
            </a:br>
            <a:r>
              <a:rPr lang="es-CO" noProof="1">
                <a:cs typeface="Segoe UI"/>
              </a:rPr>
              <a:t> </a:t>
            </a:r>
          </a:p>
          <a:p>
            <a:r>
              <a:rPr lang="es-CO" sz="1600" noProof="1">
                <a:solidFill>
                  <a:srgbClr val="616E88"/>
                </a:solidFill>
                <a:latin typeface="Consolas"/>
                <a:cs typeface="Segoe UI"/>
              </a:rPr>
              <a:t>-- All Schemes Tables (DBA_TABLES: Data Dictionary)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table_name,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DBA_TABLES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owner=</a:t>
            </a:r>
            <a:r>
              <a:rPr lang="es-CO" sz="16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600" noProof="1">
                <a:solidFill>
                  <a:srgbClr val="A3BE8C"/>
                </a:solidFill>
                <a:latin typeface="Consolas"/>
                <a:cs typeface="Segoe UI"/>
              </a:rPr>
              <a:t>CHALLENGE</a:t>
            </a:r>
            <a:r>
              <a:rPr lang="es-CO" sz="1600" noProof="1">
                <a:solidFill>
                  <a:srgbClr val="ECEFF4"/>
                </a:solidFill>
                <a:latin typeface="Consolas"/>
                <a:cs typeface="Segoe UI"/>
              </a:rPr>
              <a:t>' </a:t>
            </a:r>
          </a:p>
          <a:p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600" noProof="1">
                <a:solidFill>
                  <a:srgbClr val="81A1C1"/>
                </a:solidFill>
                <a:latin typeface="Consolas"/>
                <a:cs typeface="Segoe UI"/>
              </a:rPr>
              <a:t>owner</a:t>
            </a:r>
            <a:r>
              <a:rPr lang="es-CO" sz="1600" noProof="1">
                <a:solidFill>
                  <a:srgbClr val="D8DEE9"/>
                </a:solidFill>
                <a:latin typeface="Consolas"/>
                <a:cs typeface="Segoe UI"/>
              </a:rPr>
              <a:t>, table_name;</a:t>
            </a:r>
            <a:r>
              <a:rPr lang="en-US" sz="1600" dirty="0">
                <a:solidFill>
                  <a:srgbClr val="D8DEE9"/>
                </a:solidFill>
                <a:latin typeface="Consolas"/>
                <a:cs typeface="Segoe UI"/>
              </a:rPr>
              <a:t> </a:t>
            </a:r>
          </a:p>
          <a:p>
            <a:endParaRPr lang="en-U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71353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D7E15A38-E087-4E02-8DB4-284FF8C1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31" y="1033480"/>
            <a:ext cx="3743324" cy="462993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3542D88-949D-40B1-A58E-583F17100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1030502"/>
            <a:ext cx="3933824" cy="1748993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2528353-7AE3-4AAB-B932-7F4662CA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595397"/>
            <a:ext cx="3933824" cy="1345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273C4-EEE0-458F-A7D2-2CC2EC2D558F}"/>
              </a:ext>
            </a:extLst>
          </p:cNvPr>
          <p:cNvSpPr txBox="1"/>
          <p:nvPr/>
        </p:nvSpPr>
        <p:spPr>
          <a:xfrm>
            <a:off x="2426494" y="593883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DBA / 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22587-B139-4C8F-8E31-58703F6873C2}"/>
              </a:ext>
            </a:extLst>
          </p:cNvPr>
          <p:cNvSpPr txBox="1"/>
          <p:nvPr/>
        </p:nvSpPr>
        <p:spPr>
          <a:xfrm>
            <a:off x="6938962" y="24741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DBA / ALL (OWNER)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2F5E3C25-18E2-4569-8A61-FBDC6943EF5A}"/>
              </a:ext>
            </a:extLst>
          </p:cNvPr>
          <p:cNvSpPr txBox="1"/>
          <p:nvPr/>
        </p:nvSpPr>
        <p:spPr>
          <a:xfrm>
            <a:off x="6938962" y="2474116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DBA / ALL (OWNER)</a:t>
            </a:r>
            <a:endParaRPr lang="en-US" dirty="0">
              <a:cs typeface="Calibri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497E924C-CECF-4D60-A4DC-FFE5321B9D1B}"/>
              </a:ext>
            </a:extLst>
          </p:cNvPr>
          <p:cNvSpPr txBox="1"/>
          <p:nvPr/>
        </p:nvSpPr>
        <p:spPr>
          <a:xfrm>
            <a:off x="6938962" y="5081585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4367016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16. Generar una consulta donde liste todos los atributos.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1ACCDA-563E-41FF-BCA1-BB23941783E9}"/>
              </a:ext>
            </a:extLst>
          </p:cNvPr>
          <p:cNvSpPr txBox="1"/>
          <p:nvPr/>
        </p:nvSpPr>
        <p:spPr>
          <a:xfrm>
            <a:off x="1081087" y="521494"/>
            <a:ext cx="6886573" cy="5109091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noProof="1">
                <a:solidFill>
                  <a:srgbClr val="616E88"/>
                </a:solidFill>
                <a:latin typeface="Consolas"/>
                <a:cs typeface="Segoe UI"/>
              </a:rPr>
              <a:t>-- All tables from an specific user/schema (SYS)</a:t>
            </a:r>
            <a:r>
              <a:rPr lang="es-CO" noProof="1">
                <a:solidFill>
                  <a:srgbClr val="616E88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ATC.column_id,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ATC.owner,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ATC.table_name,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ATC.column_name,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ATC.data_type,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ATC.data_length,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AT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.num_rows,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ATC.data_precision,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ATC.data_scale,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ATC.nullable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SYS.ALL_TAB_COLUMNS ATC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INNER JOIN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SYS.ALL_TABLES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AT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ON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ATC.owner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AT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.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owner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AND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ATC.table_name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AT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.table_name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ATC.owner </a:t>
            </a:r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noProof="1">
                <a:solidFill>
                  <a:srgbClr val="A3BE8C"/>
                </a:solidFill>
                <a:latin typeface="Consolas"/>
                <a:cs typeface="Segoe UI"/>
              </a:rPr>
              <a:t>CHALLENGE</a:t>
            </a:r>
            <a:r>
              <a:rPr lang="es-CO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noProof="1">
                <a:solidFill>
                  <a:srgbClr val="ECEFF4"/>
                </a:solidFill>
                <a:latin typeface="Consolas"/>
              </a:rPr>
              <a:t> </a:t>
            </a:r>
          </a:p>
          <a:p>
            <a:r>
              <a:rPr lang="es-CO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s-CO" noProof="1">
                <a:solidFill>
                  <a:srgbClr val="D8DEE9"/>
                </a:solidFill>
                <a:latin typeface="Consolas"/>
                <a:cs typeface="Segoe UI"/>
              </a:rPr>
              <a:t> ATC.table_name, ATC.owner, ATC.column_id;</a:t>
            </a:r>
            <a:r>
              <a:rPr lang="es-CO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s-CO" sz="2000">
              <a:cs typeface="Segoe U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AE7FC0BD-365A-4CD0-BDD5-67076512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38" y="1711570"/>
            <a:ext cx="5124449" cy="25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13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75804-D9EE-46E9-93B0-78D9158FF593}"/>
              </a:ext>
            </a:extLst>
          </p:cNvPr>
          <p:cNvSpPr txBox="1"/>
          <p:nvPr/>
        </p:nvSpPr>
        <p:spPr>
          <a:xfrm>
            <a:off x="819150" y="604837"/>
            <a:ext cx="7077074" cy="5663089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noProof="1">
              <a:cs typeface="Calibri"/>
            </a:endParaRPr>
          </a:p>
          <a:p>
            <a:r>
              <a:rPr lang="en-US" noProof="1">
                <a:solidFill>
                  <a:srgbClr val="616E88"/>
                </a:solidFill>
                <a:latin typeface="Consolas"/>
                <a:cs typeface="Segoe UI"/>
              </a:rPr>
              <a:t>-- All tables (DBA) </a:t>
            </a:r>
            <a:r>
              <a:rPr lang="en-US" noProof="1">
                <a:solidFill>
                  <a:srgbClr val="616E88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DTC.column_id,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DTC.owner </a:t>
            </a:r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n-US" noProof="1">
                <a:solidFill>
                  <a:srgbClr val="88C0D0"/>
                </a:solidFill>
                <a:latin typeface="Consolas"/>
                <a:cs typeface="Segoe UI"/>
              </a:rPr>
              <a:t>schema_name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DTC.table_name,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DT.tablespace_name,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DTC.column_name,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DTC.data_type,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DTC.data_length,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DT.num_rows,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DTC.data_precision,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DTC.data_scale,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DTC.nullable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SYS.DBA_TAB_COLUMNS DTC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INNER JOIN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SYS.DBA_TABLES DT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ON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DTC.owner </a:t>
            </a:r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DT.owner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AND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DTC.table_name </a:t>
            </a:r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 DT.table_name</a:t>
            </a:r>
            <a:r>
              <a:rPr lang="en-US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616E88"/>
                </a:solidFill>
                <a:latin typeface="Consolas"/>
                <a:cs typeface="Segoe UI"/>
              </a:rPr>
              <a:t>--WHERE DTC.owner = 'CHALLENGE'</a:t>
            </a:r>
            <a:r>
              <a:rPr lang="en-US" noProof="1">
                <a:solidFill>
                  <a:srgbClr val="616E88"/>
                </a:solidFill>
                <a:latin typeface="Consolas"/>
              </a:rPr>
              <a:t> </a:t>
            </a:r>
          </a:p>
          <a:p>
            <a:r>
              <a:rPr lang="en-US" noProof="1">
                <a:solidFill>
                  <a:srgbClr val="81A1C1"/>
                </a:solidFill>
                <a:latin typeface="Consolas"/>
                <a:cs typeface="Segoe UI"/>
              </a:rPr>
              <a:t>ORDER BY</a:t>
            </a:r>
            <a:r>
              <a:rPr lang="en-US" noProof="1">
                <a:solidFill>
                  <a:srgbClr val="D8DEE9"/>
                </a:solidFill>
                <a:latin typeface="Consolas"/>
                <a:cs typeface="Segoe UI"/>
              </a:rPr>
              <a:t>  DTC.owner, DTC.table_name, DTC.column_id;</a:t>
            </a:r>
            <a:r>
              <a:rPr lang="en-US" dirty="0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n-US">
              <a:solidFill>
                <a:srgbClr val="D8DEE9"/>
              </a:solidFill>
              <a:latin typeface="Consolas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B30659B-17B3-441F-8C35-4075D5FF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73" y="1804164"/>
            <a:ext cx="5900802" cy="26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60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17. Generar una consulta que filtre aquellos registros que en la columna </a:t>
            </a:r>
            <a:r>
              <a:rPr lang="es-CO" err="1">
                <a:ea typeface="+mj-lt"/>
                <a:cs typeface="+mj-lt"/>
              </a:rPr>
              <a:t>yn</a:t>
            </a:r>
            <a:r>
              <a:rPr lang="es-CO">
                <a:ea typeface="+mj-lt"/>
                <a:cs typeface="+mj-lt"/>
              </a:rPr>
              <a:t> tienen un valor Y </a:t>
            </a:r>
            <a:r>
              <a:rPr lang="es-CO" err="1">
                <a:ea typeface="+mj-lt"/>
                <a:cs typeface="+mj-lt"/>
              </a:rPr>
              <a:t>y</a:t>
            </a:r>
            <a:r>
              <a:rPr lang="es-CO">
                <a:ea typeface="+mj-lt"/>
                <a:cs typeface="+mj-lt"/>
              </a:rPr>
              <a:t> cruzarlos con los que tienen un valor de N en el campo </a:t>
            </a:r>
            <a:r>
              <a:rPr lang="es-CO" err="1">
                <a:ea typeface="+mj-lt"/>
                <a:cs typeface="+mj-lt"/>
              </a:rPr>
              <a:t>yn</a:t>
            </a:r>
            <a:r>
              <a:rPr lang="es-CO">
                <a:ea typeface="+mj-lt"/>
                <a:cs typeface="+mj-lt"/>
              </a:rPr>
              <a:t> donde el campo </a:t>
            </a:r>
            <a:r>
              <a:rPr lang="es-CO" err="1">
                <a:ea typeface="+mj-lt"/>
                <a:cs typeface="+mj-lt"/>
              </a:rPr>
              <a:t>age</a:t>
            </a:r>
            <a:r>
              <a:rPr lang="es-CO">
                <a:ea typeface="+mj-lt"/>
                <a:cs typeface="+mj-lt"/>
              </a:rPr>
              <a:t> tenga el mismo.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8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0F63716-9CE0-43B2-AD52-0D9CF31C1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696" y="409907"/>
            <a:ext cx="4329573" cy="568335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C1839-0D69-40E8-AEAA-4618C32051BC}"/>
              </a:ext>
            </a:extLst>
          </p:cNvPr>
          <p:cNvSpPr txBox="1"/>
          <p:nvPr/>
        </p:nvSpPr>
        <p:spPr>
          <a:xfrm>
            <a:off x="1135627" y="1049595"/>
            <a:ext cx="5729747" cy="4401205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WITH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n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(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seq, age, yn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challenge.challenge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yn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N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),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y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(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seq, age, yn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challenge.challenge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yn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A3BE8C"/>
                </a:solidFill>
                <a:latin typeface="Consolas"/>
                <a:cs typeface="Segoe UI"/>
              </a:rPr>
              <a:t>Y</a:t>
            </a:r>
            <a:r>
              <a:rPr lang="es-CO" sz="20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)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y.seq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y_seq, n.seq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n_seq, y.age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age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 </a:t>
            </a:r>
            <a:r>
              <a:rPr lang="es-CO" sz="20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LEFT OUTER JOIN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n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ON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y.age </a:t>
            </a:r>
            <a:r>
              <a:rPr lang="es-CO" sz="20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2000" noProof="1">
                <a:solidFill>
                  <a:srgbClr val="D8DEE9"/>
                </a:solidFill>
                <a:latin typeface="Consolas"/>
                <a:cs typeface="Segoe UI"/>
              </a:rPr>
              <a:t> n.age;</a:t>
            </a:r>
            <a:r>
              <a:rPr lang="en-US" sz="2000" dirty="0">
                <a:solidFill>
                  <a:srgbClr val="D8DEE9"/>
                </a:solidFill>
                <a:latin typeface="Consola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2086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18. En la consulta anterior adicionar una columna donde se cuente los registros que tienen N y los registros que tienen 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47FD3E7-4A39-4DED-8D69-109BFF05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585668"/>
            <a:ext cx="6172199" cy="5711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4FA9E-04BE-44A4-A9A7-FF3161336EC0}"/>
              </a:ext>
            </a:extLst>
          </p:cNvPr>
          <p:cNvSpPr txBox="1"/>
          <p:nvPr/>
        </p:nvSpPr>
        <p:spPr>
          <a:xfrm>
            <a:off x="594852" y="263014"/>
            <a:ext cx="5078361" cy="6340197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WITH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y_count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(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400" noProof="1">
                <a:solidFill>
                  <a:srgbClr val="88C0D0"/>
                </a:solidFill>
                <a:latin typeface="Consolas"/>
                <a:cs typeface="Segoe UI"/>
              </a:rPr>
              <a:t>count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(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*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)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y_total_count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challenge.challenge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yn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A3BE8C"/>
                </a:solidFill>
                <a:latin typeface="Consolas"/>
                <a:cs typeface="Segoe UI"/>
              </a:rPr>
              <a:t>Y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),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n_count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(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400" noProof="1">
                <a:solidFill>
                  <a:srgbClr val="88C0D0"/>
                </a:solidFill>
                <a:latin typeface="Consolas"/>
                <a:cs typeface="Segoe UI"/>
              </a:rPr>
              <a:t>count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(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*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)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n_total_count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challenge.challenge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yn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A3BE8C"/>
                </a:solidFill>
                <a:latin typeface="Consolas"/>
                <a:cs typeface="Segoe UI"/>
              </a:rPr>
              <a:t>N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),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y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(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seq, age, yn, y_total_count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challenge.challenge, y_count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    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WHERE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yn </a:t>
            </a:r>
            <a:r>
              <a:rPr lang="es-CO" sz="1400" noProof="1">
                <a:solidFill>
                  <a:srgbClr val="81A1C1"/>
                </a:solidFill>
                <a:latin typeface="Consolas"/>
                <a:cs typeface="Segoe UI"/>
              </a:rPr>
              <a:t>=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A3BE8C"/>
                </a:solidFill>
                <a:latin typeface="Consolas"/>
                <a:cs typeface="Segoe UI"/>
              </a:rPr>
              <a:t>Y</a:t>
            </a:r>
            <a:r>
              <a:rPr lang="es-CO" sz="1400" noProof="1">
                <a:solidFill>
                  <a:srgbClr val="ECEFF4"/>
                </a:solidFill>
                <a:latin typeface="Consolas"/>
                <a:cs typeface="Segoe UI"/>
              </a:rPr>
              <a:t>'</a:t>
            </a:r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  <a:cs typeface="Segoe UI"/>
              </a:rPr>
              <a:t>    ), 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n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(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    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SELECT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seq, age, yn, n_total_count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    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FROM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challenge.challenge, n_count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    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WHERE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yn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=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</a:t>
            </a:r>
            <a:r>
              <a:rPr lang="es-CO" sz="1400" noProof="1">
                <a:solidFill>
                  <a:srgbClr val="ECEFF4"/>
                </a:solidFill>
                <a:latin typeface="Consolas"/>
              </a:rPr>
              <a:t>'</a:t>
            </a:r>
            <a:r>
              <a:rPr lang="es-CO" sz="1400" noProof="1">
                <a:solidFill>
                  <a:srgbClr val="A3BE8C"/>
                </a:solidFill>
                <a:latin typeface="Consolas"/>
              </a:rPr>
              <a:t>N</a:t>
            </a:r>
            <a:r>
              <a:rPr lang="es-CO" sz="1400" noProof="1">
                <a:solidFill>
                  <a:srgbClr val="ECEFF4"/>
                </a:solidFill>
                <a:latin typeface="Consolas"/>
              </a:rPr>
              <a:t>'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)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81A1C1"/>
                </a:solidFill>
                <a:latin typeface="Consolas"/>
              </a:rPr>
              <a:t>SELECT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y.seq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y_seq,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n.seq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n_seq,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y.age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AS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age,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y_total_count,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D8DEE9"/>
                </a:solidFill>
                <a:latin typeface="Consolas"/>
              </a:rPr>
              <a:t>    n_total_count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81A1C1"/>
                </a:solidFill>
                <a:latin typeface="Consolas"/>
              </a:rPr>
              <a:t>FROM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y  </a:t>
            </a:r>
            <a:endParaRPr lang="es-CO" sz="1400" noProof="1">
              <a:ea typeface="+mn-lt"/>
              <a:cs typeface="+mn-lt"/>
            </a:endParaRPr>
          </a:p>
          <a:p>
            <a:r>
              <a:rPr lang="es-CO" sz="1400" noProof="1">
                <a:solidFill>
                  <a:srgbClr val="81A1C1"/>
                </a:solidFill>
                <a:latin typeface="Consolas"/>
              </a:rPr>
              <a:t>LEFT OUTER JOIN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n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ON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y.age </a:t>
            </a:r>
            <a:r>
              <a:rPr lang="es-CO" sz="1400" noProof="1">
                <a:solidFill>
                  <a:srgbClr val="81A1C1"/>
                </a:solidFill>
                <a:latin typeface="Consolas"/>
              </a:rPr>
              <a:t>=</a:t>
            </a:r>
            <a:r>
              <a:rPr lang="es-CO" sz="1400" noProof="1">
                <a:solidFill>
                  <a:srgbClr val="D8DEE9"/>
                </a:solidFill>
                <a:latin typeface="Consolas"/>
              </a:rPr>
              <a:t> n.age; </a:t>
            </a:r>
            <a:endParaRPr lang="es-CO" sz="1400" noProof="1"/>
          </a:p>
        </p:txBody>
      </p:sp>
    </p:spTree>
    <p:extLst>
      <p:ext uri="{BB962C8B-B14F-4D97-AF65-F5344CB8AC3E}">
        <p14:creationId xmlns:p14="http://schemas.microsoft.com/office/powerpoint/2010/main" val="779261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19. Crear una consulta que muestre el mes de los campos </a:t>
            </a:r>
            <a:r>
              <a:rPr lang="es-CO" err="1">
                <a:ea typeface="+mj-lt"/>
                <a:cs typeface="+mj-lt"/>
              </a:rPr>
              <a:t>birthday</a:t>
            </a:r>
            <a:r>
              <a:rPr lang="es-CO">
                <a:ea typeface="+mj-lt"/>
                <a:cs typeface="+mj-lt"/>
              </a:rPr>
              <a:t> y date.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836D07-9B0F-4AB3-8C35-04CA2B7B83FF}"/>
              </a:ext>
            </a:extLst>
          </p:cNvPr>
          <p:cNvSpPr txBox="1"/>
          <p:nvPr/>
        </p:nvSpPr>
        <p:spPr>
          <a:xfrm>
            <a:off x="2171700" y="1512094"/>
            <a:ext cx="7848600" cy="3754874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CREATE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USER </a:t>
            </a:r>
            <a:r>
              <a:rPr lang="es-CO" sz="3200" err="1">
                <a:solidFill>
                  <a:srgbClr val="D8DEE9"/>
                </a:solidFill>
                <a:latin typeface="Consolas"/>
                <a:cs typeface="Segoe UI"/>
              </a:rPr>
              <a:t>readonly_user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IDENTIFIED </a:t>
            </a:r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BY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3200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3200" err="1">
                <a:solidFill>
                  <a:srgbClr val="A3BE8C"/>
                </a:solidFill>
                <a:latin typeface="Consolas"/>
                <a:cs typeface="Segoe UI"/>
              </a:rPr>
              <a:t>password</a:t>
            </a:r>
            <a:r>
              <a:rPr lang="es-CO" sz="3200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endParaRPr lang="en-US"/>
          </a:p>
          <a:p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  <a:endParaRPr lang="en-US"/>
          </a:p>
          <a:p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GRANT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CREATE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SESSION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, 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ANY </a:t>
            </a:r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3200">
                <a:solidFill>
                  <a:srgbClr val="81A1C1"/>
                </a:solidFill>
                <a:latin typeface="Consolas"/>
                <a:cs typeface="Segoe UI"/>
              </a:rPr>
              <a:t>TO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3200" err="1">
                <a:solidFill>
                  <a:srgbClr val="D8DEE9"/>
                </a:solidFill>
                <a:latin typeface="Consolas"/>
                <a:cs typeface="Segoe UI"/>
              </a:rPr>
              <a:t>readonly_user</a:t>
            </a:r>
            <a:r>
              <a:rPr lang="es-CO" sz="3200">
                <a:solidFill>
                  <a:srgbClr val="D8DEE9"/>
                </a:solidFill>
                <a:latin typeface="Consolas"/>
                <a:cs typeface="Segoe UI"/>
              </a:rPr>
              <a:t>;</a:t>
            </a:r>
            <a:r>
              <a:rPr lang="en-US" sz="3200">
                <a:solidFill>
                  <a:srgbClr val="D8DEE9"/>
                </a:solidFill>
                <a:latin typeface="Consolas"/>
              </a:rPr>
              <a:t> </a:t>
            </a: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5784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4D8C7-E2A9-4890-8FE2-98E3AF8D46E3}"/>
              </a:ext>
            </a:extLst>
          </p:cNvPr>
          <p:cNvSpPr txBox="1"/>
          <p:nvPr/>
        </p:nvSpPr>
        <p:spPr>
          <a:xfrm>
            <a:off x="385917" y="2315496"/>
            <a:ext cx="6405715" cy="2431435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SELECT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   EXTRACT(</a:t>
            </a:r>
            <a:r>
              <a:rPr lang="es-CO" sz="2400" noProof="1">
                <a:solidFill>
                  <a:srgbClr val="88C0D0"/>
                </a:solidFill>
                <a:latin typeface="Consolas"/>
                <a:cs typeface="Segoe UI"/>
              </a:rPr>
              <a:t>MONTH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birthday)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birthday_month, 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    EXTRACT(</a:t>
            </a:r>
            <a:r>
              <a:rPr lang="es-CO" sz="2400" noProof="1">
                <a:solidFill>
                  <a:srgbClr val="88C0D0"/>
                </a:solidFill>
                <a:latin typeface="Consolas"/>
                <a:cs typeface="Segoe UI"/>
              </a:rPr>
              <a:t>MONTH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</a:t>
            </a:r>
            <a:r>
              <a:rPr lang="es-CO" sz="240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2400" noProof="1">
                <a:solidFill>
                  <a:srgbClr val="A3BE8C"/>
                </a:solidFill>
                <a:latin typeface="Consolas"/>
                <a:cs typeface="Segoe UI"/>
              </a:rPr>
              <a:t>date</a:t>
            </a:r>
            <a:r>
              <a:rPr lang="es-CO" sz="2400" noProof="1">
                <a:solidFill>
                  <a:srgbClr val="ECEFF4"/>
                </a:solidFill>
                <a:latin typeface="Consolas"/>
                <a:cs typeface="Segoe UI"/>
              </a:rPr>
              <a:t>"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) </a:t>
            </a:r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as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date_month </a:t>
            </a:r>
            <a:r>
              <a:rPr lang="es-CO" sz="2400" noProof="1">
                <a:solidFill>
                  <a:srgbClr val="D8DEE9"/>
                </a:solidFill>
                <a:latin typeface="Consolas"/>
              </a:rPr>
              <a:t> </a:t>
            </a:r>
          </a:p>
          <a:p>
            <a:r>
              <a:rPr lang="es-CO" sz="2400" noProof="1">
                <a:solidFill>
                  <a:srgbClr val="81A1C1"/>
                </a:solidFill>
                <a:latin typeface="Consolas"/>
                <a:cs typeface="Segoe UI"/>
              </a:rPr>
              <a:t>FROM</a:t>
            </a:r>
            <a:r>
              <a:rPr lang="es-CO" sz="2400" noProof="1">
                <a:solidFill>
                  <a:srgbClr val="D8DEE9"/>
                </a:solidFill>
                <a:latin typeface="Consolas"/>
                <a:cs typeface="Segoe UI"/>
              </a:rPr>
              <a:t> challenge.challenge;</a:t>
            </a:r>
            <a:r>
              <a:rPr lang="en-US" sz="3200" dirty="0">
                <a:solidFill>
                  <a:srgbClr val="D8DEE9"/>
                </a:solidFill>
                <a:latin typeface="Consolas"/>
              </a:rPr>
              <a:t> 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7BD6C5B5-5587-4D55-B5E3-150C0131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68" y="459723"/>
            <a:ext cx="4721941" cy="61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11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>
                <a:ea typeface="+mj-lt"/>
                <a:cs typeface="+mj-lt"/>
              </a:rPr>
              <a:t>20. Eliminar los 100.000 registros insertados por el grupo.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2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3903E-D6E0-4B8F-9DCB-838989F44D50}"/>
              </a:ext>
            </a:extLst>
          </p:cNvPr>
          <p:cNvSpPr txBox="1"/>
          <p:nvPr/>
        </p:nvSpPr>
        <p:spPr>
          <a:xfrm>
            <a:off x="1602658" y="1713271"/>
            <a:ext cx="8974392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rgbClr val="81A1C1"/>
                </a:solidFill>
                <a:latin typeface="Consolas"/>
              </a:rPr>
              <a:t>TRUNCATE</a:t>
            </a:r>
            <a:r>
              <a:rPr lang="es-CO" sz="3200">
                <a:solidFill>
                  <a:srgbClr val="D8DEE9"/>
                </a:solidFill>
                <a:latin typeface="Consolas"/>
              </a:rPr>
              <a:t> </a:t>
            </a:r>
            <a:r>
              <a:rPr lang="es-CO" sz="3200">
                <a:solidFill>
                  <a:srgbClr val="81A1C1"/>
                </a:solidFill>
                <a:latin typeface="Consolas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</a:rPr>
              <a:t> </a:t>
            </a:r>
            <a:r>
              <a:rPr lang="es-CO" sz="3200" err="1">
                <a:solidFill>
                  <a:srgbClr val="D8DEE9"/>
                </a:solidFill>
                <a:latin typeface="Consolas"/>
              </a:rPr>
              <a:t>challenge.challenge</a:t>
            </a:r>
            <a:r>
              <a:rPr lang="es-CO" sz="3200">
                <a:solidFill>
                  <a:srgbClr val="D8DEE9"/>
                </a:solidFill>
                <a:latin typeface="Consolas"/>
              </a:rPr>
              <a:t>;</a:t>
            </a:r>
            <a:r>
              <a:rPr lang="en-US" sz="1050">
                <a:solidFill>
                  <a:srgbClr val="D8DEE9"/>
                </a:solidFill>
                <a:latin typeface="Consolas"/>
              </a:rPr>
              <a:t> </a:t>
            </a:r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93B0125-227D-40F8-A5A9-750680E4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58" y="2862543"/>
            <a:ext cx="8974393" cy="18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8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ea typeface="+mj-lt"/>
                <a:cs typeface="+mj-lt"/>
              </a:rPr>
              <a:t>3. Crear un usuario de lectura/escritura.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084E7-72E4-4943-91DE-8DEB6A68EAD8}"/>
              </a:ext>
            </a:extLst>
          </p:cNvPr>
          <p:cNvSpPr txBox="1"/>
          <p:nvPr/>
        </p:nvSpPr>
        <p:spPr>
          <a:xfrm>
            <a:off x="1876425" y="1162050"/>
            <a:ext cx="8448675" cy="4524315"/>
          </a:xfrm>
          <a:prstGeom prst="rect">
            <a:avLst/>
          </a:prstGeom>
          <a:solidFill>
            <a:srgbClr val="2E344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USER 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readwrite_user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IDENTIFIED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BY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 err="1">
                <a:solidFill>
                  <a:srgbClr val="A3BE8C"/>
                </a:solidFill>
                <a:latin typeface="Consolas"/>
                <a:ea typeface="+mn-lt"/>
                <a:cs typeface="Segoe UI"/>
              </a:rPr>
              <a:t>password</a:t>
            </a:r>
            <a:r>
              <a:rPr lang="es-CO" sz="3200">
                <a:solidFill>
                  <a:srgbClr val="ECEFF4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GRANT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>
              <a:solidFill>
                <a:srgbClr val="D8DEE9"/>
              </a:solidFill>
              <a:latin typeface="Consolas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CREATE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SESSION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SELECT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ANY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INSERT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ANY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DELETE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ANY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,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>
              <a:solidFill>
                <a:srgbClr val="D8DEE9"/>
              </a:solidFill>
              <a:latin typeface="Consolas"/>
            </a:endParaRPr>
          </a:p>
          <a:p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  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UPDATE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ANY </a:t>
            </a:r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TABLE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 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  <a:p>
            <a:r>
              <a:rPr lang="es-CO" sz="3200">
                <a:solidFill>
                  <a:srgbClr val="81A1C1"/>
                </a:solidFill>
                <a:latin typeface="Consolas"/>
                <a:ea typeface="+mn-lt"/>
                <a:cs typeface="Segoe UI"/>
              </a:rPr>
              <a:t>TO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s-CO" sz="3200" err="1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readwrite_user</a:t>
            </a:r>
            <a:r>
              <a:rPr lang="es-CO" sz="3200">
                <a:solidFill>
                  <a:srgbClr val="D8DEE9"/>
                </a:solidFill>
                <a:latin typeface="Consolas"/>
                <a:ea typeface="+mn-lt"/>
                <a:cs typeface="Segoe UI"/>
              </a:rPr>
              <a:t>;</a:t>
            </a:r>
            <a:r>
              <a:rPr lang="en-US" sz="3200">
                <a:solidFill>
                  <a:srgbClr val="D8DEE9"/>
                </a:solidFill>
                <a:latin typeface="Consolas"/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0A0-7C6B-4CC6-88BC-BF4AFA9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>
                <a:ea typeface="+mj-lt"/>
                <a:cs typeface="+mj-lt"/>
              </a:rPr>
              <a:t>4. Crear una tabla llamada </a:t>
            </a:r>
            <a:r>
              <a:rPr lang="es-CO" err="1">
                <a:ea typeface="+mj-lt"/>
                <a:cs typeface="+mj-lt"/>
              </a:rPr>
              <a:t>challenge</a:t>
            </a:r>
            <a:r>
              <a:rPr lang="es-CO">
                <a:ea typeface="+mj-lt"/>
                <a:cs typeface="+mj-lt"/>
              </a:rPr>
              <a:t> con las especificaciones presentadas en la última sección del documento.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5B68-EFE2-4333-BAFD-5F5AF8318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45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62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Database Challenge</vt:lpstr>
      <vt:lpstr>PowerPoint Presentation</vt:lpstr>
      <vt:lpstr>1. Crear una base de datos challenge.</vt:lpstr>
      <vt:lpstr>PowerPoint Presentation</vt:lpstr>
      <vt:lpstr>2. Crear un usuario de solo lectura en la bd.</vt:lpstr>
      <vt:lpstr>PowerPoint Presentation</vt:lpstr>
      <vt:lpstr>3. Crear un usuario de lectura/escritura.</vt:lpstr>
      <vt:lpstr>PowerPoint Presentation</vt:lpstr>
      <vt:lpstr>4. Crear una tabla llamada challenge con las especificaciones presentadas en la última sección del documento.</vt:lpstr>
      <vt:lpstr>PowerPoint Presentation</vt:lpstr>
      <vt:lpstr>PowerPoint Presentation</vt:lpstr>
      <vt:lpstr>5. Crear una tabla llamada logo.</vt:lpstr>
      <vt:lpstr>PowerPoint Presentation</vt:lpstr>
      <vt:lpstr>6. Guardar el logo de Endava en la tabla logo.</vt:lpstr>
      <vt:lpstr>PowerPoint Presentation</vt:lpstr>
      <vt:lpstr>PowerPoint Presentation</vt:lpstr>
      <vt:lpstr>PowerPoint Presentation</vt:lpstr>
      <vt:lpstr>PowerPoint Presentation</vt:lpstr>
      <vt:lpstr>7. Hacer un back-up de la BD challenge.</vt:lpstr>
      <vt:lpstr>PowerPoint Presentation</vt:lpstr>
      <vt:lpstr>PowerPoint Presentation</vt:lpstr>
      <vt:lpstr>8. Borrar la base de datos challenge y recuperarla desde el back-up.</vt:lpstr>
      <vt:lpstr>Borrar la base de datos</vt:lpstr>
      <vt:lpstr>Recuperar la base de datos</vt:lpstr>
      <vt:lpstr>PowerPoint Presentation</vt:lpstr>
      <vt:lpstr>PowerPoint Presentation</vt:lpstr>
      <vt:lpstr>Comprobar que se recuperó la base de datos</vt:lpstr>
      <vt:lpstr>9. Borrar una tabla challenge y recuperarla desde el back-up.</vt:lpstr>
      <vt:lpstr>Borrar la tabla challenge</vt:lpstr>
      <vt:lpstr>Recuperar la tabla</vt:lpstr>
      <vt:lpstr>PowerPoint Presentation</vt:lpstr>
      <vt:lpstr>Comprobar que se recuperó la tabla</vt:lpstr>
      <vt:lpstr>10. Alterar la tabla challenge y adicionar un campo numérico denominado trgr.</vt:lpstr>
      <vt:lpstr>PowerPoint Presentation</vt:lpstr>
      <vt:lpstr>11. Actualizar el campo trgr con el valor de seq incrementando este valor en 100.</vt:lpstr>
      <vt:lpstr>PowerPoint Presentation</vt:lpstr>
      <vt:lpstr>12. Crear un stored procedure llamado calculus que calcule la media, mediana, moda, mínimo y máximo para el atributo ccnumber.</vt:lpstr>
      <vt:lpstr>PowerPoint Presentation</vt:lpstr>
      <vt:lpstr>PowerPoint Presentation</vt:lpstr>
      <vt:lpstr>13. Cree todas las estructuras (llaves, índices, vistas, colecciones, etc.) que usted considere pertinentes para que todo se realice a la mayor velocidad posible.</vt:lpstr>
      <vt:lpstr>Índice de seq es creado automáticamente por ser la llave primaria.</vt:lpstr>
      <vt:lpstr>Creación de índice de columna yn</vt:lpstr>
      <vt:lpstr>Plan de consulta 18 SIN índice</vt:lpstr>
      <vt:lpstr>Plan de consulta 18 CON índice</vt:lpstr>
      <vt:lpstr>14. Generar 100.000 registros (con valores aleatorios pero que cada dato no exceda los límites máximos y mínimos de cada atributo) e insertarlos en la tabla challenge.</vt:lpstr>
      <vt:lpstr>PowerPoint Presentation</vt:lpstr>
      <vt:lpstr>PowerPoint Presentation</vt:lpstr>
      <vt:lpstr>PowerPoint Presentation</vt:lpstr>
      <vt:lpstr>15. Generar una consulta donde liste todas las tablas del sistema.</vt:lpstr>
      <vt:lpstr>PowerPoint Presentation</vt:lpstr>
      <vt:lpstr>PowerPoint Presentation</vt:lpstr>
      <vt:lpstr>16. Generar una consulta donde liste todos los atributos.</vt:lpstr>
      <vt:lpstr>PowerPoint Presentation</vt:lpstr>
      <vt:lpstr>PowerPoint Presentation</vt:lpstr>
      <vt:lpstr>17. Generar una consulta que filtre aquellos registros que en la columna yn tienen un valor Y y cruzarlos con los que tienen un valor de N en el campo yn donde el campo age tenga el mismo.</vt:lpstr>
      <vt:lpstr>PowerPoint Presentation</vt:lpstr>
      <vt:lpstr>18. En la consulta anterior adicionar una columna donde se cuente los registros que tienen N y los registros que tienen Y.</vt:lpstr>
      <vt:lpstr>PowerPoint Presentation</vt:lpstr>
      <vt:lpstr>19. Crear una consulta que muestre el mes de los campos birthday y date.</vt:lpstr>
      <vt:lpstr>PowerPoint Presentation</vt:lpstr>
      <vt:lpstr>20. Eliminar los 100.000 registros insertados por el grupo.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509</cp:revision>
  <dcterms:created xsi:type="dcterms:W3CDTF">2022-03-14T12:46:19Z</dcterms:created>
  <dcterms:modified xsi:type="dcterms:W3CDTF">2022-03-14T23:09:20Z</dcterms:modified>
</cp:coreProperties>
</file>