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62" r:id="rId4"/>
    <p:sldId id="263" r:id="rId5"/>
    <p:sldId id="26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290" r:id="rId9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4BCF5F-40EE-40AF-8B43-092511BEDCE3}">
          <p14:sldIdLst>
            <p14:sldId id="256"/>
            <p14:sldId id="291"/>
            <p14:sldId id="262"/>
            <p14:sldId id="263"/>
            <p14:sldId id="26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8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159" y="775208"/>
            <a:ext cx="106636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741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first-of-type.asp" TargetMode="External"/><Relationship Id="rId13" Type="http://schemas.openxmlformats.org/officeDocument/2006/relationships/hyperlink" Target="https://www.w3schools.com/cssref/sel_lang.asp" TargetMode="External"/><Relationship Id="rId18" Type="http://schemas.openxmlformats.org/officeDocument/2006/relationships/hyperlink" Target="https://www.w3schools.com/cssref/sel_nth-child.asp" TargetMode="External"/><Relationship Id="rId26" Type="http://schemas.openxmlformats.org/officeDocument/2006/relationships/hyperlink" Target="https://www.w3schools.com/cssref/sel_read-only.asp" TargetMode="External"/><Relationship Id="rId3" Type="http://schemas.openxmlformats.org/officeDocument/2006/relationships/hyperlink" Target="https://www.w3schools.com/cssref/sel_checked.asp" TargetMode="External"/><Relationship Id="rId21" Type="http://schemas.openxmlformats.org/officeDocument/2006/relationships/hyperlink" Target="https://www.w3schools.com/cssref/sel_nth-of-type.asp" TargetMode="External"/><Relationship Id="rId7" Type="http://schemas.openxmlformats.org/officeDocument/2006/relationships/hyperlink" Target="https://www.w3schools.com/cssref/sel_firstchild.asp" TargetMode="External"/><Relationship Id="rId12" Type="http://schemas.openxmlformats.org/officeDocument/2006/relationships/hyperlink" Target="https://www.w3schools.com/cssref/sel_invalid.asp" TargetMode="External"/><Relationship Id="rId17" Type="http://schemas.openxmlformats.org/officeDocument/2006/relationships/hyperlink" Target="https://www.w3schools.com/cssref/sel_not.asp" TargetMode="External"/><Relationship Id="rId25" Type="http://schemas.openxmlformats.org/officeDocument/2006/relationships/hyperlink" Target="https://www.w3schools.com/cssref/sel_out-of-range.asp" TargetMode="External"/><Relationship Id="rId2" Type="http://schemas.openxmlformats.org/officeDocument/2006/relationships/hyperlink" Target="https://www.w3schools.com/cssref/sel_active.asp" TargetMode="External"/><Relationship Id="rId16" Type="http://schemas.openxmlformats.org/officeDocument/2006/relationships/hyperlink" Target="https://www.w3schools.com/cssref/sel_link.asp" TargetMode="External"/><Relationship Id="rId20" Type="http://schemas.openxmlformats.org/officeDocument/2006/relationships/hyperlink" Target="https://www.w3schools.com/cssref/sel_nth-last-of-type.asp" TargetMode="External"/><Relationship Id="rId29" Type="http://schemas.openxmlformats.org/officeDocument/2006/relationships/hyperlink" Target="https://www.w3schools.com/cssref/sel_ro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nabled.asp" TargetMode="External"/><Relationship Id="rId11" Type="http://schemas.openxmlformats.org/officeDocument/2006/relationships/hyperlink" Target="https://www.w3schools.com/cssref/sel_in-range.asp" TargetMode="External"/><Relationship Id="rId24" Type="http://schemas.openxmlformats.org/officeDocument/2006/relationships/hyperlink" Target="https://www.w3schools.com/cssref/sel_optional.asp" TargetMode="External"/><Relationship Id="rId32" Type="http://schemas.openxmlformats.org/officeDocument/2006/relationships/hyperlink" Target="https://www.w3schools.com/cssref/sel_visited.asp" TargetMode="External"/><Relationship Id="rId5" Type="http://schemas.openxmlformats.org/officeDocument/2006/relationships/hyperlink" Target="https://www.w3schools.com/cssref/sel_empty.asp" TargetMode="External"/><Relationship Id="rId15" Type="http://schemas.openxmlformats.org/officeDocument/2006/relationships/hyperlink" Target="https://www.w3schools.com/cssref/sel_last-of-type.asp" TargetMode="External"/><Relationship Id="rId23" Type="http://schemas.openxmlformats.org/officeDocument/2006/relationships/hyperlink" Target="https://www.w3schools.com/cssref/sel_only-child.asp" TargetMode="External"/><Relationship Id="rId28" Type="http://schemas.openxmlformats.org/officeDocument/2006/relationships/hyperlink" Target="https://www.w3schools.com/cssref/sel_required.asp" TargetMode="External"/><Relationship Id="rId10" Type="http://schemas.openxmlformats.org/officeDocument/2006/relationships/hyperlink" Target="https://www.w3schools.com/cssref/sel_hover.asp" TargetMode="External"/><Relationship Id="rId19" Type="http://schemas.openxmlformats.org/officeDocument/2006/relationships/hyperlink" Target="https://www.w3schools.com/cssref/sel_nth-last-child.asp" TargetMode="External"/><Relationship Id="rId31" Type="http://schemas.openxmlformats.org/officeDocument/2006/relationships/hyperlink" Target="https://www.w3schools.com/cssref/sel_valid.asp" TargetMode="External"/><Relationship Id="rId4" Type="http://schemas.openxmlformats.org/officeDocument/2006/relationships/hyperlink" Target="https://www.w3schools.com/cssref/sel_disabled.asp" TargetMode="External"/><Relationship Id="rId9" Type="http://schemas.openxmlformats.org/officeDocument/2006/relationships/hyperlink" Target="https://www.w3schools.com/cssref/sel_focus.asp" TargetMode="External"/><Relationship Id="rId14" Type="http://schemas.openxmlformats.org/officeDocument/2006/relationships/hyperlink" Target="https://www.w3schools.com/cssref/sel_last-child.asp" TargetMode="External"/><Relationship Id="rId22" Type="http://schemas.openxmlformats.org/officeDocument/2006/relationships/hyperlink" Target="https://www.w3schools.com/cssref/sel_only-of-type.asp" TargetMode="External"/><Relationship Id="rId27" Type="http://schemas.openxmlformats.org/officeDocument/2006/relationships/hyperlink" Target="https://www.w3schools.com/cssref/sel_read-write.asp" TargetMode="External"/><Relationship Id="rId30" Type="http://schemas.openxmlformats.org/officeDocument/2006/relationships/hyperlink" Target="https://www.w3schools.com/cssref/sel_target.as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before.asp" TargetMode="External"/><Relationship Id="rId2" Type="http://schemas.openxmlformats.org/officeDocument/2006/relationships/hyperlink" Target="https://www.w3schools.com/cssref/sel_aft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selection.asp" TargetMode="External"/><Relationship Id="rId5" Type="http://schemas.openxmlformats.org/officeDocument/2006/relationships/hyperlink" Target="https://www.w3schools.com/cssref/sel_firstline.asp" TargetMode="External"/><Relationship Id="rId4" Type="http://schemas.openxmlformats.org/officeDocument/2006/relationships/hyperlink" Target="https://www.w3schools.com/cssref/sel_firstletter.asp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602" y="612828"/>
            <a:ext cx="9540240" cy="3239770"/>
          </a:xfrm>
          <a:prstGeom prst="rect">
            <a:avLst/>
          </a:prstGeom>
        </p:spPr>
        <p:txBody>
          <a:bodyPr vert="horz" wrap="square" lIns="0" tIns="7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35"/>
              </a:spcBef>
            </a:pPr>
            <a:r>
              <a:rPr sz="13800" dirty="0"/>
              <a:t>&lt;HTML&gt;</a:t>
            </a:r>
          </a:p>
          <a:p>
            <a:pPr marL="63233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C4210D"/>
                </a:solidFill>
              </a:rPr>
              <a:t>Hypertext Markup</a:t>
            </a:r>
            <a:r>
              <a:rPr sz="2000" spc="-120" dirty="0">
                <a:solidFill>
                  <a:srgbClr val="C4210D"/>
                </a:solidFill>
              </a:rPr>
              <a:t> </a:t>
            </a:r>
            <a:r>
              <a:rPr sz="2000" dirty="0">
                <a:solidFill>
                  <a:srgbClr val="C4210D"/>
                </a:solidFill>
              </a:rPr>
              <a:t>Language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10363200" cy="615553"/>
          </a:xfrm>
        </p:spPr>
        <p:txBody>
          <a:bodyPr/>
          <a:lstStyle/>
          <a:p>
            <a:r>
              <a:rPr lang="en-US" dirty="0"/>
              <a:t>HTML DOCTYPE Tag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667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&lt;!</a:t>
            </a:r>
            <a:r>
              <a:rPr lang="en-US" sz="2000" dirty="0">
                <a:latin typeface="Bahnschrift" panose="020B0502040204020203" pitchFamily="34" charset="0"/>
              </a:rPr>
              <a:t>DOCTYPE&gt; Tag </a:t>
            </a:r>
            <a:r>
              <a:rPr lang="as-IN" sz="2000" dirty="0">
                <a:latin typeface="Bahnschrift" panose="020B0502040204020203" pitchFamily="34" charset="0"/>
              </a:rPr>
              <a:t>হচ্ছে আপনার লেখা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ডকুমেন্টটি কি ধরনের তা ব্রাউজারকে বোঝানোর জন্য ব্যবহৃত হয়। এইচটিএমএল এর কোন ভার্সন ব্যবহার করবেন সেটার উপর ভিত্তি করেই এই ডিক্লেয়ারেশন টি দেয়া হয়। যেমন উপরের ডকুমেন্ট টি এইচটিএমএল ৫ এর একটি ডকুমেন্ট, তাই এটাকে আমরা এভাবে &lt;!</a:t>
            </a:r>
            <a:r>
              <a:rPr lang="en-US" sz="2000" dirty="0">
                <a:latin typeface="Bahnschrift" panose="020B0502040204020203" pitchFamily="34" charset="0"/>
              </a:rPr>
              <a:t>DOCTYPE html&gt; </a:t>
            </a:r>
            <a:r>
              <a:rPr lang="as-IN" sz="2000" dirty="0">
                <a:latin typeface="Bahnschrift" panose="020B0502040204020203" pitchFamily="34" charset="0"/>
              </a:rPr>
              <a:t>লিখি । এরুপ যদি এটা </a:t>
            </a:r>
            <a:r>
              <a:rPr lang="en-US" sz="2000" dirty="0">
                <a:latin typeface="Bahnschrift" panose="020B0502040204020203" pitchFamily="34" charset="0"/>
              </a:rPr>
              <a:t>XHTML </a:t>
            </a:r>
            <a:r>
              <a:rPr lang="as-IN" sz="2000" dirty="0">
                <a:latin typeface="Bahnschrift" panose="020B0502040204020203" pitchFamily="34" charset="0"/>
              </a:rPr>
              <a:t>এর ১.০ ভার্সন হতো তাহলে ডিক্লেয়ারেশনটি দিতে হতো এভাবে: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&lt;!</a:t>
            </a:r>
            <a:r>
              <a:rPr lang="en-US" sz="2000" dirty="0">
                <a:latin typeface="Bahnschrift" panose="020B0502040204020203" pitchFamily="34" charset="0"/>
              </a:rPr>
              <a:t>DOCTYPE html PUBLIC "-//W3C//DTD XHTML 1.0 Transitional//EN"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63188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Comments </a:t>
            </a:r>
            <a:r>
              <a:rPr lang="as-IN" dirty="0"/>
              <a:t>কি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হচ্ছে, একজন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কোডার বা প্রোগ্রামারের সোর্স কোডের ব্যাখ্যা বা পাদটীকা। এটাকে আমরা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ও বলতে পারি। সাধারণত: যেকোনো </a:t>
            </a:r>
            <a:r>
              <a:rPr lang="en-US" sz="2000" dirty="0">
                <a:latin typeface="Bahnschrift" panose="020B0502040204020203" pitchFamily="34" charset="0"/>
              </a:rPr>
              <a:t>Programming language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Compiler </a:t>
            </a:r>
            <a:r>
              <a:rPr lang="as-IN" sz="2000" dirty="0">
                <a:latin typeface="Bahnschrift" panose="020B0502040204020203" pitchFamily="34" charset="0"/>
              </a:rPr>
              <a:t>গুলো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কে কোড হিসাবে </a:t>
            </a:r>
            <a:r>
              <a:rPr lang="en-US" sz="2000" dirty="0">
                <a:latin typeface="Bahnschrift" panose="020B0502040204020203" pitchFamily="34" charset="0"/>
              </a:rPr>
              <a:t>execute </a:t>
            </a:r>
            <a:r>
              <a:rPr lang="as-IN" sz="2000" dirty="0">
                <a:latin typeface="Bahnschrift" panose="020B0502040204020203" pitchFamily="34" charset="0"/>
              </a:rPr>
              <a:t>না করে এটাকে (</a:t>
            </a:r>
            <a:r>
              <a:rPr lang="en-US" sz="2000" dirty="0">
                <a:latin typeface="Bahnschrift" panose="020B0502040204020203" pitchFamily="34" charset="0"/>
              </a:rPr>
              <a:t>Ignore) </a:t>
            </a:r>
            <a:r>
              <a:rPr lang="as-IN" sz="2000" dirty="0">
                <a:latin typeface="Bahnschrift" panose="020B0502040204020203" pitchFamily="34" charset="0"/>
              </a:rPr>
              <a:t>এড়িয়ে যায়। </a:t>
            </a:r>
            <a:r>
              <a:rPr lang="en-US" sz="2000" dirty="0">
                <a:latin typeface="Bahnschrift" panose="020B0502040204020203" pitchFamily="34" charset="0"/>
              </a:rPr>
              <a:t>Comments System </a:t>
            </a:r>
            <a:r>
              <a:rPr lang="as-IN" sz="2000" dirty="0">
                <a:latin typeface="Bahnschrift" panose="020B0502040204020203" pitchFamily="34" charset="0"/>
              </a:rPr>
              <a:t>দিয়ে আমরা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ছাড়াও এই মুহূর্তে ব্যবহৃত হবেনা কিন্তু ভবিষ্যতে কাজে লাগতে পারে এমন </a:t>
            </a:r>
            <a:r>
              <a:rPr lang="en-US" sz="2000" dirty="0">
                <a:latin typeface="Bahnschrift" panose="020B0502040204020203" pitchFamily="34" charset="0"/>
              </a:rPr>
              <a:t>HTML Code </a:t>
            </a:r>
            <a:r>
              <a:rPr lang="as-IN" sz="2000" dirty="0">
                <a:latin typeface="Bahnschrift" panose="020B0502040204020203" pitchFamily="34" charset="0"/>
              </a:rPr>
              <a:t>গুলোও আমরা সাময়িক সময়ের জন্য </a:t>
            </a:r>
            <a:r>
              <a:rPr lang="en-US" sz="2000" dirty="0">
                <a:latin typeface="Bahnschrift" panose="020B0502040204020203" pitchFamily="34" charset="0"/>
              </a:rPr>
              <a:t>hide </a:t>
            </a:r>
            <a:r>
              <a:rPr lang="as-IN" sz="2000" dirty="0">
                <a:latin typeface="Bahnschrift" panose="020B0502040204020203" pitchFamily="34" charset="0"/>
              </a:rPr>
              <a:t>করে রাখতে পারি।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49036" y="2895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Comment&lt;/title&gt;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&lt;!--This is a paragraph--&gt;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&lt;p&gt;Hello HTML!&lt;/p&gt;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</a:t>
            </a:r>
            <a:r>
              <a:rPr lang="en-US" dirty="0" smtClean="0">
                <a:latin typeface="Bahnschrift" panose="020B0502040204020203" pitchFamily="34" charset="0"/>
              </a:rPr>
              <a:t>&gt;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615553"/>
          </a:xfrm>
        </p:spPr>
        <p:txBody>
          <a:bodyPr/>
          <a:lstStyle/>
          <a:p>
            <a:r>
              <a:rPr lang="en-US" dirty="0"/>
              <a:t>HTML body tag Elements </a:t>
            </a:r>
            <a:r>
              <a:rPr lang="en-US" dirty="0" err="1"/>
              <a:t>কি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body </a:t>
            </a:r>
            <a:r>
              <a:rPr lang="as-IN" sz="2000" dirty="0">
                <a:latin typeface="Bahnschrift" panose="020B0502040204020203" pitchFamily="34" charset="0"/>
              </a:rPr>
              <a:t>তে কিভাবে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প্রদর্শিত হবে তা </a:t>
            </a:r>
            <a:r>
              <a:rPr lang="en-US" sz="2000" dirty="0">
                <a:latin typeface="Bahnschrift" panose="020B0502040204020203" pitchFamily="34" charset="0"/>
              </a:rPr>
              <a:t>HTML body tag Element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নির্ধারণ করা হয়। এবং এটি &lt;/</a:t>
            </a:r>
            <a:r>
              <a:rPr lang="en-US" sz="2000" dirty="0">
                <a:latin typeface="Bahnschrift" panose="020B0502040204020203" pitchFamily="34" charset="0"/>
              </a:rPr>
              <a:t>head&gt; </a:t>
            </a:r>
            <a:r>
              <a:rPr lang="as-IN" sz="2000" dirty="0">
                <a:latin typeface="Bahnschrift" panose="020B0502040204020203" pitchFamily="34" charset="0"/>
              </a:rPr>
              <a:t>ট্যাগ এর পরেই বসে। আর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&lt;</a:t>
            </a:r>
            <a:r>
              <a:rPr lang="en-US" sz="2000" dirty="0">
                <a:latin typeface="Bahnschrift" panose="020B0502040204020203" pitchFamily="34" charset="0"/>
              </a:rPr>
              <a:t>body&gt; &lt;/body&gt; </a:t>
            </a:r>
            <a:r>
              <a:rPr lang="as-IN" sz="2000" dirty="0">
                <a:latin typeface="Bahnschrift" panose="020B0502040204020203" pitchFamily="34" charset="0"/>
              </a:rPr>
              <a:t>এর মধ্যে অবস্থিত সব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ই </a:t>
            </a:r>
            <a:r>
              <a:rPr lang="en-US" sz="2000" dirty="0">
                <a:latin typeface="Bahnschrift" panose="020B0502040204020203" pitchFamily="34" charset="0"/>
              </a:rPr>
              <a:t>body tag elements </a:t>
            </a:r>
            <a:r>
              <a:rPr lang="en-US" sz="2000" dirty="0" smtClean="0">
                <a:latin typeface="Bahnschrift" panose="020B0502040204020203" pitchFamily="34" charset="0"/>
              </a:rPr>
              <a:t>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1231106"/>
          </a:xfrm>
        </p:spPr>
        <p:txBody>
          <a:bodyPr/>
          <a:lstStyle/>
          <a:p>
            <a:r>
              <a:rPr lang="en-US" b="1" dirty="0"/>
              <a:t>HTML এ body tag element </a:t>
            </a:r>
            <a:r>
              <a:rPr lang="en-US" b="1" dirty="0" err="1"/>
              <a:t>কি</a:t>
            </a:r>
            <a:r>
              <a:rPr lang="en-US" b="1" dirty="0"/>
              <a:t> </a:t>
            </a:r>
            <a:r>
              <a:rPr lang="en-US" b="1" dirty="0" err="1"/>
              <a:t>কি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4291" y="2209800"/>
            <a:ext cx="8534400" cy="332398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Heading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Paragraph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List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Link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Image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Text Formatting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Layout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Iframe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Table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Form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Block Tag Elements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0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Heading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352800"/>
            <a:ext cx="8534400" cy="153888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কোন ডকুমেন্ট বা প্যারাগ্রাফের শিরোনাম লেখার জন্য </a:t>
            </a:r>
            <a:r>
              <a:rPr lang="en-US" sz="2000" dirty="0">
                <a:latin typeface="Bahnschrift" panose="020B0502040204020203" pitchFamily="34" charset="0"/>
              </a:rPr>
              <a:t>Heading Tag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মোট ছয় ধরণের হেডিং ট্যাগ রয়েছে এগুলো হল &lt;</a:t>
            </a:r>
            <a:r>
              <a:rPr lang="en-US" sz="2000" dirty="0">
                <a:latin typeface="Bahnschrift" panose="020B0502040204020203" pitchFamily="34" charset="0"/>
              </a:rPr>
              <a:t>h1&gt; &lt;/h1&gt; , &lt;h2&gt; &lt;/h2&gt; , &lt;h3&gt; &lt;/h3&gt; , &lt;h4&gt; &lt;/h4&gt; , &lt;h5&gt; &lt;/h5&gt; </a:t>
            </a:r>
            <a:r>
              <a:rPr lang="as-IN" sz="2000" dirty="0">
                <a:latin typeface="Bahnschrift" panose="020B0502040204020203" pitchFamily="34" charset="0"/>
              </a:rPr>
              <a:t>এবং &lt;</a:t>
            </a:r>
            <a:r>
              <a:rPr lang="en-US" sz="2000" dirty="0">
                <a:latin typeface="Bahnschrift" panose="020B0502040204020203" pitchFamily="34" charset="0"/>
              </a:rPr>
              <a:t>h6&gt; &lt;/h6&gt; 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2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Heading Tag Element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3622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Heading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&lt;h1&gt;This is an example of heading 1&lt;/h1&gt;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&lt;h2&gt;This is an example of heading 2&lt;/h2&gt;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&lt;h3&gt;This is an example of heading 3&lt;/h3&gt;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&lt;h4&gt;This is an example of heading 4&lt;/h4&gt;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&lt;h5&gt;This is an example of heading 5&lt;/h5&gt;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&lt;h6&gt;This is an example of heading 6&lt;/h6&gt;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360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Paragraph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8534400" cy="123110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যে কোন ডকুমেন্ট এক বা একাধিক প্যারাগ্রাফের মাধ্যমে লেখা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প্যারাগ্রাফ তৈরির জন্য &lt;</a:t>
            </a:r>
            <a:r>
              <a:rPr lang="en-US" sz="2000" dirty="0">
                <a:latin typeface="Bahnschrift" panose="020B0502040204020203" pitchFamily="34" charset="0"/>
              </a:rPr>
              <a:t>p&gt; </a:t>
            </a:r>
            <a:r>
              <a:rPr lang="as-IN" sz="2000" dirty="0">
                <a:latin typeface="Bahnschrift" panose="020B0502040204020203" pitchFamily="34" charset="0"/>
              </a:rPr>
              <a:t>বা প্যরাগ্রাফ ট্যাগ 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p&gt;This is a paragraph.&lt;/p&gt;। </a:t>
            </a:r>
            <a:r>
              <a:rPr lang="as-IN" sz="2000" dirty="0">
                <a:latin typeface="Bahnschrift" panose="020B0502040204020203" pitchFamily="34" charset="0"/>
              </a:rPr>
              <a:t>ব্রাউজারের মাধ্যমে প্রতিটা প্যারাগ্রাফ প্রদর্শন করা হলে প্রতিটা প্যারাগ্রাফের পর একটা করে লাইন ব্রেক তৈরি হয়।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Paragraph Tag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8534400" cy="443198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Paragraph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paragraph.&lt;/p&gt;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&lt;/p&gt;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&lt;/</a:t>
            </a:r>
            <a:r>
              <a:rPr lang="en-US" dirty="0">
                <a:latin typeface="Bahnschrift" panose="020B0502040204020203" pitchFamily="34" charset="0"/>
              </a:rPr>
              <a:t>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311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dirty="0"/>
              <a:t>List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209800"/>
            <a:ext cx="11125200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আমাদের দৈনন্দিন দিনের বিভিন্ন বিষয়কে যেমন লিস্ট আকারে সাজায় রাখি। ঠিক একই ভাবে একটা ওয়েব পেজের কনটেন্ট কে সুন্দর করে সাজানো এবং এর তথ্য উপস্থাপনার অন্যতম পদ্ধতি হচ্ছে লিষ্ট 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তিন ধরণের লিষ্ট তৈরি করা যায়,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একটি </a:t>
            </a:r>
            <a:r>
              <a:rPr lang="as-IN" dirty="0">
                <a:latin typeface="Bahnschrift" panose="020B0502040204020203" pitchFamily="34" charset="0"/>
              </a:rPr>
              <a:t>হচ্ছে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দ্বিতীয়টি হচ্ছে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তৃতীয়টি হচ্ছে </a:t>
            </a:r>
            <a:r>
              <a:rPr lang="en-US" dirty="0">
                <a:latin typeface="Bahnschrift" panose="020B0502040204020203" pitchFamily="34" charset="0"/>
              </a:rPr>
              <a:t>definition List। 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 </a:t>
            </a:r>
            <a:r>
              <a:rPr lang="as-IN" dirty="0">
                <a:latin typeface="Bahnschrift" panose="020B0502040204020203" pitchFamily="34" charset="0"/>
              </a:rPr>
              <a:t>বিভিন্ন তথ্যকে পর্যায়ক্রমিকভাবে সাজিয়ে উপস্থাপন করা হয় এবং প্রতিটা লাইনের শুরুতে ক্রমিক সংখ্যা থাকে। অন্যদিকে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r>
              <a:rPr lang="as-IN" dirty="0">
                <a:latin typeface="Bahnschrift" panose="020B0502040204020203" pitchFamily="34" charset="0"/>
              </a:rPr>
              <a:t>এ প্রতিটা লাইনের সামনে ছোট বৃত্তাকার বা বর্গাকার চিহ্ন সহ অনেক ধরণের লিস্ট থাকে। 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দিয়ে বিভিন্ন বিষয়ের ডেফিনেশন কে লিস্ট আকারে সাজানো হয়।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Un-Order </a:t>
            </a:r>
            <a:r>
              <a:rPr lang="en-US" dirty="0">
                <a:latin typeface="Bahnschrift" panose="020B0502040204020203" pitchFamily="34" charset="0"/>
              </a:rPr>
              <a:t>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তৈরী করার জন্য &lt;</a:t>
            </a:r>
            <a:r>
              <a:rPr lang="en-US" dirty="0">
                <a:latin typeface="Bahnschrift" panose="020B0502040204020203" pitchFamily="34" charset="0"/>
              </a:rPr>
              <a:t>dl&gt;&lt;/dl&gt;,&lt;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এবং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 &gt;</a:t>
            </a:r>
            <a:r>
              <a:rPr lang="as-IN" dirty="0">
                <a:latin typeface="Bahnschrift" panose="020B0502040204020203" pitchFamily="34" charset="0"/>
              </a:rPr>
              <a:t>ই তিনটি ব্যবহৃত হয়।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691" y="1905000"/>
            <a:ext cx="10363200" cy="144018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>
                <a:latin typeface="AdorshoLipi" panose="02000500020000020004" pitchFamily="2" charset="0"/>
                <a:cs typeface="AdorshoLipi" panose="02000500020000020004" pitchFamily="2" charset="0"/>
              </a:rPr>
              <a:t>কি?</a:t>
            </a:r>
            <a:endParaRPr lang="en-US" dirty="0">
              <a:latin typeface="AdorshoLipi" panose="02000500020000020004" pitchFamily="2" charset="0"/>
              <a:cs typeface="AdorshoLipi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67691" y="3124200"/>
            <a:ext cx="7924800" cy="28194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কোন প্রোগ্রামিং ল্যাঙ্গুয়েজ নয়, একে </a:t>
            </a:r>
            <a:r>
              <a:rPr lang="en-US" dirty="0">
                <a:latin typeface="Arial Rounded MT Bold" panose="020F0704030504030204" pitchFamily="34" charset="0"/>
              </a:rPr>
              <a:t>Hyper Text Mark Up Language </a:t>
            </a:r>
            <a:r>
              <a:rPr lang="as-IN" dirty="0">
                <a:latin typeface="Arial Rounded MT Bold" panose="020F0704030504030204" pitchFamily="34" charset="0"/>
              </a:rPr>
              <a:t>বলা হয়।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en-US" dirty="0" smtClean="0">
                <a:latin typeface="Arial Rounded MT Bold" panose="020F0704030504030204" pitchFamily="34" charset="0"/>
              </a:rPr>
              <a:t>Language </a:t>
            </a:r>
            <a:r>
              <a:rPr lang="as-IN" dirty="0" smtClean="0">
                <a:latin typeface="Arial Rounded MT Bold" panose="020F0704030504030204" pitchFamily="34" charset="0"/>
              </a:rPr>
              <a:t>এক </a:t>
            </a:r>
            <a:r>
              <a:rPr lang="as-IN" dirty="0">
                <a:latin typeface="Arial Rounded MT Bold" panose="020F0704030504030204" pitchFamily="34" charset="0"/>
              </a:rPr>
              <a:t>সেট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ট্যাগের সমন্বয়ে গঠিত হয়। একটা ওয়েব পেজের বিভিন্ন অংশ ব্রাউজারের </a:t>
            </a:r>
            <a:r>
              <a:rPr lang="as-IN" dirty="0" smtClean="0">
                <a:latin typeface="Arial Rounded MT Bold" panose="020F0704030504030204" pitchFamily="34" charset="0"/>
              </a:rPr>
              <a:t>মাধ্যমে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as-IN" dirty="0" smtClean="0">
                <a:latin typeface="Arial Rounded MT Bold" panose="020F0704030504030204" pitchFamily="34" charset="0"/>
              </a:rPr>
              <a:t>কিভাবে </a:t>
            </a:r>
            <a:r>
              <a:rPr lang="as-IN" dirty="0">
                <a:latin typeface="Arial Rounded MT Bold" panose="020F0704030504030204" pitchFamily="34" charset="0"/>
              </a:rPr>
              <a:t>প্রদর্শিত হবে, তা </a:t>
            </a:r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এ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 সমূহ ব্যবহার করে প্রকাশ করা হয় ।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2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91932"/>
            <a:ext cx="5715000" cy="615553"/>
          </a:xfrm>
        </p:spPr>
        <p:txBody>
          <a:bodyPr/>
          <a:lstStyle/>
          <a:p>
            <a:r>
              <a:rPr lang="en-US" dirty="0"/>
              <a:t>Example of un-order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495800" y="1007485"/>
            <a:ext cx="71628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Un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&lt;h4&gt;Disc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type="disc"&gt;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&lt;h4&gt;Circle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type="circle"&gt;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&lt;h4&gt;Square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type="square"&gt;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370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04800"/>
            <a:ext cx="4800600" cy="615553"/>
          </a:xfrm>
        </p:spPr>
        <p:txBody>
          <a:bodyPr/>
          <a:lstStyle/>
          <a:p>
            <a:r>
              <a:rPr lang="en-US" dirty="0"/>
              <a:t>Example of 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000500" y="920353"/>
            <a:ext cx="85344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&lt;h3&gt;Alphabet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type="A"&gt;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type="1"&gt;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&lt;h3&gt;Roman 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type="I"&gt;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01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0" y="1066800"/>
            <a:ext cx="5715000" cy="615553"/>
          </a:xfrm>
        </p:spPr>
        <p:txBody>
          <a:bodyPr/>
          <a:lstStyle/>
          <a:p>
            <a:r>
              <a:rPr lang="en-US" dirty="0"/>
              <a:t>Example of Definition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81200" y="20574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&lt;title&gt;Definition List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&lt;dl&gt;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&gt;UK&lt;/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Kingdom&lt;/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&gt;USA&lt;/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States of America&lt;/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&lt;/dl&gt;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00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0"/>
            <a:ext cx="5105400" cy="615553"/>
          </a:xfrm>
        </p:spPr>
        <p:txBody>
          <a:bodyPr/>
          <a:lstStyle/>
          <a:p>
            <a:r>
              <a:rPr lang="en-US" dirty="0"/>
              <a:t>Link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1318022"/>
            <a:ext cx="9906000" cy="526297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এর আভিধানিক অর্থ সংযুক্ত করা। অর্থাৎ একটা ওয়েব পেজের সাথে অন্য একটা পেজকে যুক্ত করাই হল </a:t>
            </a:r>
            <a:r>
              <a:rPr lang="en-US" dirty="0" err="1">
                <a:latin typeface="Bahnschrift" panose="020B0502040204020203" pitchFamily="34" charset="0"/>
              </a:rPr>
              <a:t>LInking</a:t>
            </a:r>
            <a:r>
              <a:rPr lang="en-US" dirty="0">
                <a:latin typeface="Bahnschrift" panose="020B0502040204020203" pitchFamily="34" charset="0"/>
              </a:rPr>
              <a:t>। HTML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Linking </a:t>
            </a:r>
            <a:r>
              <a:rPr lang="as-IN" dirty="0">
                <a:latin typeface="Bahnschrift" panose="020B0502040204020203" pitchFamily="34" charset="0"/>
              </a:rPr>
              <a:t>টা করা হয় &lt;</a:t>
            </a:r>
            <a:r>
              <a:rPr lang="en-US" dirty="0">
                <a:latin typeface="Bahnschrift" panose="020B0502040204020203" pitchFamily="34" charset="0"/>
              </a:rPr>
              <a:t>a&gt; &lt;/a&gt; tag </a:t>
            </a:r>
            <a:r>
              <a:rPr lang="as-IN" dirty="0">
                <a:latin typeface="Bahnschrift" panose="020B0502040204020203" pitchFamily="34" charset="0"/>
              </a:rPr>
              <a:t>দিয়ে। আর যার সাথে লিংকআপ টা করা হবে সেটা &lt;</a:t>
            </a:r>
            <a:r>
              <a:rPr lang="en-US" dirty="0">
                <a:latin typeface="Bahnschrift" panose="020B0502040204020203" pitchFamily="34" charset="0"/>
              </a:rPr>
              <a:t>a&gt; tag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এর মধ্যে দিতে হয়। যেমন: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=”test.html” &gt; Link Text or Image or Video&lt;/a&gt; </a:t>
            </a:r>
            <a:r>
              <a:rPr lang="as-IN" dirty="0">
                <a:latin typeface="Bahnschrift" panose="020B0502040204020203" pitchFamily="34" charset="0"/>
              </a:rPr>
              <a:t>আর এই লিঙ্কিং তা তিন ধরণের হতে পারে।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Internal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en-US" dirty="0" smtClean="0">
                <a:latin typeface="Bahnschrift" panose="020B0502040204020203" pitchFamily="34" charset="0"/>
              </a:rPr>
              <a:t>Linking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চলুন উপরের তিন প্রকার লিংক সম্পর্কে জানা যাক: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 </a:t>
            </a:r>
            <a:r>
              <a:rPr lang="as-IN" dirty="0">
                <a:latin typeface="Bahnschrift" panose="020B0502040204020203" pitchFamily="34" charset="0"/>
              </a:rPr>
              <a:t>হচ্ছে সাধারণত পেজ এর মধ্যে বিভিন্ন পজিশন বা ট্যাগ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=”#middle”&gt;Go Middle&lt;/a&gt;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পেজ এর </a:t>
            </a:r>
            <a:r>
              <a:rPr lang="en-US" dirty="0">
                <a:latin typeface="Bahnschrift" panose="020B0502040204020203" pitchFamily="34" charset="0"/>
              </a:rPr>
              <a:t>middle </a:t>
            </a:r>
            <a:r>
              <a:rPr lang="as-IN" dirty="0">
                <a:latin typeface="Bahnschrift" panose="020B0502040204020203" pitchFamily="34" charset="0"/>
              </a:rPr>
              <a:t>নামক </a:t>
            </a:r>
            <a:r>
              <a:rPr lang="en-US" dirty="0">
                <a:latin typeface="Bahnschrift" panose="020B0502040204020203" pitchFamily="34" charset="0"/>
              </a:rPr>
              <a:t>id </a:t>
            </a:r>
            <a:r>
              <a:rPr lang="as-IN" dirty="0">
                <a:latin typeface="Bahnschrift" panose="020B0502040204020203" pitchFamily="34" charset="0"/>
              </a:rPr>
              <a:t>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Internal Link </a:t>
            </a:r>
            <a:r>
              <a:rPr lang="as-IN" dirty="0">
                <a:latin typeface="Bahnschrift" panose="020B0502040204020203" pitchFamily="34" charset="0"/>
              </a:rPr>
              <a:t>হচ্ছে একই সার্ভার এর এক পেজ এর সাথে অন্য পেজ এর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</a:t>
            </a:r>
            <a:r>
              <a:rPr lang="en-US" dirty="0">
                <a:latin typeface="Bahnschrift" panose="020B0502040204020203" pitchFamily="34" charset="0"/>
              </a:rPr>
              <a:t>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External Link </a:t>
            </a:r>
            <a:r>
              <a:rPr lang="as-IN" dirty="0">
                <a:latin typeface="Bahnschrift" panose="020B0502040204020203" pitchFamily="34" charset="0"/>
              </a:rPr>
              <a:t>হচ্ছে ভিন্ন কোনো সার্ভার এর যেকোনো পেজ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=”http://www.example.com/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</a:t>
            </a:r>
            <a:r>
              <a:rPr lang="en-US" dirty="0">
                <a:latin typeface="Bahnschrift" panose="020B0502040204020203" pitchFamily="34" charset="0"/>
              </a:rPr>
              <a:t>example.com 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Image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3618" y="2971800"/>
            <a:ext cx="9393382" cy="1938992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ইমেজ বা ছবি যুক্ত করার জন্য প্রয়োজনীয় ট্যাগটি হচ্ছে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। </a:t>
            </a:r>
            <a:r>
              <a:rPr lang="as-IN" dirty="0">
                <a:latin typeface="Bahnschrift" panose="020B0502040204020203" pitchFamily="34" charset="0"/>
              </a:rPr>
              <a:t>এর কোন শেষ ট্যাগ নেই। শুধুমাত্র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দিয়ে কোন কাজ হয় না, এর সাথে সবসময়ই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এট্রিবিউটটি ব্যবহার করতে হয়। যেমন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=”pic.png”&gt; , </a:t>
            </a:r>
            <a:r>
              <a:rPr lang="as-IN" dirty="0">
                <a:latin typeface="Bahnschrift" panose="020B0502040204020203" pitchFamily="34" charset="0"/>
              </a:rPr>
              <a:t>তাহলে </a:t>
            </a:r>
            <a:r>
              <a:rPr lang="en-US" dirty="0">
                <a:latin typeface="Bahnschrift" panose="020B0502040204020203" pitchFamily="34" charset="0"/>
              </a:rPr>
              <a:t>pic.png </a:t>
            </a:r>
            <a:r>
              <a:rPr lang="as-IN" dirty="0">
                <a:latin typeface="Bahnschrift" panose="020B0502040204020203" pitchFamily="34" charset="0"/>
              </a:rPr>
              <a:t>ইমেজটি প্রদর্শিত হবে।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ছাড়াও আরো আছে </a:t>
            </a:r>
            <a:r>
              <a:rPr lang="en-US" dirty="0">
                <a:latin typeface="Bahnschrift" panose="020B0502040204020203" pitchFamily="34" charset="0"/>
              </a:rPr>
              <a:t>alt attribute </a:t>
            </a:r>
            <a:r>
              <a:rPr lang="as-IN" dirty="0">
                <a:latin typeface="Bahnschrift" panose="020B0502040204020203" pitchFamily="34" charset="0"/>
              </a:rPr>
              <a:t>যা দিয়ে আপনি </a:t>
            </a:r>
            <a:r>
              <a:rPr lang="en-US" dirty="0">
                <a:latin typeface="Bahnschrift" panose="020B0502040204020203" pitchFamily="34" charset="0"/>
              </a:rPr>
              <a:t>image </a:t>
            </a:r>
            <a:r>
              <a:rPr lang="as-IN" dirty="0">
                <a:latin typeface="Bahnschrift" panose="020B0502040204020203" pitchFamily="34" charset="0"/>
              </a:rPr>
              <a:t>কোনো কারণে না পেলে অল্টারনেটিভ একটা লেখা দেখতে পারেন। এ ছাড়া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attribute </a:t>
            </a:r>
            <a:r>
              <a:rPr lang="as-IN" dirty="0">
                <a:latin typeface="Bahnschrift" panose="020B0502040204020203" pitchFamily="34" charset="0"/>
              </a:rPr>
              <a:t>দিয়ে ইমেজ এর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সেট করতে পারবেন।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image Tag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14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&lt;title&gt;Image Tag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 This is an example of image.&lt;/h3&gt;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="pic.png" alt="Sample Image" width="500" height="500"&gt;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477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10363200" cy="615553"/>
          </a:xfrm>
        </p:spPr>
        <p:txBody>
          <a:bodyPr/>
          <a:lstStyle/>
          <a:p>
            <a:r>
              <a:rPr lang="en-US" dirty="0"/>
              <a:t>Text Formatting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9372600" cy="138499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Bold, Italic, Underline, strikethrough, Subscript, Superscript </a:t>
            </a:r>
            <a:r>
              <a:rPr lang="as-IN" dirty="0">
                <a:latin typeface="Bahnschrift" panose="020B0502040204020203" pitchFamily="34" charset="0"/>
              </a:rPr>
              <a:t>ইত্যাদি টেক্সট ফরমেটিং এর কথা নিশ্চয় আপনাদের মনে আছে ?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ক্ষেত্রেও </a:t>
            </a:r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এর মত টেক্সট ফরমেটিং এর কাজ গুলো করা যায়।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 টেক্সট ফরমেটিং এর জন্য &lt;</a:t>
            </a:r>
            <a:r>
              <a:rPr lang="en-US" dirty="0">
                <a:latin typeface="Bahnschrift" panose="020B0502040204020203" pitchFamily="34" charset="0"/>
              </a:rPr>
              <a:t>b&gt;, &lt;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&gt;, &lt;u&gt;, &lt;strike&gt;, &lt;sub&gt;, &lt;sup&gt;, &lt;big&gt;, &lt;small&gt;&gt;, &lt;strong&gt;, &lt;</a:t>
            </a:r>
            <a:r>
              <a:rPr lang="en-US" dirty="0" err="1">
                <a:latin typeface="Bahnschrift" panose="020B0502040204020203" pitchFamily="34" charset="0"/>
              </a:rPr>
              <a:t>samp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tt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abbr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var</a:t>
            </a:r>
            <a:r>
              <a:rPr lang="en-US" dirty="0">
                <a:latin typeface="Bahnschrift" panose="020B0502040204020203" pitchFamily="34" charset="0"/>
              </a:rPr>
              <a:t>&gt;, &lt;code&gt;, &lt;address&gt; </a:t>
            </a:r>
            <a:r>
              <a:rPr lang="as-IN" dirty="0">
                <a:latin typeface="Bahnschrift" panose="020B0502040204020203" pitchFamily="34" charset="0"/>
              </a:rPr>
              <a:t>ইত্যাদি ট্যাগ সমূহ ব্যবহার করা হয়।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5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304800"/>
            <a:ext cx="8534400" cy="615553"/>
          </a:xfrm>
        </p:spPr>
        <p:txBody>
          <a:bodyPr/>
          <a:lstStyle/>
          <a:p>
            <a:r>
              <a:rPr lang="en-US" dirty="0"/>
              <a:t>Example of Text Formatting 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590800" y="1143000"/>
            <a:ext cx="8534400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&lt;title&gt;Text Formatting Tag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  &lt;b&gt; (Bold)&lt;/b&gt; This is an example of bold.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</a:t>
            </a:r>
            <a:r>
              <a:rPr lang="en-US" sz="1400" dirty="0"/>
              <a:t>&gt;(Italic)&lt;/</a:t>
            </a:r>
            <a:r>
              <a:rPr lang="en-US" sz="1400" dirty="0" err="1"/>
              <a:t>i</a:t>
            </a:r>
            <a:r>
              <a:rPr lang="en-US" sz="1400" dirty="0"/>
              <a:t>&gt; This is an example of Italic.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&lt;u&gt; (Underline) &lt;/u&gt; This is an example of Underline.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&lt;strike&gt;(Strike) &lt;/strike&gt; This is an example of Strike.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(CO&lt;sub&gt;2&lt;/sub&gt;) This is an example of Subscript.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(E=MC&lt;sup&gt;2&lt;/sup&gt;) This is an example of Superscript.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&lt;big&gt;(Big text)&lt;/big&gt;This is an example of Big.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&lt;small&gt;(Small text)&lt;/small&gt;This is an example of Small.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&lt;strong&gt;(Strong text)&lt;/strong&gt;This is an example of Strong.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samp</a:t>
            </a:r>
            <a:r>
              <a:rPr lang="en-US" sz="1400" dirty="0"/>
              <a:t>&gt;(Sample text) &lt;/</a:t>
            </a:r>
            <a:r>
              <a:rPr lang="en-US" sz="1400" dirty="0" err="1"/>
              <a:t>samp</a:t>
            </a:r>
            <a:r>
              <a:rPr lang="en-US" sz="1400" dirty="0"/>
              <a:t>&gt;This is an example of Sample.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tt</a:t>
            </a:r>
            <a:r>
              <a:rPr lang="en-US" sz="1400" dirty="0"/>
              <a:t>&gt;(Teletype)&lt;/</a:t>
            </a:r>
            <a:r>
              <a:rPr lang="en-US" sz="1400" dirty="0" err="1"/>
              <a:t>tt</a:t>
            </a:r>
            <a:r>
              <a:rPr lang="en-US" sz="1400" dirty="0"/>
              <a:t>&gt;This is an example of Teletype.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abbr</a:t>
            </a:r>
            <a:r>
              <a:rPr lang="en-US" sz="1400" dirty="0"/>
              <a:t>&gt; U.N.O&lt;/</a:t>
            </a:r>
            <a:r>
              <a:rPr lang="en-US" sz="1400" dirty="0" err="1"/>
              <a:t>abbr</a:t>
            </a:r>
            <a:r>
              <a:rPr lang="en-US" sz="1400" dirty="0"/>
              <a:t>&gt; United Nations Organization.) This is an example of Abbreviation.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var</a:t>
            </a:r>
            <a:r>
              <a:rPr lang="en-US" sz="1400" dirty="0"/>
              <a:t>&gt;x&lt;/</a:t>
            </a:r>
            <a:r>
              <a:rPr lang="en-US" sz="1400" dirty="0" err="1"/>
              <a:t>var</a:t>
            </a:r>
            <a:r>
              <a:rPr lang="en-US" sz="1400" dirty="0"/>
              <a:t>&gt; is a variable.)This is an example of Variable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(&lt;code&gt;Computer code text.&lt;/code&gt;) This is an example of Code.&lt;</a:t>
            </a:r>
            <a:r>
              <a:rPr lang="en-US" sz="1400" dirty="0" err="1"/>
              <a:t>br</a:t>
            </a:r>
            <a:r>
              <a:rPr lang="en-US" sz="1400" dirty="0"/>
              <a:t> /&gt; 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&lt;/p&gt;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0912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div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971800"/>
            <a:ext cx="8534400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মানে </a:t>
            </a:r>
            <a:r>
              <a:rPr lang="en-US" dirty="0">
                <a:latin typeface="Bahnschrift" panose="020B0502040204020203" pitchFamily="34" charset="0"/>
              </a:rPr>
              <a:t>Division, </a:t>
            </a:r>
            <a:r>
              <a:rPr lang="as-IN" dirty="0">
                <a:latin typeface="Bahnschrift" panose="020B0502040204020203" pitchFamily="34" charset="0"/>
              </a:rPr>
              <a:t>একটা অংশ বা ভাগ। এইচটিএমএল পেইজের একটা সেকশন। এইচটিএমএল ইলিম্যান্টকে বিভিন্ন গ্রুপে ভাগ করার জন্য </a:t>
            </a:r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span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ডিফল্ট রূপে একটা আরেকটার নিচে বসে , অর্থাৎ আপনি যদি কোনো টেক্সট লাইনের মধ্যে নির্দিষ্ট অংশকে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 একাধিক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করেন , দেখবেন একটা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আরেকটা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এর নিচে বসে সংশ্লিষ্ট লাইনটিকে ভেঙে দিবে। এবং এক লাইনে আন্তে হলে আপনাকে আলাদা করে আবার </a:t>
            </a:r>
            <a:r>
              <a:rPr lang="en-US" sz="2000" dirty="0">
                <a:latin typeface="Bahnschrift" panose="020B0502040204020203" pitchFamily="34" charset="0"/>
              </a:rPr>
              <a:t>CSS </a:t>
            </a:r>
            <a:r>
              <a:rPr lang="as-IN" sz="2000" dirty="0">
                <a:latin typeface="Bahnschrift" panose="020B0502040204020203" pitchFamily="34" charset="0"/>
              </a:rPr>
              <a:t>লিখতে হবে। আর এই কাজটি আপনি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দিয়ে করলে এই ধরণের সমস্যা হবে না। মূলত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হয় একটা লাইনের মধ্যের একটা নির্দিষ্ট অংশে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27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19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75226" y="2180532"/>
            <a:ext cx="11247643" cy="402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10363200" cy="615553"/>
          </a:xfrm>
        </p:spPr>
        <p:txBody>
          <a:bodyPr/>
          <a:lstStyle/>
          <a:p>
            <a:r>
              <a:rPr lang="en-US" dirty="0" smtClean="0"/>
              <a:t>Example of span tag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209800"/>
            <a:ext cx="8534400" cy="3877985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&lt;!</a:t>
            </a:r>
            <a:r>
              <a:rPr lang="en-US" dirty="0">
                <a:latin typeface="Bahnschrift" panose="020B0502040204020203" pitchFamily="34" charset="0"/>
              </a:rPr>
              <a:t>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Span&lt;/title&gt;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&lt;p&gt;This is a &lt;span style="</a:t>
            </a:r>
            <a:r>
              <a:rPr lang="en-US" dirty="0" err="1">
                <a:latin typeface="Bahnschrift" panose="020B0502040204020203" pitchFamily="34" charset="0"/>
              </a:rPr>
              <a:t>color:red;font-weight:bold</a:t>
            </a:r>
            <a:r>
              <a:rPr lang="en-US" dirty="0">
                <a:latin typeface="Bahnschrift" panose="020B0502040204020203" pitchFamily="34" charset="0"/>
              </a:rPr>
              <a:t>"&gt;Example of span tag&lt;/span&gt;. The span tag is used to inline-elements CSS in a document. 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</a:t>
            </a:r>
          </a:p>
          <a:p>
            <a:r>
              <a:rPr lang="en-US" dirty="0">
                <a:latin typeface="Bahnschrift" panose="020B0502040204020203" pitchFamily="34" charset="0"/>
              </a:rPr>
              <a:t>  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41943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81200"/>
            <a:ext cx="10663681" cy="1169551"/>
          </a:xfrm>
        </p:spPr>
        <p:txBody>
          <a:bodyPr/>
          <a:lstStyle/>
          <a:p>
            <a:r>
              <a:rPr lang="en-US" sz="3600" b="1" dirty="0"/>
              <a:t>HTML </a:t>
            </a:r>
            <a:r>
              <a:rPr lang="as-IN" sz="3600" b="1" dirty="0"/>
              <a:t>এ </a:t>
            </a:r>
            <a:r>
              <a:rPr lang="en-US" sz="3600" b="1" dirty="0"/>
              <a:t>Table </a:t>
            </a:r>
            <a:r>
              <a:rPr lang="as-IN" sz="3600" b="1" dirty="0"/>
              <a:t>কি?</a:t>
            </a:r>
            <a:r>
              <a:rPr lang="as-IN" b="1" dirty="0"/>
              <a:t/>
            </a:r>
            <a:br>
              <a:rPr lang="as-IN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71800"/>
            <a:ext cx="10435081" cy="1661993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বিভিন্ন ধরণের তথ্য উপাত্ত পরিসংখ্যান রিপোর্ট আকারে উপস্থাপন করার একটি অন্যতম পন্থা হচ্ছে টেবিল ব্যবহার করা। টেবিল তৈরির জন্য টেবিল ট্যাগ &lt;</a:t>
            </a:r>
            <a:r>
              <a:rPr lang="en-US" dirty="0">
                <a:latin typeface="Bahnschrift" panose="020B0502040204020203" pitchFamily="34" charset="0"/>
              </a:rPr>
              <a:t>table&gt;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একটি </a:t>
            </a:r>
            <a:r>
              <a:rPr lang="en-US" dirty="0">
                <a:latin typeface="Bahnschrift" panose="020B0502040204020203" pitchFamily="34" charset="0"/>
              </a:rPr>
              <a:t>table </a:t>
            </a:r>
            <a:r>
              <a:rPr lang="as-IN" dirty="0">
                <a:latin typeface="Bahnschrift" panose="020B0502040204020203" pitchFamily="34" charset="0"/>
              </a:rPr>
              <a:t>কত গুলো </a:t>
            </a:r>
            <a:r>
              <a:rPr lang="en-US" dirty="0">
                <a:latin typeface="Bahnschrift" panose="020B0502040204020203" pitchFamily="34" charset="0"/>
              </a:rPr>
              <a:t>row </a:t>
            </a:r>
            <a:r>
              <a:rPr lang="as-IN" dirty="0">
                <a:latin typeface="Bahnschrift" panose="020B0502040204020203" pitchFamily="34" charset="0"/>
              </a:rPr>
              <a:t>বা সারি তে বিভক্ত, সেটি উপস্থাপন করার জন্য &lt;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row” </a:t>
            </a:r>
            <a:r>
              <a:rPr lang="as-IN" dirty="0">
                <a:latin typeface="Bahnschrift" panose="020B0502040204020203" pitchFamily="34" charset="0"/>
              </a:rPr>
              <a:t>বুঝায়। আবার প্রত্যকটা সারিতে কত গুলো </a:t>
            </a:r>
            <a:r>
              <a:rPr lang="en-US" dirty="0">
                <a:latin typeface="Bahnschrift" panose="020B0502040204020203" pitchFamily="34" charset="0"/>
              </a:rPr>
              <a:t>data cells </a:t>
            </a:r>
            <a:r>
              <a:rPr lang="as-IN" dirty="0">
                <a:latin typeface="Bahnschrift" panose="020B0502040204020203" pitchFamily="34" charset="0"/>
              </a:rPr>
              <a:t>এ ভিবক্ত, তা বুঝাতে &lt;</a:t>
            </a:r>
            <a:r>
              <a:rPr lang="en-US" dirty="0">
                <a:latin typeface="Bahnschrift" panose="020B0502040204020203" pitchFamily="34" charset="0"/>
              </a:rPr>
              <a:t>td&gt;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>
                <a:latin typeface="Bahnschrift" panose="020B0502040204020203" pitchFamily="34" charset="0"/>
              </a:rPr>
              <a:t>td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data,” </a:t>
            </a:r>
            <a:r>
              <a:rPr lang="as-IN" dirty="0">
                <a:latin typeface="Bahnschrift" panose="020B0502040204020203" pitchFamily="34" charset="0"/>
              </a:rPr>
              <a:t>বুঝায়। </a:t>
            </a:r>
            <a:r>
              <a:rPr lang="en-US" dirty="0">
                <a:latin typeface="Bahnschrift" panose="020B0502040204020203" pitchFamily="34" charset="0"/>
              </a:rPr>
              <a:t>data cell </a:t>
            </a:r>
            <a:r>
              <a:rPr lang="as-IN" dirty="0">
                <a:latin typeface="Bahnschrift" panose="020B0502040204020203" pitchFamily="34" charset="0"/>
              </a:rPr>
              <a:t>এর কাজ হচ্ছে </a:t>
            </a:r>
            <a:r>
              <a:rPr lang="en-US" dirty="0">
                <a:latin typeface="Bahnschrift" panose="020B0502040204020203" pitchFamily="34" charset="0"/>
              </a:rPr>
              <a:t>content </a:t>
            </a:r>
            <a:r>
              <a:rPr lang="as-IN" dirty="0">
                <a:latin typeface="Bahnschrift" panose="020B0502040204020203" pitchFamily="34" charset="0"/>
              </a:rPr>
              <a:t>কে সংরক্ষন করা। একটি &lt;</a:t>
            </a:r>
            <a:r>
              <a:rPr lang="en-US" dirty="0">
                <a:latin typeface="Bahnschrift" panose="020B0502040204020203" pitchFamily="34" charset="0"/>
              </a:rPr>
              <a:t>td&gt; tag text, links, images, lists, forms, other tables </a:t>
            </a:r>
            <a:r>
              <a:rPr lang="as-IN" dirty="0">
                <a:latin typeface="Bahnschrift" panose="020B0502040204020203" pitchFamily="34" charset="0"/>
              </a:rPr>
              <a:t>ইত্যাদি সংরক্ষন করে।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90600"/>
            <a:ext cx="10663681" cy="492443"/>
          </a:xfrm>
        </p:spPr>
        <p:txBody>
          <a:bodyPr/>
          <a:lstStyle/>
          <a:p>
            <a:r>
              <a:rPr lang="en-US" sz="3200" b="1" dirty="0"/>
              <a:t>HTML </a:t>
            </a:r>
            <a:r>
              <a:rPr lang="as-IN" sz="3200" b="1" dirty="0"/>
              <a:t>এ </a:t>
            </a:r>
            <a:r>
              <a:rPr lang="en-US" sz="3200" b="1" dirty="0"/>
              <a:t>Table </a:t>
            </a:r>
            <a:r>
              <a:rPr lang="as-IN" sz="3200" b="1" dirty="0"/>
              <a:t>তৈরী করতে হলে কি জানা দরকার 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0643"/>
              </p:ext>
            </p:extLst>
          </p:nvPr>
        </p:nvGraphicFramePr>
        <p:xfrm>
          <a:off x="1371600" y="1676400"/>
          <a:ext cx="9982200" cy="4847399"/>
        </p:xfrm>
        <a:graphic>
          <a:graphicData uri="http://schemas.openxmlformats.org/drawingml/2006/table">
            <a:tbl>
              <a:tblPr/>
              <a:tblGrid>
                <a:gridCol w="4991100">
                  <a:extLst>
                    <a:ext uri="{9D8B030D-6E8A-4147-A177-3AD203B41FA5}">
                      <a16:colId xmlns:a16="http://schemas.microsoft.com/office/drawing/2014/main" xmlns="" val="3969428107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xmlns="" val="2752113557"/>
                    </a:ext>
                  </a:extLst>
                </a:gridCol>
              </a:tblGrid>
              <a:tr h="224263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ট্যাগের বিবরণ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031011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&lt;table&gt;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0810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হেডার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413965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&lt;tr&gt;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সারি(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row)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358513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সেল বা ডেটা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797273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&lt;caption&gt;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ক্যাপশন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75764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একের অধিক কলামকে গ্রুপ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9396206"/>
                  </a:ext>
                </a:extLst>
              </a:tr>
              <a:tr h="63471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 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এলিমেন্টের মধ্যে কলাম প্রোপার্টি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8555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&lt;thead&gt;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Header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3737316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&lt;tbody&gt;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body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90631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&lt;tfoot&gt;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 dirty="0">
                          <a:effectLst/>
                          <a:latin typeface="Bahnschrift" panose="020B0502040204020203" pitchFamily="34" charset="0"/>
                        </a:rPr>
                        <a:t>footer </a:t>
                      </a:r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78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2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914400"/>
            <a:ext cx="10663681" cy="635000"/>
          </a:xfrm>
        </p:spPr>
        <p:txBody>
          <a:bodyPr/>
          <a:lstStyle/>
          <a:p>
            <a:r>
              <a:rPr lang="en-US" dirty="0" smtClean="0"/>
              <a:t>Example of simple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159" y="1752600"/>
            <a:ext cx="10662919" cy="4801314"/>
          </a:xfrm>
        </p:spPr>
        <p:txBody>
          <a:bodyPr/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&lt;head&gt;</a:t>
            </a:r>
          </a:p>
          <a:p>
            <a:r>
              <a:rPr lang="en-US" sz="1200" dirty="0"/>
              <a:t>    &lt;title&gt;HTML Table&lt;/title&gt;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  &lt;table border="1" width="300" height="100"&gt;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&gt;Address&lt;/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Masuma</a:t>
            </a:r>
            <a:r>
              <a:rPr lang="en-US" sz="1200" dirty="0"/>
              <a:t> </a:t>
            </a:r>
            <a:r>
              <a:rPr lang="en-US" sz="1200" dirty="0" err="1"/>
              <a:t>Akter</a:t>
            </a:r>
            <a:r>
              <a:rPr lang="en-US" sz="1200" dirty="0"/>
              <a:t>&lt;/td&gt;</a:t>
            </a:r>
          </a:p>
          <a:p>
            <a:r>
              <a:rPr lang="en-US" sz="1200" dirty="0"/>
              <a:t>            &lt;td&gt;50&lt;/td&gt;</a:t>
            </a:r>
          </a:p>
          <a:p>
            <a:r>
              <a:rPr lang="en-US" sz="1200" dirty="0"/>
              <a:t>            &lt;td&gt;Dhaka&lt;/td&gt;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Rashed</a:t>
            </a:r>
            <a:r>
              <a:rPr lang="en-US" sz="1200" dirty="0"/>
              <a:t> Khan&lt;/td&gt;</a:t>
            </a:r>
          </a:p>
          <a:p>
            <a:r>
              <a:rPr lang="en-US" sz="1200" dirty="0"/>
              <a:t>            &lt;td&gt;55&lt;/td&gt;</a:t>
            </a:r>
          </a:p>
          <a:p>
            <a:r>
              <a:rPr lang="en-US" sz="1200" dirty="0"/>
              <a:t>            &lt;td&gt;Khulna&lt;/td&gt;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&lt;/table&gt;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036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7400"/>
            <a:ext cx="10663681" cy="492443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cellspacing</a:t>
            </a:r>
            <a:r>
              <a:rPr lang="en-US" sz="3200" b="1" dirty="0"/>
              <a:t> </a:t>
            </a:r>
            <a:r>
              <a:rPr lang="as-IN" sz="3200" b="1" dirty="0"/>
              <a:t>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662919" cy="92333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সেল এর বর্ডার থেকে তার </a:t>
            </a:r>
            <a:r>
              <a:rPr lang="en-US" sz="2000" dirty="0">
                <a:latin typeface="Bahnschrift" panose="020B0502040204020203" pitchFamily="34" charset="0"/>
              </a:rPr>
              <a:t>content </a:t>
            </a:r>
            <a:r>
              <a:rPr lang="as-IN" sz="2000" dirty="0">
                <a:latin typeface="Bahnschrift" panose="020B0502040204020203" pitchFamily="34" charset="0"/>
              </a:rPr>
              <a:t>এর দূরত্ব কতটুকু হবে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cellpadding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আর এক সেল থেকে অন্য সেল কতটুকু দুরুত্বে বসবে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cellspacing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6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685800"/>
            <a:ext cx="6400800" cy="492443"/>
          </a:xfrm>
        </p:spPr>
        <p:txBody>
          <a:bodyPr/>
          <a:lstStyle/>
          <a:p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56467"/>
            <a:ext cx="10662919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Cellpadding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cellpadding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20593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609600"/>
            <a:ext cx="6398641" cy="492443"/>
          </a:xfrm>
        </p:spPr>
        <p:txBody>
          <a:bodyPr/>
          <a:lstStyle/>
          <a:p>
            <a:r>
              <a:rPr lang="en-US" sz="3200" b="1" dirty="0" err="1"/>
              <a:t>cellsapcing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0" y="1108970"/>
            <a:ext cx="10662919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cellspacing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cellspacing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6625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10663681" cy="492443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rowspan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colspan</a:t>
            </a:r>
            <a:r>
              <a:rPr lang="en-US" sz="3200" b="1" dirty="0"/>
              <a:t> </a:t>
            </a:r>
            <a:r>
              <a:rPr lang="as-IN" sz="3200" b="1" dirty="0"/>
              <a:t>এর কাজ 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352800"/>
            <a:ext cx="10662919" cy="61555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একাধিক </a:t>
            </a:r>
            <a:r>
              <a:rPr lang="en-US" sz="2000" dirty="0">
                <a:latin typeface="Bahnschrift" panose="020B0502040204020203" pitchFamily="34" charset="0"/>
              </a:rPr>
              <a:t>row </a:t>
            </a:r>
            <a:r>
              <a:rPr lang="as-IN" sz="2000" dirty="0">
                <a:latin typeface="Bahnschrift" panose="020B0502040204020203" pitchFamily="34" charset="0"/>
              </a:rPr>
              <a:t>কে একটা </a:t>
            </a:r>
            <a:r>
              <a:rPr lang="en-US" sz="2000" dirty="0">
                <a:latin typeface="Bahnschrift" panose="020B0502040204020203" pitchFamily="34" charset="0"/>
              </a:rPr>
              <a:t>single cell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as-IN" sz="2000" dirty="0" smtClean="0">
                <a:latin typeface="Bahnschrift" panose="020B0502040204020203" pitchFamily="34" charset="0"/>
              </a:rPr>
              <a:t>রূপান্তর </a:t>
            </a:r>
            <a:r>
              <a:rPr lang="as-IN" sz="2000" dirty="0">
                <a:latin typeface="Bahnschrift" panose="020B0502040204020203" pitchFamily="34" charset="0"/>
              </a:rPr>
              <a:t>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rowspan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as-IN" sz="2000" dirty="0" smtClean="0">
                <a:latin typeface="Bahnschrift" panose="020B0502040204020203" pitchFamily="34" charset="0"/>
              </a:rPr>
              <a:t>এবং একাধিক </a:t>
            </a:r>
            <a:r>
              <a:rPr lang="en-US" sz="2000" dirty="0" smtClean="0">
                <a:latin typeface="Bahnschrift" panose="020B0502040204020203" pitchFamily="34" charset="0"/>
              </a:rPr>
              <a:t>cell </a:t>
            </a:r>
            <a:r>
              <a:rPr lang="as-IN" sz="2000" dirty="0" smtClean="0">
                <a:latin typeface="Bahnschrift" panose="020B0502040204020203" pitchFamily="34" charset="0"/>
              </a:rPr>
              <a:t>কে একটা </a:t>
            </a:r>
            <a:r>
              <a:rPr lang="en-US" sz="2000" dirty="0" smtClean="0">
                <a:latin typeface="Bahnschrift" panose="020B0502040204020203" pitchFamily="34" charset="0"/>
              </a:rPr>
              <a:t>single cell </a:t>
            </a:r>
            <a:r>
              <a:rPr lang="as-IN" sz="2000" dirty="0" smtClean="0">
                <a:latin typeface="Bahnschrift" panose="020B0502040204020203" pitchFamily="34" charset="0"/>
              </a:rPr>
              <a:t>এ রূপান্তর 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colspan</a:t>
            </a:r>
            <a:r>
              <a:rPr lang="en-US" sz="2000" dirty="0" smtClean="0">
                <a:latin typeface="Bahnschrift" panose="020B0502040204020203" pitchFamily="34" charset="0"/>
              </a:rPr>
              <a:t> attribute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50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381000"/>
            <a:ext cx="5867400" cy="492443"/>
          </a:xfrm>
        </p:spPr>
        <p:txBody>
          <a:bodyPr/>
          <a:lstStyle/>
          <a:p>
            <a:r>
              <a:rPr lang="en-US" sz="3200" dirty="0" smtClean="0"/>
              <a:t>Example of </a:t>
            </a:r>
            <a:r>
              <a:rPr lang="en-US" sz="3200" dirty="0" err="1"/>
              <a:t>colspan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873443"/>
            <a:ext cx="8077200" cy="6001643"/>
          </a:xfrm>
        </p:spPr>
        <p:txBody>
          <a:bodyPr/>
          <a:lstStyle/>
          <a:p>
            <a:r>
              <a:rPr lang="en-US" sz="1300" dirty="0"/>
              <a:t>&lt;!DOCTYPE html&gt;</a:t>
            </a:r>
          </a:p>
          <a:p>
            <a:r>
              <a:rPr lang="en-US" sz="1300" dirty="0"/>
              <a:t>&lt;html&gt;</a:t>
            </a:r>
          </a:p>
          <a:p>
            <a:r>
              <a:rPr lang="en-US" sz="1300" dirty="0"/>
              <a:t>&lt;head&gt;</a:t>
            </a:r>
          </a:p>
          <a:p>
            <a:r>
              <a:rPr lang="en-US" sz="1300" dirty="0"/>
              <a:t>    &lt;title&gt;HTML Table with </a:t>
            </a:r>
            <a:r>
              <a:rPr lang="en-US" sz="1300" dirty="0" err="1"/>
              <a:t>colspan</a:t>
            </a:r>
            <a:r>
              <a:rPr lang="en-US" sz="1300" dirty="0"/>
              <a:t>&lt;/title&gt;</a:t>
            </a:r>
          </a:p>
          <a:p>
            <a:r>
              <a:rPr lang="en-US" sz="1300" dirty="0"/>
              <a:t>&lt;/head&gt;</a:t>
            </a:r>
          </a:p>
          <a:p>
            <a:r>
              <a:rPr lang="en-US" sz="1300" dirty="0"/>
              <a:t>&lt;body&gt;</a:t>
            </a:r>
          </a:p>
          <a:p>
            <a:r>
              <a:rPr lang="en-US" sz="1300" dirty="0"/>
              <a:t>     &lt;table border="1" width="300" height="100" border="1"&gt;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 </a:t>
            </a:r>
            <a:r>
              <a:rPr lang="en-US" sz="1300" dirty="0" err="1"/>
              <a:t>colspan</a:t>
            </a:r>
            <a:r>
              <a:rPr lang="en-US" sz="1300" dirty="0"/>
              <a:t>="3"&gt;Student Information&lt;/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 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&gt;Name&lt;/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&gt;Age&lt;/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&gt;Address&lt;/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Masuma</a:t>
            </a:r>
            <a:r>
              <a:rPr lang="en-US" sz="1300" dirty="0"/>
              <a:t> </a:t>
            </a:r>
            <a:r>
              <a:rPr lang="en-US" sz="1300" dirty="0" err="1"/>
              <a:t>Akter</a:t>
            </a:r>
            <a:r>
              <a:rPr lang="en-US" sz="1300" dirty="0"/>
              <a:t>&lt;/td&gt;</a:t>
            </a:r>
          </a:p>
          <a:p>
            <a:r>
              <a:rPr lang="en-US" sz="1300" dirty="0"/>
              <a:t>            &lt;td&gt;50&lt;/td&gt;</a:t>
            </a:r>
          </a:p>
          <a:p>
            <a:r>
              <a:rPr lang="en-US" sz="1300" dirty="0"/>
              <a:t>            &lt;td&gt;Dhaka&lt;/td&gt;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Rashed</a:t>
            </a:r>
            <a:r>
              <a:rPr lang="en-US" sz="1300" dirty="0"/>
              <a:t> Khan&lt;/td&gt;</a:t>
            </a:r>
          </a:p>
          <a:p>
            <a:r>
              <a:rPr lang="en-US" sz="1300" dirty="0"/>
              <a:t>            &lt;td&gt;55&lt;/td&gt;</a:t>
            </a:r>
          </a:p>
          <a:p>
            <a:r>
              <a:rPr lang="en-US" sz="1300" dirty="0"/>
              <a:t>            &lt;td&gt;Khulna&lt;/td&gt;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&lt;/table&gt;</a:t>
            </a:r>
          </a:p>
          <a:p>
            <a:r>
              <a:rPr lang="en-US" sz="1300" dirty="0"/>
              <a:t>  </a:t>
            </a:r>
          </a:p>
          <a:p>
            <a:r>
              <a:rPr lang="en-US" sz="1300" dirty="0"/>
              <a:t>  &lt;/body&gt;</a:t>
            </a:r>
          </a:p>
          <a:p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33793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304800"/>
            <a:ext cx="4874641" cy="492443"/>
          </a:xfrm>
        </p:spPr>
        <p:txBody>
          <a:bodyPr/>
          <a:lstStyle/>
          <a:p>
            <a:r>
              <a:rPr lang="en-US" sz="3200" dirty="0" smtClean="0"/>
              <a:t>Example of </a:t>
            </a:r>
            <a:r>
              <a:rPr lang="en-US" sz="3200" dirty="0" err="1" smtClean="0"/>
              <a:t>rowspan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0" y="804170"/>
            <a:ext cx="7312659" cy="6032421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rowspan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border="1"&gt;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colspan</a:t>
            </a:r>
            <a:r>
              <a:rPr lang="en-US" sz="1400" dirty="0"/>
              <a:t>="3"&gt;Student Information&lt;/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="4"&gt;Name&lt;/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Sojib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05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860" y="775208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HTML</a:t>
            </a:r>
            <a:r>
              <a:rPr spc="-185" dirty="0"/>
              <a:t> </a:t>
            </a:r>
            <a:r>
              <a:rPr spc="-1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1969"/>
            <a:ext cx="7886065" cy="21717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HTML can be edited by using a professional HTML editor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like: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Adobe Dreamweaver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Microsoft Expression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CoffeeCup HTML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Editor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Notepad ++ /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Notepad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457200"/>
            <a:ext cx="4265041" cy="499370"/>
          </a:xfrm>
        </p:spPr>
        <p:txBody>
          <a:bodyPr/>
          <a:lstStyle/>
          <a:p>
            <a:r>
              <a:rPr lang="en-US" sz="3200" b="1" dirty="0"/>
              <a:t>html table </a:t>
            </a:r>
            <a:r>
              <a:rPr lang="en-US" sz="3200" b="1" dirty="0" smtClean="0"/>
              <a:t>caption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0355"/>
            <a:ext cx="10662919" cy="544764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html table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caption </a:t>
            </a:r>
            <a:r>
              <a:rPr lang="as-IN" dirty="0">
                <a:latin typeface="Bahnschrift" panose="020B0502040204020203" pitchFamily="34" charset="0"/>
              </a:rPr>
              <a:t>যুক্ত করতে হলে আপনাকে &lt;</a:t>
            </a:r>
            <a:r>
              <a:rPr lang="en-US" dirty="0">
                <a:latin typeface="Bahnschrift" panose="020B0502040204020203" pitchFamily="34" charset="0"/>
              </a:rPr>
              <a:t>caption&gt;&lt;/caption&gt; </a:t>
            </a:r>
            <a:r>
              <a:rPr lang="as-IN" dirty="0">
                <a:latin typeface="Bahnschrift" panose="020B0502040204020203" pitchFamily="34" charset="0"/>
              </a:rPr>
              <a:t>টি ব্যবহার করতে হবে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1400" dirty="0"/>
              <a:t>&lt;table border="1" width="300" height="100" border="1"&gt;</a:t>
            </a:r>
          </a:p>
          <a:p>
            <a:r>
              <a:rPr lang="en-US" sz="1400" dirty="0"/>
              <a:t>        &lt;caption&gt;HTML Table Example with Caption&lt;/caption&gt;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53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0663681" cy="369332"/>
          </a:xfrm>
        </p:spPr>
        <p:txBody>
          <a:bodyPr/>
          <a:lstStyle/>
          <a:p>
            <a:pPr fontAlgn="base"/>
            <a:r>
              <a:rPr lang="en-US" sz="2400" b="1" dirty="0"/>
              <a:t>html table </a:t>
            </a:r>
            <a:r>
              <a:rPr lang="as-IN" sz="2400" b="1" dirty="0"/>
              <a:t>এ কিভাবে </a:t>
            </a:r>
            <a:r>
              <a:rPr lang="en-US" sz="2400" b="1" dirty="0"/>
              <a:t>header, body </a:t>
            </a:r>
            <a:r>
              <a:rPr lang="as-IN" sz="2400" b="1" dirty="0"/>
              <a:t>এবং </a:t>
            </a:r>
            <a:r>
              <a:rPr lang="en-US" sz="2400" b="1" dirty="0"/>
              <a:t>footer </a:t>
            </a:r>
            <a:r>
              <a:rPr lang="as-IN" sz="2400" b="1" dirty="0"/>
              <a:t>এরিয়া নির্ধারণ করবেন?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61555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header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 tag , body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 tag </a:t>
            </a:r>
            <a:r>
              <a:rPr lang="as-IN" sz="2000" dirty="0">
                <a:latin typeface="Bahnschrift" panose="020B0502040204020203" pitchFamily="34" charset="0"/>
              </a:rPr>
              <a:t>এবং </a:t>
            </a:r>
            <a:r>
              <a:rPr lang="en-US" sz="2000" dirty="0">
                <a:latin typeface="Bahnschrift" panose="020B0502040204020203" pitchFamily="34" charset="0"/>
              </a:rPr>
              <a:t>footer </a:t>
            </a:r>
            <a:r>
              <a:rPr lang="as-IN" sz="2000" dirty="0">
                <a:latin typeface="Bahnschrift" panose="020B0502040204020203" pitchFamily="34" charset="0"/>
              </a:rPr>
              <a:t>এরিয়া এর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0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04800"/>
            <a:ext cx="4722241" cy="635000"/>
          </a:xfrm>
        </p:spPr>
        <p:txBody>
          <a:bodyPr/>
          <a:lstStyle/>
          <a:p>
            <a:r>
              <a:rPr lang="en-US" dirty="0" smtClean="0"/>
              <a:t>Example of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10662919" cy="9356408"/>
          </a:xfrm>
        </p:spPr>
        <p:txBody>
          <a:bodyPr/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&lt;title&gt;HTML Table with </a:t>
            </a:r>
            <a:r>
              <a:rPr lang="en-US" sz="1600" dirty="0" err="1"/>
              <a:t>header,body</a:t>
            </a:r>
            <a:r>
              <a:rPr lang="en-US" sz="1600" dirty="0"/>
              <a:t> and footer&lt;/title&gt;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 &lt;table border="1" width="300" height="100" border="1"&gt;</a:t>
            </a:r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     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&gt;Name&lt;/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&gt;Age&lt;/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&gt;Address&lt;/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Masuma</a:t>
            </a:r>
            <a:r>
              <a:rPr lang="en-US" sz="1600" dirty="0"/>
              <a:t> </a:t>
            </a:r>
            <a:r>
              <a:rPr lang="en-US" sz="1600" dirty="0" err="1"/>
              <a:t>Akter</a:t>
            </a:r>
            <a:r>
              <a:rPr lang="en-US" sz="1600" dirty="0"/>
              <a:t>&lt;/td&gt;</a:t>
            </a:r>
          </a:p>
          <a:p>
            <a:r>
              <a:rPr lang="en-US" sz="1600" dirty="0"/>
              <a:t>            &lt;td&gt;50&lt;/td&gt;</a:t>
            </a:r>
          </a:p>
          <a:p>
            <a:r>
              <a:rPr lang="en-US" sz="1600" dirty="0"/>
              <a:t>            &lt;td&gt;Dhaka&lt;/td&gt;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 </a:t>
            </a:r>
            <a:r>
              <a:rPr lang="en-US" sz="1600" dirty="0" err="1"/>
              <a:t>colspan</a:t>
            </a:r>
            <a:r>
              <a:rPr lang="en-US" sz="1600" dirty="0"/>
              <a:t>="3"&gt;&lt;center&gt;This is Footer&lt;/center&gt;&lt;/td&gt;</a:t>
            </a:r>
          </a:p>
          <a:p>
            <a:r>
              <a:rPr lang="en-US" sz="1600" dirty="0"/>
              <a:t>             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Rashed</a:t>
            </a:r>
            <a:r>
              <a:rPr lang="en-US" sz="1600" dirty="0"/>
              <a:t> Khan&lt;/td&gt;</a:t>
            </a:r>
          </a:p>
          <a:p>
            <a:r>
              <a:rPr lang="en-US" sz="1600" dirty="0"/>
              <a:t>            &lt;td&gt;55&lt;/td&gt;</a:t>
            </a:r>
          </a:p>
          <a:p>
            <a:r>
              <a:rPr lang="en-US" sz="1600" dirty="0"/>
              <a:t>            &lt;td&gt;Khulna&lt;/td&gt;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&lt;/table&gt;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228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59" y="1676400"/>
            <a:ext cx="4267200" cy="615553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as-IN" b="1" dirty="0"/>
              <a:t>এ </a:t>
            </a:r>
            <a:r>
              <a:rPr lang="en-US" b="1" dirty="0"/>
              <a:t>Form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24200"/>
            <a:ext cx="10662919" cy="2462213"/>
          </a:xfrm>
        </p:spPr>
        <p:txBody>
          <a:bodyPr/>
          <a:lstStyle/>
          <a:p>
            <a:pPr algn="just" fontAlgn="base"/>
            <a:r>
              <a:rPr lang="as-IN" sz="2000" dirty="0">
                <a:latin typeface="Bahnschrift" panose="020B0502040204020203" pitchFamily="34" charset="0"/>
              </a:rPr>
              <a:t>সাইটের ব্যবহারকারীদের থেকে সরাসরি তথ্য নেয়ার যে মাধ্যম সেটাকে বলা হয় </a:t>
            </a:r>
            <a:r>
              <a:rPr lang="en-US" sz="2000" dirty="0">
                <a:latin typeface="Bahnschrift" panose="020B0502040204020203" pitchFamily="34" charset="0"/>
              </a:rPr>
              <a:t>form। </a:t>
            </a:r>
            <a:r>
              <a:rPr lang="as-IN" sz="2000" dirty="0">
                <a:latin typeface="Bahnschrift" panose="020B0502040204020203" pitchFamily="34" charset="0"/>
              </a:rPr>
              <a:t>বিশেষ করে ডাইনামিক এবং ডাটাবেজ নির্ভর ওয়েব সাইটের লগ ইন সিস্টেম, ভোটিং সিস্টেম, কন্টাক্ট ফর্ম সহ ব্যবহারকারীর তথ্য সংগ্রহ করার জন্য এইচটিএমএল ফর্ম ব্যবহৃত হয়ে থাকে।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Form </a:t>
            </a:r>
            <a:r>
              <a:rPr lang="as-IN" sz="2000" dirty="0">
                <a:latin typeface="Bahnschrift" panose="020B0502040204020203" pitchFamily="34" charset="0"/>
              </a:rPr>
              <a:t>ট্যাগ দিয়ে </a:t>
            </a:r>
            <a:r>
              <a:rPr lang="en-US" sz="2000" dirty="0">
                <a:latin typeface="Bahnschrift" panose="020B0502040204020203" pitchFamily="34" charset="0"/>
              </a:rPr>
              <a:t>user/visitor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information collect </a:t>
            </a:r>
            <a:r>
              <a:rPr lang="as-IN" sz="2000" dirty="0">
                <a:latin typeface="Bahnschrift" panose="020B0502040204020203" pitchFamily="34" charset="0"/>
              </a:rPr>
              <a:t>করার পর আপনাকে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অর্থাৎ </a:t>
            </a:r>
            <a:r>
              <a:rPr lang="en-US" sz="2000" dirty="0">
                <a:latin typeface="Bahnschrift" panose="020B0502040204020203" pitchFamily="34" charset="0"/>
              </a:rPr>
              <a:t>ASP, PHP or python </a:t>
            </a:r>
            <a:r>
              <a:rPr lang="as-IN" sz="2000" dirty="0">
                <a:latin typeface="Bahnschrift" panose="020B0502040204020203" pitchFamily="34" charset="0"/>
              </a:rPr>
              <a:t>ইত্যাদি দিয়ে </a:t>
            </a:r>
            <a:r>
              <a:rPr lang="en-US" sz="2000" dirty="0">
                <a:latin typeface="Bahnschrift" panose="020B0502040204020203" pitchFamily="34" charset="0"/>
              </a:rPr>
              <a:t>process </a:t>
            </a:r>
            <a:r>
              <a:rPr lang="as-IN" sz="2000" dirty="0">
                <a:latin typeface="Bahnschrift" panose="020B0502040204020203" pitchFamily="34" charset="0"/>
              </a:rPr>
              <a:t>করে সংরক্ষন করতে পারবেন।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</a:t>
            </a:r>
            <a:r>
              <a:rPr lang="en-US" sz="2000" dirty="0">
                <a:latin typeface="Bahnschrift" panose="020B0502040204020203" pitchFamily="34" charset="0"/>
              </a:rPr>
              <a:t>form&gt;—&lt;/form&gt; </a:t>
            </a:r>
            <a:r>
              <a:rPr lang="as-IN" sz="2000" dirty="0">
                <a:latin typeface="Bahnschrift" panose="020B0502040204020203" pitchFamily="34" charset="0"/>
              </a:rPr>
              <a:t>এই ট্যাগ এর মাধ্যমে </a:t>
            </a:r>
            <a:r>
              <a:rPr lang="en-US" sz="2000" dirty="0">
                <a:latin typeface="Bahnschrift" panose="020B0502040204020203" pitchFamily="34" charset="0"/>
              </a:rPr>
              <a:t>code </a:t>
            </a:r>
            <a:r>
              <a:rPr lang="as-IN" sz="2000" dirty="0">
                <a:latin typeface="Bahnschrift" panose="020B0502040204020203" pitchFamily="34" charset="0"/>
              </a:rPr>
              <a:t>করতে হয়। </a:t>
            </a:r>
            <a:r>
              <a:rPr lang="en-US" sz="2000" dirty="0">
                <a:latin typeface="Bahnschrift" panose="020B0502040204020203" pitchFamily="34" charset="0"/>
              </a:rPr>
              <a:t>Information process </a:t>
            </a:r>
            <a:r>
              <a:rPr lang="as-IN" sz="2000" dirty="0">
                <a:latin typeface="Bahnschrift" panose="020B0502040204020203" pitchFamily="34" charset="0"/>
              </a:rPr>
              <a:t>করতে বিভিন্ন </a:t>
            </a:r>
            <a:r>
              <a:rPr lang="en-US" sz="2000" dirty="0">
                <a:latin typeface="Bahnschrift" panose="020B0502040204020203" pitchFamily="34" charset="0"/>
              </a:rPr>
              <a:t>Tags &amp; 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করতে হয়।</a:t>
            </a:r>
          </a:p>
          <a:p>
            <a:pPr algn="just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7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76400"/>
            <a:ext cx="4569841" cy="615553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971800"/>
            <a:ext cx="10662919" cy="2739211"/>
          </a:xfrm>
        </p:spPr>
        <p:txBody>
          <a:bodyPr/>
          <a:lstStyle/>
          <a:p>
            <a:r>
              <a:rPr lang="en-US" sz="2000" b="1" dirty="0">
                <a:latin typeface="Bahnschrift" panose="020B0502040204020203" pitchFamily="34" charset="0"/>
              </a:rPr>
              <a:t>form </a:t>
            </a:r>
            <a:r>
              <a:rPr lang="as-IN" sz="2000" b="1" dirty="0">
                <a:latin typeface="Bahnschrift" panose="020B0502040204020203" pitchFamily="34" charset="0"/>
              </a:rPr>
              <a:t>তৈরী করার জন্য ব্যবহৃত &lt;</a:t>
            </a:r>
            <a:r>
              <a:rPr lang="en-US" sz="2000" b="1" dirty="0">
                <a:latin typeface="Bahnschrift" panose="020B0502040204020203" pitchFamily="34" charset="0"/>
              </a:rPr>
              <a:t>form&gt; tag </a:t>
            </a:r>
            <a:r>
              <a:rPr lang="as-IN" sz="2000" b="1" dirty="0">
                <a:latin typeface="Bahnschrift" panose="020B0502040204020203" pitchFamily="34" charset="0"/>
              </a:rPr>
              <a:t>এ বহুল বেবহত </a:t>
            </a:r>
            <a:r>
              <a:rPr lang="en-US" sz="2000" b="1" dirty="0">
                <a:latin typeface="Bahnschrift" panose="020B0502040204020203" pitchFamily="34" charset="0"/>
              </a:rPr>
              <a:t>Attributes </a:t>
            </a:r>
            <a:r>
              <a:rPr lang="as-IN" sz="2000" b="1" dirty="0">
                <a:latin typeface="Bahnschrift" panose="020B0502040204020203" pitchFamily="34" charset="0"/>
              </a:rPr>
              <a:t>গুলো </a:t>
            </a:r>
            <a:r>
              <a:rPr lang="as-IN" sz="2000" b="1" dirty="0" smtClean="0">
                <a:latin typeface="Bahnschrift" panose="020B0502040204020203" pitchFamily="34" charset="0"/>
              </a:rPr>
              <a:t>হল-</a:t>
            </a:r>
            <a:endParaRPr lang="en-US" sz="2000" b="1" dirty="0" smtClean="0">
              <a:latin typeface="Bahnschrift" panose="020B0502040204020203" pitchFamily="34" charset="0"/>
            </a:endParaRPr>
          </a:p>
          <a:p>
            <a:endParaRPr lang="as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Action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data pass </a:t>
            </a:r>
            <a:r>
              <a:rPr lang="as-IN" sz="2000" dirty="0">
                <a:latin typeface="Bahnschrift" panose="020B0502040204020203" pitchFamily="34" charset="0"/>
              </a:rPr>
              <a:t>করে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Target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কাজ হল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pass </a:t>
            </a:r>
            <a:r>
              <a:rPr lang="as-IN" sz="2000" dirty="0">
                <a:latin typeface="Bahnschrift" panose="020B0502040204020203" pitchFamily="34" charset="0"/>
              </a:rPr>
              <a:t>হওয়া </a:t>
            </a:r>
            <a:r>
              <a:rPr lang="en-US" sz="2000" dirty="0">
                <a:latin typeface="Bahnschrift" panose="020B0502040204020203" pitchFamily="34" charset="0"/>
              </a:rPr>
              <a:t>result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new tab (window), frame </a:t>
            </a:r>
            <a:r>
              <a:rPr lang="as-IN" sz="2000" dirty="0">
                <a:latin typeface="Bahnschrift" panose="020B0502040204020203" pitchFamily="34" charset="0"/>
              </a:rPr>
              <a:t>অথবা </a:t>
            </a:r>
            <a:r>
              <a:rPr lang="en-US" sz="2000" dirty="0">
                <a:latin typeface="Bahnschrift" panose="020B0502040204020203" pitchFamily="34" charset="0"/>
              </a:rPr>
              <a:t>current window </a:t>
            </a:r>
            <a:r>
              <a:rPr lang="as-IN" sz="2000" dirty="0">
                <a:latin typeface="Bahnschrift" panose="020B0502040204020203" pitchFamily="34" charset="0"/>
              </a:rPr>
              <a:t>তে </a:t>
            </a:r>
            <a:r>
              <a:rPr lang="en-US" sz="2000" dirty="0">
                <a:latin typeface="Bahnschrift" panose="020B0502040204020203" pitchFamily="34" charset="0"/>
              </a:rPr>
              <a:t>show </a:t>
            </a:r>
            <a:r>
              <a:rPr lang="as-IN" sz="2000" dirty="0">
                <a:latin typeface="Bahnschrift" panose="020B0502040204020203" pitchFamily="34" charset="0"/>
              </a:rPr>
              <a:t>সেটাকে </a:t>
            </a:r>
            <a:r>
              <a:rPr lang="en-US" sz="2000" dirty="0">
                <a:latin typeface="Bahnschrift" panose="020B0502040204020203" pitchFamily="34" charset="0"/>
              </a:rPr>
              <a:t>specify </a:t>
            </a:r>
            <a:r>
              <a:rPr lang="as-IN" sz="2000" dirty="0">
                <a:latin typeface="Bahnschrift" panose="020B0502040204020203" pitchFamily="34" charset="0"/>
              </a:rPr>
              <a:t>করা। এর </a:t>
            </a:r>
            <a:r>
              <a:rPr lang="en-US" sz="2000" dirty="0">
                <a:latin typeface="Bahnschrift" panose="020B0502040204020203" pitchFamily="34" charset="0"/>
              </a:rPr>
              <a:t>value </a:t>
            </a:r>
            <a:r>
              <a:rPr lang="as-IN" sz="2000" dirty="0">
                <a:latin typeface="Bahnschrift" panose="020B0502040204020203" pitchFamily="34" charset="0"/>
              </a:rPr>
              <a:t>গুলো হল _</a:t>
            </a:r>
            <a:r>
              <a:rPr lang="en-US" sz="2000" dirty="0">
                <a:latin typeface="Bahnschrift" panose="020B0502040204020203" pitchFamily="34" charset="0"/>
              </a:rPr>
              <a:t>self, _blank, _top </a:t>
            </a:r>
            <a:r>
              <a:rPr lang="as-IN" sz="2000" dirty="0">
                <a:latin typeface="Bahnschrift" panose="020B0502040204020203" pitchFamily="34" charset="0"/>
              </a:rPr>
              <a:t>এবং _</a:t>
            </a:r>
            <a:r>
              <a:rPr lang="en-US" sz="2000" dirty="0" smtClean="0">
                <a:latin typeface="Bahnschrift" panose="020B0502040204020203" pitchFamily="34" charset="0"/>
              </a:rPr>
              <a:t>parent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Bahnschrift" panose="020B0502040204020203" pitchFamily="34" charset="0"/>
              </a:rPr>
              <a:t>Enctype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কে কিভাবে</a:t>
            </a:r>
            <a:r>
              <a:rPr lang="en-US" sz="2000" dirty="0">
                <a:latin typeface="Bahnschrift" panose="020B0502040204020203" pitchFamily="34" charset="0"/>
              </a:rPr>
              <a:t>server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submit/</a:t>
            </a:r>
            <a:r>
              <a:rPr lang="as-IN" sz="2000" dirty="0">
                <a:latin typeface="Bahnschrift" panose="020B0502040204020203" pitchFamily="34" charset="0"/>
              </a:rPr>
              <a:t>পাঠানোর পূর্বে </a:t>
            </a:r>
            <a:r>
              <a:rPr lang="en-US" sz="2000" dirty="0">
                <a:latin typeface="Bahnschrift" panose="020B0502040204020203" pitchFamily="34" charset="0"/>
              </a:rPr>
              <a:t>encode </a:t>
            </a:r>
            <a:r>
              <a:rPr lang="as-IN" sz="2000" dirty="0">
                <a:latin typeface="Bahnschrift" panose="020B0502040204020203" pitchFamily="34" charset="0"/>
              </a:rPr>
              <a:t>করে সেটাই নির্ধারণ করে।</a:t>
            </a:r>
            <a:r>
              <a:rPr lang="as-IN" dirty="0"/>
              <a:t> 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143000"/>
            <a:ext cx="4722241" cy="615553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693319"/>
          </a:xfrm>
        </p:spPr>
        <p:txBody>
          <a:bodyPr/>
          <a:lstStyle/>
          <a:p>
            <a:pPr fontAlgn="base"/>
            <a:r>
              <a:rPr lang="en-US" sz="2000" dirty="0">
                <a:latin typeface="Bahnschrift" panose="020B0502040204020203" pitchFamily="34" charset="0"/>
              </a:rPr>
              <a:t>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Data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কিছু </a:t>
            </a:r>
            <a:r>
              <a:rPr lang="en-US" sz="2000" dirty="0">
                <a:latin typeface="Bahnschrift" panose="020B0502040204020203" pitchFamily="34" charset="0"/>
              </a:rPr>
              <a:t>form control </a:t>
            </a:r>
            <a:r>
              <a:rPr lang="as-IN" sz="2000" dirty="0">
                <a:latin typeface="Bahnschrift" panose="020B0502040204020203" pitchFamily="34" charset="0"/>
              </a:rPr>
              <a:t>আছে, যেখানে </a:t>
            </a:r>
            <a:r>
              <a:rPr lang="en-US" sz="2000" dirty="0">
                <a:latin typeface="Bahnschrift" panose="020B0502040204020203" pitchFamily="34" charset="0"/>
              </a:rPr>
              <a:t>input type </a:t>
            </a:r>
            <a:r>
              <a:rPr lang="as-IN" sz="2000" dirty="0">
                <a:latin typeface="Bahnschrift" panose="020B0502040204020203" pitchFamily="34" charset="0"/>
              </a:rPr>
              <a:t>পরিবর্তন এর মাধ্যমে কি কি ধরনের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কিভাবে </a:t>
            </a:r>
            <a:r>
              <a:rPr lang="en-US" sz="2000" dirty="0">
                <a:latin typeface="Bahnschrift" panose="020B0502040204020203" pitchFamily="34" charset="0"/>
              </a:rPr>
              <a:t>collect </a:t>
            </a:r>
            <a:r>
              <a:rPr lang="as-IN" sz="2000" dirty="0">
                <a:latin typeface="Bahnschrift" panose="020B0502040204020203" pitchFamily="34" charset="0"/>
              </a:rPr>
              <a:t>করবেন সেটা নির্ধারণ করতে পারবেন। চলুন দেখা </a:t>
            </a:r>
            <a:r>
              <a:rPr lang="as-IN" sz="2000" dirty="0" smtClean="0">
                <a:latin typeface="Bahnschrift" panose="020B0502040204020203" pitchFamily="34" charset="0"/>
              </a:rPr>
              <a:t>যাক-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fontAlgn="base"/>
            <a:endParaRPr lang="as-IN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Checkboxes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Radio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File Select boxes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Hidden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Clickable Buttons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Submit and Reset Button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48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533400"/>
            <a:ext cx="5865241" cy="635000"/>
          </a:xfrm>
        </p:spPr>
        <p:txBody>
          <a:bodyPr/>
          <a:lstStyle/>
          <a:p>
            <a:r>
              <a:rPr lang="en-US" dirty="0" smtClean="0"/>
              <a:t>Text input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Text Input Controls </a:t>
            </a:r>
            <a:r>
              <a:rPr lang="as-IN" sz="2000" dirty="0">
                <a:latin typeface="Bahnschrift" panose="020B0502040204020203" pitchFamily="34" charset="0"/>
              </a:rPr>
              <a:t>সাধারণত তিন ধরনের হয়ে থাকে যা আপনি </a:t>
            </a:r>
            <a:r>
              <a:rPr lang="en-US" sz="2000" dirty="0">
                <a:latin typeface="Bahnschrift" panose="020B0502040204020203" pitchFamily="34" charset="0"/>
              </a:rPr>
              <a:t>HTML FORM </a:t>
            </a:r>
            <a:r>
              <a:rPr lang="as-IN" sz="2000" dirty="0">
                <a:latin typeface="Bahnschrift" panose="020B0502040204020203" pitchFamily="34" charset="0"/>
              </a:rPr>
              <a:t>এ ব্যাবহার করতে পারবেন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Single-line 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Password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Multiple-Line Text Input Controls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50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838200"/>
            <a:ext cx="7312660" cy="615553"/>
          </a:xfrm>
        </p:spPr>
        <p:txBody>
          <a:bodyPr/>
          <a:lstStyle/>
          <a:p>
            <a:r>
              <a:rPr lang="en-US" b="1" dirty="0"/>
              <a:t>Single-line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905000"/>
            <a:ext cx="10662919" cy="3416320"/>
          </a:xfrm>
        </p:spPr>
        <p:txBody>
          <a:bodyPr/>
          <a:lstStyle/>
          <a:p>
            <a:r>
              <a:rPr lang="as-IN" dirty="0"/>
              <a:t>এই </a:t>
            </a:r>
            <a:r>
              <a:rPr lang="en-US" dirty="0"/>
              <a:t>Control </a:t>
            </a:r>
            <a:r>
              <a:rPr lang="as-IN" dirty="0"/>
              <a:t>টি </a:t>
            </a:r>
            <a:r>
              <a:rPr lang="en-US" dirty="0"/>
              <a:t>user </a:t>
            </a:r>
            <a:r>
              <a:rPr lang="as-IN" dirty="0"/>
              <a:t>থেকে শুধু মাত্র এক লাইনে </a:t>
            </a:r>
            <a:r>
              <a:rPr lang="en-US" dirty="0"/>
              <a:t>input </a:t>
            </a:r>
            <a:r>
              <a:rPr lang="as-IN" dirty="0"/>
              <a:t>নেওয়ার জন্য ব্যবহৃত হয়। যেমন, সার্চ বাক্স, নাম ইত্যাদি। আর এটি তৈরী করতে হয় </a:t>
            </a:r>
            <a:r>
              <a:rPr lang="en-US" dirty="0"/>
              <a:t>HTML </a:t>
            </a:r>
            <a:r>
              <a:rPr lang="as-IN" dirty="0"/>
              <a:t>এর &lt;</a:t>
            </a:r>
            <a:r>
              <a:rPr lang="en-US" dirty="0"/>
              <a:t>input&gt; tag </a:t>
            </a:r>
            <a:r>
              <a:rPr lang="as-IN" dirty="0"/>
              <a:t>ব্যবহার করার মাধ্যমে</a:t>
            </a:r>
            <a:r>
              <a:rPr lang="as-IN" dirty="0" smtClean="0"/>
              <a:t>।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2400" dirty="0"/>
              <a:t>&lt;form &gt;</a:t>
            </a:r>
          </a:p>
          <a:p>
            <a:r>
              <a:rPr lang="en-US" sz="2400" dirty="0"/>
              <a:t>         First name: &lt;input type = "text" name = "</a:t>
            </a:r>
            <a:r>
              <a:rPr lang="en-US" sz="2400" dirty="0" err="1"/>
              <a:t>first_name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    </a:t>
            </a:r>
          </a:p>
          <a:p>
            <a:r>
              <a:rPr lang="en-US" sz="2400" dirty="0"/>
              <a:t>         Last name: &lt;input type = "text" name = "</a:t>
            </a:r>
            <a:r>
              <a:rPr lang="en-US" sz="2400" dirty="0" err="1"/>
              <a:t>last_name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&lt;/form&gt;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951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9979659" cy="492443"/>
          </a:xfrm>
        </p:spPr>
        <p:txBody>
          <a:bodyPr/>
          <a:lstStyle/>
          <a:p>
            <a:r>
              <a:rPr lang="en-US" sz="3200" b="1" dirty="0"/>
              <a:t>Single-line text input controls </a:t>
            </a:r>
            <a:r>
              <a:rPr lang="en-US" sz="3200" b="1" dirty="0" err="1"/>
              <a:t>এর</a:t>
            </a:r>
            <a:r>
              <a:rPr lang="en-US" sz="3200" b="1" dirty="0"/>
              <a:t> attributes </a:t>
            </a:r>
            <a:r>
              <a:rPr lang="en-US" sz="3200" b="1" dirty="0" err="1"/>
              <a:t>কি</a:t>
            </a:r>
            <a:r>
              <a:rPr lang="en-US" sz="3200" b="1" dirty="0"/>
              <a:t> </a:t>
            </a:r>
            <a:r>
              <a:rPr lang="en-US" sz="3200" b="1" dirty="0" err="1"/>
              <a:t>কি</a:t>
            </a:r>
            <a:r>
              <a:rPr lang="en-US" sz="3200" b="1" dirty="0" smtClean="0"/>
              <a:t>?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89930"/>
              </p:ext>
            </p:extLst>
          </p:nvPr>
        </p:nvGraphicFramePr>
        <p:xfrm>
          <a:off x="1828800" y="1981200"/>
          <a:ext cx="8839200" cy="44496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3420230445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xmlns="" val="1143804188"/>
                    </a:ext>
                  </a:extLst>
                </a:gridCol>
              </a:tblGrid>
              <a:tr h="3552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Sr.No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  attribute </a:t>
                      </a:r>
                      <a:r>
                        <a:rPr lang="as-IN" sz="1800" b="1" dirty="0">
                          <a:effectLst/>
                        </a:rPr>
                        <a:t>এর নাম এবং তার ব্যবহার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8181114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type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কি টাইপের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সেটি নির্ধারণ করার জন্য ব্যবহৃত হয়। সাধারণত এটার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হিসেবে </a:t>
                      </a:r>
                      <a:r>
                        <a:rPr lang="en-US" sz="1800" b="1" dirty="0" smtClean="0">
                          <a:effectLst/>
                          <a:latin typeface="Bahnschrift" panose="020B0502040204020203" pitchFamily="34" charset="0"/>
                        </a:rPr>
                        <a:t>text</a:t>
                      </a:r>
                      <a:r>
                        <a:rPr lang="en-US" sz="1800" b="1" baseline="0" dirty="0" smtClean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b="0" dirty="0" smtClean="0">
                          <a:effectLst/>
                          <a:latin typeface="Bahnschrift" panose="020B0502040204020203" pitchFamily="34" charset="0"/>
                        </a:rPr>
                        <a:t>সেট </a:t>
                      </a:r>
                      <a:r>
                        <a:rPr lang="as-IN" sz="1800" b="0" dirty="0">
                          <a:effectLst/>
                          <a:latin typeface="Bahnschrift" panose="020B0502040204020203" pitchFamily="34" charset="0"/>
                        </a:rPr>
                        <a:t>করা হয় 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0342609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668670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value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সার্ভার এ কোনো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initial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বা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default value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পাঠানোর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184967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৪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size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characters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ভিত্তিতে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size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0824529"/>
                  </a:ext>
                </a:extLst>
              </a:tr>
              <a:tr h="812878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৫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effectLst/>
                          <a:latin typeface="Bahnschrift" panose="020B0502040204020203" pitchFamily="34" charset="0"/>
                        </a:rPr>
                        <a:t>maxlength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Text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Controle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সর্বোচ্চ কতগুলো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chracter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ইনপুট দিতে পারবে, তা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09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55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6170041" cy="635000"/>
          </a:xfrm>
        </p:spPr>
        <p:txBody>
          <a:bodyPr/>
          <a:lstStyle/>
          <a:p>
            <a:r>
              <a:rPr lang="en-US" dirty="0" smtClean="0"/>
              <a:t>HTML Single line input 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10896600" cy="4308872"/>
          </a:xfrm>
        </p:spPr>
        <p:txBody>
          <a:bodyPr/>
          <a:lstStyle/>
          <a:p>
            <a:r>
              <a:rPr lang="en-US" sz="2000" dirty="0"/>
              <a:t>&lt;form &gt;</a:t>
            </a:r>
          </a:p>
          <a:p>
            <a:r>
              <a:rPr lang="en-US" sz="2000" dirty="0"/>
              <a:t>          Input Type color:  &lt;input type="color" name="</a:t>
            </a:r>
            <a:r>
              <a:rPr lang="en-US" sz="2000" dirty="0" err="1"/>
              <a:t>favcolor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Date:  &lt;input type="date" name="</a:t>
            </a:r>
            <a:r>
              <a:rPr lang="en-US" sz="2000" dirty="0" err="1"/>
              <a:t>bday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(date and time):  &lt;input type="</a:t>
            </a:r>
            <a:r>
              <a:rPr lang="en-US" sz="2000" dirty="0" err="1"/>
              <a:t>datetime</a:t>
            </a:r>
            <a:r>
              <a:rPr lang="en-US" sz="2000" dirty="0"/>
              <a:t>-local" name="</a:t>
            </a:r>
            <a:r>
              <a:rPr lang="en-US" sz="2000" dirty="0" err="1"/>
              <a:t>bdaytime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E-mail:   &lt;input type="email" name="email"&gt;&lt;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Month: &lt;input type="month" name="</a:t>
            </a:r>
            <a:r>
              <a:rPr lang="en-US" sz="2000" dirty="0" err="1"/>
              <a:t>bdaymonth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Number: &lt;input type="number" name="quantity" min="1" max="5"&gt;&lt;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Range: &lt;input type="range" name="points" min="0" max="10"&gt;&lt;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Search: &lt;input type="search" name="</a:t>
            </a:r>
            <a:r>
              <a:rPr lang="en-US" sz="2000" dirty="0" err="1"/>
              <a:t>googlesearch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Telephone: &lt;input type="</a:t>
            </a:r>
            <a:r>
              <a:rPr lang="en-US" sz="2000" dirty="0" err="1"/>
              <a:t>tel</a:t>
            </a:r>
            <a:r>
              <a:rPr lang="en-US" sz="2000" dirty="0"/>
              <a:t>" name="</a:t>
            </a:r>
            <a:r>
              <a:rPr lang="en-US" sz="2000" dirty="0" err="1"/>
              <a:t>usrtel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Time:  &lt;input type="time" name="</a:t>
            </a:r>
            <a:r>
              <a:rPr lang="en-US" sz="2000" dirty="0" err="1"/>
              <a:t>usr_time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URL: &lt;input type="</a:t>
            </a:r>
            <a:r>
              <a:rPr lang="en-US" sz="2000" dirty="0" err="1"/>
              <a:t>url</a:t>
            </a:r>
            <a:r>
              <a:rPr lang="en-US" sz="2000" dirty="0"/>
              <a:t>" name="homepage"&gt;&lt;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Week:  &lt;input type="week" name="</a:t>
            </a:r>
            <a:r>
              <a:rPr lang="en-US" sz="2000" dirty="0" err="1"/>
              <a:t>week_year</a:t>
            </a:r>
            <a:r>
              <a:rPr lang="en-US" sz="2000" dirty="0"/>
              <a:t>"&gt;</a:t>
            </a:r>
          </a:p>
          <a:p>
            <a:r>
              <a:rPr lang="en-US" sz="20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28508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966" y="775208"/>
            <a:ext cx="699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 DOCUMENT</a:t>
            </a:r>
            <a:r>
              <a:rPr spc="-2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7067"/>
            <a:ext cx="428307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&lt;!DOCTYPE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110"/>
              </a:spcBef>
            </a:pPr>
            <a:r>
              <a:rPr sz="2200" spc="-5" dirty="0">
                <a:latin typeface="Arial"/>
                <a:cs typeface="Arial"/>
              </a:rPr>
              <a:t>&lt;body&gt;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&lt;p&gt;This is </a:t>
            </a:r>
            <a:r>
              <a:rPr sz="2200" spc="-10" dirty="0">
                <a:latin typeface="Arial"/>
                <a:cs typeface="Arial"/>
              </a:rPr>
              <a:t>my </a:t>
            </a:r>
            <a:r>
              <a:rPr sz="2200" dirty="0">
                <a:latin typeface="Arial"/>
                <a:cs typeface="Arial"/>
              </a:rPr>
              <a:t>first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paragraph.&lt;/p&gt;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&lt;/body&gt;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200" spc="-5" dirty="0">
                <a:latin typeface="Arial"/>
                <a:cs typeface="Arial"/>
              </a:rPr>
              <a:t>&lt;/html&gt;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6800"/>
            <a:ext cx="6093841" cy="615553"/>
          </a:xfrm>
        </p:spPr>
        <p:txBody>
          <a:bodyPr/>
          <a:lstStyle/>
          <a:p>
            <a:r>
              <a:rPr lang="en-US" b="1" dirty="0"/>
              <a:t>Password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07776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এইটাও একটা </a:t>
            </a:r>
            <a:r>
              <a:rPr lang="en-US" sz="2000" dirty="0">
                <a:latin typeface="Bahnschrift" panose="020B0502040204020203" pitchFamily="34" charset="0"/>
              </a:rPr>
              <a:t>single-line text input , </a:t>
            </a:r>
            <a:r>
              <a:rPr lang="as-IN" sz="2000" dirty="0">
                <a:latin typeface="Bahnschrift" panose="020B0502040204020203" pitchFamily="34" charset="0"/>
              </a:rPr>
              <a:t>এটা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Password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ব্যবহৃত হয়, এই </a:t>
            </a:r>
            <a:r>
              <a:rPr lang="en-US" sz="2000" dirty="0">
                <a:latin typeface="Bahnschrift" panose="020B0502040204020203" pitchFamily="34" charset="0"/>
              </a:rPr>
              <a:t>input control </a:t>
            </a:r>
            <a:r>
              <a:rPr lang="as-IN" sz="2000" dirty="0">
                <a:latin typeface="Bahnschrift" panose="020B0502040204020203" pitchFamily="34" charset="0"/>
              </a:rPr>
              <a:t>টি ব্যবহারের ফলে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করা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গুলা </a:t>
            </a:r>
            <a:r>
              <a:rPr lang="en-US" sz="2000" dirty="0">
                <a:latin typeface="Bahnschrift" panose="020B0502040204020203" pitchFamily="34" charset="0"/>
              </a:rPr>
              <a:t>mask </a:t>
            </a:r>
            <a:r>
              <a:rPr lang="as-IN" sz="2000" dirty="0">
                <a:latin typeface="Bahnschrift" panose="020B0502040204020203" pitchFamily="34" charset="0"/>
              </a:rPr>
              <a:t>হয়ে যায় অর্থাৎ </a:t>
            </a:r>
            <a:r>
              <a:rPr lang="en-US" sz="2000" dirty="0">
                <a:latin typeface="Bahnschrift" panose="020B0502040204020203" pitchFamily="34" charset="0"/>
              </a:rPr>
              <a:t>character/</a:t>
            </a:r>
            <a:r>
              <a:rPr lang="as-IN" sz="2000" dirty="0">
                <a:latin typeface="Bahnschrift" panose="020B0502040204020203" pitchFamily="34" charset="0"/>
              </a:rPr>
              <a:t>অক্ষর গুলি </a:t>
            </a:r>
            <a:r>
              <a:rPr lang="en-US" sz="2000" dirty="0">
                <a:latin typeface="Bahnschrift" panose="020B0502040204020203" pitchFamily="34" charset="0"/>
              </a:rPr>
              <a:t>dot </a:t>
            </a:r>
            <a:r>
              <a:rPr lang="as-IN" sz="2000" dirty="0">
                <a:latin typeface="Bahnschrift" panose="020B0502040204020203" pitchFamily="34" charset="0"/>
              </a:rPr>
              <a:t>এর মত আসে যা আমরা সাধারণত </a:t>
            </a:r>
            <a:r>
              <a:rPr lang="en-US" sz="2000" dirty="0">
                <a:latin typeface="Bahnschrift" panose="020B0502040204020203" pitchFamily="34" charset="0"/>
              </a:rPr>
              <a:t>password </a:t>
            </a:r>
            <a:r>
              <a:rPr lang="as-IN" sz="2000" dirty="0">
                <a:latin typeface="Bahnschrift" panose="020B0502040204020203" pitchFamily="34" charset="0"/>
              </a:rPr>
              <a:t>বক্স এ দেখতে পাই। এটি &lt;</a:t>
            </a:r>
            <a:r>
              <a:rPr lang="en-US" sz="2000" dirty="0">
                <a:latin typeface="Bahnschrift" panose="020B0502040204020203" pitchFamily="34" charset="0"/>
              </a:rPr>
              <a:t>input type=”password”&gt;</a:t>
            </a:r>
            <a:r>
              <a:rPr lang="as-IN" sz="2000" dirty="0">
                <a:latin typeface="Bahnschrift" panose="020B0502040204020203" pitchFamily="34" charset="0"/>
              </a:rPr>
              <a:t>দিয়ে ডিফাইন করা হয়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&lt;form 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Password: &lt;input type = "password" name = "password" /&gt;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32666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418" y="990600"/>
            <a:ext cx="8075041" cy="615553"/>
          </a:xfrm>
        </p:spPr>
        <p:txBody>
          <a:bodyPr/>
          <a:lstStyle/>
          <a:p>
            <a:r>
              <a:rPr lang="en-US" b="1" dirty="0"/>
              <a:t>Multiple-Line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769989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একাধিক লাইনের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প্রধানের জন্য এই </a:t>
            </a:r>
            <a:r>
              <a:rPr lang="en-US" sz="2000" dirty="0">
                <a:latin typeface="Bahnschrift" panose="020B0502040204020203" pitchFamily="34" charset="0"/>
              </a:rPr>
              <a:t>input method </a:t>
            </a:r>
            <a:r>
              <a:rPr lang="as-IN" sz="2000" dirty="0">
                <a:latin typeface="Bahnschrift" panose="020B0502040204020203" pitchFamily="34" charset="0"/>
              </a:rPr>
              <a:t>টি ব্যবহৃত হয়। এটি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  <a:r>
              <a:rPr lang="as-IN" sz="2000" dirty="0">
                <a:latin typeface="Bahnschrift" panose="020B0502040204020203" pitchFamily="34" charset="0"/>
              </a:rPr>
              <a:t>দিয়ে </a:t>
            </a:r>
            <a:r>
              <a:rPr lang="en-US" sz="2000" dirty="0">
                <a:latin typeface="Bahnschrift" panose="020B0502040204020203" pitchFamily="34" charset="0"/>
              </a:rPr>
              <a:t>define </a:t>
            </a:r>
            <a:r>
              <a:rPr lang="as-IN" sz="2000" dirty="0">
                <a:latin typeface="Bahnschrift" panose="020B0502040204020203" pitchFamily="34" charset="0"/>
              </a:rPr>
              <a:t>করা হয়। চলুন একটা উদাহরণ দিয়ে দেখা যাক </a:t>
            </a:r>
            <a:r>
              <a:rPr lang="as-IN" sz="2000" dirty="0" smtClean="0">
                <a:latin typeface="Bahnschrift" panose="020B0502040204020203" pitchFamily="34" charset="0"/>
              </a:rPr>
              <a:t>: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&lt;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Description : 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 rows = "5" cols = "50" name = "description"&gt;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   Enter description here...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</a:t>
            </a:r>
            <a:r>
              <a:rPr lang="en-US" sz="2000" dirty="0" smtClean="0">
                <a:latin typeface="Bahnschrift" panose="020B0502040204020203" pitchFamily="34" charset="0"/>
              </a:rPr>
              <a:t>&gt;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10663681" cy="492443"/>
          </a:xfrm>
        </p:spPr>
        <p:txBody>
          <a:bodyPr/>
          <a:lstStyle/>
          <a:p>
            <a:r>
              <a:rPr lang="en-US" sz="3200" b="1" dirty="0"/>
              <a:t>Multiple-Line Text Input Controls </a:t>
            </a:r>
            <a:r>
              <a:rPr lang="as-IN" sz="3200" b="1" dirty="0"/>
              <a:t>এর </a:t>
            </a:r>
            <a:r>
              <a:rPr lang="en-US" sz="3200" b="1" dirty="0"/>
              <a:t>attributes </a:t>
            </a:r>
            <a:r>
              <a:rPr lang="as-IN" sz="3200" b="1" dirty="0"/>
              <a:t>কি কি</a:t>
            </a:r>
            <a:r>
              <a:rPr lang="as-IN" sz="3200" b="1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0879"/>
              </p:ext>
            </p:extLst>
          </p:nvPr>
        </p:nvGraphicFramePr>
        <p:xfrm>
          <a:off x="609600" y="2971800"/>
          <a:ext cx="10515600" cy="3505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3051712777"/>
                    </a:ext>
                  </a:extLst>
                </a:gridCol>
                <a:gridCol w="9677400">
                  <a:extLst>
                    <a:ext uri="{9D8B030D-6E8A-4147-A177-3AD203B41FA5}">
                      <a16:colId xmlns:a16="http://schemas.microsoft.com/office/drawing/2014/main" xmlns="" val="42935726"/>
                    </a:ext>
                  </a:extLst>
                </a:gridCol>
              </a:tblGrid>
              <a:tr h="4700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Sr.No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  attribute </a:t>
                      </a:r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এর নাম এবং তার ব্যবহার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5156832"/>
                  </a:ext>
                </a:extLst>
              </a:tr>
              <a:tr h="1282565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232389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rows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row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height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5534928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cols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colum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width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367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38" y="914400"/>
            <a:ext cx="5331841" cy="635000"/>
          </a:xfrm>
        </p:spPr>
        <p:txBody>
          <a:bodyPr/>
          <a:lstStyle/>
          <a:p>
            <a:r>
              <a:rPr lang="en-US" dirty="0" smtClean="0"/>
              <a:t>HTML Meta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662919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ক্যারেক্টার সেট, পেজের বর্ননা, কী-ওয়ার্ড, পেজের রচয়িতা এবং অন্যান্য মেটাডেটা নির্দেশ করার জন্য এলিমেন্ট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ব্রাউজার, সার্চ ইঞ্জিন এবং অন্য ওয়েব সার্ভিসের জন্য মেটাডেটা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Character Set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charset="UTF-8"&gt;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Web Page </a:t>
            </a:r>
            <a:r>
              <a:rPr lang="as-IN" b="1" dirty="0">
                <a:latin typeface="Bahnschrift" panose="020B0502040204020203" pitchFamily="34" charset="0"/>
              </a:rPr>
              <a:t>এর </a:t>
            </a:r>
            <a:r>
              <a:rPr lang="en-US" b="1" dirty="0">
                <a:latin typeface="Bahnschrift" panose="020B0502040204020203" pitchFamily="34" charset="0"/>
              </a:rPr>
              <a:t>Description </a:t>
            </a:r>
            <a:r>
              <a:rPr lang="as-IN" b="1" dirty="0">
                <a:latin typeface="Bahnschrift" panose="020B0502040204020203" pitchFamily="34" charset="0"/>
              </a:rPr>
              <a:t>দিতে</a:t>
            </a:r>
            <a:r>
              <a:rPr lang="as-IN" b="1" dirty="0" smtClean="0">
                <a:latin typeface="Bahnschrift" panose="020B0502040204020203" pitchFamily="34" charset="0"/>
              </a:rPr>
              <a:t>: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name="description" content="Free HTML tutorials"&gt;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Search Engine </a:t>
            </a:r>
            <a:r>
              <a:rPr lang="as-IN" b="1" dirty="0">
                <a:latin typeface="Bahnschrift" panose="020B0502040204020203" pitchFamily="34" charset="0"/>
              </a:rPr>
              <a:t>এর জন্য </a:t>
            </a:r>
            <a:r>
              <a:rPr lang="en-US" b="1" dirty="0">
                <a:latin typeface="Bahnschrift" panose="020B0502040204020203" pitchFamily="34" charset="0"/>
              </a:rPr>
              <a:t>Key words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name="keywords" content="HTML, CSS, XML, JavaScript"&gt;</a:t>
            </a:r>
          </a:p>
          <a:p>
            <a:r>
              <a:rPr lang="as-IN" b="1" dirty="0">
                <a:latin typeface="Bahnschrift" panose="020B0502040204020203" pitchFamily="34" charset="0"/>
              </a:rPr>
              <a:t>পেজের রচয়িতার নাম 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name="author" </a:t>
            </a:r>
            <a:r>
              <a:rPr lang="en-US" dirty="0" smtClean="0">
                <a:latin typeface="Bahnschrift" panose="020B0502040204020203" pitchFamily="34" charset="0"/>
              </a:rPr>
              <a:t>content=“</a:t>
            </a:r>
            <a:r>
              <a:rPr lang="en-US" dirty="0" err="1" smtClean="0">
                <a:latin typeface="Bahnschrift" panose="020B0502040204020203" pitchFamily="34" charset="0"/>
              </a:rPr>
              <a:t>Sahab</a:t>
            </a:r>
            <a:r>
              <a:rPr lang="en-US" dirty="0" smtClean="0">
                <a:latin typeface="Bahnschrift" panose="020B0502040204020203" pitchFamily="34" charset="0"/>
              </a:rPr>
              <a:t> Uddin"&gt;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as-IN" b="1" dirty="0">
                <a:latin typeface="Bahnschrift" panose="020B0502040204020203" pitchFamily="34" charset="0"/>
              </a:rPr>
              <a:t>ডকুমেন্ট কে প্রত্যেক ৩০ সেকেন্ডে রিফ্রেশ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http-</a:t>
            </a:r>
            <a:r>
              <a:rPr lang="en-US" dirty="0" err="1">
                <a:latin typeface="Bahnschrift" panose="020B0502040204020203" pitchFamily="34" charset="0"/>
              </a:rPr>
              <a:t>equiv</a:t>
            </a:r>
            <a:r>
              <a:rPr lang="en-US" dirty="0">
                <a:latin typeface="Bahnschrift" panose="020B0502040204020203" pitchFamily="34" charset="0"/>
              </a:rPr>
              <a:t>="refresh" 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4163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990600"/>
            <a:ext cx="6017641" cy="635000"/>
          </a:xfrm>
        </p:spPr>
        <p:txBody>
          <a:bodyPr/>
          <a:lstStyle/>
          <a:p>
            <a:r>
              <a:rPr lang="en-US" dirty="0" smtClean="0"/>
              <a:t>HTML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4431983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জাভাস্ক্রিপ্ট, জে কোয়েরী ইত্যাদি স্ক্রিপ্ট যুক্ত করার জন্য &lt;</a:t>
            </a:r>
            <a:r>
              <a:rPr lang="en-US" dirty="0">
                <a:latin typeface="Bahnschrift" panose="020B0502040204020203" pitchFamily="34" charset="0"/>
              </a:rPr>
              <a:t>script&gt; &lt;/script&gt;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r>
              <a:rPr lang="as-IN" dirty="0" smtClean="0">
                <a:latin typeface="Bahnschrift" panose="020B0502040204020203" pitchFamily="34" charset="0"/>
              </a:rPr>
              <a:t>যেমন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&lt;title&gt;HTML script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="jquery.js"&gt;&lt;/script&gt;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="sliding_effect.js"&gt;&lt;/script&gt;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&lt;h2&gt;HTML script Example&lt;/h2&gt;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595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685800"/>
            <a:ext cx="3198241" cy="615553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&lt;</a:t>
            </a:r>
            <a:r>
              <a:rPr lang="en-US" dirty="0">
                <a:latin typeface="Bahnschrift" panose="020B0502040204020203" pitchFamily="34" charset="0"/>
              </a:rPr>
              <a:t>audio&gt; </a:t>
            </a:r>
            <a:r>
              <a:rPr lang="en-US" dirty="0" smtClean="0">
                <a:latin typeface="Bahnschrift" panose="020B0502040204020203" pitchFamily="34" charset="0"/>
              </a:rPr>
              <a:t>tag </a:t>
            </a:r>
            <a:r>
              <a:rPr lang="en-US" dirty="0" err="1" smtClean="0">
                <a:latin typeface="Bahnschrift" panose="020B0502040204020203" pitchFamily="34" charset="0"/>
              </a:rPr>
              <a:t>টি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একটি ওয়েব </a:t>
            </a:r>
            <a:r>
              <a:rPr lang="en-US" dirty="0" err="1" smtClean="0">
                <a:latin typeface="Bahnschrift" panose="020B0502040204020203" pitchFamily="34" charset="0"/>
              </a:rPr>
              <a:t>পেইজে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অডিও ফাইল প্লে 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&lt;audio controls&gt;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="horse.ogg" type="audio/</a:t>
            </a:r>
            <a:r>
              <a:rPr lang="en-US" dirty="0" err="1">
                <a:latin typeface="Bahnschrift" panose="020B0502040204020203" pitchFamily="34" charset="0"/>
              </a:rPr>
              <a:t>ogg</a:t>
            </a:r>
            <a:r>
              <a:rPr lang="en-US" dirty="0">
                <a:latin typeface="Bahnschrift" panose="020B0502040204020203" pitchFamily="34" charset="0"/>
              </a:rPr>
              <a:t>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="horse.mp3" type="audio/mpeg"&gt;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Your browser does not support the audio element.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&lt;/audio&gt;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779" y="1524000"/>
            <a:ext cx="6474841" cy="615553"/>
          </a:xfrm>
        </p:spPr>
        <p:txBody>
          <a:bodyPr/>
          <a:lstStyle/>
          <a:p>
            <a:r>
              <a:rPr lang="en-US" dirty="0"/>
              <a:t>HTML Audio - 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743200"/>
            <a:ext cx="11582400" cy="267765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audio controls, like play, pause, and volume.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audio files which the browser may choose from. The browser will use the first recognized format.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066800"/>
            <a:ext cx="4188841" cy="615553"/>
          </a:xfrm>
        </p:spPr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91969"/>
            <a:ext cx="10662919" cy="2215991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</a:t>
            </a:r>
            <a:r>
              <a:rPr lang="as-IN" dirty="0" smtClean="0">
                <a:latin typeface="Bahnschrift" panose="020B0502040204020203" pitchFamily="34" charset="0"/>
              </a:rPr>
              <a:t>&lt;</a:t>
            </a:r>
            <a:r>
              <a:rPr lang="en-US" dirty="0" smtClean="0">
                <a:latin typeface="Bahnschrift" panose="020B0502040204020203" pitchFamily="34" charset="0"/>
              </a:rPr>
              <a:t>video&gt; </a:t>
            </a:r>
            <a:r>
              <a:rPr lang="en-US" dirty="0">
                <a:latin typeface="Bahnschrift" panose="020B0502040204020203" pitchFamily="34" charset="0"/>
              </a:rPr>
              <a:t>tag </a:t>
            </a:r>
            <a:r>
              <a:rPr lang="en-US" dirty="0" err="1">
                <a:latin typeface="Bahnschrift" panose="020B0502040204020203" pitchFamily="34" charset="0"/>
              </a:rPr>
              <a:t>টি</a:t>
            </a:r>
            <a:r>
              <a:rPr lang="as-IN" dirty="0">
                <a:latin typeface="Bahnschrift" panose="020B0502040204020203" pitchFamily="34" charset="0"/>
              </a:rPr>
              <a:t> একটি ওয়েব </a:t>
            </a:r>
            <a:r>
              <a:rPr lang="en-US" dirty="0" err="1">
                <a:latin typeface="Bahnschrift" panose="020B0502040204020203" pitchFamily="34" charset="0"/>
              </a:rPr>
              <a:t>পেইজে</a:t>
            </a:r>
            <a:r>
              <a:rPr lang="as-IN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video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ফাইল </a:t>
            </a:r>
            <a:r>
              <a:rPr lang="en-US" dirty="0" err="1" smtClean="0">
                <a:latin typeface="Bahnschrift" panose="020B0502040204020203" pitchFamily="34" charset="0"/>
              </a:rPr>
              <a:t>প্রদর্শন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/>
              <a:t>&lt;video width="320" height="240" controls&gt;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br>
              <a:rPr lang="en-US" dirty="0" smtClean="0"/>
            </a:br>
            <a:r>
              <a:rPr lang="en-US" dirty="0" smtClean="0"/>
              <a:t>     &lt;source </a:t>
            </a:r>
            <a:r>
              <a:rPr lang="en-US" dirty="0" err="1" smtClean="0"/>
              <a:t>src</a:t>
            </a:r>
            <a:r>
              <a:rPr lang="en-US" dirty="0" smtClean="0"/>
              <a:t>="movie.ogg" 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42772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447800"/>
            <a:ext cx="3503041" cy="615553"/>
          </a:xfrm>
        </p:spPr>
        <p:txBody>
          <a:bodyPr/>
          <a:lstStyle/>
          <a:p>
            <a:r>
              <a:rPr lang="en-US" dirty="0"/>
              <a:t>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678670"/>
            <a:ext cx="10665460" cy="2554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video controls, like play, pause, and volume.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It is a good idea to always include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attributes. If height and width are not set, the page might flicker while the video loads.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video files which the browser may choose from. The browser will use the first recognized format.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1" y="2209800"/>
            <a:ext cx="3962400" cy="61555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05200"/>
            <a:ext cx="10662919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CSS</a:t>
            </a:r>
            <a:r>
              <a:rPr lang="en-US" dirty="0">
                <a:latin typeface="Bahnschrift" panose="020B0502040204020203" pitchFamily="34" charset="0"/>
              </a:rPr>
              <a:t> stands for </a:t>
            </a:r>
            <a:r>
              <a:rPr lang="en-US" b="1" dirty="0">
                <a:latin typeface="Bahnschrift" panose="020B0502040204020203" pitchFamily="34" charset="0"/>
              </a:rPr>
              <a:t>C</a:t>
            </a:r>
            <a:r>
              <a:rPr lang="en-US" dirty="0">
                <a:latin typeface="Bahnschrift" panose="020B0502040204020203" pitchFamily="34" charset="0"/>
              </a:rPr>
              <a:t>ascading </a:t>
            </a:r>
            <a:r>
              <a:rPr lang="en-US" b="1" dirty="0">
                <a:latin typeface="Bahnschrift" panose="020B0502040204020203" pitchFamily="34" charset="0"/>
              </a:rPr>
              <a:t>S</a:t>
            </a:r>
            <a:r>
              <a:rPr lang="en-US" dirty="0">
                <a:latin typeface="Bahnschrift" panose="020B0502040204020203" pitchFamily="34" charset="0"/>
              </a:rPr>
              <a:t>tyle </a:t>
            </a:r>
            <a:r>
              <a:rPr lang="en-US" b="1" dirty="0">
                <a:latin typeface="Bahnschrift" panose="020B0502040204020203" pitchFamily="34" charset="0"/>
              </a:rPr>
              <a:t>S</a:t>
            </a:r>
            <a:r>
              <a:rPr lang="en-US" dirty="0">
                <a:latin typeface="Bahnschrift" panose="020B0502040204020203" pitchFamily="34" charset="0"/>
              </a:rPr>
              <a:t>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CSS describes </a:t>
            </a:r>
            <a:r>
              <a:rPr lang="en-US" b="1" dirty="0">
                <a:latin typeface="Bahnschrift" panose="020B0502040204020203" pitchFamily="34" charset="0"/>
              </a:rPr>
              <a:t>how HTML elements are to be displayed on screen, paper, or in other media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/>
              <a:t>ট্যাগ 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0010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প্রোগ্রাম লেখার জন্য &lt;&gt; এবং দুইটা চিহ্ন এবং 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Word </a:t>
            </a:r>
            <a:r>
              <a:rPr lang="as-IN" sz="2000" dirty="0">
                <a:latin typeface="Bahnschrift" panose="020B0502040204020203" pitchFamily="34" charset="0"/>
              </a:rPr>
              <a:t>যেমন </a:t>
            </a:r>
            <a:r>
              <a:rPr lang="en-US" sz="2000" dirty="0">
                <a:latin typeface="Bahnschrift" panose="020B0502040204020203" pitchFamily="34" charset="0"/>
              </a:rPr>
              <a:t>html, head, title, body </a:t>
            </a:r>
            <a:r>
              <a:rPr lang="as-IN" sz="2000" dirty="0">
                <a:latin typeface="Bahnschrift" panose="020B0502040204020203" pitchFamily="34" charset="0"/>
              </a:rPr>
              <a:t>ইত্যাদি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&lt;&gt; বা চিহ্ন এবং এর মাঝে লেখা এক একটি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কে একত্রে ট্যাগ বলা হয়।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89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378" y="1143000"/>
            <a:ext cx="4341241" cy="615553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267200"/>
            <a:ext cx="10662919" cy="1661993"/>
          </a:xfrm>
        </p:spPr>
        <p:txBody>
          <a:bodyPr/>
          <a:lstStyle/>
          <a:p>
            <a:r>
              <a:rPr lang="en-US" b="1" dirty="0"/>
              <a:t>CSS Selector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b="1" dirty="0" smtClean="0"/>
          </a:p>
          <a:p>
            <a:endParaRPr lang="en-US" b="1" dirty="0"/>
          </a:p>
          <a:p>
            <a:r>
              <a:rPr lang="as-IN" dirty="0">
                <a:latin typeface="Bahnschrift" panose="020B0502040204020203" pitchFamily="34" charset="0"/>
              </a:rPr>
              <a:t>আপনি যে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কে </a:t>
            </a:r>
            <a:r>
              <a:rPr lang="en-US" dirty="0">
                <a:latin typeface="Bahnschrift" panose="020B0502040204020203" pitchFamily="34" charset="0"/>
              </a:rPr>
              <a:t>Style </a:t>
            </a:r>
            <a:r>
              <a:rPr lang="as-IN" dirty="0">
                <a:latin typeface="Bahnschrift" panose="020B0502040204020203" pitchFamily="34" charset="0"/>
              </a:rPr>
              <a:t>করতে চান, সেই </a:t>
            </a:r>
            <a:r>
              <a:rPr lang="en-US" dirty="0">
                <a:latin typeface="Bahnschrift" panose="020B0502040204020203" pitchFamily="34" charset="0"/>
              </a:rPr>
              <a:t>Element </a:t>
            </a:r>
            <a:r>
              <a:rPr lang="as-IN" dirty="0">
                <a:latin typeface="Bahnschrift" panose="020B0502040204020203" pitchFamily="34" charset="0"/>
              </a:rPr>
              <a:t>এর নাম বা </a:t>
            </a:r>
            <a:r>
              <a:rPr lang="en-US" dirty="0">
                <a:latin typeface="Bahnschrift" panose="020B0502040204020203" pitchFamily="34" charset="0"/>
              </a:rPr>
              <a:t>tag, Id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class </a:t>
            </a:r>
            <a:r>
              <a:rPr lang="as-IN" dirty="0">
                <a:latin typeface="Bahnschrift" panose="020B0502040204020203" pitchFamily="34" charset="0"/>
              </a:rPr>
              <a:t>কে </a:t>
            </a:r>
            <a:r>
              <a:rPr lang="en-US" dirty="0">
                <a:latin typeface="Bahnschrift" panose="020B0502040204020203" pitchFamily="34" charset="0"/>
              </a:rPr>
              <a:t>CSS Selector </a:t>
            </a:r>
            <a:r>
              <a:rPr lang="as-IN" dirty="0">
                <a:latin typeface="Bahnschrift" panose="020B0502040204020203" pitchFamily="34" charset="0"/>
              </a:rPr>
              <a:t>বলা হয়। সহজ কথায় যার উপর </a:t>
            </a:r>
            <a:r>
              <a:rPr lang="en-US" dirty="0">
                <a:latin typeface="Bahnschrift" panose="020B0502040204020203" pitchFamily="34" charset="0"/>
              </a:rPr>
              <a:t>CSS style </a:t>
            </a:r>
            <a:r>
              <a:rPr lang="as-IN" dirty="0">
                <a:latin typeface="Bahnschrift" panose="020B0502040204020203" pitchFamily="34" charset="0"/>
              </a:rPr>
              <a:t>প্রয়োগ হবে, তাকে </a:t>
            </a:r>
            <a:r>
              <a:rPr lang="en-US" dirty="0">
                <a:latin typeface="Bahnschrift" panose="020B0502040204020203" pitchFamily="34" charset="0"/>
              </a:rPr>
              <a:t>CSS Selector </a:t>
            </a:r>
            <a:r>
              <a:rPr lang="as-IN" dirty="0">
                <a:latin typeface="Bahnschrift" panose="020B0502040204020203" pitchFamily="34" charset="0"/>
              </a:rPr>
              <a:t>বলা হয়। আর সে গুলো হচ্ছে যথাক্রমে </a:t>
            </a:r>
            <a:r>
              <a:rPr lang="en-US" dirty="0">
                <a:latin typeface="Bahnschrift" panose="020B0502040204020203" pitchFamily="34" charset="0"/>
              </a:rPr>
              <a:t>Element </a:t>
            </a:r>
            <a:r>
              <a:rPr lang="as-IN" dirty="0">
                <a:latin typeface="Bahnschrift" panose="020B0502040204020203" pitchFamily="34" charset="0"/>
              </a:rPr>
              <a:t>এর নাম বা </a:t>
            </a:r>
            <a:r>
              <a:rPr lang="en-US" dirty="0">
                <a:latin typeface="Bahnschrift" panose="020B0502040204020203" pitchFamily="34" charset="0"/>
              </a:rPr>
              <a:t>tag, Id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class.</a:t>
            </a:r>
            <a:endParaRPr lang="as-IN" b="1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74" y="2446139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066800"/>
            <a:ext cx="5408041" cy="615553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as-IN" b="1" dirty="0"/>
              <a:t>এর </a:t>
            </a:r>
            <a:r>
              <a:rPr lang="en-US" b="1" dirty="0"/>
              <a:t>Syntax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Web Page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প্রয়োগ করার পদ্ধতিকে বলা হয় </a:t>
            </a:r>
            <a:r>
              <a:rPr lang="en-US" dirty="0">
                <a:latin typeface="Bahnschrift" panose="020B0502040204020203" pitchFamily="34" charset="0"/>
              </a:rPr>
              <a:t>CSS Syntax. CSS Syntax </a:t>
            </a:r>
            <a:r>
              <a:rPr lang="as-IN" dirty="0">
                <a:latin typeface="Bahnschrift" panose="020B0502040204020203" pitchFamily="34" charset="0"/>
              </a:rPr>
              <a:t>এর দুটি অংশ আছে। একটি হচ্ছে </a:t>
            </a:r>
            <a:r>
              <a:rPr lang="en-US" dirty="0">
                <a:latin typeface="Bahnschrift" panose="020B0502040204020203" pitchFamily="34" charset="0"/>
              </a:rPr>
              <a:t>Selector </a:t>
            </a:r>
            <a:r>
              <a:rPr lang="as-IN" dirty="0">
                <a:latin typeface="Bahnschrift" panose="020B0502040204020203" pitchFamily="34" charset="0"/>
              </a:rPr>
              <a:t>অংশ আর অন্যটি হচ্ছে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অংশ। আর </a:t>
            </a:r>
            <a:r>
              <a:rPr lang="en-US" dirty="0">
                <a:latin typeface="Bahnschrift" panose="020B0502040204020203" pitchFamily="34" charset="0"/>
              </a:rPr>
              <a:t>declaration </a:t>
            </a:r>
            <a:r>
              <a:rPr lang="as-IN" dirty="0">
                <a:latin typeface="Bahnschrift" panose="020B0502040204020203" pitchFamily="34" charset="0"/>
              </a:rPr>
              <a:t>অংশ আবার দুইভাবে বিভক্ত , প্রথম অংশ হচ্ছে </a:t>
            </a:r>
            <a:r>
              <a:rPr lang="en-US" dirty="0">
                <a:latin typeface="Bahnschrift" panose="020B0502040204020203" pitchFamily="34" charset="0"/>
              </a:rPr>
              <a:t>property </a:t>
            </a:r>
            <a:r>
              <a:rPr lang="as-IN" dirty="0">
                <a:latin typeface="Bahnschrift" panose="020B0502040204020203" pitchFamily="34" charset="0"/>
              </a:rPr>
              <a:t>আর সেমিকোলন (:) এর পরের অংশকে বলা হয় </a:t>
            </a:r>
            <a:r>
              <a:rPr lang="en-US" dirty="0">
                <a:latin typeface="Bahnschrift" panose="020B0502040204020203" pitchFamily="34" charset="0"/>
              </a:rPr>
              <a:t>property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0" y="3332582"/>
            <a:ext cx="666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295400"/>
            <a:ext cx="8456041" cy="492443"/>
          </a:xfrm>
        </p:spPr>
        <p:txBody>
          <a:bodyPr/>
          <a:lstStyle/>
          <a:p>
            <a:r>
              <a:rPr lang="en-US" sz="3200" b="1" dirty="0"/>
              <a:t>CSS Syntax </a:t>
            </a:r>
            <a:r>
              <a:rPr lang="as-IN" sz="3200" b="1" dirty="0"/>
              <a:t>এর আরো কিছু বিষয় জানা যাক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এ এক বা একাধিক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 থাকতে পারে। একের অধিক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ব্লককে সেমিকোলনের (:) মাধ্যমে পৃথক করা হয়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as-IN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as-IN" dirty="0">
                <a:latin typeface="Bahnschrift" panose="020B0502040204020203" pitchFamily="34" charset="0"/>
              </a:rPr>
              <a:t>প্রতিটি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ব্লকে একটি </a:t>
            </a:r>
            <a:r>
              <a:rPr lang="en-US" dirty="0">
                <a:latin typeface="Bahnschrift" panose="020B0502040204020203" pitchFamily="34" charset="0"/>
              </a:rPr>
              <a:t>CSS Property </a:t>
            </a:r>
            <a:r>
              <a:rPr lang="as-IN" dirty="0">
                <a:latin typeface="Bahnschrift" panose="020B0502040204020203" pitchFamily="34" charset="0"/>
              </a:rPr>
              <a:t>এর নাম ও একটি ভ্যালু থাকে এবং কোলনের মাধ্যমে এদেরকে পৃথক করা হয়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as-IN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as-IN" dirty="0">
                <a:latin typeface="Bahnschrift" panose="020B0502040204020203" pitchFamily="34" charset="0"/>
              </a:rPr>
              <a:t>প্রতিটি সিএসএস </a:t>
            </a:r>
            <a:r>
              <a:rPr lang="en-US" dirty="0" err="1">
                <a:latin typeface="Bahnschrift" panose="020B0502040204020203" pitchFamily="34" charset="0"/>
              </a:rPr>
              <a:t>Decleration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ব্লক সর্বদাই সেমিকোলনের মাধ্যমে শেষ হয় এবং ডিক্লেয়ারেশন ব্লক/ব্লকসমূহ </a:t>
            </a:r>
            <a:r>
              <a:rPr lang="en-US" dirty="0">
                <a:latin typeface="Bahnschrift" panose="020B0502040204020203" pitchFamily="34" charset="0"/>
              </a:rPr>
              <a:t>Curly Braces(</a:t>
            </a:r>
            <a:r>
              <a:rPr lang="as-IN" dirty="0">
                <a:latin typeface="Bahnschrift" panose="020B0502040204020203" pitchFamily="34" charset="0"/>
              </a:rPr>
              <a:t>দ্বিতীয় বন্ধনী) দ্বারা বেষ্টিত থাকে।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76" y="1905000"/>
            <a:ext cx="9370441" cy="615553"/>
          </a:xfrm>
        </p:spPr>
        <p:txBody>
          <a:bodyPr/>
          <a:lstStyle/>
          <a:p>
            <a:r>
              <a:rPr lang="en-US" b="1" dirty="0"/>
              <a:t>Web Page </a:t>
            </a:r>
            <a:r>
              <a:rPr lang="as-IN" b="1" dirty="0"/>
              <a:t>এ </a:t>
            </a:r>
            <a:r>
              <a:rPr lang="en-US" b="1" dirty="0"/>
              <a:t>CSS </a:t>
            </a:r>
            <a:r>
              <a:rPr lang="as-IN" b="1" dirty="0"/>
              <a:t>ব্যবহার করার </a:t>
            </a:r>
            <a:r>
              <a:rPr lang="as-IN" b="1" dirty="0" smtClean="0"/>
              <a:t>পদ্ধতি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38" y="3429000"/>
            <a:ext cx="10662919" cy="1384995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Inline 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Inpage</a:t>
            </a:r>
            <a:r>
              <a:rPr lang="en-US" dirty="0"/>
              <a:t> 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Internal CSS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External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143000"/>
            <a:ext cx="5408041" cy="615553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as-IN" b="1" dirty="0"/>
              <a:t>এ @</a:t>
            </a:r>
            <a:r>
              <a:rPr lang="en-US" b="1" dirty="0"/>
              <a:t>import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32398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internal </a:t>
            </a:r>
            <a:r>
              <a:rPr lang="as-IN" dirty="0">
                <a:latin typeface="Bahnschrift" panose="020B0502040204020203" pitchFamily="34" charset="0"/>
              </a:rPr>
              <a:t>অথবা </a:t>
            </a: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as-IN" dirty="0">
                <a:latin typeface="Bahnschrift" panose="020B0502040204020203" pitchFamily="34" charset="0"/>
              </a:rPr>
              <a:t>যেকোনো। .</a:t>
            </a:r>
            <a:r>
              <a:rPr lang="en-US" dirty="0" err="1">
                <a:latin typeface="Bahnschrift" panose="020B0502040204020203" pitchFamily="34" charset="0"/>
              </a:rPr>
              <a:t>css</a:t>
            </a:r>
            <a:r>
              <a:rPr lang="en-US" dirty="0">
                <a:latin typeface="Bahnschrift" panose="020B0502040204020203" pitchFamily="34" charset="0"/>
              </a:rPr>
              <a:t> file </a:t>
            </a:r>
            <a:r>
              <a:rPr lang="as-IN" dirty="0">
                <a:latin typeface="Bahnschrift" panose="020B0502040204020203" pitchFamily="34" charset="0"/>
              </a:rPr>
              <a:t>কে অন্য আরেকটি .</a:t>
            </a:r>
            <a:r>
              <a:rPr lang="en-US" dirty="0" err="1">
                <a:latin typeface="Bahnschrift" panose="020B0502040204020203" pitchFamily="34" charset="0"/>
              </a:rPr>
              <a:t>css</a:t>
            </a:r>
            <a:r>
              <a:rPr lang="en-US" dirty="0">
                <a:latin typeface="Bahnschrift" panose="020B0502040204020203" pitchFamily="34" charset="0"/>
              </a:rPr>
              <a:t> file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import </a:t>
            </a:r>
            <a:r>
              <a:rPr lang="as-IN" dirty="0">
                <a:latin typeface="Bahnschrift" panose="020B0502040204020203" pitchFamily="34" charset="0"/>
              </a:rPr>
              <a:t>করার জন্য এটি ব্যবহৃত হয়। তবে আপনি চাইলে এটিকে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ফাইলেও ব্যবহার করতে পারেন। যদিও </a:t>
            </a:r>
            <a:r>
              <a:rPr lang="en-US" dirty="0">
                <a:latin typeface="Bahnschrift" panose="020B0502040204020203" pitchFamily="34" charset="0"/>
              </a:rPr>
              <a:t>html file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performance </a:t>
            </a:r>
            <a:r>
              <a:rPr lang="as-IN" dirty="0">
                <a:latin typeface="Bahnschrift" panose="020B0502040204020203" pitchFamily="34" charset="0"/>
              </a:rPr>
              <a:t>এর বিবেচনায় </a:t>
            </a:r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ট্যাগ ই উত্তম। এটির </a:t>
            </a:r>
            <a:r>
              <a:rPr lang="en-US" dirty="0">
                <a:latin typeface="Bahnschrift" panose="020B0502040204020203" pitchFamily="34" charset="0"/>
              </a:rPr>
              <a:t>syntax </a:t>
            </a:r>
            <a:r>
              <a:rPr lang="as-IN" dirty="0">
                <a:latin typeface="Bahnschrift" panose="020B0502040204020203" pitchFamily="34" charset="0"/>
              </a:rPr>
              <a:t>দুইভাবে হয়। একটি হচ্ছে </a:t>
            </a:r>
            <a:r>
              <a:rPr lang="en-US" dirty="0">
                <a:latin typeface="Bahnschrift" panose="020B0502040204020203" pitchFamily="34" charset="0"/>
              </a:rPr>
              <a:t>string </a:t>
            </a:r>
            <a:r>
              <a:rPr lang="as-IN" dirty="0">
                <a:latin typeface="Bahnschrift" panose="020B0502040204020203" pitchFamily="34" charset="0"/>
              </a:rPr>
              <a:t>হিসেবে আরেকটি হচ্ছে </a:t>
            </a:r>
            <a:r>
              <a:rPr lang="en-US" dirty="0" err="1">
                <a:latin typeface="Bahnschrift" panose="020B0502040204020203" pitchFamily="34" charset="0"/>
              </a:rPr>
              <a:t>url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হিসেবে </a:t>
            </a:r>
            <a:r>
              <a:rPr lang="en-US" dirty="0">
                <a:latin typeface="Bahnschrift" panose="020B0502040204020203" pitchFamily="34" charset="0"/>
              </a:rPr>
              <a:t>import </a:t>
            </a:r>
            <a:r>
              <a:rPr lang="as-IN" dirty="0">
                <a:latin typeface="Bahnschrift" panose="020B0502040204020203" pitchFamily="34" charset="0"/>
              </a:rPr>
              <a:t>করা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Example__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@import "navigation.css</a:t>
            </a:r>
            <a:r>
              <a:rPr lang="en-US" dirty="0" smtClean="0">
                <a:latin typeface="Bahnschrift" panose="020B0502040204020203" pitchFamily="34" charset="0"/>
              </a:rPr>
              <a:t>"; 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or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@import </a:t>
            </a:r>
            <a:r>
              <a:rPr lang="en-US" dirty="0" err="1">
                <a:latin typeface="Bahnschrift" panose="020B0502040204020203" pitchFamily="34" charset="0"/>
              </a:rPr>
              <a:t>url</a:t>
            </a:r>
            <a:r>
              <a:rPr lang="en-US" dirty="0">
                <a:latin typeface="Bahnschrift" panose="020B0502040204020203" pitchFamily="34" charset="0"/>
              </a:rPr>
              <a:t>("navigation.css"); </a:t>
            </a:r>
          </a:p>
        </p:txBody>
      </p:sp>
    </p:spTree>
    <p:extLst>
      <p:ext uri="{BB962C8B-B14F-4D97-AF65-F5344CB8AC3E}">
        <p14:creationId xmlns:p14="http://schemas.microsoft.com/office/powerpoint/2010/main" val="27762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8" y="1143000"/>
            <a:ext cx="4722241" cy="615553"/>
          </a:xfrm>
        </p:spPr>
        <p:txBody>
          <a:bodyPr/>
          <a:lstStyle/>
          <a:p>
            <a:r>
              <a:rPr lang="en-US" b="1" dirty="0"/>
              <a:t>CSS </a:t>
            </a:r>
            <a:r>
              <a:rPr lang="as-IN" b="1" dirty="0"/>
              <a:t>এ </a:t>
            </a:r>
            <a:r>
              <a:rPr lang="en-US" b="1" dirty="0"/>
              <a:t>Unit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CSS Style </a:t>
            </a:r>
            <a:r>
              <a:rPr lang="as-IN" dirty="0">
                <a:latin typeface="Bahnschrift" panose="020B0502040204020203" pitchFamily="34" charset="0"/>
              </a:rPr>
              <a:t>দিয়ে </a:t>
            </a:r>
            <a:r>
              <a:rPr lang="en-US" dirty="0">
                <a:latin typeface="Bahnschrift" panose="020B0502040204020203" pitchFamily="34" charset="0"/>
              </a:rPr>
              <a:t>HTML Elements, Id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class </a:t>
            </a:r>
            <a:r>
              <a:rPr lang="as-IN" dirty="0">
                <a:latin typeface="Bahnschrift" panose="020B0502040204020203" pitchFamily="34" charset="0"/>
              </a:rPr>
              <a:t>গুলোর উপর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প্রকাশ করার মাধ্যম কে </a:t>
            </a:r>
            <a:r>
              <a:rPr lang="en-US" dirty="0">
                <a:latin typeface="Bahnschrift" panose="020B0502040204020203" pitchFamily="34" charset="0"/>
              </a:rPr>
              <a:t>CSS Unit </a:t>
            </a:r>
            <a:r>
              <a:rPr lang="as-IN" dirty="0">
                <a:latin typeface="Bahnschrift" panose="020B0502040204020203" pitchFamily="34" charset="0"/>
              </a:rPr>
              <a:t>বলা হয়। অনেক </a:t>
            </a:r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en-US" dirty="0" err="1">
                <a:latin typeface="Bahnschrift" panose="020B0502040204020203" pitchFamily="34" charset="0"/>
              </a:rPr>
              <a:t>Porperty</a:t>
            </a:r>
            <a:r>
              <a:rPr lang="en-US" dirty="0">
                <a:latin typeface="Bahnschrift" panose="020B0502040204020203" pitchFamily="34" charset="0"/>
              </a:rPr>
              <a:t> length </a:t>
            </a:r>
            <a:r>
              <a:rPr lang="as-IN" dirty="0">
                <a:latin typeface="Bahnschrift" panose="020B0502040204020203" pitchFamily="34" charset="0"/>
              </a:rPr>
              <a:t>ভ্যালু নেয়, যেমন- </a:t>
            </a:r>
            <a:r>
              <a:rPr lang="en-US" dirty="0">
                <a:latin typeface="Bahnschrift" panose="020B0502040204020203" pitchFamily="34" charset="0"/>
              </a:rPr>
              <a:t>width, height, margin, padding, font-size, border-width </a:t>
            </a:r>
            <a:r>
              <a:rPr lang="as-IN" dirty="0">
                <a:latin typeface="Bahnschrift" panose="020B0502040204020203" pitchFamily="34" charset="0"/>
              </a:rPr>
              <a:t>ইত্যাদি। </a:t>
            </a:r>
            <a:r>
              <a:rPr lang="en-US" dirty="0">
                <a:latin typeface="Bahnschrift" panose="020B0502040204020203" pitchFamily="34" charset="0"/>
              </a:rPr>
              <a:t>Unit </a:t>
            </a:r>
            <a:r>
              <a:rPr lang="as-IN" dirty="0">
                <a:latin typeface="Bahnschrift" panose="020B0502040204020203" pitchFamily="34" charset="0"/>
              </a:rPr>
              <a:t>একটি নম্বর যা বিভিন্ন </a:t>
            </a:r>
            <a:r>
              <a:rPr lang="en-US" dirty="0">
                <a:latin typeface="Bahnschrift" panose="020B0502040204020203" pitchFamily="34" charset="0"/>
              </a:rPr>
              <a:t>length </a:t>
            </a:r>
            <a:r>
              <a:rPr lang="as-IN" dirty="0">
                <a:latin typeface="Bahnschrift" panose="020B0502040204020203" pitchFamily="34" charset="0"/>
              </a:rPr>
              <a:t>এর একক অনুসরন করে, যেমন 10</a:t>
            </a:r>
            <a:r>
              <a:rPr lang="en-US" dirty="0" err="1">
                <a:latin typeface="Bahnschrift" panose="020B0502040204020203" pitchFamily="34" charset="0"/>
              </a:rPr>
              <a:t>px</a:t>
            </a:r>
            <a:r>
              <a:rPr lang="en-US" dirty="0">
                <a:latin typeface="Bahnschrift" panose="020B0502040204020203" pitchFamily="34" charset="0"/>
              </a:rPr>
              <a:t>, 2em </a:t>
            </a:r>
            <a:r>
              <a:rPr lang="as-IN" dirty="0">
                <a:latin typeface="Bahnschrift" panose="020B0502040204020203" pitchFamily="34" charset="0"/>
              </a:rPr>
              <a:t>ইত্যাদি।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657600"/>
            <a:ext cx="7467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CSS </a:t>
            </a:r>
            <a:r>
              <a:rPr lang="as-IN" sz="2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এ দু’ধরনের লেন্থ ইউনিট রয়েছেঃ 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Relative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Absolute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447800"/>
            <a:ext cx="5486400" cy="615553"/>
          </a:xfrm>
        </p:spPr>
        <p:txBody>
          <a:bodyPr/>
          <a:lstStyle/>
          <a:p>
            <a:r>
              <a:rPr lang="en-US" b="1" dirty="0"/>
              <a:t>CSS Relative </a:t>
            </a:r>
            <a:r>
              <a:rPr lang="en-US" b="1" dirty="0" smtClean="0"/>
              <a:t>Lengths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057400" y="2251607"/>
            <a:ext cx="8534400" cy="276999"/>
          </a:xfrm>
        </p:spPr>
        <p:txBody>
          <a:bodyPr/>
          <a:lstStyle/>
          <a:p>
            <a:r>
              <a:rPr lang="en-US" dirty="0"/>
              <a:t>Relative Length </a:t>
            </a:r>
            <a:r>
              <a:rPr lang="as-IN" dirty="0"/>
              <a:t>বলতে এক </a:t>
            </a:r>
            <a:r>
              <a:rPr lang="en-US" dirty="0"/>
              <a:t>Length </a:t>
            </a:r>
            <a:r>
              <a:rPr lang="as-IN" dirty="0"/>
              <a:t>এর সাথে অন্য </a:t>
            </a:r>
            <a:r>
              <a:rPr lang="en-US" dirty="0"/>
              <a:t>Length </a:t>
            </a:r>
            <a:r>
              <a:rPr lang="as-IN" dirty="0"/>
              <a:t>এর </a:t>
            </a:r>
            <a:r>
              <a:rPr lang="en-US" dirty="0"/>
              <a:t>Property </a:t>
            </a:r>
            <a:r>
              <a:rPr lang="as-IN" dirty="0"/>
              <a:t>মিল বুঝায়।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05036"/>
              </p:ext>
            </p:extLst>
          </p:nvPr>
        </p:nvGraphicFramePr>
        <p:xfrm>
          <a:off x="1066800" y="2688928"/>
          <a:ext cx="9753600" cy="3691019"/>
        </p:xfrm>
        <a:graphic>
          <a:graphicData uri="http://schemas.openxmlformats.org/drawingml/2006/table">
            <a:tbl>
              <a:tblPr/>
              <a:tblGrid>
                <a:gridCol w="1322522">
                  <a:extLst>
                    <a:ext uri="{9D8B030D-6E8A-4147-A177-3AD203B41FA5}">
                      <a16:colId xmlns:a16="http://schemas.microsoft.com/office/drawing/2014/main" xmlns="" val="3487043124"/>
                    </a:ext>
                  </a:extLst>
                </a:gridCol>
                <a:gridCol w="8431078">
                  <a:extLst>
                    <a:ext uri="{9D8B030D-6E8A-4147-A177-3AD203B41FA5}">
                      <a16:colId xmlns:a16="http://schemas.microsoft.com/office/drawing/2014/main" xmlns="" val="3148117005"/>
                    </a:ext>
                  </a:extLst>
                </a:gridCol>
              </a:tblGrid>
              <a:tr h="309417">
                <a:tc>
                  <a:txBody>
                    <a:bodyPr/>
                    <a:lstStyle/>
                    <a:p>
                      <a:endParaRPr lang="en-US" sz="1800">
                        <a:latin typeface="Bahnschrift" panose="020B0502040204020203" pitchFamily="34" charset="0"/>
                      </a:endParaRPr>
                    </a:p>
                  </a:txBody>
                  <a:tcPr marL="20982" marR="20982" marT="10491" marB="10491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 marL="20982" marR="20982" marT="10491" marB="10491"/>
                </a:tc>
                <a:extLst>
                  <a:ext uri="{0D108BD9-81ED-4DB2-BD59-A6C34878D82A}">
                    <a16:rowId xmlns:a16="http://schemas.microsoft.com/office/drawing/2014/main" xmlns="" val="303941689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ইউনিট</a:t>
                      </a:r>
                    </a:p>
                  </a:txBody>
                  <a:tcPr marL="20982" marR="20982" marT="10491" marB="10491" anchor="ctr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বর্ননা</a:t>
                      </a:r>
                    </a:p>
                  </a:txBody>
                  <a:tcPr marL="20982" marR="20982" marT="10491" marB="10491" anchor="ctr">
                    <a:lnL>
                      <a:noFill/>
                    </a:lnL>
                    <a:lnR>
                      <a:noFill/>
                    </a:lnR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53627"/>
                  </a:ext>
                </a:extLst>
              </a:tr>
              <a:tr h="59684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em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এলিমেন্টের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font-size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এর সাথে সম্পর্কযুক্ত (2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em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অর্থ 2 বার বর্তমান ফন্টের আকার)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1365304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ex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বর্তমান ফন্ট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x-height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সাথে সম্পর্কযুক্ত (কম ব্যবহৃত)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96876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ch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“0” (শূন্য) প্রস্থের সাথে সম্পর্কযুক্ত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383937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rem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রুট(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Root)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এলিমেন্টের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font-size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সাথে সম্পর্কযুক্ত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214977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vw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প্রস্থের 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5213241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vh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উচ্চতার 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6734994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vmin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ছোট ডাইমেনসনের(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dimension)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004449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vmax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ভিউপোর্ট*(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viewport*)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1% বড় ডাইমেনসনের(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dimension)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সাথে সম্পর্কযুক্ত।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59243"/>
                  </a:ext>
                </a:extLst>
              </a:tr>
              <a:tr h="30941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%</a:t>
                      </a:r>
                    </a:p>
                  </a:txBody>
                  <a:tcPr marL="20982" marR="20982" marT="10491" marB="104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 marL="20982" marR="20982" marT="10491" marB="10491">
                    <a:lnL>
                      <a:noFill/>
                    </a:lnL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97077829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913" y="2042597"/>
            <a:ext cx="4891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678" y="1219200"/>
            <a:ext cx="5636641" cy="615553"/>
          </a:xfrm>
        </p:spPr>
        <p:txBody>
          <a:bodyPr/>
          <a:lstStyle/>
          <a:p>
            <a:r>
              <a:rPr lang="en-US" b="1" dirty="0"/>
              <a:t>CSS Absolute </a:t>
            </a:r>
            <a:r>
              <a:rPr lang="en-US" b="1" dirty="0" smtClean="0"/>
              <a:t>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057400"/>
            <a:ext cx="10662919" cy="27699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Absolute Length </a:t>
            </a:r>
            <a:r>
              <a:rPr lang="as-IN" dirty="0">
                <a:latin typeface="Bahnschrift" panose="020B0502040204020203" pitchFamily="34" charset="0"/>
              </a:rPr>
              <a:t>এর ইউনিট </a:t>
            </a:r>
            <a:r>
              <a:rPr lang="en-US" dirty="0">
                <a:latin typeface="Bahnschrift" panose="020B0502040204020203" pitchFamily="34" charset="0"/>
              </a:rPr>
              <a:t>fixed </a:t>
            </a:r>
            <a:r>
              <a:rPr lang="as-IN" dirty="0">
                <a:latin typeface="Bahnschrift" panose="020B0502040204020203" pitchFamily="34" charset="0"/>
              </a:rPr>
              <a:t>এবং এর দৈর্ঘ্য তার ঠিক প্রকৃত সাইজেই হবে।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20025"/>
              </p:ext>
            </p:extLst>
          </p:nvPr>
        </p:nvGraphicFramePr>
        <p:xfrm>
          <a:off x="1219200" y="2557046"/>
          <a:ext cx="8991600" cy="384375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352084085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xmlns="" val="1635512291"/>
                    </a:ext>
                  </a:extLst>
                </a:gridCol>
              </a:tblGrid>
              <a:tr h="415541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</a:rPr>
                        <a:t>ইউনিট</a:t>
                      </a:r>
                    </a:p>
                  </a:txBody>
                  <a:tcPr marL="47067" marR="47067" marT="23534" marB="23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800" b="1">
                          <a:effectLst/>
                        </a:rPr>
                        <a:t>বর্ননা</a:t>
                      </a:r>
                    </a:p>
                  </a:txBody>
                  <a:tcPr marL="47067" marR="47067" marT="23534" marB="23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1603938"/>
                  </a:ext>
                </a:extLst>
              </a:tr>
              <a:tr h="41554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cm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</a:rPr>
                        <a:t>সেন্টিমিটার(</a:t>
                      </a:r>
                      <a:r>
                        <a:rPr lang="en-US" sz="1800">
                          <a:effectLst/>
                        </a:rPr>
                        <a:t>centimeters)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8467300"/>
                  </a:ext>
                </a:extLst>
              </a:tr>
              <a:tr h="4155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mm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</a:rPr>
                        <a:t>মিলিমিটার(</a:t>
                      </a:r>
                      <a:r>
                        <a:rPr lang="en-US" sz="1800">
                          <a:effectLst/>
                        </a:rPr>
                        <a:t>millimeters)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6191758"/>
                  </a:ext>
                </a:extLst>
              </a:tr>
              <a:tr h="727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</a:rPr>
                        <a:t>ইঞ্চি(</a:t>
                      </a:r>
                      <a:r>
                        <a:rPr lang="en-US" sz="1800">
                          <a:effectLst/>
                        </a:rPr>
                        <a:t>inches) (1in = 96px = 2.54cm)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8878178"/>
                  </a:ext>
                </a:extLst>
              </a:tr>
              <a:tr h="727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px *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পিক্সেল(pixels) (1px = 1/96th of 1in)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976353"/>
                  </a:ext>
                </a:extLst>
              </a:tr>
              <a:tr h="72719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pt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পয়েন্ট(points) (1pt = 1/72 of 1in)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9942845"/>
                  </a:ext>
                </a:extLst>
              </a:tr>
              <a:tr h="4155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pc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</a:rPr>
                        <a:t>পিকাস(</a:t>
                      </a:r>
                      <a:r>
                        <a:rPr lang="en-US" sz="1800" dirty="0">
                          <a:effectLst/>
                        </a:rPr>
                        <a:t>picas) (1pc = 12 </a:t>
                      </a:r>
                      <a:r>
                        <a:rPr lang="en-US" sz="1800" dirty="0" err="1">
                          <a:effectLst/>
                        </a:rPr>
                        <a:t>pt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7067" marR="47067" marT="23534" marB="235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17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578" y="1066800"/>
            <a:ext cx="26648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6619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Alignment              text-align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Color           </a:t>
            </a:r>
            <a:r>
              <a:rPr lang="en-US" dirty="0" err="1" smtClean="0"/>
              <a:t>color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Decoration            text-decoration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Transformation         </a:t>
            </a:r>
            <a:r>
              <a:rPr lang="en-US" dirty="0"/>
              <a:t>text-transform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Indentation          text-indent,</a:t>
            </a:r>
            <a:r>
              <a:rPr lang="en-US" dirty="0"/>
              <a:t> letter-spacing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Shadow               text-shadow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19400" y="22098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09800" y="24384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70909" y="277528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75709" y="3019981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770909" y="3300392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618509" y="35814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990600"/>
            <a:ext cx="29696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069602"/>
            <a:ext cx="10662919" cy="13849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Font </a:t>
            </a:r>
            <a:r>
              <a:rPr lang="en-US" dirty="0" smtClean="0"/>
              <a:t>Families              font-family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Font </a:t>
            </a:r>
            <a:r>
              <a:rPr lang="en-US" dirty="0" smtClean="0"/>
              <a:t>Style            font-style,</a:t>
            </a:r>
            <a:r>
              <a:rPr lang="en-US" dirty="0"/>
              <a:t> </a:t>
            </a:r>
            <a:r>
              <a:rPr lang="en-US" dirty="0" smtClean="0"/>
              <a:t>font-variant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Font </a:t>
            </a:r>
            <a:r>
              <a:rPr lang="en-US" dirty="0" smtClean="0"/>
              <a:t>Size            font-size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Google Fonts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V="1">
            <a:off x="2514600" y="22098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V="1">
            <a:off x="2209800" y="2484813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V="1">
            <a:off x="2147455" y="2714107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যেকোন শুরু ও শেষ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এবং মাঝের অংশকে সংশ্লিষ্ট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বলা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h1&gt; This is an example of element.&lt;/h1&gt; । </a:t>
            </a:r>
            <a:r>
              <a:rPr lang="as-IN" sz="2000" dirty="0">
                <a:latin typeface="Bahnschrift" panose="020B0502040204020203" pitchFamily="34" charset="0"/>
              </a:rPr>
              <a:t>এখানে &lt;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 1 শুরু এবং &lt;/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হেডার1 শেষ ট্যাগের মাঝে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 </a:t>
            </a:r>
            <a:r>
              <a:rPr lang="as-IN" sz="2000" dirty="0">
                <a:latin typeface="Bahnschrift" panose="020B0502040204020203" pitchFamily="34" charset="0"/>
              </a:rPr>
              <a:t>লেখা হয়েছে, তাই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</a:t>
            </a:r>
            <a:r>
              <a:rPr lang="as-IN" sz="2000" dirty="0">
                <a:latin typeface="Bahnschrift" panose="020B0502040204020203" pitchFamily="34" charset="0"/>
              </a:rPr>
              <a:t>হচ্ছে </a:t>
            </a:r>
            <a:r>
              <a:rPr lang="en-US" sz="2000" dirty="0">
                <a:latin typeface="Bahnschrift" panose="020B0502040204020203" pitchFamily="34" charset="0"/>
              </a:rPr>
              <a:t>h1 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। </a:t>
            </a:r>
            <a:r>
              <a:rPr lang="as-IN" sz="2000" dirty="0">
                <a:latin typeface="Bahnschrift" panose="020B0502040204020203" pitchFamily="34" charset="0"/>
              </a:rPr>
              <a:t>কিছু কিছু ট্যাগের কোন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থাকে না যেমন &lt;</a:t>
            </a:r>
            <a:r>
              <a:rPr lang="en-US" sz="2000" dirty="0" err="1">
                <a:latin typeface="Bahnschrift" panose="020B0502040204020203" pitchFamily="34" charset="0"/>
              </a:rPr>
              <a:t>br</a:t>
            </a:r>
            <a:r>
              <a:rPr lang="en-US" sz="2000" dirty="0">
                <a:latin typeface="Bahnschrift" panose="020B0502040204020203" pitchFamily="34" charset="0"/>
              </a:rPr>
              <a:t> /&gt; &lt;</a:t>
            </a:r>
            <a:r>
              <a:rPr lang="en-US" sz="2000" dirty="0" err="1">
                <a:latin typeface="Bahnschrift" panose="020B0502040204020203" pitchFamily="34" charset="0"/>
              </a:rPr>
              <a:t>img</a:t>
            </a:r>
            <a:r>
              <a:rPr lang="en-US" sz="2000" dirty="0">
                <a:latin typeface="Bahnschrift" panose="020B0502040204020203" pitchFamily="34" charset="0"/>
              </a:rPr>
              <a:t> /&gt; </a:t>
            </a:r>
            <a:r>
              <a:rPr lang="as-IN" sz="2000" dirty="0">
                <a:latin typeface="Bahnschrift" panose="020B0502040204020203" pitchFamily="34" charset="0"/>
              </a:rPr>
              <a:t>ইত্যাদি।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সাধারণতঃ যে সকল ট্যাগের শেষ ট্যাগ থাকে না তাদের ইলিমেন্টও থাকে না। এ ধরণের শুরু ট্যাগের মধ্যেই / চিহ্নটি অন্তর্ভূক্ত থাকে, এবং এর আগে একটা স্পেস দিতে হয়। আর এগুলোকে বলা হয় </a:t>
            </a:r>
            <a:r>
              <a:rPr lang="en-US" sz="2000" dirty="0">
                <a:latin typeface="Bahnschrift" panose="020B0502040204020203" pitchFamily="34" charset="0"/>
              </a:rPr>
              <a:t>HTML empty Element</a:t>
            </a:r>
          </a:p>
        </p:txBody>
      </p:sp>
    </p:spTree>
    <p:extLst>
      <p:ext uri="{BB962C8B-B14F-4D97-AF65-F5344CB8AC3E}">
        <p14:creationId xmlns:p14="http://schemas.microsoft.com/office/powerpoint/2010/main" val="1193998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990600"/>
            <a:ext cx="27410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905000"/>
            <a:ext cx="9144000" cy="175432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normal, unvisited link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a:visited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the user has visited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when the user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mouses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over it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link the moment it is clicked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6943" y="3659326"/>
            <a:ext cx="4042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color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font-family</a:t>
            </a:r>
            <a:r>
              <a:rPr lang="en-US" dirty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378" y="990600"/>
            <a:ext cx="35792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4540" y="2364718"/>
            <a:ext cx="10970260" cy="14773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(if a list-style-image is specified, the value of this property will be displayed if the image for some reason cannot be displayed)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list-style-position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(specifies whether the list-item markers should appear inside or outside the content flow)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list-style-image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(specifies an image as the list item marker)</a:t>
            </a:r>
          </a:p>
        </p:txBody>
      </p:sp>
    </p:spTree>
    <p:extLst>
      <p:ext uri="{BB962C8B-B14F-4D97-AF65-F5344CB8AC3E}">
        <p14:creationId xmlns:p14="http://schemas.microsoft.com/office/powerpoint/2010/main" val="13452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066800"/>
            <a:ext cx="33506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Borders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border-collapse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Width and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Horizontal </a:t>
            </a:r>
            <a:r>
              <a:rPr lang="en-US" dirty="0" smtClean="0">
                <a:latin typeface="Bahnschrift" panose="020B0502040204020203" pitchFamily="34" charset="0"/>
              </a:rPr>
              <a:t>Alignment -&gt; text-align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vertical-align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Padding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Horizontal </a:t>
            </a:r>
            <a:r>
              <a:rPr lang="en-US" dirty="0" smtClean="0">
                <a:latin typeface="Bahnschrift" panose="020B0502040204020203" pitchFamily="34" charset="0"/>
              </a:rPr>
              <a:t>Dividers -&gt; </a:t>
            </a:r>
            <a:r>
              <a:rPr lang="en-US" dirty="0">
                <a:latin typeface="Bahnschrift" panose="020B0502040204020203" pitchFamily="34" charset="0"/>
              </a:rPr>
              <a:t>border-bottom</a:t>
            </a:r>
            <a:endParaRPr lang="en-US" dirty="0" smtClean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Hoverable</a:t>
            </a:r>
            <a:r>
              <a:rPr lang="en-US" dirty="0">
                <a:latin typeface="Bahnschrift" panose="020B0502040204020203" pitchFamily="34" charset="0"/>
              </a:rPr>
              <a:t>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Table </a:t>
            </a:r>
            <a:r>
              <a:rPr lang="en-US" dirty="0" smtClean="0">
                <a:latin typeface="Bahnschrift" panose="020B0502040204020203" pitchFamily="34" charset="0"/>
              </a:rPr>
              <a:t>Color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378" y="990600"/>
            <a:ext cx="51032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1" y="1752601"/>
            <a:ext cx="6172200" cy="228600"/>
          </a:xfrm>
        </p:spPr>
        <p:txBody>
          <a:bodyPr/>
          <a:lstStyle/>
          <a:p>
            <a:r>
              <a:rPr lang="en-US" dirty="0"/>
              <a:t>A pseudo-class is used to define a special state of an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selector:pseudo-class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property: value;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3780"/>
              </p:ext>
            </p:extLst>
          </p:nvPr>
        </p:nvGraphicFramePr>
        <p:xfrm>
          <a:off x="0" y="-152392"/>
          <a:ext cx="12191999" cy="10057968"/>
        </p:xfrm>
        <a:graphic>
          <a:graphicData uri="http://schemas.openxmlformats.org/drawingml/2006/table">
            <a:tbl>
              <a:tblPr/>
              <a:tblGrid>
                <a:gridCol w="2429720">
                  <a:extLst>
                    <a:ext uri="{9D8B030D-6E8A-4147-A177-3AD203B41FA5}">
                      <a16:colId xmlns:a16="http://schemas.microsoft.com/office/drawing/2014/main" xmlns="" val="3162394834"/>
                    </a:ext>
                  </a:extLst>
                </a:gridCol>
                <a:gridCol w="2429720">
                  <a:extLst>
                    <a:ext uri="{9D8B030D-6E8A-4147-A177-3AD203B41FA5}">
                      <a16:colId xmlns:a16="http://schemas.microsoft.com/office/drawing/2014/main" xmlns="" val="3807065250"/>
                    </a:ext>
                  </a:extLst>
                </a:gridCol>
                <a:gridCol w="7332559">
                  <a:extLst>
                    <a:ext uri="{9D8B030D-6E8A-4147-A177-3AD203B41FA5}">
                      <a16:colId xmlns:a16="http://schemas.microsoft.com/office/drawing/2014/main" xmlns="" val="384074192"/>
                    </a:ext>
                  </a:extLst>
                </a:gridCol>
              </a:tblGrid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Selector</a:t>
                      </a: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 description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463504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:active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a:active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active link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134965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:checked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input:checked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checked &lt;input&gt;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6863702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:disabled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input:disabled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disabled &lt;input&gt;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530055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:empty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p:empty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has no children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3438373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:enabled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input:enabled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enabled &lt;input&gt;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4990784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:first-child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p:first-child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elements that is the first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2694953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:first-of-type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p:first-of-type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first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5094035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:focus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input:focus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&lt;input&gt; element that has focus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79635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:hover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a:hover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links on mouse over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6422011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:in-range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input:in-range</a:t>
                      </a:r>
                      <a:endParaRPr lang="en-US" sz="1800" dirty="0">
                        <a:effectLst/>
                      </a:endParaRP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value within a specified range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715942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:invalid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input:invalid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&lt;input&gt; elements with an invalid value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642725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3"/>
                        </a:rPr>
                        <a:t>:lang(</a:t>
                      </a:r>
                      <a:r>
                        <a:rPr lang="en-US" sz="1800" i="1">
                          <a:effectLst/>
                          <a:hlinkClick r:id="rId13"/>
                        </a:rPr>
                        <a:t>language</a:t>
                      </a:r>
                      <a:r>
                        <a:rPr lang="en-US" sz="1800">
                          <a:effectLst/>
                          <a:hlinkClick r:id="rId13"/>
                        </a:rPr>
                        <a:t>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p:lang(it)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with a lang attribute value starting with "it"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2563070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4"/>
                        </a:rPr>
                        <a:t>:last-child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elements that is the last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5301095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5"/>
                        </a:rPr>
                        <a:t>:last-of-type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p:last-of-type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last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2041851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6"/>
                        </a:rPr>
                        <a:t>:link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a:link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unvisited links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854987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7"/>
                        </a:rPr>
                        <a:t>:not(selector)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:not(p)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element that is not a &lt;p&gt;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402007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8"/>
                        </a:rPr>
                        <a:t>:nth-child(n)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p:nth-child(2)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0726256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9"/>
                        </a:rPr>
                        <a:t>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p:nth-last-child(2)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child of its parent, counting from the last 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0644271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0"/>
                        </a:rPr>
                        <a:t>:nth-last-of-type(n)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p:nth-last-of-type(2)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&lt;p&gt; element of its parent, counting from the last 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8724958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1"/>
                        </a:rPr>
                        <a:t>:nth-of-type(n)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p:nth-of-type(2)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second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1897718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2"/>
                        </a:rPr>
                        <a:t>:only-of-type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p:only-of-type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&lt;p&gt; element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1239730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3"/>
                        </a:rPr>
                        <a:t>:only-child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p:only-child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every &lt;p&gt; element that is the only child of its parent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6583122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4"/>
                        </a:rPr>
                        <a:t>:optional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input:optional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no "required" attribute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47392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5"/>
                        </a:rPr>
                        <a:t>:out-of-range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input:out-of-range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value outside a specified range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011097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6"/>
                        </a:rPr>
                        <a:t>:read-only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input:read-only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"readonly" attribute specified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2243424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7"/>
                        </a:rPr>
                        <a:t>:read-write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input:read-write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no "readonly" attribute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469880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8"/>
                        </a:rPr>
                        <a:t>:required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input:required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&lt;input&gt; elements with a "required" attribute specified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5560548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9"/>
                        </a:rPr>
                        <a:t>:root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root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document's root element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742611"/>
                  </a:ext>
                </a:extLst>
              </a:tr>
              <a:tr h="25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0"/>
                        </a:rPr>
                        <a:t>:target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#news:target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current active #news element (clicked on a URL containing that anchor name)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3236996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1"/>
                        </a:rPr>
                        <a:t>:valid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input:valid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all &lt;input&gt; elements with a valid value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281885"/>
                  </a:ext>
                </a:extLst>
              </a:tr>
              <a:tr h="24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2"/>
                        </a:rPr>
                        <a:t>:visited</a:t>
                      </a:r>
                      <a:endParaRPr lang="en-US" sz="1800">
                        <a:effectLst/>
                      </a:endParaRPr>
                    </a:p>
                  </a:txBody>
                  <a:tcPr marL="14274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a:visited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all visited links</a:t>
                      </a:r>
                    </a:p>
                  </a:txBody>
                  <a:tcPr marL="7137" marR="7137" marT="7137" marB="71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86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287" y="1201976"/>
            <a:ext cx="5789041" cy="615553"/>
          </a:xfrm>
        </p:spPr>
        <p:txBody>
          <a:bodyPr/>
          <a:lstStyle/>
          <a:p>
            <a:r>
              <a:rPr lang="en-US" dirty="0"/>
              <a:t>CSS </a:t>
            </a:r>
            <a:r>
              <a:rPr lang="en-US" dirty="0" smtClean="0"/>
              <a:t>Pseudo-elements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76999"/>
          </a:xfrm>
        </p:spPr>
        <p:txBody>
          <a:bodyPr/>
          <a:lstStyle/>
          <a:p>
            <a:r>
              <a:rPr lang="en-US" dirty="0"/>
              <a:t>A CSS pseudo-element is used to style specified parts of an element.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5940"/>
              </p:ext>
            </p:extLst>
          </p:nvPr>
        </p:nvGraphicFramePr>
        <p:xfrm>
          <a:off x="764540" y="2738300"/>
          <a:ext cx="10663299" cy="2719427"/>
        </p:xfrm>
        <a:graphic>
          <a:graphicData uri="http://schemas.openxmlformats.org/drawingml/2006/table">
            <a:tbl>
              <a:tblPr/>
              <a:tblGrid>
                <a:gridCol w="2125070">
                  <a:extLst>
                    <a:ext uri="{9D8B030D-6E8A-4147-A177-3AD203B41FA5}">
                      <a16:colId xmlns:a16="http://schemas.microsoft.com/office/drawing/2014/main" xmlns="" val="1446265031"/>
                    </a:ext>
                  </a:extLst>
                </a:gridCol>
                <a:gridCol w="2125070">
                  <a:extLst>
                    <a:ext uri="{9D8B030D-6E8A-4147-A177-3AD203B41FA5}">
                      <a16:colId xmlns:a16="http://schemas.microsoft.com/office/drawing/2014/main" xmlns="" val="2847457014"/>
                    </a:ext>
                  </a:extLst>
                </a:gridCol>
                <a:gridCol w="6413159">
                  <a:extLst>
                    <a:ext uri="{9D8B030D-6E8A-4147-A177-3AD203B41FA5}">
                      <a16:colId xmlns:a16="http://schemas.microsoft.com/office/drawing/2014/main" xmlns="" val="1195440560"/>
                    </a:ext>
                  </a:extLst>
                </a:gridCol>
              </a:tblGrid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Selector</a:t>
                      </a: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 description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4341995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::after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p::after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Insert content after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456297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::before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p::before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Insert content before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0887959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::first-letter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p::first-letter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the first letter of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315569"/>
                  </a:ext>
                </a:extLst>
              </a:tr>
              <a:tr h="40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::first-line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p::first-line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Selects the first line of every &lt;p&gt; element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356194"/>
                  </a:ext>
                </a:extLst>
              </a:tr>
              <a:tr h="672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::selection</a:t>
                      </a:r>
                      <a:endParaRPr lang="en-US" sz="1800">
                        <a:effectLst/>
                      </a:endParaRPr>
                    </a:p>
                  </a:txBody>
                  <a:tcPr marL="93628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p::selection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Selects the portion of an element that is selected by a user</a:t>
                      </a:r>
                    </a:p>
                  </a:txBody>
                  <a:tcPr marL="46814" marR="46814" marT="46814" marB="46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55996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5" y="1792018"/>
            <a:ext cx="179606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991850"/>
            <a:ext cx="5027041" cy="615553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84402"/>
            <a:ext cx="10662919" cy="553998"/>
          </a:xfrm>
        </p:spPr>
        <p:txBody>
          <a:bodyPr/>
          <a:lstStyle/>
          <a:p>
            <a:r>
              <a:rPr lang="en-US" dirty="0"/>
              <a:t>HTML Element </a:t>
            </a:r>
            <a:r>
              <a:rPr lang="as-IN" dirty="0"/>
              <a:t>গুলোর বর্ডারের স্টাইল, কালার এবং প্রস্থ পরিবর্তন করার জন্য </a:t>
            </a:r>
            <a:r>
              <a:rPr lang="en-US" dirty="0"/>
              <a:t>CSS border </a:t>
            </a:r>
            <a:r>
              <a:rPr lang="as-IN" dirty="0"/>
              <a:t>প্রোপার্টি গুলো ব্যবহৃত হয়।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2438400"/>
            <a:ext cx="295984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order-color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border-gradient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border-image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border-radius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border-style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border-width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diffant</a:t>
            </a:r>
            <a:r>
              <a:rPr lang="en-US" sz="2800" dirty="0" smtClean="0"/>
              <a:t>-border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81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1400" y="920981"/>
            <a:ext cx="6629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border-width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border-style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border-color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border-top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border-top-width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border-top-style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border-top-color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border-right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border-right-width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border-right-style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border-right-color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border-left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border-left-width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border-left-style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border-left-color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border-bottom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border-bottom-width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border-bottom-style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border-bottom-color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border-radius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border-image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border-image-source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border-image-slice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border-image-width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border-image-outset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22222"/>
                </a:solidFill>
                <a:latin typeface="Verdana" panose="020B0604030504040204" pitchFamily="34" charset="0"/>
              </a:rPr>
              <a:t>border-image-repeat</a:t>
            </a:r>
            <a:endParaRPr lang="en-US" sz="14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9546" y="551649"/>
            <a:ext cx="2867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Border Property</a:t>
            </a:r>
          </a:p>
        </p:txBody>
      </p:sp>
    </p:spTree>
    <p:extLst>
      <p:ext uri="{BB962C8B-B14F-4D97-AF65-F5344CB8AC3E}">
        <p14:creationId xmlns:p14="http://schemas.microsoft.com/office/powerpoint/2010/main" val="26851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914400"/>
            <a:ext cx="3579241" cy="615553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830997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একটি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এর বর্ডার এর বাহিরে কি পরিমান ফাকা জায়গা থাকবে তা সেট করার জন্য </a:t>
            </a:r>
            <a:r>
              <a:rPr lang="en-US" dirty="0">
                <a:latin typeface="Bahnschrift" panose="020B0502040204020203" pitchFamily="34" charset="0"/>
              </a:rPr>
              <a:t>CSS Margin </a:t>
            </a:r>
            <a:r>
              <a:rPr lang="as-IN" dirty="0">
                <a:latin typeface="Bahnschrift" panose="020B0502040204020203" pitchFamily="34" charset="0"/>
              </a:rPr>
              <a:t>ব্যবাহৃত হয়। আরো সহজভাবে বলা যায়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এর চারপাশে স্পেস রাখার জন্য </a:t>
            </a:r>
            <a:r>
              <a:rPr lang="en-US" dirty="0">
                <a:latin typeface="Bahnschrift" panose="020B0502040204020203" pitchFamily="34" charset="0"/>
              </a:rPr>
              <a:t>CSS Margin Property </a:t>
            </a:r>
            <a:r>
              <a:rPr lang="as-IN" dirty="0">
                <a:latin typeface="Bahnschrift" panose="020B0502040204020203" pitchFamily="34" charset="0"/>
              </a:rPr>
              <a:t>ব্যবহার করা হয়।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4636" y="2922966"/>
            <a:ext cx="3579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margin-top</a:t>
            </a:r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margin-right</a:t>
            </a:r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margin-bottom</a:t>
            </a:r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margin-left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495800"/>
            <a:ext cx="1021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dirty="0"/>
              <a:t>এই </a:t>
            </a:r>
            <a:r>
              <a:rPr lang="en-US" dirty="0"/>
              <a:t>Margin Property </a:t>
            </a:r>
            <a:r>
              <a:rPr lang="as-IN" dirty="0"/>
              <a:t>গুলো নিচের ভ্যালুসমূহ গ্রহণ করতে </a:t>
            </a:r>
            <a:r>
              <a:rPr lang="as-IN" dirty="0" smtClean="0"/>
              <a:t>পারেঃ</a:t>
            </a:r>
            <a:endParaRPr lang="en-US" dirty="0" smtClean="0"/>
          </a:p>
          <a:p>
            <a:endParaRPr lang="as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</a:t>
            </a:r>
            <a:r>
              <a:rPr lang="en-US" dirty="0"/>
              <a:t> – </a:t>
            </a:r>
            <a:r>
              <a:rPr lang="as-IN" dirty="0"/>
              <a:t>ব্রাউজার নিজ থেকে মার্জিন নিয়ে নেয়।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length</a:t>
            </a:r>
            <a:r>
              <a:rPr lang="en-US" dirty="0"/>
              <a:t> –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</a:t>
            </a:r>
            <a:r>
              <a:rPr lang="as-IN" dirty="0"/>
              <a:t>ইত্যাদি একক ব্যবহার করে মার্জিন সেট করা হয়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s-IN" b="1" dirty="0"/>
              <a:t>% </a:t>
            </a:r>
            <a:r>
              <a:rPr lang="as-IN" dirty="0"/>
              <a:t>– সংশ্লিষ্ট এলিমেন্টের প্রস্থ(</a:t>
            </a:r>
            <a:r>
              <a:rPr lang="en-US" dirty="0"/>
              <a:t>width) </a:t>
            </a:r>
            <a:r>
              <a:rPr lang="as-IN" dirty="0"/>
              <a:t>অনুযায়ী মার্জিন সেট করা হয়।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inherit</a:t>
            </a:r>
            <a:r>
              <a:rPr lang="en-US" dirty="0"/>
              <a:t> – </a:t>
            </a:r>
            <a:r>
              <a:rPr lang="as-IN" dirty="0"/>
              <a:t>প্যারেন্ট(</a:t>
            </a:r>
            <a:r>
              <a:rPr lang="en-US" dirty="0"/>
              <a:t>parent) </a:t>
            </a:r>
            <a:r>
              <a:rPr lang="as-IN" dirty="0"/>
              <a:t>ট্যাগ এর সাপেক্ষে উত্তরাধিকার সূ্ত্রে মার্জিন নিয়ে নেয়।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Attribute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763000" cy="198120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শুরু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</a:t>
            </a:r>
            <a:r>
              <a:rPr lang="as-IN" sz="2000" dirty="0">
                <a:latin typeface="Bahnschrift" panose="020B0502040204020203" pitchFamily="34" charset="0"/>
              </a:rPr>
              <a:t>কথাকে </a:t>
            </a:r>
            <a:r>
              <a:rPr lang="en-US" sz="2000" dirty="0">
                <a:latin typeface="Bahnschrift" panose="020B0502040204020203" pitchFamily="34" charset="0"/>
              </a:rPr>
              <a:t>HTML Attribute </a:t>
            </a:r>
            <a:r>
              <a:rPr lang="as-IN" sz="2000" dirty="0">
                <a:latin typeface="Bahnschrift" panose="020B0502040204020203" pitchFamily="34" charset="0"/>
              </a:rPr>
              <a:t>বলে। মূলত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</a:t>
            </a:r>
            <a:r>
              <a:rPr lang="en-US" sz="2000" dirty="0">
                <a:latin typeface="Bahnschrift" panose="020B0502040204020203" pitchFamily="34" charset="0"/>
              </a:rPr>
              <a:t>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font size=”5″  color=”red”&gt; Hello SAtech360.&lt;font/&gt; </a:t>
            </a:r>
            <a:r>
              <a:rPr lang="as-IN" sz="2000" dirty="0">
                <a:latin typeface="Bahnschrift" panose="020B0502040204020203" pitchFamily="34" charset="0"/>
              </a:rPr>
              <a:t>এখানে </a:t>
            </a:r>
            <a:r>
              <a:rPr lang="en-US" sz="2000" dirty="0">
                <a:latin typeface="Bahnschrift" panose="020B0502040204020203" pitchFamily="34" charset="0"/>
              </a:rPr>
              <a:t>size=”5″ </a:t>
            </a:r>
            <a:r>
              <a:rPr lang="as-IN" sz="2000" dirty="0">
                <a:latin typeface="Bahnschrift" panose="020B0502040204020203" pitchFamily="34" charset="0"/>
              </a:rPr>
              <a:t>অংশটি হল </a:t>
            </a:r>
            <a:r>
              <a:rPr lang="en-US" sz="2000" dirty="0">
                <a:latin typeface="Bahnschrift" panose="020B0502040204020203" pitchFamily="34" charset="0"/>
              </a:rPr>
              <a:t>font </a:t>
            </a:r>
            <a:r>
              <a:rPr lang="as-IN" sz="2000" dirty="0">
                <a:latin typeface="Bahnschrift" panose="020B0502040204020203" pitchFamily="34" charset="0"/>
              </a:rPr>
              <a:t>ট্যাগের একটি এট্রিবিউট, যা প্রকাশ করছে ইলিমেন্ট অর্থাৎ </a:t>
            </a:r>
            <a:r>
              <a:rPr lang="en-US" sz="2000" dirty="0">
                <a:latin typeface="Bahnschrift" panose="020B0502040204020203" pitchFamily="34" charset="0"/>
              </a:rPr>
              <a:t>This is a paragraph. </a:t>
            </a:r>
            <a:r>
              <a:rPr lang="as-IN" sz="2000" dirty="0">
                <a:latin typeface="Bahnschrift" panose="020B0502040204020203" pitchFamily="34" charset="0"/>
              </a:rPr>
              <a:t>লেখাটির সাইজ কেমন হবে। এবং </a:t>
            </a:r>
            <a:r>
              <a:rPr lang="en-US" sz="2000" dirty="0">
                <a:latin typeface="Bahnschrift" panose="020B0502040204020203" pitchFamily="34" charset="0"/>
              </a:rPr>
              <a:t>color=”red” </a:t>
            </a:r>
            <a:r>
              <a:rPr lang="as-IN" sz="2000" dirty="0">
                <a:latin typeface="Bahnschrift" panose="020B0502040204020203" pitchFamily="34" charset="0"/>
              </a:rPr>
              <a:t>দ্বারা প্রকাশ করছে লেখাটির রং হবে লাল।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90600"/>
            <a:ext cx="3579241" cy="635000"/>
          </a:xfrm>
        </p:spPr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55399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এর বর্ডারের ভিতরে এবং কন্টেন্টের(</a:t>
            </a:r>
            <a:r>
              <a:rPr lang="en-US" dirty="0">
                <a:latin typeface="Bahnschrift" panose="020B0502040204020203" pitchFamily="34" charset="0"/>
              </a:rPr>
              <a:t>content) </a:t>
            </a:r>
            <a:r>
              <a:rPr lang="as-IN" dirty="0">
                <a:latin typeface="Bahnschrift" panose="020B0502040204020203" pitchFamily="34" charset="0"/>
              </a:rPr>
              <a:t>চারপাশে ফাঁকা স্থান তৈরি করার পদ্দ্বতিকে </a:t>
            </a:r>
            <a:r>
              <a:rPr lang="en-US" dirty="0">
                <a:latin typeface="Bahnschrift" panose="020B0502040204020203" pitchFamily="34" charset="0"/>
              </a:rPr>
              <a:t>CSS Padding </a:t>
            </a:r>
            <a:r>
              <a:rPr lang="as-IN" dirty="0">
                <a:latin typeface="Bahnschrift" panose="020B0502040204020203" pitchFamily="34" charset="0"/>
              </a:rPr>
              <a:t>বলা হয়।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539" y="2895600"/>
            <a:ext cx="112750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padding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-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একটি ডিক্লেয়ারেশনের মাধ্যমে সবগুলো প্যাডিং প্রোপার্টি সেট করার জন্য একটি শর্টহ্যান্ড </a:t>
            </a:r>
            <a:r>
              <a:rPr lang="en-US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  </a:t>
            </a:r>
            <a:r>
              <a:rPr lang="as-IN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প্রোপার্টি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padding-top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-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এলিমেন্টের উপরের প্যাডিং সেট করার জন্য ব্যবহৃত হয়।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padding-right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এলিমেন্টের ডানের প্যাডিং সেট করার জন্য ব্যবহৃত হয়।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padding-bottom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-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এলিমেন্টের নিচের প্যাডিং সেট করার জন্য ব্যবহৃত হয়।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padding-left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-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এলিমেন্টের বামের প্যাডিং সেট করার জন্য ব্যবহৃত হয়।</a:t>
            </a:r>
            <a:endParaRPr lang="as-IN" b="0" i="0" dirty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399" y="4622561"/>
            <a:ext cx="10513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auto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ব্রাউজার নিজ থেকে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Padding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নিয়ে নেয়।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length-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Bahnschrift" panose="020B0502040204020203" pitchFamily="34" charset="0"/>
              </a:rPr>
              <a:t>px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Bahnschrift" panose="020B0502040204020203" pitchFamily="34" charset="0"/>
              </a:rPr>
              <a:t>pt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, cm,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ইত্যাদি একক ব্যবহার করে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Padding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সেট করা হয়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as-IN" b="1" dirty="0">
                <a:solidFill>
                  <a:srgbClr val="222222"/>
                </a:solidFill>
                <a:latin typeface="Bahnschrift" panose="020B0502040204020203" pitchFamily="34" charset="0"/>
              </a:rPr>
              <a:t>%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 – সংশ্লিষ্ট এলিমেন্টের প্রস্থ(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width)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অনুযায়ী মার্জিন সেট করা হয়।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Bahnschrift" panose="020B0502040204020203" pitchFamily="34" charset="0"/>
              </a:rPr>
              <a:t>inherit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প্যারেন্ট(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parent)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ট্যাগ এর সাপেক্ষে উত্তরাধিকার সূ্ত্রে মার্জিন নিয়ে নেয়।</a:t>
            </a:r>
            <a:endParaRPr lang="as-IN" b="0" i="0" dirty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14400"/>
            <a:ext cx="3579241" cy="615553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Positions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267200"/>
            <a:ext cx="10662919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Web </a:t>
            </a:r>
            <a:r>
              <a:rPr lang="as-IN" dirty="0">
                <a:latin typeface="Bahnschrift" panose="020B0502040204020203" pitchFamily="34" charset="0"/>
              </a:rPr>
              <a:t>এ একটি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>
                <a:latin typeface="Bahnschrift" panose="020B0502040204020203" pitchFamily="34" charset="0"/>
              </a:rPr>
              <a:t>Position </a:t>
            </a:r>
            <a:r>
              <a:rPr lang="as-IN" dirty="0">
                <a:latin typeface="Bahnschrift" panose="020B0502040204020203" pitchFamily="34" charset="0"/>
              </a:rPr>
              <a:t>কোথায় হবে তা নির্ধারণের জন্যে </a:t>
            </a:r>
            <a:r>
              <a:rPr lang="en-US" dirty="0">
                <a:latin typeface="Bahnschrift" panose="020B0502040204020203" pitchFamily="34" charset="0"/>
              </a:rPr>
              <a:t>CSS Position Property </a:t>
            </a:r>
            <a:r>
              <a:rPr lang="as-IN" dirty="0">
                <a:latin typeface="Bahnschrift" panose="020B0502040204020203" pitchFamily="34" charset="0"/>
              </a:rPr>
              <a:t>ব্যবহৃত হয়। আরো সহজ ভাবে বলা যায় একটি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>
                <a:latin typeface="Bahnschrift" panose="020B0502040204020203" pitchFamily="34" charset="0"/>
              </a:rPr>
              <a:t>Position </a:t>
            </a:r>
            <a:r>
              <a:rPr lang="as-IN" dirty="0">
                <a:latin typeface="Bahnschrift" panose="020B0502040204020203" pitchFamily="34" charset="0"/>
              </a:rPr>
              <a:t>সেট করার জন্য </a:t>
            </a:r>
            <a:r>
              <a:rPr lang="en-US" dirty="0">
                <a:latin typeface="Bahnschrift" panose="020B0502040204020203" pitchFamily="34" charset="0"/>
              </a:rPr>
              <a:t>CSS Position Property </a:t>
            </a:r>
            <a:r>
              <a:rPr lang="as-IN" dirty="0">
                <a:latin typeface="Bahnschrift" panose="020B0502040204020203" pitchFamily="34" charset="0"/>
              </a:rPr>
              <a:t>ব্যবহার করা হয়।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41" y="1752600"/>
            <a:ext cx="4800600" cy="20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360" y="1600200"/>
            <a:ext cx="4439840" cy="635000"/>
          </a:xfrm>
        </p:spPr>
        <p:txBody>
          <a:bodyPr/>
          <a:lstStyle/>
          <a:p>
            <a:r>
              <a:rPr lang="en-US" dirty="0"/>
              <a:t>CSS Positions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3048000"/>
            <a:ext cx="10662919" cy="3046988"/>
          </a:xfrm>
        </p:spPr>
        <p:txBody>
          <a:bodyPr/>
          <a:lstStyle/>
          <a:p>
            <a:pPr fontAlgn="base"/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Position Property </a:t>
            </a:r>
            <a:r>
              <a:rPr lang="as-IN" dirty="0">
                <a:latin typeface="Bahnschrift" panose="020B0502040204020203" pitchFamily="34" charset="0"/>
              </a:rPr>
              <a:t>এর ভ্যালুসমূহঃ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static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relative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fixed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absolute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sticky</a:t>
            </a:r>
            <a:endParaRPr lang="en-US" dirty="0">
              <a:latin typeface="Bahnschrift" panose="020B0502040204020203" pitchFamily="34" charset="0"/>
            </a:endParaRPr>
          </a:p>
          <a:p>
            <a:pPr fontAlgn="base"/>
            <a:r>
              <a:rPr lang="en-US" dirty="0">
                <a:latin typeface="Bahnschrift" panose="020B0502040204020203" pitchFamily="34" charset="0"/>
              </a:rPr>
              <a:t>CSS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Position Property </a:t>
            </a:r>
            <a:r>
              <a:rPr lang="as-IN" dirty="0">
                <a:latin typeface="Bahnschrift" panose="020B0502040204020203" pitchFamily="34" charset="0"/>
              </a:rPr>
              <a:t>এর গ্লোবাল(</a:t>
            </a:r>
            <a:r>
              <a:rPr lang="en-US" dirty="0">
                <a:latin typeface="Bahnschrift" panose="020B0502040204020203" pitchFamily="34" charset="0"/>
              </a:rPr>
              <a:t>global) </a:t>
            </a:r>
            <a:r>
              <a:rPr lang="as-IN" dirty="0">
                <a:latin typeface="Bahnschrift" panose="020B0502040204020203" pitchFamily="34" charset="0"/>
              </a:rPr>
              <a:t>ভ্যালুসমূহঃ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inherit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initial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unset</a:t>
            </a: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10662919" cy="1292662"/>
          </a:xfrm>
        </p:spPr>
        <p:txBody>
          <a:bodyPr/>
          <a:lstStyle/>
          <a:p>
            <a:r>
              <a:rPr lang="en-US" sz="2400" b="1" dirty="0" smtClean="0">
                <a:latin typeface="Bahnschrift" panose="020B0502040204020203" pitchFamily="34" charset="0"/>
              </a:rPr>
              <a:t>position: static;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ডিফল্টভাবে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/>
              <a:t>সমূহের পজিশন </a:t>
            </a:r>
            <a:r>
              <a:rPr lang="en-US" dirty="0"/>
              <a:t>static </a:t>
            </a:r>
            <a:r>
              <a:rPr lang="as-IN" dirty="0"/>
              <a:t>থাকে। আর তখন </a:t>
            </a:r>
            <a:r>
              <a:rPr lang="en-US" dirty="0"/>
              <a:t>top, right, bottom </a:t>
            </a:r>
            <a:r>
              <a:rPr lang="as-IN" dirty="0"/>
              <a:t>এবং </a:t>
            </a:r>
            <a:r>
              <a:rPr lang="en-US" dirty="0"/>
              <a:t>left </a:t>
            </a:r>
            <a:r>
              <a:rPr lang="as-IN" dirty="0"/>
              <a:t>প্রোপার্টির ভ্যালু সমূহ কাজ করেনা।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971800"/>
            <a:ext cx="10662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position: relative;</a:t>
            </a:r>
          </a:p>
          <a:p>
            <a:pPr fontAlgn="base"/>
            <a:endParaRPr lang="en-US" b="1" i="0" dirty="0" smtClean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  <a:p>
            <a:pPr fontAlgn="base"/>
            <a:r>
              <a:rPr lang="en-US" smtClean="0">
                <a:latin typeface="Bahnschrift" panose="020B0502040204020203" pitchFamily="34" charset="0"/>
              </a:rPr>
              <a:t>position: relative; </a:t>
            </a:r>
            <a:r>
              <a:rPr lang="as-IN" dirty="0">
                <a:latin typeface="Bahnschrift" panose="020B0502040204020203" pitchFamily="34" charset="0"/>
              </a:rPr>
              <a:t>ও </a:t>
            </a:r>
            <a:r>
              <a:rPr lang="en-US" dirty="0">
                <a:latin typeface="Bahnschrift" panose="020B0502040204020203" pitchFamily="34" charset="0"/>
              </a:rPr>
              <a:t>static </a:t>
            </a:r>
            <a:r>
              <a:rPr lang="as-IN" dirty="0">
                <a:latin typeface="Bahnschrift" panose="020B0502040204020203" pitchFamily="34" charset="0"/>
              </a:rPr>
              <a:t>এর মতই পার্থক্য হচ্ছে এখানে আপনি চাইলে </a:t>
            </a:r>
            <a:r>
              <a:rPr lang="en-US" dirty="0">
                <a:latin typeface="Bahnschrift" panose="020B0502040204020203" pitchFamily="34" charset="0"/>
              </a:rPr>
              <a:t>top, left, bottom, right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z-index </a:t>
            </a:r>
            <a:r>
              <a:rPr lang="as-IN" dirty="0">
                <a:latin typeface="Bahnschrift" panose="020B0502040204020203" pitchFamily="34" charset="0"/>
              </a:rPr>
              <a:t>ব্যবহার করে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কে তার অবস্থান থেকে সরাতে পারবেন। এমনকি অন্য একটা </a:t>
            </a:r>
            <a:r>
              <a:rPr lang="en-US" dirty="0">
                <a:latin typeface="Bahnschrift" panose="020B0502040204020203" pitchFamily="34" charset="0"/>
              </a:rPr>
              <a:t>element </a:t>
            </a:r>
            <a:r>
              <a:rPr lang="as-IN" dirty="0">
                <a:latin typeface="Bahnschrift" panose="020B0502040204020203" pitchFamily="34" charset="0"/>
              </a:rPr>
              <a:t>এর উপর ও বসাতে পারবেন।</a:t>
            </a:r>
            <a:endParaRPr lang="en-US" b="1" i="0" dirty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998" y="4604266"/>
            <a:ext cx="106629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position: absolute;</a:t>
            </a:r>
          </a:p>
          <a:p>
            <a:pPr fontAlgn="base"/>
            <a:endParaRPr lang="en-US" b="1" dirty="0" smtClean="0">
              <a:solidFill>
                <a:srgbClr val="222222"/>
              </a:solidFill>
              <a:latin typeface="Bahnschrift" panose="020B0502040204020203" pitchFamily="34" charset="0"/>
            </a:endParaRPr>
          </a:p>
          <a:p>
            <a:pPr fontAlgn="base"/>
            <a:r>
              <a:rPr lang="en-US" b="1" dirty="0">
                <a:latin typeface="Bahnschrift" panose="020B0502040204020203" pitchFamily="34" charset="0"/>
              </a:rPr>
              <a:t>position: absolute</a:t>
            </a:r>
            <a:r>
              <a:rPr lang="en-US" dirty="0">
                <a:latin typeface="Bahnschrift" panose="020B0502040204020203" pitchFamily="34" charset="0"/>
              </a:rPr>
              <a:t> </a:t>
            </a:r>
            <a:r>
              <a:rPr lang="as-IN" dirty="0">
                <a:latin typeface="Bahnschrift" panose="020B0502040204020203" pitchFamily="34" charset="0"/>
              </a:rPr>
              <a:t>ও </a:t>
            </a:r>
            <a:r>
              <a:rPr lang="en-US" dirty="0">
                <a:latin typeface="Bahnschrift" panose="020B0502040204020203" pitchFamily="34" charset="0"/>
              </a:rPr>
              <a:t>static </a:t>
            </a:r>
            <a:r>
              <a:rPr lang="as-IN" dirty="0">
                <a:latin typeface="Bahnschrift" panose="020B0502040204020203" pitchFamily="34" charset="0"/>
              </a:rPr>
              <a:t>এর মতই, পার্থক্য হচ্ছে এখানে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তার নিকটবর্তী পূর্বসুরী(</a:t>
            </a:r>
            <a:r>
              <a:rPr lang="en-US" dirty="0">
                <a:latin typeface="Bahnschrift" panose="020B0502040204020203" pitchFamily="34" charset="0"/>
              </a:rPr>
              <a:t>ancestor) Element </a:t>
            </a:r>
            <a:r>
              <a:rPr lang="as-IN" dirty="0">
                <a:latin typeface="Bahnschrift" panose="020B0502040204020203" pitchFamily="34" charset="0"/>
              </a:rPr>
              <a:t>এর অবস্থানের সাপেক্ষে নিজের অবস্থানের পরিবর্তন ঘটে। এক্ষেত্রে , যদি </a:t>
            </a:r>
            <a:r>
              <a:rPr lang="en-US" dirty="0">
                <a:latin typeface="Bahnschrift" panose="020B0502040204020203" pitchFamily="34" charset="0"/>
              </a:rPr>
              <a:t>Absolute </a:t>
            </a:r>
            <a:r>
              <a:rPr lang="as-IN" dirty="0">
                <a:latin typeface="Bahnschrift" panose="020B0502040204020203" pitchFamily="34" charset="0"/>
              </a:rPr>
              <a:t>পজিশনে থাকা এলিমেন্টের কোনো পূর্বসুরী না থকে তাহলে ইহা ডকুমেন্ট বডি(</a:t>
            </a:r>
            <a:r>
              <a:rPr lang="en-US" dirty="0">
                <a:latin typeface="Bahnschrift" panose="020B0502040204020203" pitchFamily="34" charset="0"/>
              </a:rPr>
              <a:t>body) </a:t>
            </a:r>
            <a:r>
              <a:rPr lang="as-IN" dirty="0">
                <a:latin typeface="Bahnschrift" panose="020B0502040204020203" pitchFamily="34" charset="0"/>
              </a:rPr>
              <a:t>কে পূর্বসুরী ধরে নিজের অবস্থানের পরিবর্তন ঘটাতে পারে এবং পেজ স্ক্রলিং এর সাথে সাথে নড়া চড়া করে।</a:t>
            </a:r>
            <a:endParaRPr lang="en-US" b="1" dirty="0" smtClean="0">
              <a:solidFill>
                <a:srgbClr val="222222"/>
              </a:solidFill>
              <a:latin typeface="Bahnschrift" panose="020B0502040204020203" pitchFamily="34" charset="0"/>
            </a:endParaRPr>
          </a:p>
          <a:p>
            <a:pPr fontAlgn="base"/>
            <a:endParaRPr lang="en-US" b="1" i="0" dirty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16977"/>
            <a:ext cx="10662919" cy="1569660"/>
          </a:xfrm>
        </p:spPr>
        <p:txBody>
          <a:bodyPr/>
          <a:lstStyle/>
          <a:p>
            <a:pPr fontAlgn="base"/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position: fixed;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b="1" dirty="0">
                <a:latin typeface="Bahnschrift" panose="020B0502040204020203" pitchFamily="34" charset="0"/>
              </a:rPr>
              <a:t>position: fixed;</a:t>
            </a:r>
            <a:r>
              <a:rPr lang="en-US" dirty="0">
                <a:latin typeface="Bahnschrift" panose="020B0502040204020203" pitchFamily="34" charset="0"/>
              </a:rPr>
              <a:t> </a:t>
            </a:r>
            <a:r>
              <a:rPr lang="as-IN" dirty="0">
                <a:latin typeface="Bahnschrift" panose="020B0502040204020203" pitchFamily="34" charset="0"/>
              </a:rPr>
              <a:t>যুক্ত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গুলো </a:t>
            </a:r>
            <a:r>
              <a:rPr lang="en-US" dirty="0">
                <a:latin typeface="Bahnschrift" panose="020B0502040204020203" pitchFamily="34" charset="0"/>
              </a:rPr>
              <a:t>viewport </a:t>
            </a:r>
            <a:r>
              <a:rPr lang="as-IN" dirty="0">
                <a:latin typeface="Bahnschrift" panose="020B0502040204020203" pitchFamily="34" charset="0"/>
              </a:rPr>
              <a:t>এর সাপেক্ষে নিজের পজিশনের পরিবর্তন ঘটাতে পার। অর্থ্যাৎ পেজ স্ক্রল করলেও ইহা নিজের অবস্থান থেকে এক বিন্দুও নড়ে না।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429000"/>
            <a:ext cx="10662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222222"/>
                </a:solidFill>
                <a:latin typeface="Verdana" panose="020B0604030504040204" pitchFamily="34" charset="0"/>
              </a:rPr>
              <a:t>position: sticky</a:t>
            </a:r>
            <a:r>
              <a:rPr lang="en-US" sz="2400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;</a:t>
            </a:r>
          </a:p>
          <a:p>
            <a:pPr fontAlgn="base"/>
            <a:endParaRPr lang="en-US" b="1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just" fontAlgn="base"/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position: sticky;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যুক্ত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HTML Element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ইউজারের পেজ স্ক্রলের সাপেক্ষে নিজের অবস্থানের পরিবর্তন হয়। তা ছাড়া স্ক্রল পজিশনের উপর ভিত্তি করে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position: sticky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একইসাথে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Relative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এবং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Fixed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পজিশনের মধ্যে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toggle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করে।</a:t>
            </a:r>
            <a:endParaRPr lang="as-IN" b="0" i="0" dirty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378" y="1143000"/>
            <a:ext cx="3579241" cy="635000"/>
          </a:xfrm>
        </p:spPr>
        <p:txBody>
          <a:bodyPr/>
          <a:lstStyle/>
          <a:p>
            <a:r>
              <a:rPr lang="en-US" dirty="0"/>
              <a:t>CSS Display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846659"/>
          </a:xfrm>
        </p:spPr>
        <p:txBody>
          <a:bodyPr/>
          <a:lstStyle/>
          <a:p>
            <a:r>
              <a:rPr lang="en-US" sz="2400" b="1" dirty="0" smtClean="0"/>
              <a:t>display: inline;</a:t>
            </a:r>
          </a:p>
          <a:p>
            <a:endParaRPr lang="en-US" sz="2400" b="1" dirty="0"/>
          </a:p>
          <a:p>
            <a:r>
              <a:rPr lang="as-IN" dirty="0">
                <a:latin typeface="Bahnschrift" panose="020B0502040204020203" pitchFamily="34" charset="0"/>
              </a:rPr>
              <a:t>একাধিক </a:t>
            </a:r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কে একটা </a:t>
            </a:r>
            <a:r>
              <a:rPr lang="en-US" dirty="0">
                <a:latin typeface="Bahnschrift" panose="020B0502040204020203" pitchFamily="34" charset="0"/>
              </a:rPr>
              <a:t>single </a:t>
            </a:r>
            <a:r>
              <a:rPr lang="as-IN" dirty="0">
                <a:latin typeface="Bahnschrift" panose="020B0502040204020203" pitchFamily="34" charset="0"/>
              </a:rPr>
              <a:t>লাইনে প্রদর্শনের </a:t>
            </a:r>
            <a:r>
              <a:rPr lang="en-US" dirty="0" smtClean="0">
                <a:latin typeface="Bahnschrift" panose="020B0502040204020203" pitchFamily="34" charset="0"/>
              </a:rPr>
              <a:t>display: inline </a:t>
            </a:r>
            <a:r>
              <a:rPr lang="as-IN" dirty="0">
                <a:latin typeface="Bahnschrift" panose="020B0502040204020203" pitchFamily="34" charset="0"/>
              </a:rPr>
              <a:t>ব্যবহৃত হয়। </a:t>
            </a:r>
            <a:r>
              <a:rPr lang="en-US" dirty="0">
                <a:latin typeface="Bahnschrift" panose="020B0502040204020203" pitchFamily="34" charset="0"/>
              </a:rPr>
              <a:t>Inline Element </a:t>
            </a:r>
            <a:r>
              <a:rPr lang="as-IN" dirty="0">
                <a:latin typeface="Bahnschrift" panose="020B0502040204020203" pitchFamily="34" charset="0"/>
              </a:rPr>
              <a:t>গুলোতে আপনি </a:t>
            </a:r>
            <a:r>
              <a:rPr lang="en-US" dirty="0">
                <a:latin typeface="Bahnschrift" panose="020B0502040204020203" pitchFamily="34" charset="0"/>
              </a:rPr>
              <a:t>left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right </a:t>
            </a:r>
            <a:r>
              <a:rPr lang="as-IN" dirty="0">
                <a:latin typeface="Bahnschrift" panose="020B0502040204020203" pitchFamily="34" charset="0"/>
              </a:rPr>
              <a:t>সাইড এ </a:t>
            </a:r>
            <a:r>
              <a:rPr lang="en-US" dirty="0" smtClean="0">
                <a:latin typeface="Bahnschrift" panose="020B0502040204020203" pitchFamily="34" charset="0"/>
              </a:rPr>
              <a:t>margin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padding </a:t>
            </a:r>
            <a:r>
              <a:rPr lang="as-IN" dirty="0">
                <a:latin typeface="Bahnschrift" panose="020B0502040204020203" pitchFamily="34" charset="0"/>
              </a:rPr>
              <a:t>ব্যবহার করতে পারেন, কিন্তু </a:t>
            </a:r>
            <a:r>
              <a:rPr lang="en-US" dirty="0">
                <a:latin typeface="Bahnschrift" panose="020B0502040204020203" pitchFamily="34" charset="0"/>
              </a:rPr>
              <a:t>top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bottom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padding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 smtClean="0">
                <a:latin typeface="Bahnschrift" panose="020B0502040204020203" pitchFamily="34" charset="0"/>
              </a:rPr>
              <a:t>margin </a:t>
            </a:r>
            <a:r>
              <a:rPr lang="as-IN" dirty="0">
                <a:latin typeface="Bahnschrift" panose="020B0502040204020203" pitchFamily="34" charset="0"/>
              </a:rPr>
              <a:t>ব্যবহার করতে পারবেন না।</a:t>
            </a:r>
            <a:endParaRPr lang="en-US" b="1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4539" y="4067931"/>
            <a:ext cx="106629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>
                <a:solidFill>
                  <a:srgbClr val="222222"/>
                </a:solidFill>
                <a:latin typeface="Verdana" panose="020B0604030504040204" pitchFamily="34" charset="0"/>
              </a:rPr>
              <a:t>display: block</a:t>
            </a:r>
          </a:p>
          <a:p>
            <a:pPr fontAlgn="base"/>
            <a:endParaRPr lang="en-US" sz="2400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fontAlgn="base"/>
            <a:r>
              <a:rPr lang="en-US" dirty="0"/>
              <a:t>html element </a:t>
            </a:r>
            <a:r>
              <a:rPr lang="as-IN" dirty="0"/>
              <a:t>গুলোকে </a:t>
            </a:r>
            <a:r>
              <a:rPr lang="en-US" dirty="0"/>
              <a:t>block </a:t>
            </a:r>
            <a:r>
              <a:rPr lang="as-IN" dirty="0"/>
              <a:t>আকারে প্রদর্শনের জন্য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as-IN" dirty="0"/>
              <a:t>এর </a:t>
            </a:r>
            <a:r>
              <a:rPr lang="en-US" smtClean="0"/>
              <a:t>display: block </a:t>
            </a:r>
            <a:r>
              <a:rPr lang="as-IN" dirty="0"/>
              <a:t>ব্যবহৃত হয়। আর </a:t>
            </a:r>
            <a:r>
              <a:rPr lang="en-US" dirty="0"/>
              <a:t>html element </a:t>
            </a:r>
            <a:r>
              <a:rPr lang="as-IN" dirty="0"/>
              <a:t>গুলোর মধ্যে </a:t>
            </a:r>
            <a:r>
              <a:rPr lang="en-US" dirty="0"/>
              <a:t>block element </a:t>
            </a:r>
            <a:r>
              <a:rPr lang="as-IN" dirty="0"/>
              <a:t>গুলো যেমন &lt;</a:t>
            </a:r>
            <a:r>
              <a:rPr lang="en-US" dirty="0"/>
              <a:t>p&gt; </a:t>
            </a:r>
            <a:r>
              <a:rPr lang="as-IN" dirty="0"/>
              <a:t>এবং &lt;</a:t>
            </a:r>
            <a:r>
              <a:rPr lang="en-US" dirty="0"/>
              <a:t>div&gt; tag </a:t>
            </a:r>
            <a:r>
              <a:rPr lang="as-IN" dirty="0"/>
              <a:t>গুলো বাই ডিফল্ট নিউ লাইনে বসে। আবার যেগুলো </a:t>
            </a:r>
            <a:r>
              <a:rPr lang="en-US" dirty="0"/>
              <a:t>block element </a:t>
            </a:r>
            <a:r>
              <a:rPr lang="as-IN" dirty="0"/>
              <a:t>নয় সেগুলো যেমন &lt;</a:t>
            </a:r>
            <a:r>
              <a:rPr lang="en-US" dirty="0"/>
              <a:t>span&gt; </a:t>
            </a:r>
            <a:r>
              <a:rPr lang="as-IN" dirty="0"/>
              <a:t>এবং &lt;</a:t>
            </a:r>
            <a:r>
              <a:rPr lang="en-US" dirty="0"/>
              <a:t>strong&gt; </a:t>
            </a:r>
            <a:r>
              <a:rPr lang="as-IN" dirty="0"/>
              <a:t>ট্যাগ গুলো পাশাপাশি বসে।</a:t>
            </a:r>
            <a:endParaRPr lang="en-US" sz="2400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778" y="990600"/>
            <a:ext cx="3274441" cy="635000"/>
          </a:xfrm>
        </p:spPr>
        <p:txBody>
          <a:bodyPr/>
          <a:lstStyle/>
          <a:p>
            <a:r>
              <a:rPr lang="en-US" dirty="0"/>
              <a:t>CSS Display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200329"/>
          </a:xfrm>
        </p:spPr>
        <p:txBody>
          <a:bodyPr/>
          <a:lstStyle/>
          <a:p>
            <a:r>
              <a:rPr lang="en-US" sz="2400" b="1" dirty="0" smtClean="0"/>
              <a:t>display: inline-block</a:t>
            </a:r>
            <a:endParaRPr lang="en-US" sz="2400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ahnschrift" panose="020B0502040204020203" pitchFamily="34" charset="0"/>
              </a:rPr>
              <a:t>display: Inline-block </a:t>
            </a:r>
            <a:r>
              <a:rPr lang="as-IN" dirty="0">
                <a:latin typeface="Bahnschrift" panose="020B0502040204020203" pitchFamily="34" charset="0"/>
              </a:rPr>
              <a:t>অনেকটা </a:t>
            </a:r>
            <a:r>
              <a:rPr lang="en-US" dirty="0">
                <a:latin typeface="Bahnschrift" panose="020B0502040204020203" pitchFamily="34" charset="0"/>
              </a:rPr>
              <a:t>inline </a:t>
            </a:r>
            <a:r>
              <a:rPr lang="as-IN" dirty="0">
                <a:latin typeface="Bahnschrift" panose="020B0502040204020203" pitchFamily="34" charset="0"/>
              </a:rPr>
              <a:t>এর মতোই , পার্থক্য হচ্ছে </a:t>
            </a:r>
            <a:r>
              <a:rPr lang="en-US" dirty="0" smtClean="0">
                <a:latin typeface="Bahnschrift" panose="020B0502040204020203" pitchFamily="34" charset="0"/>
              </a:rPr>
              <a:t>display: Inline-block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কাজ করে , কিন্তু </a:t>
            </a:r>
            <a:r>
              <a:rPr lang="en-US" dirty="0" smtClean="0">
                <a:latin typeface="Bahnschrift" panose="020B0502040204020203" pitchFamily="34" charset="0"/>
              </a:rPr>
              <a:t>display: inline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কাজ করেনা।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539" y="3574001"/>
            <a:ext cx="106629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>
                <a:solidFill>
                  <a:srgbClr val="222222"/>
                </a:solidFill>
              </a:rPr>
              <a:t>display: contents</a:t>
            </a:r>
          </a:p>
          <a:p>
            <a:pPr fontAlgn="base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 fontAlgn="base"/>
            <a:r>
              <a:rPr lang="as-IN" dirty="0"/>
              <a:t>সরাসরি কোনো </a:t>
            </a:r>
            <a:r>
              <a:rPr lang="en-US" dirty="0"/>
              <a:t>html Element, Class </a:t>
            </a:r>
            <a:r>
              <a:rPr lang="as-IN" dirty="0"/>
              <a:t>অথবা </a:t>
            </a:r>
            <a:r>
              <a:rPr lang="en-US" dirty="0"/>
              <a:t>Id </a:t>
            </a:r>
            <a:r>
              <a:rPr lang="as-IN" dirty="0"/>
              <a:t>এর উপর ব্যবহৃত </a:t>
            </a:r>
            <a:r>
              <a:rPr lang="en-US" dirty="0"/>
              <a:t>style </a:t>
            </a:r>
            <a:r>
              <a:rPr lang="as-IN" dirty="0"/>
              <a:t>কে </a:t>
            </a:r>
            <a:r>
              <a:rPr lang="en-US" dirty="0"/>
              <a:t>Omit </a:t>
            </a:r>
            <a:r>
              <a:rPr lang="as-IN" dirty="0"/>
              <a:t>অর্থাৎ নিষ্ক্রিয় করার জন্য </a:t>
            </a:r>
            <a:r>
              <a:rPr lang="en-US" dirty="0"/>
              <a:t>CSS </a:t>
            </a:r>
            <a:r>
              <a:rPr lang="en-US" dirty="0" smtClean="0"/>
              <a:t>display: contents </a:t>
            </a:r>
            <a:r>
              <a:rPr lang="as-IN" dirty="0"/>
              <a:t>ব্যবহৃত হয়।</a:t>
            </a:r>
            <a:endParaRPr lang="en-US" sz="2400" b="1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9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578" y="990600"/>
            <a:ext cx="3426841" cy="635000"/>
          </a:xfrm>
        </p:spPr>
        <p:txBody>
          <a:bodyPr/>
          <a:lstStyle/>
          <a:p>
            <a:r>
              <a:rPr lang="en-US" dirty="0" smtClean="0"/>
              <a:t>CSS Floating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HTML Element </a:t>
            </a:r>
            <a:r>
              <a:rPr lang="as-IN" dirty="0">
                <a:latin typeface="Bahnschrift" panose="020B0502040204020203" pitchFamily="34" charset="0"/>
              </a:rPr>
              <a:t>গুলিকে পাশাপাশি আনতে </a:t>
            </a:r>
            <a:r>
              <a:rPr lang="en-US" dirty="0">
                <a:latin typeface="Bahnschrift" panose="020B0502040204020203" pitchFamily="34" charset="0"/>
              </a:rPr>
              <a:t>CSS Property float </a:t>
            </a:r>
            <a:r>
              <a:rPr lang="as-IN" dirty="0">
                <a:latin typeface="Bahnschrift" panose="020B0502040204020203" pitchFamily="34" charset="0"/>
              </a:rPr>
              <a:t>ব্যবহৃত হয়। </a:t>
            </a:r>
            <a:r>
              <a:rPr lang="en-US" dirty="0">
                <a:latin typeface="Bahnschrift" panose="020B0502040204020203" pitchFamily="34" charset="0"/>
              </a:rPr>
              <a:t>float </a:t>
            </a:r>
            <a:r>
              <a:rPr lang="as-IN" dirty="0">
                <a:latin typeface="Bahnschrift" panose="020B0502040204020203" pitchFamily="34" charset="0"/>
              </a:rPr>
              <a:t>দিয়ে এলিমেন্ট গুলিকে পাশাপাশি (আড়াআড়িভাবে) বা </a:t>
            </a:r>
            <a:r>
              <a:rPr lang="en-US" dirty="0">
                <a:latin typeface="Bahnschrift" panose="020B0502040204020203" pitchFamily="34" charset="0"/>
              </a:rPr>
              <a:t>side-by-side </a:t>
            </a:r>
            <a:r>
              <a:rPr lang="as-IN" dirty="0">
                <a:latin typeface="Bahnschrift" panose="020B0502040204020203" pitchFamily="34" charset="0"/>
              </a:rPr>
              <a:t>বসানো যায়। </a:t>
            </a:r>
            <a:r>
              <a:rPr lang="en-US" dirty="0">
                <a:latin typeface="Bahnschrift" panose="020B0502040204020203" pitchFamily="34" charset="0"/>
              </a:rPr>
              <a:t>float </a:t>
            </a:r>
            <a:r>
              <a:rPr lang="as-IN" dirty="0">
                <a:latin typeface="Bahnschrift" panose="020B0502040204020203" pitchFamily="34" charset="0"/>
              </a:rPr>
              <a:t>সবসময় আড়াআড়িভাবে কাজ করে। </a:t>
            </a:r>
            <a:r>
              <a:rPr lang="en-US" dirty="0">
                <a:latin typeface="Bahnschrift" panose="020B0502040204020203" pitchFamily="34" charset="0"/>
              </a:rPr>
              <a:t>HTML Layout </a:t>
            </a:r>
            <a:r>
              <a:rPr lang="as-IN" dirty="0">
                <a:latin typeface="Bahnschrift" panose="020B0502040204020203" pitchFamily="34" charset="0"/>
              </a:rPr>
              <a:t>তৈরীর সময় কোন </a:t>
            </a:r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এর পাশে কোন </a:t>
            </a:r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হবে তা ঠিক করার জন্য </a:t>
            </a:r>
            <a:r>
              <a:rPr lang="en-US" dirty="0">
                <a:latin typeface="Bahnschrift" panose="020B0502040204020203" pitchFamily="34" charset="0"/>
              </a:rPr>
              <a:t>CSS Float </a:t>
            </a:r>
            <a:r>
              <a:rPr lang="as-IN" dirty="0">
                <a:latin typeface="Bahnschrift" panose="020B0502040204020203" pitchFamily="34" charset="0"/>
              </a:rPr>
              <a:t>ব্যবহৃত হয়।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1868" y="3796146"/>
            <a:ext cx="10208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float: left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 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এর মাধ্যমে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element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টি তার কন্টেইনার এর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left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 থাকে।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float: right</a:t>
            </a:r>
            <a:r>
              <a:rPr lang="en-US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এর মাধ্যমে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element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টি তার কন্টেইনার এর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right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 থাকে।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float: none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 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অর্থাৎ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float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হবেনা। এটি হচ্ছে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float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এর ডিফল্ট অবস্থা।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Bahnschrift" panose="020B0502040204020203" pitchFamily="34" charset="0"/>
              </a:rPr>
              <a:t>float: inherit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 –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এর মাধ্যমে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parent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এর </a:t>
            </a:r>
            <a:r>
              <a:rPr lang="en-US" dirty="0">
                <a:solidFill>
                  <a:srgbClr val="222222"/>
                </a:solidFill>
                <a:latin typeface="Bahnschrift" panose="020B0502040204020203" pitchFamily="34" charset="0"/>
              </a:rPr>
              <a:t>float </a:t>
            </a:r>
            <a:r>
              <a:rPr lang="as-IN" dirty="0">
                <a:solidFill>
                  <a:srgbClr val="222222"/>
                </a:solidFill>
                <a:latin typeface="Bahnschrift" panose="020B0502040204020203" pitchFamily="34" charset="0"/>
              </a:rPr>
              <a:t>এর অবস্থা ইনহেরিট করবে।</a:t>
            </a:r>
            <a:endParaRPr lang="as-IN" b="0" i="0" dirty="0">
              <a:solidFill>
                <a:srgbClr val="222222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540" y="317489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b="1" u="sng" dirty="0">
                <a:solidFill>
                  <a:srgbClr val="222222"/>
                </a:solidFill>
                <a:latin typeface="Verdana" panose="020B0604030504040204" pitchFamily="34" charset="0"/>
              </a:rPr>
              <a:t>চলুন </a:t>
            </a:r>
            <a:r>
              <a:rPr lang="en-US" b="1" u="sng" dirty="0">
                <a:solidFill>
                  <a:srgbClr val="222222"/>
                </a:solidFill>
                <a:latin typeface="Verdana" panose="020B0604030504040204" pitchFamily="34" charset="0"/>
              </a:rPr>
              <a:t>CSS float property </a:t>
            </a:r>
            <a:r>
              <a:rPr lang="as-IN" b="1" u="sng" dirty="0">
                <a:solidFill>
                  <a:srgbClr val="222222"/>
                </a:solidFill>
                <a:latin typeface="Verdana" panose="020B0604030504040204" pitchFamily="34" charset="0"/>
              </a:rPr>
              <a:t>এর </a:t>
            </a:r>
            <a:r>
              <a:rPr lang="en-US" b="1" u="sng" dirty="0">
                <a:solidFill>
                  <a:srgbClr val="222222"/>
                </a:solidFill>
                <a:latin typeface="Verdana" panose="020B0604030504040204" pitchFamily="34" charset="0"/>
              </a:rPr>
              <a:t>value </a:t>
            </a:r>
            <a:r>
              <a:rPr lang="as-IN" b="1" u="sng" dirty="0">
                <a:solidFill>
                  <a:srgbClr val="222222"/>
                </a:solidFill>
                <a:latin typeface="Verdana" panose="020B0604030504040204" pitchFamily="34" charset="0"/>
              </a:rPr>
              <a:t>গুলো সম্পর্কে সংক্ষেপে জানাযাক: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826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978" y="1219200"/>
            <a:ext cx="3884042" cy="635000"/>
          </a:xfrm>
        </p:spPr>
        <p:txBody>
          <a:bodyPr/>
          <a:lstStyle/>
          <a:p>
            <a:r>
              <a:rPr lang="en-US" dirty="0" smtClean="0"/>
              <a:t>CSS Opacity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2769" y="2222653"/>
            <a:ext cx="11046460" cy="9233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sets the opacity level for an element.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opacity-level describes the transparency-level, where 1 is not transparent at all, 0.5 is 50% see-through, and 0 is completely transparent.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3978" y="3429000"/>
            <a:ext cx="2948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Syntax</a:t>
            </a:r>
            <a:endParaRPr lang="en-US" sz="40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9570" y="457200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opacity: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|initial|inherit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2804033"/>
            <a:ext cx="4974590" cy="3180080"/>
          </a:xfrm>
          <a:prstGeom prst="rect">
            <a:avLst/>
          </a:prstGeom>
        </p:spPr>
        <p:txBody>
          <a:bodyPr vert="horz" wrap="square" lIns="0" tIns="351155" rIns="0" bIns="0" rtlCol="0">
            <a:spAutoFit/>
          </a:bodyPr>
          <a:lstStyle/>
          <a:p>
            <a:pPr marL="12700" marR="5080">
              <a:lnSpc>
                <a:spcPts val="11040"/>
              </a:lnSpc>
              <a:spcBef>
                <a:spcPts val="2765"/>
              </a:spcBef>
            </a:pPr>
            <a:r>
              <a:rPr sz="11500" spc="-5" dirty="0"/>
              <a:t>THANK  YOU</a:t>
            </a:r>
            <a:endParaRPr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10363200" cy="615553"/>
          </a:xfrm>
        </p:spPr>
        <p:txBody>
          <a:bodyPr/>
          <a:lstStyle/>
          <a:p>
            <a:r>
              <a:rPr lang="en-US" dirty="0"/>
              <a:t>HTML Entities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063353"/>
            <a:ext cx="8534400" cy="4616648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কিছু বিশেষ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যেমন &lt;,&gt; চিহ্ন এটি সাধারণত </a:t>
            </a:r>
            <a:r>
              <a:rPr lang="en-US" sz="2000" dirty="0">
                <a:latin typeface="Bahnschrift" panose="020B0502040204020203" pitchFamily="34" charset="0"/>
              </a:rPr>
              <a:t>HTML tag </a:t>
            </a:r>
            <a:r>
              <a:rPr lang="as-IN" sz="2000" dirty="0">
                <a:latin typeface="Bahnschrift" panose="020B0502040204020203" pitchFamily="34" charset="0"/>
              </a:rPr>
              <a:t>গুলো লেখার কাজে ব্যবহৃত হয় , তাই এগুলোর মধ্যে কিছু লিখলে </a:t>
            </a:r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সেটিকে ট্যাগ ভেবে ভুল করে বা আমাদের ইচ্ছা অনুযায়ী সঠিক ভাবে তথ্য প্রদর্শন করতে পারেনা। আবার এমন কিছু চিহ্ন যেমন © ® ™ ইত্যাদি চিহ্ন গুলি এডিটরে লেখার জন্য আপনার কীবোর্ড এ লেখার ব্যবস্থা নেই । এখন যদি এই ধরনের কোন চিহ্ন আপনি ওয়েব পেজে দেখাতে চান তাহলে এইচটিএমএল এনটাইটি ব্যবহার করে দেখাতে পারবেন।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কয়েকটি বহুল ব্যবহৃত এনটাইটি: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&amp;</a:t>
            </a:r>
            <a:r>
              <a:rPr lang="en-US" sz="2000" dirty="0">
                <a:latin typeface="Bahnschrift" panose="020B0502040204020203" pitchFamily="34" charset="0"/>
              </a:rPr>
              <a:t>copy;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reg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&amp;trade;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nbsp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&amp;dollar;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lt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gt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45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6943</Words>
  <Application>Microsoft Office PowerPoint</Application>
  <PresentationFormat>Widescreen</PresentationFormat>
  <Paragraphs>987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AdorshoLipi</vt:lpstr>
      <vt:lpstr>Arial</vt:lpstr>
      <vt:lpstr>Arial Rounded MT Bold</vt:lpstr>
      <vt:lpstr>Bahnschrift</vt:lpstr>
      <vt:lpstr>Calibri</vt:lpstr>
      <vt:lpstr>Consolas</vt:lpstr>
      <vt:lpstr>Times New Roman</vt:lpstr>
      <vt:lpstr>Verdana</vt:lpstr>
      <vt:lpstr>Vrinda</vt:lpstr>
      <vt:lpstr>Wingdings</vt:lpstr>
      <vt:lpstr>Office Theme</vt:lpstr>
      <vt:lpstr>&lt;HTML&gt; Hypertext Markup Language</vt:lpstr>
      <vt:lpstr>HTML কি?</vt:lpstr>
      <vt:lpstr>HTML VERSIONS</vt:lpstr>
      <vt:lpstr>HTML EDITORS</vt:lpstr>
      <vt:lpstr>HTML DOCUMENT EXAMPLE</vt:lpstr>
      <vt:lpstr>HTML ট্যাগ কি?</vt:lpstr>
      <vt:lpstr>HTML Element কি?</vt:lpstr>
      <vt:lpstr>HTML Attribute কি?</vt:lpstr>
      <vt:lpstr>HTML Entities কি?</vt:lpstr>
      <vt:lpstr>HTML DOCTYPE Tag কি?</vt:lpstr>
      <vt:lpstr>HTML Comments কি ?</vt:lpstr>
      <vt:lpstr>HTML Comments Example</vt:lpstr>
      <vt:lpstr>HTML body tag Elements কি?</vt:lpstr>
      <vt:lpstr>HTML এ body tag element কি কি? </vt:lpstr>
      <vt:lpstr>Heading Tag Element কি?</vt:lpstr>
      <vt:lpstr>Example of Heading Tag Element </vt:lpstr>
      <vt:lpstr>Paragraph Tag Element কি?</vt:lpstr>
      <vt:lpstr>Example Of Paragraph Tag Element </vt:lpstr>
      <vt:lpstr>List Tag Element কি?</vt:lpstr>
      <vt:lpstr>Example of un-order list</vt:lpstr>
      <vt:lpstr>Example of Order list</vt:lpstr>
      <vt:lpstr>Example of Definition list</vt:lpstr>
      <vt:lpstr>Link Tag Element কি?</vt:lpstr>
      <vt:lpstr>Image Tag Element কি?</vt:lpstr>
      <vt:lpstr>Example Of image Tag Element</vt:lpstr>
      <vt:lpstr>Text Formatting Element কি?</vt:lpstr>
      <vt:lpstr>Example of Text Formatting Element</vt:lpstr>
      <vt:lpstr>HTML div কি?</vt:lpstr>
      <vt:lpstr>HTML span কি?</vt:lpstr>
      <vt:lpstr>Example of span tag Element</vt:lpstr>
      <vt:lpstr>HTML এ Table কি? </vt:lpstr>
      <vt:lpstr>HTML এ Table তৈরী করতে হলে কি জানা দরকার ?</vt:lpstr>
      <vt:lpstr>Example of simple table</vt:lpstr>
      <vt:lpstr>HTML Table এ cellpadding এবং cellspacing কি?</vt:lpstr>
      <vt:lpstr>cellpadding সহ HTML Table</vt:lpstr>
      <vt:lpstr>cellsapcing সহ HTML Table</vt:lpstr>
      <vt:lpstr>HTML Table এ rowspan এবং colspan এর কাজ কি?</vt:lpstr>
      <vt:lpstr>Example of colspan</vt:lpstr>
      <vt:lpstr>Example of rowspan</vt:lpstr>
      <vt:lpstr>html table caption</vt:lpstr>
      <vt:lpstr>html table এ কিভাবে header, body এবং footer এরিয়া নির্ধারণ করবেন?</vt:lpstr>
      <vt:lpstr>Example of table</vt:lpstr>
      <vt:lpstr>html এ Form কি?</vt:lpstr>
      <vt:lpstr>Form Attributes</vt:lpstr>
      <vt:lpstr>Form Controls</vt:lpstr>
      <vt:lpstr>Text input control</vt:lpstr>
      <vt:lpstr>Single-line text input controls</vt:lpstr>
      <vt:lpstr>Single-line text input controls এর attributes কি কি?</vt:lpstr>
      <vt:lpstr>HTML Single line input tag</vt:lpstr>
      <vt:lpstr>Password input controls</vt:lpstr>
      <vt:lpstr>Multiple-Line Text Input Controls</vt:lpstr>
      <vt:lpstr>Multiple-Line Text Input Controls এর attributes কি কি?</vt:lpstr>
      <vt:lpstr>HTML Meta</vt:lpstr>
      <vt:lpstr>HTML Script</vt:lpstr>
      <vt:lpstr>HTML Audio</vt:lpstr>
      <vt:lpstr>HTML Audio - How It Works</vt:lpstr>
      <vt:lpstr>HTML Video</vt:lpstr>
      <vt:lpstr>How it Works</vt:lpstr>
      <vt:lpstr>What is CSS</vt:lpstr>
      <vt:lpstr>CSS Syntax</vt:lpstr>
      <vt:lpstr>CSS এর Syntax কি?</vt:lpstr>
      <vt:lpstr>CSS Syntax এর আরো কিছু বিষয় জানা যাক</vt:lpstr>
      <vt:lpstr>Web Page এ CSS ব্যবহার করার পদ্ধতি</vt:lpstr>
      <vt:lpstr>CSS এ @import কি?</vt:lpstr>
      <vt:lpstr>CSS এ Unit কি?</vt:lpstr>
      <vt:lpstr>CSS Relative Lengths</vt:lpstr>
      <vt:lpstr>CSS Absolute Length</vt:lpstr>
      <vt:lpstr>CSS Text</vt:lpstr>
      <vt:lpstr>CSS Fonts</vt:lpstr>
      <vt:lpstr>CSS Links</vt:lpstr>
      <vt:lpstr>CSS Lists</vt:lpstr>
      <vt:lpstr>PowerPoint Presentation</vt:lpstr>
      <vt:lpstr>CSS Tables</vt:lpstr>
      <vt:lpstr>CSS Pseudo-classes</vt:lpstr>
      <vt:lpstr>PowerPoint Presentation</vt:lpstr>
      <vt:lpstr>CSS Pseudo-elements</vt:lpstr>
      <vt:lpstr>CSS Borders</vt:lpstr>
      <vt:lpstr>PowerPoint Presentation</vt:lpstr>
      <vt:lpstr>CSS Margins</vt:lpstr>
      <vt:lpstr>CSS Padding</vt:lpstr>
      <vt:lpstr>CSS Positions</vt:lpstr>
      <vt:lpstr>CSS Positions</vt:lpstr>
      <vt:lpstr>PowerPoint Presentation</vt:lpstr>
      <vt:lpstr>PowerPoint Presentation</vt:lpstr>
      <vt:lpstr>CSS Display </vt:lpstr>
      <vt:lpstr>CSS Display </vt:lpstr>
      <vt:lpstr>CSS Floating</vt:lpstr>
      <vt:lpstr>CSS Opacity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 Hypertext Markup Language</dc:title>
  <dc:creator>MD. Salah Uddin</dc:creator>
  <cp:lastModifiedBy>Yeasin Nakib</cp:lastModifiedBy>
  <cp:revision>58</cp:revision>
  <dcterms:created xsi:type="dcterms:W3CDTF">2020-05-26T09:19:47Z</dcterms:created>
  <dcterms:modified xsi:type="dcterms:W3CDTF">2020-06-03T03:28:21Z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2020-05-26T00:00:00Z</vt:filetime>
  </property>
</Properties>
</file>