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263" r:id="rId4"/>
    <p:sldId id="264" r:id="rId5"/>
    <p:sldId id="267" r:id="rId6"/>
    <p:sldId id="269" r:id="rId7"/>
    <p:sldId id="270" r:id="rId8"/>
    <p:sldId id="257" r:id="rId9"/>
    <p:sldId id="258" r:id="rId10"/>
    <p:sldId id="260" r:id="rId11"/>
    <p:sldId id="261" r:id="rId12"/>
    <p:sldId id="262"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showGuides="1">
      <p:cViewPr>
        <p:scale>
          <a:sx n="64" d="100"/>
          <a:sy n="64" d="100"/>
        </p:scale>
        <p:origin x="978"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500000</c:v>
                </c:pt>
              </c:strCache>
            </c:strRef>
          </c:tx>
          <c:spPr>
            <a:solidFill>
              <a:schemeClr val="accent1"/>
            </a:solidFill>
            <a:ln>
              <a:noFill/>
            </a:ln>
            <a:effectLst/>
          </c:spPr>
          <c:invertIfNegative val="0"/>
          <c:cat>
            <c:strRef>
              <c:f>Sheet1!$A$2:$A$7</c:f>
              <c:strCache>
                <c:ptCount val="6"/>
                <c:pt idx="0">
                  <c:v>Sequential</c:v>
                </c:pt>
                <c:pt idx="1">
                  <c:v> Optimized Sequential</c:v>
                </c:pt>
                <c:pt idx="2">
                  <c:v>OpenMP Parallel </c:v>
                </c:pt>
                <c:pt idx="3">
                  <c:v>Pthread Parallel </c:v>
                </c:pt>
                <c:pt idx="4">
                  <c:v>SIMD Optimized </c:v>
                </c:pt>
                <c:pt idx="5">
                  <c:v>Cache Optimized </c:v>
                </c:pt>
              </c:strCache>
            </c:strRef>
          </c:cat>
          <c:val>
            <c:numRef>
              <c:f>Sheet1!$B$2:$B$7</c:f>
              <c:numCache>
                <c:formatCode>General</c:formatCode>
                <c:ptCount val="6"/>
                <c:pt idx="0">
                  <c:v>1.1400000000000001E-4</c:v>
                </c:pt>
                <c:pt idx="1">
                  <c:v>1.07E-4</c:v>
                </c:pt>
                <c:pt idx="2">
                  <c:v>1.15E-4</c:v>
                </c:pt>
                <c:pt idx="3">
                  <c:v>2.02E-4</c:v>
                </c:pt>
                <c:pt idx="4">
                  <c:v>1.9100000000000001E-4</c:v>
                </c:pt>
                <c:pt idx="5">
                  <c:v>2.3800000000000001E-4</c:v>
                </c:pt>
              </c:numCache>
            </c:numRef>
          </c:val>
          <c:extLst>
            <c:ext xmlns:c16="http://schemas.microsoft.com/office/drawing/2014/chart" uri="{C3380CC4-5D6E-409C-BE32-E72D297353CC}">
              <c16:uniqueId val="{00000000-716B-48FF-9804-BDF78CEC0B10}"/>
            </c:ext>
          </c:extLst>
        </c:ser>
        <c:ser>
          <c:idx val="1"/>
          <c:order val="1"/>
          <c:tx>
            <c:strRef>
              <c:f>Sheet1!$C$1</c:f>
              <c:strCache>
                <c:ptCount val="1"/>
                <c:pt idx="0">
                  <c:v>2000000</c:v>
                </c:pt>
              </c:strCache>
            </c:strRef>
          </c:tx>
          <c:spPr>
            <a:solidFill>
              <a:schemeClr val="accent2"/>
            </a:solidFill>
            <a:ln>
              <a:noFill/>
            </a:ln>
            <a:effectLst/>
          </c:spPr>
          <c:invertIfNegative val="0"/>
          <c:cat>
            <c:strRef>
              <c:f>Sheet1!$A$2:$A$7</c:f>
              <c:strCache>
                <c:ptCount val="6"/>
                <c:pt idx="0">
                  <c:v>Sequential</c:v>
                </c:pt>
                <c:pt idx="1">
                  <c:v> Optimized Sequential</c:v>
                </c:pt>
                <c:pt idx="2">
                  <c:v>OpenMP Parallel </c:v>
                </c:pt>
                <c:pt idx="3">
                  <c:v>Pthread Parallel </c:v>
                </c:pt>
                <c:pt idx="4">
                  <c:v>SIMD Optimized </c:v>
                </c:pt>
                <c:pt idx="5">
                  <c:v>Cache Optimized </c:v>
                </c:pt>
              </c:strCache>
            </c:strRef>
          </c:cat>
          <c:val>
            <c:numRef>
              <c:f>Sheet1!$C$2:$C$7</c:f>
              <c:numCache>
                <c:formatCode>General</c:formatCode>
                <c:ptCount val="6"/>
                <c:pt idx="0">
                  <c:v>2.2100000000000001E-4</c:v>
                </c:pt>
                <c:pt idx="1">
                  <c:v>2.1100000000000001E-4</c:v>
                </c:pt>
                <c:pt idx="2">
                  <c:v>2.2599999999999999E-4</c:v>
                </c:pt>
                <c:pt idx="3">
                  <c:v>3.4699999999999998E-4</c:v>
                </c:pt>
                <c:pt idx="4">
                  <c:v>3.8000000000000002E-4</c:v>
                </c:pt>
                <c:pt idx="5">
                  <c:v>4.8299999999999998E-4</c:v>
                </c:pt>
              </c:numCache>
            </c:numRef>
          </c:val>
          <c:extLst>
            <c:ext xmlns:c16="http://schemas.microsoft.com/office/drawing/2014/chart" uri="{C3380CC4-5D6E-409C-BE32-E72D297353CC}">
              <c16:uniqueId val="{00000001-716B-48FF-9804-BDF78CEC0B10}"/>
            </c:ext>
          </c:extLst>
        </c:ser>
        <c:ser>
          <c:idx val="2"/>
          <c:order val="2"/>
          <c:tx>
            <c:strRef>
              <c:f>Sheet1!$D$1</c:f>
              <c:strCache>
                <c:ptCount val="1"/>
                <c:pt idx="0">
                  <c:v>3000000</c:v>
                </c:pt>
              </c:strCache>
            </c:strRef>
          </c:tx>
          <c:spPr>
            <a:solidFill>
              <a:schemeClr val="accent3"/>
            </a:solidFill>
            <a:ln>
              <a:noFill/>
            </a:ln>
            <a:effectLst/>
          </c:spPr>
          <c:invertIfNegative val="0"/>
          <c:cat>
            <c:strRef>
              <c:f>Sheet1!$A$2:$A$7</c:f>
              <c:strCache>
                <c:ptCount val="6"/>
                <c:pt idx="0">
                  <c:v>Sequential</c:v>
                </c:pt>
                <c:pt idx="1">
                  <c:v> Optimized Sequential</c:v>
                </c:pt>
                <c:pt idx="2">
                  <c:v>OpenMP Parallel </c:v>
                </c:pt>
                <c:pt idx="3">
                  <c:v>Pthread Parallel </c:v>
                </c:pt>
                <c:pt idx="4">
                  <c:v>SIMD Optimized </c:v>
                </c:pt>
                <c:pt idx="5">
                  <c:v>Cache Optimized </c:v>
                </c:pt>
              </c:strCache>
            </c:strRef>
          </c:cat>
          <c:val>
            <c:numRef>
              <c:f>Sheet1!$D$2:$D$7</c:f>
              <c:numCache>
                <c:formatCode>General</c:formatCode>
                <c:ptCount val="6"/>
                <c:pt idx="0">
                  <c:v>4.7899999999999999E-4</c:v>
                </c:pt>
                <c:pt idx="1">
                  <c:v>4.7600000000000002E-4</c:v>
                </c:pt>
                <c:pt idx="2">
                  <c:v>4.4900000000000002E-4</c:v>
                </c:pt>
                <c:pt idx="3">
                  <c:v>6.6799999999999997E-4</c:v>
                </c:pt>
                <c:pt idx="4">
                  <c:v>7.6000000000000004E-4</c:v>
                </c:pt>
                <c:pt idx="5">
                  <c:v>9.7000000000000005E-4</c:v>
                </c:pt>
              </c:numCache>
            </c:numRef>
          </c:val>
          <c:extLst>
            <c:ext xmlns:c16="http://schemas.microsoft.com/office/drawing/2014/chart" uri="{C3380CC4-5D6E-409C-BE32-E72D297353CC}">
              <c16:uniqueId val="{00000002-716B-48FF-9804-BDF78CEC0B10}"/>
            </c:ext>
          </c:extLst>
        </c:ser>
        <c:dLbls>
          <c:showLegendKey val="0"/>
          <c:showVal val="0"/>
          <c:showCatName val="0"/>
          <c:showSerName val="0"/>
          <c:showPercent val="0"/>
          <c:showBubbleSize val="0"/>
        </c:dLbls>
        <c:gapWidth val="219"/>
        <c:overlap val="-27"/>
        <c:axId val="996772063"/>
        <c:axId val="996772543"/>
      </c:barChart>
      <c:catAx>
        <c:axId val="996772063"/>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a:solidFill>
                      <a:schemeClr val="tx1"/>
                    </a:solidFill>
                  </a:rPr>
                  <a:t>Elements</a:t>
                </a:r>
                <a:endParaRPr lang="ro-RO" b="1">
                  <a:solidFill>
                    <a:schemeClr val="tx1"/>
                  </a:solidFill>
                </a:endParaRPr>
              </a:p>
            </c:rich>
          </c:tx>
          <c:layout>
            <c:manualLayout>
              <c:xMode val="edge"/>
              <c:yMode val="edge"/>
              <c:x val="0.46315737137853519"/>
              <c:y val="0.86925711421416474"/>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ro-RO"/>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N"/>
          </a:p>
        </c:txPr>
        <c:crossAx val="996772543"/>
        <c:crosses val="autoZero"/>
        <c:auto val="1"/>
        <c:lblAlgn val="ctr"/>
        <c:lblOffset val="100"/>
        <c:noMultiLvlLbl val="0"/>
      </c:catAx>
      <c:valAx>
        <c:axId val="9967725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a:solidFill>
                      <a:schemeClr val="tx1"/>
                    </a:solidFill>
                  </a:rPr>
                  <a:t>Time</a:t>
                </a:r>
                <a:endParaRPr lang="ro-RO" b="1">
                  <a:solidFill>
                    <a:schemeClr val="tx1"/>
                  </a:solidFill>
                </a:endParaRPr>
              </a:p>
            </c:rich>
          </c:tx>
          <c:layout>
            <c:manualLayout>
              <c:xMode val="edge"/>
              <c:yMode val="edge"/>
              <c:x val="0"/>
              <c:y val="0.33189909533891776"/>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ro-RO"/>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N"/>
          </a:p>
        </c:txPr>
        <c:crossAx val="9967720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KN"/>
        </a:p>
      </c:txPr>
    </c:title>
    <c:autoTitleDeleted val="0"/>
    <c:plotArea>
      <c:layout>
        <c:manualLayout>
          <c:layoutTarget val="inner"/>
          <c:xMode val="edge"/>
          <c:yMode val="edge"/>
          <c:x val="6.4298112485896938E-2"/>
          <c:y val="0.22614815737076999"/>
          <c:w val="0.92258916325547646"/>
          <c:h val="0.65368105766826712"/>
        </c:manualLayout>
      </c:layout>
      <c:lineChart>
        <c:grouping val="standard"/>
        <c:varyColors val="0"/>
        <c:ser>
          <c:idx val="0"/>
          <c:order val="0"/>
          <c:tx>
            <c:strRef>
              <c:f>Sheet1!$B$1</c:f>
              <c:strCache>
                <c:ptCount val="1"/>
                <c:pt idx="0">
                  <c:v>500000</c:v>
                </c:pt>
              </c:strCache>
            </c:strRef>
          </c:tx>
          <c:spPr>
            <a:ln w="22225" cap="rnd">
              <a:solidFill>
                <a:schemeClr val="accent1"/>
              </a:solidFill>
              <a:round/>
            </a:ln>
            <a:effectLst/>
          </c:spPr>
          <c:marker>
            <c:symbol val="diamond"/>
            <c:size val="6"/>
            <c:spPr>
              <a:solidFill>
                <a:schemeClr val="accent1"/>
              </a:solidFill>
              <a:ln w="9525">
                <a:solidFill>
                  <a:schemeClr val="accent1"/>
                </a:solidFill>
                <a:round/>
              </a:ln>
              <a:effectLst/>
            </c:spPr>
          </c:marker>
          <c:cat>
            <c:strRef>
              <c:f>Sheet1!$A$2:$A$7</c:f>
              <c:strCache>
                <c:ptCount val="6"/>
                <c:pt idx="0">
                  <c:v>Sequential</c:v>
                </c:pt>
                <c:pt idx="1">
                  <c:v> Optimized Sequential</c:v>
                </c:pt>
                <c:pt idx="2">
                  <c:v>OpenMP Parallel </c:v>
                </c:pt>
                <c:pt idx="3">
                  <c:v>Pthread Parallel </c:v>
                </c:pt>
                <c:pt idx="4">
                  <c:v>SIMD Optimized </c:v>
                </c:pt>
                <c:pt idx="5">
                  <c:v>Cache Optimized </c:v>
                </c:pt>
              </c:strCache>
            </c:strRef>
          </c:cat>
          <c:val>
            <c:numRef>
              <c:f>Sheet1!$B$2:$B$7</c:f>
              <c:numCache>
                <c:formatCode>General</c:formatCode>
                <c:ptCount val="6"/>
                <c:pt idx="0">
                  <c:v>1</c:v>
                </c:pt>
                <c:pt idx="1">
                  <c:v>1.06</c:v>
                </c:pt>
                <c:pt idx="2">
                  <c:v>0.99</c:v>
                </c:pt>
                <c:pt idx="3">
                  <c:v>0.56000000000000005</c:v>
                </c:pt>
                <c:pt idx="4">
                  <c:v>0.6</c:v>
                </c:pt>
                <c:pt idx="5">
                  <c:v>0.48</c:v>
                </c:pt>
              </c:numCache>
            </c:numRef>
          </c:val>
          <c:smooth val="0"/>
          <c:extLst>
            <c:ext xmlns:c16="http://schemas.microsoft.com/office/drawing/2014/chart" uri="{C3380CC4-5D6E-409C-BE32-E72D297353CC}">
              <c16:uniqueId val="{00000000-840B-4EA9-9C2E-F88D1FD5B386}"/>
            </c:ext>
          </c:extLst>
        </c:ser>
        <c:ser>
          <c:idx val="1"/>
          <c:order val="1"/>
          <c:tx>
            <c:strRef>
              <c:f>Sheet1!$C$1</c:f>
              <c:strCache>
                <c:ptCount val="1"/>
                <c:pt idx="0">
                  <c:v>1000000</c:v>
                </c:pt>
              </c:strCache>
            </c:strRef>
          </c:tx>
          <c:spPr>
            <a:ln w="22225" cap="rnd">
              <a:solidFill>
                <a:schemeClr val="accent2"/>
              </a:solidFill>
              <a:round/>
            </a:ln>
            <a:effectLst/>
          </c:spPr>
          <c:marker>
            <c:symbol val="square"/>
            <c:size val="6"/>
            <c:spPr>
              <a:solidFill>
                <a:schemeClr val="accent2"/>
              </a:solidFill>
              <a:ln w="9525">
                <a:solidFill>
                  <a:schemeClr val="accent2"/>
                </a:solidFill>
                <a:round/>
              </a:ln>
              <a:effectLst/>
            </c:spPr>
          </c:marker>
          <c:cat>
            <c:strRef>
              <c:f>Sheet1!$A$2:$A$7</c:f>
              <c:strCache>
                <c:ptCount val="6"/>
                <c:pt idx="0">
                  <c:v>Sequential</c:v>
                </c:pt>
                <c:pt idx="1">
                  <c:v> Optimized Sequential</c:v>
                </c:pt>
                <c:pt idx="2">
                  <c:v>OpenMP Parallel </c:v>
                </c:pt>
                <c:pt idx="3">
                  <c:v>Pthread Parallel </c:v>
                </c:pt>
                <c:pt idx="4">
                  <c:v>SIMD Optimized </c:v>
                </c:pt>
                <c:pt idx="5">
                  <c:v>Cache Optimized </c:v>
                </c:pt>
              </c:strCache>
            </c:strRef>
          </c:cat>
          <c:val>
            <c:numRef>
              <c:f>Sheet1!$C$2:$C$7</c:f>
              <c:numCache>
                <c:formatCode>General</c:formatCode>
                <c:ptCount val="6"/>
                <c:pt idx="0">
                  <c:v>1</c:v>
                </c:pt>
                <c:pt idx="1">
                  <c:v>1.05</c:v>
                </c:pt>
                <c:pt idx="2">
                  <c:v>0.98</c:v>
                </c:pt>
                <c:pt idx="3">
                  <c:v>0.64</c:v>
                </c:pt>
                <c:pt idx="4">
                  <c:v>0.57999999999999996</c:v>
                </c:pt>
                <c:pt idx="5">
                  <c:v>0.46</c:v>
                </c:pt>
              </c:numCache>
            </c:numRef>
          </c:val>
          <c:smooth val="0"/>
          <c:extLst>
            <c:ext xmlns:c16="http://schemas.microsoft.com/office/drawing/2014/chart" uri="{C3380CC4-5D6E-409C-BE32-E72D297353CC}">
              <c16:uniqueId val="{00000001-840B-4EA9-9C2E-F88D1FD5B386}"/>
            </c:ext>
          </c:extLst>
        </c:ser>
        <c:ser>
          <c:idx val="2"/>
          <c:order val="2"/>
          <c:tx>
            <c:strRef>
              <c:f>Sheet1!$D$1</c:f>
              <c:strCache>
                <c:ptCount val="1"/>
                <c:pt idx="0">
                  <c:v>2000000</c:v>
                </c:pt>
              </c:strCache>
            </c:strRef>
          </c:tx>
          <c:spPr>
            <a:ln w="22225" cap="rnd">
              <a:solidFill>
                <a:schemeClr val="accent3"/>
              </a:solidFill>
              <a:round/>
            </a:ln>
            <a:effectLst/>
          </c:spPr>
          <c:marker>
            <c:symbol val="triangle"/>
            <c:size val="6"/>
            <c:spPr>
              <a:solidFill>
                <a:schemeClr val="accent3"/>
              </a:solidFill>
              <a:ln w="9525">
                <a:solidFill>
                  <a:schemeClr val="accent3"/>
                </a:solidFill>
                <a:round/>
              </a:ln>
              <a:effectLst/>
            </c:spPr>
          </c:marker>
          <c:cat>
            <c:strRef>
              <c:f>Sheet1!$A$2:$A$7</c:f>
              <c:strCache>
                <c:ptCount val="6"/>
                <c:pt idx="0">
                  <c:v>Sequential</c:v>
                </c:pt>
                <c:pt idx="1">
                  <c:v> Optimized Sequential</c:v>
                </c:pt>
                <c:pt idx="2">
                  <c:v>OpenMP Parallel </c:v>
                </c:pt>
                <c:pt idx="3">
                  <c:v>Pthread Parallel </c:v>
                </c:pt>
                <c:pt idx="4">
                  <c:v>SIMD Optimized </c:v>
                </c:pt>
                <c:pt idx="5">
                  <c:v>Cache Optimized </c:v>
                </c:pt>
              </c:strCache>
            </c:strRef>
          </c:cat>
          <c:val>
            <c:numRef>
              <c:f>Sheet1!$D$2:$D$7</c:f>
              <c:numCache>
                <c:formatCode>General</c:formatCode>
                <c:ptCount val="6"/>
                <c:pt idx="0">
                  <c:v>1</c:v>
                </c:pt>
                <c:pt idx="1">
                  <c:v>1.01</c:v>
                </c:pt>
                <c:pt idx="2">
                  <c:v>1.07</c:v>
                </c:pt>
                <c:pt idx="3">
                  <c:v>0.72</c:v>
                </c:pt>
                <c:pt idx="4">
                  <c:v>0.63</c:v>
                </c:pt>
                <c:pt idx="5">
                  <c:v>0.49</c:v>
                </c:pt>
              </c:numCache>
            </c:numRef>
          </c:val>
          <c:smooth val="0"/>
          <c:extLst>
            <c:ext xmlns:c16="http://schemas.microsoft.com/office/drawing/2014/chart" uri="{C3380CC4-5D6E-409C-BE32-E72D297353CC}">
              <c16:uniqueId val="{00000002-840B-4EA9-9C2E-F88D1FD5B386}"/>
            </c:ext>
          </c:extLst>
        </c:ser>
        <c:dLbls>
          <c:showLegendKey val="0"/>
          <c:showVal val="0"/>
          <c:showCatName val="0"/>
          <c:showSerName val="0"/>
          <c:showPercent val="0"/>
          <c:showBubbleSize val="0"/>
        </c:dLbls>
        <c:marker val="1"/>
        <c:smooth val="0"/>
        <c:axId val="1190696703"/>
        <c:axId val="1190697183"/>
      </c:lineChart>
      <c:catAx>
        <c:axId val="11906967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b="1" dirty="0" err="1">
                    <a:solidFill>
                      <a:schemeClr val="tx1"/>
                    </a:solidFill>
                  </a:rPr>
                  <a:t>eLEMENTS</a:t>
                </a:r>
                <a:endParaRPr lang="ro-RO" b="1" dirty="0">
                  <a:solidFill>
                    <a:schemeClr val="tx1"/>
                  </a:solidFill>
                </a:endParaRPr>
              </a:p>
            </c:rich>
          </c:tx>
          <c:layout>
            <c:manualLayout>
              <c:xMode val="edge"/>
              <c:yMode val="edge"/>
              <c:x val="0.45822484611702979"/>
              <c:y val="0.15503796402300216"/>
            </c:manualLayout>
          </c:layout>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ro-RO"/>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KN"/>
          </a:p>
        </c:txPr>
        <c:crossAx val="1190697183"/>
        <c:crosses val="autoZero"/>
        <c:auto val="1"/>
        <c:lblAlgn val="ctr"/>
        <c:lblOffset val="100"/>
        <c:noMultiLvlLbl val="0"/>
      </c:catAx>
      <c:valAx>
        <c:axId val="1190697183"/>
        <c:scaling>
          <c:orientation val="minMax"/>
        </c:scaling>
        <c:delete val="0"/>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b="1" dirty="0">
                    <a:solidFill>
                      <a:schemeClr val="tx1"/>
                    </a:solidFill>
                  </a:rPr>
                  <a:t>speedup</a:t>
                </a:r>
                <a:endParaRPr lang="ro-RO" b="1" dirty="0">
                  <a:solidFill>
                    <a:schemeClr val="tx1"/>
                  </a:solidFill>
                </a:endParaRPr>
              </a:p>
            </c:rich>
          </c:tx>
          <c:layout>
            <c:manualLayout>
              <c:xMode val="edge"/>
              <c:yMode val="edge"/>
              <c:x val="3.4795327672440986E-3"/>
              <c:y val="0.43408876728524592"/>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ro-RO"/>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N"/>
          </a:p>
        </c:txPr>
        <c:crossAx val="119069670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500000</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K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Sequential</c:v>
                </c:pt>
                <c:pt idx="1">
                  <c:v> Optimized Sequential</c:v>
                </c:pt>
                <c:pt idx="2">
                  <c:v>OpenMP Parallel </c:v>
                </c:pt>
                <c:pt idx="3">
                  <c:v>Pthread Parallel </c:v>
                </c:pt>
                <c:pt idx="4">
                  <c:v>SIMD Optimized </c:v>
                </c:pt>
                <c:pt idx="5">
                  <c:v>Cache Optimized </c:v>
                </c:pt>
              </c:strCache>
            </c:strRef>
          </c:cat>
          <c:val>
            <c:numRef>
              <c:f>Sheet1!$B$2:$B$7</c:f>
              <c:numCache>
                <c:formatCode>General</c:formatCode>
                <c:ptCount val="6"/>
                <c:pt idx="0">
                  <c:v>0.5</c:v>
                </c:pt>
                <c:pt idx="1">
                  <c:v>0.53</c:v>
                </c:pt>
                <c:pt idx="2">
                  <c:v>0.49</c:v>
                </c:pt>
                <c:pt idx="3">
                  <c:v>0.28000000000000003</c:v>
                </c:pt>
                <c:pt idx="4">
                  <c:v>0.3</c:v>
                </c:pt>
                <c:pt idx="5">
                  <c:v>0.24</c:v>
                </c:pt>
              </c:numCache>
            </c:numRef>
          </c:val>
          <c:extLst>
            <c:ext xmlns:c16="http://schemas.microsoft.com/office/drawing/2014/chart" uri="{C3380CC4-5D6E-409C-BE32-E72D297353CC}">
              <c16:uniqueId val="{00000000-D578-464A-92F6-BC7CBE079B31}"/>
            </c:ext>
          </c:extLst>
        </c:ser>
        <c:ser>
          <c:idx val="1"/>
          <c:order val="1"/>
          <c:tx>
            <c:strRef>
              <c:f>Sheet1!$C$1</c:f>
              <c:strCache>
                <c:ptCount val="1"/>
                <c:pt idx="0">
                  <c:v>1000000</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K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Sequential</c:v>
                </c:pt>
                <c:pt idx="1">
                  <c:v> Optimized Sequential</c:v>
                </c:pt>
                <c:pt idx="2">
                  <c:v>OpenMP Parallel </c:v>
                </c:pt>
                <c:pt idx="3">
                  <c:v>Pthread Parallel </c:v>
                </c:pt>
                <c:pt idx="4">
                  <c:v>SIMD Optimized </c:v>
                </c:pt>
                <c:pt idx="5">
                  <c:v>Cache Optimized </c:v>
                </c:pt>
              </c:strCache>
            </c:strRef>
          </c:cat>
          <c:val>
            <c:numRef>
              <c:f>Sheet1!$C$2:$C$7</c:f>
              <c:numCache>
                <c:formatCode>General</c:formatCode>
                <c:ptCount val="6"/>
                <c:pt idx="0">
                  <c:v>0.5</c:v>
                </c:pt>
                <c:pt idx="1">
                  <c:v>0.52</c:v>
                </c:pt>
                <c:pt idx="2">
                  <c:v>0.49</c:v>
                </c:pt>
                <c:pt idx="3">
                  <c:v>0.32</c:v>
                </c:pt>
                <c:pt idx="4">
                  <c:v>0.28999999999999998</c:v>
                </c:pt>
                <c:pt idx="5">
                  <c:v>0.23</c:v>
                </c:pt>
              </c:numCache>
            </c:numRef>
          </c:val>
          <c:extLst>
            <c:ext xmlns:c16="http://schemas.microsoft.com/office/drawing/2014/chart" uri="{C3380CC4-5D6E-409C-BE32-E72D297353CC}">
              <c16:uniqueId val="{00000001-D578-464A-92F6-BC7CBE079B31}"/>
            </c:ext>
          </c:extLst>
        </c:ser>
        <c:ser>
          <c:idx val="2"/>
          <c:order val="2"/>
          <c:tx>
            <c:strRef>
              <c:f>Sheet1!$D$1</c:f>
              <c:strCache>
                <c:ptCount val="1"/>
                <c:pt idx="0">
                  <c:v>2000000</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solidFill>
                    <a:latin typeface="+mn-lt"/>
                    <a:ea typeface="+mn-ea"/>
                    <a:cs typeface="+mn-cs"/>
                  </a:defRPr>
                </a:pPr>
                <a:endParaRPr lang="en-K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Sheet1!$A$2:$A$7</c:f>
              <c:strCache>
                <c:ptCount val="6"/>
                <c:pt idx="0">
                  <c:v>Sequential</c:v>
                </c:pt>
                <c:pt idx="1">
                  <c:v> Optimized Sequential</c:v>
                </c:pt>
                <c:pt idx="2">
                  <c:v>OpenMP Parallel </c:v>
                </c:pt>
                <c:pt idx="3">
                  <c:v>Pthread Parallel </c:v>
                </c:pt>
                <c:pt idx="4">
                  <c:v>SIMD Optimized </c:v>
                </c:pt>
                <c:pt idx="5">
                  <c:v>Cache Optimized </c:v>
                </c:pt>
              </c:strCache>
            </c:strRef>
          </c:cat>
          <c:val>
            <c:numRef>
              <c:f>Sheet1!$D$2:$D$7</c:f>
              <c:numCache>
                <c:formatCode>General</c:formatCode>
                <c:ptCount val="6"/>
                <c:pt idx="0">
                  <c:v>0.5</c:v>
                </c:pt>
                <c:pt idx="1">
                  <c:v>0.5</c:v>
                </c:pt>
                <c:pt idx="2">
                  <c:v>0.53</c:v>
                </c:pt>
                <c:pt idx="3">
                  <c:v>0.36</c:v>
                </c:pt>
                <c:pt idx="4">
                  <c:v>0.32</c:v>
                </c:pt>
                <c:pt idx="5">
                  <c:v>0.25</c:v>
                </c:pt>
              </c:numCache>
            </c:numRef>
          </c:val>
          <c:extLst>
            <c:ext xmlns:c16="http://schemas.microsoft.com/office/drawing/2014/chart" uri="{C3380CC4-5D6E-409C-BE32-E72D297353CC}">
              <c16:uniqueId val="{00000002-D578-464A-92F6-BC7CBE079B31}"/>
            </c:ext>
          </c:extLst>
        </c:ser>
        <c:dLbls>
          <c:dLblPos val="ctr"/>
          <c:showLegendKey val="0"/>
          <c:showVal val="1"/>
          <c:showCatName val="0"/>
          <c:showSerName val="0"/>
          <c:showPercent val="0"/>
          <c:showBubbleSize val="0"/>
        </c:dLbls>
        <c:gapWidth val="79"/>
        <c:axId val="1190750943"/>
        <c:axId val="1190741823"/>
      </c:barChart>
      <c:catAx>
        <c:axId val="1190750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KN"/>
          </a:p>
        </c:txPr>
        <c:crossAx val="1190741823"/>
        <c:crosses val="autoZero"/>
        <c:auto val="1"/>
        <c:lblAlgn val="ctr"/>
        <c:lblOffset val="100"/>
        <c:noMultiLvlLbl val="0"/>
      </c:catAx>
      <c:valAx>
        <c:axId val="1190741823"/>
        <c:scaling>
          <c:orientation val="minMax"/>
        </c:scaling>
        <c:delete val="1"/>
        <c:axPos val="b"/>
        <c:numFmt formatCode="General" sourceLinked="1"/>
        <c:majorTickMark val="none"/>
        <c:minorTickMark val="none"/>
        <c:tickLblPos val="nextTo"/>
        <c:crossAx val="11907509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K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KN"/>
    </a:p>
  </c:txPr>
  <c:externalData r:id="rId3">
    <c:autoUpdate val="0"/>
  </c:externalData>
</c:chartSpace>
</file>

<file path=ppt/charts/colors1.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3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98">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0"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128FA71-3A18-48C0-980F-4B68F7F63042}" type="datetime1">
              <a:rPr lang="en-US" smtClean="0"/>
              <a:t>6/10/2025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501369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6/10/2025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618932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6/10/2025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5936884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6/10/2025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156179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6/10/2025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435916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6/10/2025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3099554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F45AC6-C491-4585-A584-9CE2AF7D5500}" type="datetime1">
              <a:rPr lang="en-US" smtClean="0"/>
              <a:t>6/10/2025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7375197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4EDB3-C0E8-45F8-9E1D-1B6C8D1880C0}" type="datetime1">
              <a:rPr lang="en-US" smtClean="0"/>
              <a:t>6/10/2025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08840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F0EC4B-54ED-4041-B552-9BA760FA3DBA}" type="datetime1">
              <a:rPr lang="en-US" smtClean="0"/>
              <a:t>6/10/2025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61285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C1210E-201E-4473-82AC-2466F5386C38}" type="datetime1">
              <a:rPr lang="en-US" smtClean="0"/>
              <a:t>6/10/2025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08272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6/10/2025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52634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06041F-4525-44D5-AA4F-332294BF1F56}" type="datetime1">
              <a:rPr lang="en-US" smtClean="0"/>
              <a:t>6/10/2025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95204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9557091-BBDF-4EB9-BA6B-2BB67AC4FC0F}" type="datetime1">
              <a:rPr lang="en-US" smtClean="0"/>
              <a:t>6/10/2025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64624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6/10/2025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4533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23A578B-D289-4C40-8593-3D356C49DA58}" type="datetime1">
              <a:rPr lang="en-US" smtClean="0"/>
              <a:t>6/10/2025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1017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3DFAE3-14DB-48A7-A80F-80DDB072CE3D}" type="datetime1">
              <a:rPr lang="en-US" smtClean="0"/>
              <a:t>6/10/2025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081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6/10/2025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6422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F45AC6-C491-4585-A584-9CE2AF7D5500}" type="datetime1">
              <a:rPr lang="en-US" smtClean="0"/>
              <a:t>6/10/2025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182459211"/>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F981E-AED6-12BC-64F5-7CD64A41E8F8}"/>
              </a:ext>
            </a:extLst>
          </p:cNvPr>
          <p:cNvSpPr>
            <a:spLocks noGrp="1"/>
          </p:cNvSpPr>
          <p:nvPr>
            <p:ph type="ctrTitle"/>
          </p:nvPr>
        </p:nvSpPr>
        <p:spPr>
          <a:xfrm>
            <a:off x="7168896" y="1129554"/>
            <a:ext cx="4361688" cy="3475236"/>
          </a:xfrm>
        </p:spPr>
        <p:txBody>
          <a:bodyPr>
            <a:normAutofit/>
          </a:bodyPr>
          <a:lstStyle/>
          <a:p>
            <a:pPr algn="l"/>
            <a:r>
              <a:rPr lang="en-US" sz="5400" dirty="0"/>
              <a:t>Parallel Array Sum Analysis</a:t>
            </a:r>
            <a:endParaRPr lang="ro-RO" sz="5400" dirty="0"/>
          </a:p>
        </p:txBody>
      </p:sp>
      <p:sp>
        <p:nvSpPr>
          <p:cNvPr id="3" name="Subtitle 2">
            <a:extLst>
              <a:ext uri="{FF2B5EF4-FFF2-40B4-BE49-F238E27FC236}">
                <a16:creationId xmlns:a16="http://schemas.microsoft.com/office/drawing/2014/main" id="{AC0487E7-084E-A5C1-2D90-B445BBA31CDC}"/>
              </a:ext>
            </a:extLst>
          </p:cNvPr>
          <p:cNvSpPr>
            <a:spLocks noGrp="1"/>
          </p:cNvSpPr>
          <p:nvPr>
            <p:ph type="subTitle" idx="1"/>
          </p:nvPr>
        </p:nvSpPr>
        <p:spPr>
          <a:xfrm>
            <a:off x="7168896" y="4731337"/>
            <a:ext cx="4206240" cy="1184584"/>
          </a:xfrm>
        </p:spPr>
        <p:txBody>
          <a:bodyPr>
            <a:normAutofit/>
          </a:bodyPr>
          <a:lstStyle/>
          <a:p>
            <a:pPr algn="l"/>
            <a:r>
              <a:rPr lang="en-US" dirty="0">
                <a:latin typeface="Times New Roman" panose="02020603050405020304" pitchFamily="18" charset="0"/>
                <a:cs typeface="Times New Roman" panose="02020603050405020304" pitchFamily="18" charset="0"/>
              </a:rPr>
              <a:t>NAME: SAFIN CONNOR</a:t>
            </a:r>
          </a:p>
          <a:p>
            <a:pPr algn="l"/>
            <a:r>
              <a:rPr lang="en-US" dirty="0">
                <a:latin typeface="Times New Roman" panose="02020603050405020304" pitchFamily="18" charset="0"/>
                <a:cs typeface="Times New Roman" panose="02020603050405020304" pitchFamily="18" charset="0"/>
              </a:rPr>
              <a:t>GROUP : 4LF321A</a:t>
            </a:r>
          </a:p>
          <a:p>
            <a:pPr algn="l"/>
            <a:r>
              <a:rPr lang="en-US" dirty="0">
                <a:latin typeface="Times New Roman" panose="02020603050405020304" pitchFamily="18" charset="0"/>
                <a:cs typeface="Times New Roman" panose="02020603050405020304" pitchFamily="18" charset="0"/>
              </a:rPr>
              <a:t>YEAR: TI 3</a:t>
            </a:r>
            <a:endParaRPr lang="ro-RO" dirty="0">
              <a:latin typeface="Times New Roman" panose="02020603050405020304" pitchFamily="18" charset="0"/>
              <a:cs typeface="Times New Roman" panose="02020603050405020304" pitchFamily="18" charset="0"/>
            </a:endParaRPr>
          </a:p>
        </p:txBody>
      </p:sp>
      <p:pic>
        <p:nvPicPr>
          <p:cNvPr id="4" name="Picture 3" descr="Neon 3D circle art">
            <a:extLst>
              <a:ext uri="{FF2B5EF4-FFF2-40B4-BE49-F238E27FC236}">
                <a16:creationId xmlns:a16="http://schemas.microsoft.com/office/drawing/2014/main" id="{49E19F4B-3E4D-519F-F857-F1F4EAFE9884}"/>
              </a:ext>
            </a:extLst>
          </p:cNvPr>
          <p:cNvPicPr>
            <a:picLocks noChangeAspect="1"/>
          </p:cNvPicPr>
          <p:nvPr/>
        </p:nvPicPr>
        <p:blipFill>
          <a:blip r:embed="rId2"/>
          <a:srcRect l="16937" r="14507"/>
          <a:stretch>
            <a:fillRect/>
          </a:stretch>
        </p:blipFill>
        <p:spPr>
          <a:xfrm>
            <a:off x="21" y="1"/>
            <a:ext cx="6352012" cy="6858000"/>
          </a:xfrm>
          <a:prstGeom prst="rect">
            <a:avLst/>
          </a:prstGeom>
        </p:spPr>
      </p:pic>
    </p:spTree>
    <p:extLst>
      <p:ext uri="{BB962C8B-B14F-4D97-AF65-F5344CB8AC3E}">
        <p14:creationId xmlns:p14="http://schemas.microsoft.com/office/powerpoint/2010/main" val="2037039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69BFD-77B4-83E7-67CE-7C8765B45CBE}"/>
              </a:ext>
            </a:extLst>
          </p:cNvPr>
          <p:cNvSpPr>
            <a:spLocks noGrp="1"/>
          </p:cNvSpPr>
          <p:nvPr>
            <p:ph type="title"/>
          </p:nvPr>
        </p:nvSpPr>
        <p:spPr/>
        <p:txBody>
          <a:bodyPr/>
          <a:lstStyle/>
          <a:p>
            <a:r>
              <a:rPr lang="en-US" dirty="0"/>
              <a:t>4.C. Speedup Graph for Array Sizes</a:t>
            </a:r>
            <a:endParaRPr lang="ro-RO" dirty="0"/>
          </a:p>
        </p:txBody>
      </p:sp>
      <p:graphicFrame>
        <p:nvGraphicFramePr>
          <p:cNvPr id="11" name="Content Placeholder 10">
            <a:extLst>
              <a:ext uri="{FF2B5EF4-FFF2-40B4-BE49-F238E27FC236}">
                <a16:creationId xmlns:a16="http://schemas.microsoft.com/office/drawing/2014/main" id="{C7678CF8-C9CB-8B1B-3FBE-7EF436666593}"/>
              </a:ext>
            </a:extLst>
          </p:cNvPr>
          <p:cNvGraphicFramePr>
            <a:graphicFrameLocks noGrp="1"/>
          </p:cNvGraphicFramePr>
          <p:nvPr>
            <p:ph idx="1"/>
            <p:extLst>
              <p:ext uri="{D42A27DB-BD31-4B8C-83A1-F6EECF244321}">
                <p14:modId xmlns:p14="http://schemas.microsoft.com/office/powerpoint/2010/main" val="3216440805"/>
              </p:ext>
            </p:extLst>
          </p:nvPr>
        </p:nvGraphicFramePr>
        <p:xfrm>
          <a:off x="464697" y="1516006"/>
          <a:ext cx="6295867" cy="4939545"/>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1E63373-4B3C-7777-643C-9CBF2FBF9807}"/>
                  </a:ext>
                </a:extLst>
              </p:cNvPr>
              <p:cNvSpPr txBox="1"/>
              <p:nvPr/>
            </p:nvSpPr>
            <p:spPr>
              <a:xfrm>
                <a:off x="6895475" y="1753849"/>
                <a:ext cx="5111646" cy="2464970"/>
              </a:xfrm>
              <a:prstGeom prst="rect">
                <a:avLst/>
              </a:prstGeom>
              <a:noFill/>
            </p:spPr>
            <p:txBody>
              <a:bodyPr wrap="square" rtlCol="0">
                <a:spAutoFit/>
              </a:bodyPr>
              <a:lstStyle/>
              <a:p>
                <a:r>
                  <a:rPr lang="en-US" sz="2000" b="1" dirty="0">
                    <a:solidFill>
                      <a:schemeClr val="tx2"/>
                    </a:solidFill>
                  </a:rPr>
                  <a:t>Speedup is the ratio of the time taken by the sequential method  to the time taken by a parallel method. It measures the improvement in performance due to parallel execution.</a:t>
                </a:r>
              </a:p>
              <a:p>
                <a:endParaRPr lang="en-US" sz="2000" b="1" dirty="0">
                  <a:solidFill>
                    <a:schemeClr val="tx2"/>
                  </a:solidFill>
                </a:endParaRPr>
              </a:p>
              <a:p>
                <a:r>
                  <a:rPr lang="en-US" sz="2000" b="1" dirty="0">
                    <a:solidFill>
                      <a:schemeClr val="tx2"/>
                    </a:solidFill>
                  </a:rPr>
                  <a:t>Formula:</a:t>
                </a:r>
                <a:br>
                  <a:rPr lang="en-US" b="1" dirty="0">
                    <a:solidFill>
                      <a:schemeClr val="tx2"/>
                    </a:solidFill>
                  </a:rPr>
                </a:b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𝑆𝑝𝑒𝑒𝑑𝑢𝑝</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a:latin typeface="Cambria Math" panose="02040503050406030204" pitchFamily="18" charset="0"/>
                            </a:rPr>
                            <m:t>𝑆𝑒𝑞𝑢𝑒𝑛𝑡𝑖𝑎𝑙</m:t>
                          </m:r>
                          <m:r>
                            <a:rPr lang="en-US" i="1" dirty="0">
                              <a:latin typeface="Cambria Math" panose="02040503050406030204" pitchFamily="18" charset="0"/>
                            </a:rPr>
                            <m:t> </m:t>
                          </m:r>
                          <m:r>
                            <a:rPr lang="en-US" i="1" dirty="0">
                              <a:latin typeface="Cambria Math" panose="02040503050406030204" pitchFamily="18" charset="0"/>
                            </a:rPr>
                            <m:t>𝐸𝑥𝑒𝑐𝑢𝑡𝑖𝑜𝑛</m:t>
                          </m:r>
                          <m:r>
                            <a:rPr lang="en-US" b="0" i="1" dirty="0" smtClean="0">
                              <a:latin typeface="Cambria Math" panose="02040503050406030204" pitchFamily="18" charset="0"/>
                            </a:rPr>
                            <m:t> </m:t>
                          </m:r>
                          <m:r>
                            <a:rPr lang="en-US" b="0" i="1" dirty="0" smtClean="0">
                              <a:latin typeface="Cambria Math" panose="02040503050406030204" pitchFamily="18" charset="0"/>
                            </a:rPr>
                            <m:t>𝑇𝑖𝑚𝑒</m:t>
                          </m:r>
                        </m:num>
                        <m:den>
                          <m:r>
                            <a:rPr lang="en-US" i="1" dirty="0">
                              <a:latin typeface="Cambria Math" panose="02040503050406030204" pitchFamily="18" charset="0"/>
                            </a:rPr>
                            <m:t>𝑃𝑎𝑟𝑎𝑙𝑙𝑒𝑙</m:t>
                          </m:r>
                          <m:r>
                            <a:rPr lang="en-US" i="1" dirty="0">
                              <a:latin typeface="Cambria Math" panose="02040503050406030204" pitchFamily="18" charset="0"/>
                            </a:rPr>
                            <m:t> </m:t>
                          </m:r>
                          <m:r>
                            <a:rPr lang="en-US" i="1" dirty="0">
                              <a:latin typeface="Cambria Math" panose="02040503050406030204" pitchFamily="18" charset="0"/>
                            </a:rPr>
                            <m:t>𝐸𝑥𝑒𝑐𝑢𝑡𝑖𝑜𝑛</m:t>
                          </m:r>
                          <m:r>
                            <a:rPr lang="en-US" i="1" dirty="0">
                              <a:latin typeface="Cambria Math" panose="02040503050406030204" pitchFamily="18" charset="0"/>
                            </a:rPr>
                            <m:t> </m:t>
                          </m:r>
                          <m:r>
                            <a:rPr lang="en-US" i="1" dirty="0">
                              <a:latin typeface="Cambria Math" panose="02040503050406030204" pitchFamily="18" charset="0"/>
                            </a:rPr>
                            <m:t>𝑇𝑖𝑚𝑒</m:t>
                          </m:r>
                        </m:den>
                      </m:f>
                    </m:oMath>
                  </m:oMathPara>
                </a14:m>
                <a:endParaRPr lang="en-US" dirty="0"/>
              </a:p>
            </p:txBody>
          </p:sp>
        </mc:Choice>
        <mc:Fallback>
          <p:sp>
            <p:nvSpPr>
              <p:cNvPr id="3" name="TextBox 2">
                <a:extLst>
                  <a:ext uri="{FF2B5EF4-FFF2-40B4-BE49-F238E27FC236}">
                    <a16:creationId xmlns:a16="http://schemas.microsoft.com/office/drawing/2014/main" id="{B1E63373-4B3C-7777-643C-9CBF2FBF9807}"/>
                  </a:ext>
                </a:extLst>
              </p:cNvPr>
              <p:cNvSpPr txBox="1">
                <a:spLocks noRot="1" noChangeAspect="1" noMove="1" noResize="1" noEditPoints="1" noAdjustHandles="1" noChangeArrowheads="1" noChangeShapeType="1" noTextEdit="1"/>
              </p:cNvSpPr>
              <p:nvPr/>
            </p:nvSpPr>
            <p:spPr>
              <a:xfrm>
                <a:off x="6895475" y="1753849"/>
                <a:ext cx="5111646" cy="2464970"/>
              </a:xfrm>
              <a:prstGeom prst="rect">
                <a:avLst/>
              </a:prstGeom>
              <a:blipFill>
                <a:blip r:embed="rId3"/>
                <a:stretch>
                  <a:fillRect l="-1192" t="-1485" r="-1907"/>
                </a:stretch>
              </a:blipFill>
            </p:spPr>
            <p:txBody>
              <a:bodyPr/>
              <a:lstStyle/>
              <a:p>
                <a:r>
                  <a:rPr lang="ro-RO">
                    <a:noFill/>
                  </a:rPr>
                  <a:t> </a:t>
                </a:r>
              </a:p>
            </p:txBody>
          </p:sp>
        </mc:Fallback>
      </mc:AlternateContent>
    </p:spTree>
    <p:extLst>
      <p:ext uri="{BB962C8B-B14F-4D97-AF65-F5344CB8AC3E}">
        <p14:creationId xmlns:p14="http://schemas.microsoft.com/office/powerpoint/2010/main" val="679477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D9E0-36E2-1890-36BD-A2D3B14E3EE1}"/>
              </a:ext>
            </a:extLst>
          </p:cNvPr>
          <p:cNvSpPr>
            <a:spLocks noGrp="1"/>
          </p:cNvSpPr>
          <p:nvPr>
            <p:ph type="title"/>
          </p:nvPr>
        </p:nvSpPr>
        <p:spPr/>
        <p:txBody>
          <a:bodyPr/>
          <a:lstStyle/>
          <a:p>
            <a:r>
              <a:rPr lang="en-US" dirty="0"/>
              <a:t>Efficiency Results Table for Array Sizes</a:t>
            </a:r>
            <a:endParaRPr lang="ro-RO" dirty="0"/>
          </a:p>
        </p:txBody>
      </p:sp>
      <p:graphicFrame>
        <p:nvGraphicFramePr>
          <p:cNvPr id="4" name="Content Placeholder 3">
            <a:extLst>
              <a:ext uri="{FF2B5EF4-FFF2-40B4-BE49-F238E27FC236}">
                <a16:creationId xmlns:a16="http://schemas.microsoft.com/office/drawing/2014/main" id="{5E0A9FE5-0B10-761D-6624-CC0EB833509D}"/>
              </a:ext>
            </a:extLst>
          </p:cNvPr>
          <p:cNvGraphicFramePr>
            <a:graphicFrameLocks noGrp="1"/>
          </p:cNvGraphicFramePr>
          <p:nvPr>
            <p:ph idx="1"/>
            <p:extLst>
              <p:ext uri="{D42A27DB-BD31-4B8C-83A1-F6EECF244321}">
                <p14:modId xmlns:p14="http://schemas.microsoft.com/office/powerpoint/2010/main" val="4136287189"/>
              </p:ext>
            </p:extLst>
          </p:nvPr>
        </p:nvGraphicFramePr>
        <p:xfrm>
          <a:off x="685800" y="2141538"/>
          <a:ext cx="5700012" cy="3942080"/>
        </p:xfrm>
        <a:graphic>
          <a:graphicData uri="http://schemas.openxmlformats.org/drawingml/2006/table">
            <a:tbl>
              <a:tblPr firstRow="1" bandRow="1">
                <a:tableStyleId>{5C22544A-7EE6-4342-B048-85BDC9FD1C3A}</a:tableStyleId>
              </a:tblPr>
              <a:tblGrid>
                <a:gridCol w="1425003">
                  <a:extLst>
                    <a:ext uri="{9D8B030D-6E8A-4147-A177-3AD203B41FA5}">
                      <a16:colId xmlns:a16="http://schemas.microsoft.com/office/drawing/2014/main" val="3119385938"/>
                    </a:ext>
                  </a:extLst>
                </a:gridCol>
                <a:gridCol w="1425003">
                  <a:extLst>
                    <a:ext uri="{9D8B030D-6E8A-4147-A177-3AD203B41FA5}">
                      <a16:colId xmlns:a16="http://schemas.microsoft.com/office/drawing/2014/main" val="2889159712"/>
                    </a:ext>
                  </a:extLst>
                </a:gridCol>
                <a:gridCol w="1425003">
                  <a:extLst>
                    <a:ext uri="{9D8B030D-6E8A-4147-A177-3AD203B41FA5}">
                      <a16:colId xmlns:a16="http://schemas.microsoft.com/office/drawing/2014/main" val="935308697"/>
                    </a:ext>
                  </a:extLst>
                </a:gridCol>
                <a:gridCol w="1425003">
                  <a:extLst>
                    <a:ext uri="{9D8B030D-6E8A-4147-A177-3AD203B41FA5}">
                      <a16:colId xmlns:a16="http://schemas.microsoft.com/office/drawing/2014/main" val="2598834214"/>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endParaRPr lang="ro-RO" dirty="0"/>
                    </a:p>
                  </a:txBody>
                  <a:tcPr marL="86957" marR="86957"/>
                </a:tc>
                <a:tc>
                  <a:txBody>
                    <a:bodyPr/>
                    <a:lstStyle/>
                    <a:p>
                      <a:r>
                        <a:rPr lang="en-US" dirty="0"/>
                        <a:t>500000</a:t>
                      </a:r>
                      <a:endParaRPr lang="ro-RO" dirty="0"/>
                    </a:p>
                  </a:txBody>
                  <a:tcPr marL="86957" marR="86957"/>
                </a:tc>
                <a:tc>
                  <a:txBody>
                    <a:bodyPr/>
                    <a:lstStyle/>
                    <a:p>
                      <a:r>
                        <a:rPr lang="en-US" dirty="0"/>
                        <a:t>1000000</a:t>
                      </a:r>
                      <a:endParaRPr lang="ro-RO" dirty="0"/>
                    </a:p>
                  </a:txBody>
                  <a:tcPr marL="86957" marR="86957"/>
                </a:tc>
                <a:tc>
                  <a:txBody>
                    <a:bodyPr/>
                    <a:lstStyle/>
                    <a:p>
                      <a:r>
                        <a:rPr lang="en-US" dirty="0"/>
                        <a:t>2000000</a:t>
                      </a:r>
                      <a:endParaRPr lang="ro-RO" dirty="0"/>
                    </a:p>
                  </a:txBody>
                  <a:tcPr marL="86957" marR="86957"/>
                </a:tc>
                <a:extLst>
                  <a:ext uri="{0D108BD9-81ED-4DB2-BD59-A6C34878D82A}">
                    <a16:rowId xmlns:a16="http://schemas.microsoft.com/office/drawing/2014/main" val="2365254675"/>
                  </a:ext>
                </a:extLst>
              </a:tr>
              <a:tr h="370840">
                <a:tc>
                  <a:txBody>
                    <a:bodyPr/>
                    <a:lstStyle/>
                    <a:p>
                      <a:r>
                        <a:rPr lang="en-US" dirty="0">
                          <a:latin typeface="Times New Roman" panose="02020603050405020304" pitchFamily="18" charset="0"/>
                          <a:cs typeface="Times New Roman" panose="02020603050405020304" pitchFamily="18" charset="0"/>
                        </a:rPr>
                        <a:t>Sequential</a:t>
                      </a:r>
                      <a:endParaRPr lang="ro-RO" dirty="0">
                        <a:latin typeface="Times New Roman" panose="02020603050405020304" pitchFamily="18" charset="0"/>
                        <a:cs typeface="Times New Roman" panose="02020603050405020304" pitchFamily="18" charset="0"/>
                      </a:endParaRPr>
                    </a:p>
                  </a:txBody>
                  <a:tcPr marL="86957" marR="86957"/>
                </a:tc>
                <a:tc>
                  <a:txBody>
                    <a:bodyPr/>
                    <a:lstStyle/>
                    <a:p>
                      <a:r>
                        <a:rPr lang="ro-RO" dirty="0"/>
                        <a:t>0.50</a:t>
                      </a:r>
                    </a:p>
                  </a:txBody>
                  <a:tcPr marL="86957" marR="86957"/>
                </a:tc>
                <a:tc>
                  <a:txBody>
                    <a:bodyPr/>
                    <a:lstStyle/>
                    <a:p>
                      <a:r>
                        <a:rPr lang="ro-RO" dirty="0"/>
                        <a:t>0.50</a:t>
                      </a:r>
                    </a:p>
                  </a:txBody>
                  <a:tcPr marL="86957" marR="86957"/>
                </a:tc>
                <a:tc>
                  <a:txBody>
                    <a:bodyPr/>
                    <a:lstStyle/>
                    <a:p>
                      <a:r>
                        <a:rPr lang="ro-RO" dirty="0"/>
                        <a:t>0.50</a:t>
                      </a:r>
                    </a:p>
                  </a:txBody>
                  <a:tcPr marL="86957" marR="86957"/>
                </a:tc>
                <a:extLst>
                  <a:ext uri="{0D108BD9-81ED-4DB2-BD59-A6C34878D82A}">
                    <a16:rowId xmlns:a16="http://schemas.microsoft.com/office/drawing/2014/main" val="2967826980"/>
                  </a:ext>
                </a:extLst>
              </a:tr>
              <a:tr h="330402">
                <a:tc>
                  <a:txBody>
                    <a:bodyPr/>
                    <a:lstStyle/>
                    <a:p>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Optimized</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Sequential</a:t>
                      </a:r>
                      <a:endParaRPr lang="ro-RO" dirty="0">
                        <a:latin typeface="Times New Roman" panose="02020603050405020304" pitchFamily="18" charset="0"/>
                        <a:cs typeface="Times New Roman" panose="02020603050405020304" pitchFamily="18" charset="0"/>
                      </a:endParaRPr>
                    </a:p>
                  </a:txBody>
                  <a:tcPr marL="86957" marR="86957"/>
                </a:tc>
                <a:tc>
                  <a:txBody>
                    <a:bodyPr/>
                    <a:lstStyle/>
                    <a:p>
                      <a:r>
                        <a:rPr lang="ro-RO" dirty="0"/>
                        <a:t>0.53</a:t>
                      </a:r>
                    </a:p>
                  </a:txBody>
                  <a:tcPr marL="86957" marR="86957"/>
                </a:tc>
                <a:tc>
                  <a:txBody>
                    <a:bodyPr/>
                    <a:lstStyle/>
                    <a:p>
                      <a:r>
                        <a:rPr lang="ro-RO" dirty="0"/>
                        <a:t>0.52</a:t>
                      </a:r>
                    </a:p>
                  </a:txBody>
                  <a:tcPr marL="86957" marR="86957"/>
                </a:tc>
                <a:tc>
                  <a:txBody>
                    <a:bodyPr/>
                    <a:lstStyle/>
                    <a:p>
                      <a:r>
                        <a:rPr lang="ro-RO" dirty="0"/>
                        <a:t>0.50</a:t>
                      </a:r>
                    </a:p>
                  </a:txBody>
                  <a:tcPr marL="86957" marR="86957"/>
                </a:tc>
                <a:extLst>
                  <a:ext uri="{0D108BD9-81ED-4DB2-BD59-A6C34878D82A}">
                    <a16:rowId xmlns:a16="http://schemas.microsoft.com/office/drawing/2014/main" val="586051378"/>
                  </a:ext>
                </a:extLst>
              </a:tr>
              <a:tr h="370840">
                <a:tc>
                  <a:txBody>
                    <a:bodyPr/>
                    <a:lstStyle/>
                    <a:p>
                      <a:r>
                        <a:rPr lang="ro-RO" dirty="0" err="1">
                          <a:latin typeface="Times New Roman" panose="02020603050405020304" pitchFamily="18" charset="0"/>
                          <a:cs typeface="Times New Roman" panose="02020603050405020304" pitchFamily="18" charset="0"/>
                        </a:rPr>
                        <a:t>OpenMP</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Parallel</a:t>
                      </a:r>
                      <a:r>
                        <a:rPr lang="ro-RO" dirty="0">
                          <a:latin typeface="Times New Roman" panose="02020603050405020304" pitchFamily="18" charset="0"/>
                          <a:cs typeface="Times New Roman" panose="02020603050405020304" pitchFamily="18" charset="0"/>
                        </a:rPr>
                        <a:t> </a:t>
                      </a:r>
                    </a:p>
                  </a:txBody>
                  <a:tcPr marL="86957" marR="86957"/>
                </a:tc>
                <a:tc>
                  <a:txBody>
                    <a:bodyPr/>
                    <a:lstStyle/>
                    <a:p>
                      <a:r>
                        <a:rPr lang="ro-RO" dirty="0"/>
                        <a:t>0.49</a:t>
                      </a:r>
                    </a:p>
                  </a:txBody>
                  <a:tcPr marL="86957" marR="86957"/>
                </a:tc>
                <a:tc>
                  <a:txBody>
                    <a:bodyPr/>
                    <a:lstStyle/>
                    <a:p>
                      <a:r>
                        <a:rPr lang="ro-RO" dirty="0"/>
                        <a:t>0.49</a:t>
                      </a:r>
                    </a:p>
                  </a:txBody>
                  <a:tcPr marL="86957" marR="86957"/>
                </a:tc>
                <a:tc>
                  <a:txBody>
                    <a:bodyPr/>
                    <a:lstStyle/>
                    <a:p>
                      <a:r>
                        <a:rPr lang="ro-RO" dirty="0"/>
                        <a:t>0.53 </a:t>
                      </a:r>
                    </a:p>
                  </a:txBody>
                  <a:tcPr marL="86957" marR="86957"/>
                </a:tc>
                <a:extLst>
                  <a:ext uri="{0D108BD9-81ED-4DB2-BD59-A6C34878D82A}">
                    <a16:rowId xmlns:a16="http://schemas.microsoft.com/office/drawing/2014/main" val="3218185458"/>
                  </a:ext>
                </a:extLst>
              </a:tr>
              <a:tr h="370840">
                <a:tc>
                  <a:txBody>
                    <a:bodyPr/>
                    <a:lstStyle/>
                    <a:p>
                      <a:r>
                        <a:rPr lang="ro-RO" dirty="0" err="1">
                          <a:latin typeface="Times New Roman" panose="02020603050405020304" pitchFamily="18" charset="0"/>
                          <a:cs typeface="Times New Roman" panose="02020603050405020304" pitchFamily="18" charset="0"/>
                        </a:rPr>
                        <a:t>Pthread</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Parallel</a:t>
                      </a:r>
                      <a:r>
                        <a:rPr lang="ro-RO" dirty="0">
                          <a:latin typeface="Times New Roman" panose="02020603050405020304" pitchFamily="18" charset="0"/>
                          <a:cs typeface="Times New Roman" panose="02020603050405020304" pitchFamily="18" charset="0"/>
                        </a:rPr>
                        <a:t> </a:t>
                      </a:r>
                    </a:p>
                  </a:txBody>
                  <a:tcPr marL="86957" marR="86957"/>
                </a:tc>
                <a:tc>
                  <a:txBody>
                    <a:bodyPr/>
                    <a:lstStyle/>
                    <a:p>
                      <a:r>
                        <a:rPr lang="ro-RO" dirty="0"/>
                        <a:t>0.28</a:t>
                      </a:r>
                    </a:p>
                  </a:txBody>
                  <a:tcPr marL="86957" marR="86957"/>
                </a:tc>
                <a:tc>
                  <a:txBody>
                    <a:bodyPr/>
                    <a:lstStyle/>
                    <a:p>
                      <a:r>
                        <a:rPr lang="ro-RO" dirty="0"/>
                        <a:t>0.32</a:t>
                      </a:r>
                    </a:p>
                  </a:txBody>
                  <a:tcPr marL="86957" marR="86957"/>
                </a:tc>
                <a:tc>
                  <a:txBody>
                    <a:bodyPr/>
                    <a:lstStyle/>
                    <a:p>
                      <a:r>
                        <a:rPr lang="ro-RO" dirty="0"/>
                        <a:t>0.36 </a:t>
                      </a:r>
                    </a:p>
                  </a:txBody>
                  <a:tcPr marL="86957" marR="86957"/>
                </a:tc>
                <a:extLst>
                  <a:ext uri="{0D108BD9-81ED-4DB2-BD59-A6C34878D82A}">
                    <a16:rowId xmlns:a16="http://schemas.microsoft.com/office/drawing/2014/main" val="780520650"/>
                  </a:ext>
                </a:extLst>
              </a:tr>
              <a:tr h="370840">
                <a:tc>
                  <a:txBody>
                    <a:bodyPr/>
                    <a:lstStyle/>
                    <a:p>
                      <a:r>
                        <a:rPr lang="ro-RO" dirty="0">
                          <a:latin typeface="Times New Roman" panose="02020603050405020304" pitchFamily="18" charset="0"/>
                          <a:cs typeface="Times New Roman" panose="02020603050405020304" pitchFamily="18" charset="0"/>
                        </a:rPr>
                        <a:t>SIMD </a:t>
                      </a:r>
                      <a:r>
                        <a:rPr lang="ro-RO" dirty="0" err="1">
                          <a:latin typeface="Times New Roman" panose="02020603050405020304" pitchFamily="18" charset="0"/>
                          <a:cs typeface="Times New Roman" panose="02020603050405020304" pitchFamily="18" charset="0"/>
                        </a:rPr>
                        <a:t>Optimized</a:t>
                      </a:r>
                      <a:r>
                        <a:rPr lang="ro-RO" dirty="0">
                          <a:latin typeface="Times New Roman" panose="02020603050405020304" pitchFamily="18" charset="0"/>
                          <a:cs typeface="Times New Roman" panose="02020603050405020304" pitchFamily="18" charset="0"/>
                        </a:rPr>
                        <a:t> </a:t>
                      </a:r>
                    </a:p>
                  </a:txBody>
                  <a:tcPr marL="86957" marR="86957"/>
                </a:tc>
                <a:tc>
                  <a:txBody>
                    <a:bodyPr/>
                    <a:lstStyle/>
                    <a:p>
                      <a:r>
                        <a:rPr lang="ro-RO" dirty="0"/>
                        <a:t>0.30</a:t>
                      </a:r>
                    </a:p>
                  </a:txBody>
                  <a:tcPr marL="86957" marR="86957"/>
                </a:tc>
                <a:tc>
                  <a:txBody>
                    <a:bodyPr/>
                    <a:lstStyle/>
                    <a:p>
                      <a:r>
                        <a:rPr lang="ro-RO" dirty="0"/>
                        <a:t>0.29</a:t>
                      </a:r>
                    </a:p>
                  </a:txBody>
                  <a:tcPr marL="86957" marR="86957"/>
                </a:tc>
                <a:tc>
                  <a:txBody>
                    <a:bodyPr/>
                    <a:lstStyle/>
                    <a:p>
                      <a:r>
                        <a:rPr lang="ro-RO" dirty="0"/>
                        <a:t>0.32</a:t>
                      </a:r>
                    </a:p>
                  </a:txBody>
                  <a:tcPr marL="86957" marR="86957"/>
                </a:tc>
                <a:extLst>
                  <a:ext uri="{0D108BD9-81ED-4DB2-BD59-A6C34878D82A}">
                    <a16:rowId xmlns:a16="http://schemas.microsoft.com/office/drawing/2014/main" val="3866815442"/>
                  </a:ext>
                </a:extLst>
              </a:tr>
              <a:tr h="370840">
                <a:tc>
                  <a:txBody>
                    <a:bodyPr/>
                    <a:lstStyle/>
                    <a:p>
                      <a:r>
                        <a:rPr lang="ro-RO" dirty="0">
                          <a:latin typeface="Times New Roman" panose="02020603050405020304" pitchFamily="18" charset="0"/>
                          <a:cs typeface="Times New Roman" panose="02020603050405020304" pitchFamily="18" charset="0"/>
                        </a:rPr>
                        <a:t>Cache </a:t>
                      </a:r>
                      <a:r>
                        <a:rPr lang="ro-RO" dirty="0" err="1">
                          <a:latin typeface="Times New Roman" panose="02020603050405020304" pitchFamily="18" charset="0"/>
                          <a:cs typeface="Times New Roman" panose="02020603050405020304" pitchFamily="18" charset="0"/>
                        </a:rPr>
                        <a:t>Optimized</a:t>
                      </a:r>
                      <a:r>
                        <a:rPr lang="ro-RO" dirty="0">
                          <a:latin typeface="Times New Roman" panose="02020603050405020304" pitchFamily="18" charset="0"/>
                          <a:cs typeface="Times New Roman" panose="02020603050405020304" pitchFamily="18" charset="0"/>
                        </a:rPr>
                        <a:t> </a:t>
                      </a:r>
                    </a:p>
                  </a:txBody>
                  <a:tcPr marL="86957" marR="86957"/>
                </a:tc>
                <a:tc>
                  <a:txBody>
                    <a:bodyPr/>
                    <a:lstStyle/>
                    <a:p>
                      <a:r>
                        <a:rPr lang="ro-RO" dirty="0"/>
                        <a:t>0.24</a:t>
                      </a:r>
                    </a:p>
                  </a:txBody>
                  <a:tcPr marL="86957" marR="86957"/>
                </a:tc>
                <a:tc>
                  <a:txBody>
                    <a:bodyPr/>
                    <a:lstStyle/>
                    <a:p>
                      <a:r>
                        <a:rPr lang="ro-RO" dirty="0"/>
                        <a:t>0.23 </a:t>
                      </a:r>
                    </a:p>
                  </a:txBody>
                  <a:tcPr marL="86957" marR="86957"/>
                </a:tc>
                <a:tc>
                  <a:txBody>
                    <a:bodyPr/>
                    <a:lstStyle/>
                    <a:p>
                      <a:r>
                        <a:rPr lang="ro-RO" dirty="0"/>
                        <a:t>0.25 </a:t>
                      </a:r>
                    </a:p>
                  </a:txBody>
                  <a:tcPr marL="86957" marR="86957"/>
                </a:tc>
                <a:extLst>
                  <a:ext uri="{0D108BD9-81ED-4DB2-BD59-A6C34878D82A}">
                    <a16:rowId xmlns:a16="http://schemas.microsoft.com/office/drawing/2014/main" val="2719605621"/>
                  </a:ext>
                </a:extLst>
              </a:tr>
            </a:tbl>
          </a:graphicData>
        </a:graphic>
      </p:graphicFrame>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D4F7106-5600-C114-8AE0-D8BB9DB52F2E}"/>
                  </a:ext>
                </a:extLst>
              </p:cNvPr>
              <p:cNvSpPr txBox="1"/>
              <p:nvPr/>
            </p:nvSpPr>
            <p:spPr>
              <a:xfrm>
                <a:off x="6640643" y="2065867"/>
                <a:ext cx="4865556" cy="2205732"/>
              </a:xfrm>
              <a:prstGeom prst="rect">
                <a:avLst/>
              </a:prstGeom>
              <a:noFill/>
            </p:spPr>
            <p:txBody>
              <a:bodyPr wrap="square" rtlCol="0">
                <a:spAutoFit/>
              </a:bodyPr>
              <a:lstStyle/>
              <a:p>
                <a:r>
                  <a:rPr lang="en-US" sz="2000" b="1" dirty="0">
                    <a:solidFill>
                      <a:schemeClr val="tx2"/>
                    </a:solidFill>
                  </a:rPr>
                  <a:t>Efficiency is the ratio of speedup to the number of threads (or processors) used. It measures how effectively the parallel resources are utilized.</a:t>
                </a:r>
              </a:p>
              <a:p>
                <a:r>
                  <a:rPr lang="en-US" sz="2000" b="1" dirty="0">
                    <a:solidFill>
                      <a:schemeClr val="tx2"/>
                    </a:solidFill>
                  </a:rPr>
                  <a:t>Formula:</a:t>
                </a:r>
                <a:br>
                  <a:rPr lang="en-US" dirty="0"/>
                </a:b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𝐸𝑓𝑓𝑖𝑐𝑖𝑒𝑛𝑐𝑦</m:t>
                      </m:r>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i="1" dirty="0">
                              <a:latin typeface="Cambria Math" panose="02040503050406030204" pitchFamily="18" charset="0"/>
                            </a:rPr>
                            <m:t>𝑆𝑝𝑒𝑒𝑑𝑢𝑝</m:t>
                          </m:r>
                        </m:num>
                        <m:den>
                          <m:r>
                            <a:rPr lang="en-US" i="1" dirty="0">
                              <a:latin typeface="Cambria Math" panose="02040503050406030204" pitchFamily="18" charset="0"/>
                            </a:rPr>
                            <m:t>𝑁𝑢𝑚𝑏𝑒𝑟</m:t>
                          </m:r>
                          <m:r>
                            <a:rPr lang="en-US" i="1" dirty="0">
                              <a:latin typeface="Cambria Math" panose="02040503050406030204" pitchFamily="18" charset="0"/>
                            </a:rPr>
                            <m:t> </m:t>
                          </m:r>
                          <m:r>
                            <a:rPr lang="en-US" i="1" dirty="0">
                              <a:latin typeface="Cambria Math" panose="02040503050406030204" pitchFamily="18" charset="0"/>
                            </a:rPr>
                            <m:t>𝑜𝑓</m:t>
                          </m:r>
                          <m:r>
                            <a:rPr lang="en-US" i="1" dirty="0">
                              <a:latin typeface="Cambria Math" panose="02040503050406030204" pitchFamily="18" charset="0"/>
                            </a:rPr>
                            <m:t> </m:t>
                          </m:r>
                          <m:r>
                            <a:rPr lang="en-US" i="1" dirty="0">
                              <a:latin typeface="Cambria Math" panose="02040503050406030204" pitchFamily="18" charset="0"/>
                            </a:rPr>
                            <m:t>𝑇h𝑟𝑒𝑎𝑑𝑠</m:t>
                          </m:r>
                          <m:r>
                            <m:rPr>
                              <m:nor/>
                            </m:rPr>
                            <a:rPr lang="en-US" dirty="0"/>
                            <m:t> </m:t>
                          </m:r>
                        </m:den>
                      </m:f>
                    </m:oMath>
                  </m:oMathPara>
                </a14:m>
                <a:endParaRPr lang="ro-RO" dirty="0"/>
              </a:p>
            </p:txBody>
          </p:sp>
        </mc:Choice>
        <mc:Fallback>
          <p:sp>
            <p:nvSpPr>
              <p:cNvPr id="3" name="TextBox 2">
                <a:extLst>
                  <a:ext uri="{FF2B5EF4-FFF2-40B4-BE49-F238E27FC236}">
                    <a16:creationId xmlns:a16="http://schemas.microsoft.com/office/drawing/2014/main" id="{BD4F7106-5600-C114-8AE0-D8BB9DB52F2E}"/>
                  </a:ext>
                </a:extLst>
              </p:cNvPr>
              <p:cNvSpPr txBox="1">
                <a:spLocks noRot="1" noChangeAspect="1" noMove="1" noResize="1" noEditPoints="1" noAdjustHandles="1" noChangeArrowheads="1" noChangeShapeType="1" noTextEdit="1"/>
              </p:cNvSpPr>
              <p:nvPr/>
            </p:nvSpPr>
            <p:spPr>
              <a:xfrm>
                <a:off x="6640643" y="2065867"/>
                <a:ext cx="4865556" cy="2205732"/>
              </a:xfrm>
              <a:prstGeom prst="rect">
                <a:avLst/>
              </a:prstGeom>
              <a:blipFill>
                <a:blip r:embed="rId2"/>
                <a:stretch>
                  <a:fillRect l="-1253" t="-1657"/>
                </a:stretch>
              </a:blipFill>
            </p:spPr>
            <p:txBody>
              <a:bodyPr/>
              <a:lstStyle/>
              <a:p>
                <a:r>
                  <a:rPr lang="ro-RO">
                    <a:noFill/>
                  </a:rPr>
                  <a:t> </a:t>
                </a:r>
              </a:p>
            </p:txBody>
          </p:sp>
        </mc:Fallback>
      </mc:AlternateContent>
    </p:spTree>
    <p:extLst>
      <p:ext uri="{BB962C8B-B14F-4D97-AF65-F5344CB8AC3E}">
        <p14:creationId xmlns:p14="http://schemas.microsoft.com/office/powerpoint/2010/main" val="453188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4E18AC-546B-C0F9-8C2C-44A265A0BD37}"/>
              </a:ext>
            </a:extLst>
          </p:cNvPr>
          <p:cNvSpPr>
            <a:spLocks noGrp="1"/>
          </p:cNvSpPr>
          <p:nvPr>
            <p:ph type="title"/>
          </p:nvPr>
        </p:nvSpPr>
        <p:spPr>
          <a:xfrm>
            <a:off x="685801" y="643466"/>
            <a:ext cx="3031760" cy="4995333"/>
          </a:xfrm>
        </p:spPr>
        <p:txBody>
          <a:bodyPr>
            <a:normAutofit/>
          </a:bodyPr>
          <a:lstStyle/>
          <a:p>
            <a:r>
              <a:rPr lang="en-US" dirty="0">
                <a:solidFill>
                  <a:srgbClr val="FFFFFF"/>
                </a:solidFill>
              </a:rPr>
              <a:t>4.D. Efficiency Graph for Array Sizes</a:t>
            </a:r>
            <a:endParaRPr lang="ro-RO" dirty="0">
              <a:solidFill>
                <a:srgbClr val="FFFFFF"/>
              </a:solidFill>
            </a:endParaRPr>
          </a:p>
        </p:txBody>
      </p:sp>
      <p:graphicFrame>
        <p:nvGraphicFramePr>
          <p:cNvPr id="6" name="Content Placeholder 5">
            <a:extLst>
              <a:ext uri="{FF2B5EF4-FFF2-40B4-BE49-F238E27FC236}">
                <a16:creationId xmlns:a16="http://schemas.microsoft.com/office/drawing/2014/main" id="{238BF9DB-8FE4-FE5F-4A3F-985E3E0110E7}"/>
              </a:ext>
            </a:extLst>
          </p:cNvPr>
          <p:cNvGraphicFramePr>
            <a:graphicFrameLocks noGrp="1"/>
          </p:cNvGraphicFramePr>
          <p:nvPr>
            <p:ph idx="1"/>
            <p:extLst>
              <p:ext uri="{D42A27DB-BD31-4B8C-83A1-F6EECF244321}">
                <p14:modId xmlns:p14="http://schemas.microsoft.com/office/powerpoint/2010/main" val="4018980515"/>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9883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6CC63-EA32-C427-BB6B-6C56EDFCC1A1}"/>
              </a:ext>
            </a:extLst>
          </p:cNvPr>
          <p:cNvSpPr>
            <a:spLocks noGrp="1"/>
          </p:cNvSpPr>
          <p:nvPr>
            <p:ph type="title"/>
          </p:nvPr>
        </p:nvSpPr>
        <p:spPr/>
        <p:txBody>
          <a:bodyPr/>
          <a:lstStyle/>
          <a:p>
            <a:r>
              <a:rPr lang="en-US" dirty="0"/>
              <a:t>5. Conclusion</a:t>
            </a:r>
            <a:endParaRPr lang="ro-RO" dirty="0"/>
          </a:p>
        </p:txBody>
      </p:sp>
      <p:sp>
        <p:nvSpPr>
          <p:cNvPr id="3" name="Content Placeholder 2">
            <a:extLst>
              <a:ext uri="{FF2B5EF4-FFF2-40B4-BE49-F238E27FC236}">
                <a16:creationId xmlns:a16="http://schemas.microsoft.com/office/drawing/2014/main" id="{992B657E-46C5-F424-417F-83301B565735}"/>
              </a:ext>
            </a:extLst>
          </p:cNvPr>
          <p:cNvSpPr>
            <a:spLocks noGrp="1"/>
          </p:cNvSpPr>
          <p:nvPr>
            <p:ph idx="1"/>
          </p:nvPr>
        </p:nvSpPr>
        <p:spPr>
          <a:xfrm>
            <a:off x="612647" y="1715532"/>
            <a:ext cx="11079681" cy="4593828"/>
          </a:xfrm>
        </p:spPr>
        <p:txBody>
          <a:bodyPr/>
          <a:lstStyle/>
          <a:p>
            <a:pPr marL="0" indent="0">
              <a:buNone/>
            </a:pPr>
            <a:r>
              <a:rPr lang="en-US" sz="2400" dirty="0">
                <a:latin typeface="Times New Roman" panose="02020603050405020304" pitchFamily="18" charset="0"/>
                <a:cs typeface="Times New Roman" panose="02020603050405020304" pitchFamily="18" charset="0"/>
              </a:rPr>
              <a:t>This comprehensive performance analysis of six different array summation methods has provided valuable insights into the practical realities of parallel computing optimization. The study systematically benchmarked sequential, parallel, and optimized approaches </a:t>
            </a:r>
          </a:p>
          <a:p>
            <a:pPr marL="0" indent="0">
              <a:buNone/>
            </a:pPr>
            <a:r>
              <a:rPr lang="en-US" sz="2400" dirty="0">
                <a:latin typeface="Times New Roman" panose="02020603050405020304" pitchFamily="18" charset="0"/>
                <a:cs typeface="Times New Roman" panose="02020603050405020304" pitchFamily="18" charset="0"/>
              </a:rPr>
              <a:t>across multiple array sizes.</a:t>
            </a:r>
          </a:p>
          <a:p>
            <a:pPr marL="0" indent="0">
              <a:buNone/>
            </a:pPr>
            <a:br>
              <a:rPr lang="en-US" dirty="0"/>
            </a:br>
            <a:endParaRPr lang="ro-RO" dirty="0"/>
          </a:p>
        </p:txBody>
      </p:sp>
    </p:spTree>
    <p:extLst>
      <p:ext uri="{BB962C8B-B14F-4D97-AF65-F5344CB8AC3E}">
        <p14:creationId xmlns:p14="http://schemas.microsoft.com/office/powerpoint/2010/main" val="2045697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9A78-EA39-C1AE-5A0F-27D18A97A8DC}"/>
              </a:ext>
            </a:extLst>
          </p:cNvPr>
          <p:cNvSpPr>
            <a:spLocks noGrp="1"/>
          </p:cNvSpPr>
          <p:nvPr>
            <p:ph type="title"/>
          </p:nvPr>
        </p:nvSpPr>
        <p:spPr>
          <a:xfrm>
            <a:off x="7123007" y="603501"/>
            <a:ext cx="4361693" cy="1527049"/>
          </a:xfrm>
        </p:spPr>
        <p:txBody>
          <a:bodyPr anchor="b">
            <a:normAutofit/>
          </a:bodyPr>
          <a:lstStyle/>
          <a:p>
            <a:r>
              <a:rPr lang="en-US" dirty="0"/>
              <a:t>TABLE OF CONTENTS</a:t>
            </a:r>
            <a:endParaRPr lang="ro-RO" dirty="0"/>
          </a:p>
        </p:txBody>
      </p:sp>
      <p:sp>
        <p:nvSpPr>
          <p:cNvPr id="3" name="Content Placeholder 2">
            <a:extLst>
              <a:ext uri="{FF2B5EF4-FFF2-40B4-BE49-F238E27FC236}">
                <a16:creationId xmlns:a16="http://schemas.microsoft.com/office/drawing/2014/main" id="{8F140FBB-F765-C952-C37A-E5B8082E3009}"/>
              </a:ext>
            </a:extLst>
          </p:cNvPr>
          <p:cNvSpPr>
            <a:spLocks noGrp="1"/>
          </p:cNvSpPr>
          <p:nvPr>
            <p:ph idx="1"/>
          </p:nvPr>
        </p:nvSpPr>
        <p:spPr>
          <a:xfrm>
            <a:off x="7123007" y="2212846"/>
            <a:ext cx="4361693" cy="4096514"/>
          </a:xfrm>
        </p:spPr>
        <p:txBody>
          <a:bodyPr>
            <a:normAutofit/>
          </a:bodyPr>
          <a:lstStyle/>
          <a:p>
            <a:pPr marL="342900" indent="-342900">
              <a:buFont typeface="+mj-lt"/>
              <a:buAutoNum type="arabicPeriod"/>
            </a:pPr>
            <a:r>
              <a:rPr lang="en-US" sz="1800" dirty="0"/>
              <a:t>INTRODUCTION</a:t>
            </a:r>
          </a:p>
          <a:p>
            <a:pPr marL="342900" indent="-342900">
              <a:buFont typeface="+mj-lt"/>
              <a:buAutoNum type="arabicPeriod"/>
            </a:pPr>
            <a:r>
              <a:rPr lang="en-US" sz="1800" dirty="0"/>
              <a:t>OBJECTIVES</a:t>
            </a:r>
          </a:p>
          <a:p>
            <a:pPr marL="342900" indent="-342900">
              <a:buFont typeface="+mj-lt"/>
              <a:buAutoNum type="arabicPeriod"/>
            </a:pPr>
            <a:r>
              <a:rPr lang="en-US" sz="1800" dirty="0"/>
              <a:t>TECHNICAL SCOPE</a:t>
            </a:r>
          </a:p>
          <a:p>
            <a:pPr marL="342900" indent="-342900">
              <a:buFont typeface="+mj-lt"/>
              <a:buAutoNum type="arabicPeriod"/>
            </a:pPr>
            <a:r>
              <a:rPr lang="en-US" sz="1800" dirty="0"/>
              <a:t>RESULTS: TABLES AND GRAPHS</a:t>
            </a:r>
          </a:p>
          <a:p>
            <a:pPr marL="342900" indent="-342900">
              <a:buFont typeface="+mj-lt"/>
              <a:buAutoNum type="arabicPeriod"/>
            </a:pPr>
            <a:r>
              <a:rPr lang="en-US" sz="1800" dirty="0"/>
              <a:t>CONCLUSION</a:t>
            </a:r>
          </a:p>
          <a:p>
            <a:endParaRPr lang="ro-RO" sz="1800" dirty="0"/>
          </a:p>
        </p:txBody>
      </p:sp>
      <p:pic>
        <p:nvPicPr>
          <p:cNvPr id="4" name="Picture 3" descr="Neon 3D circle art">
            <a:extLst>
              <a:ext uri="{FF2B5EF4-FFF2-40B4-BE49-F238E27FC236}">
                <a16:creationId xmlns:a16="http://schemas.microsoft.com/office/drawing/2014/main" id="{619D6CCF-B6F5-BF6E-7426-9E454EA97D93}"/>
              </a:ext>
            </a:extLst>
          </p:cNvPr>
          <p:cNvPicPr>
            <a:picLocks noChangeAspect="1"/>
          </p:cNvPicPr>
          <p:nvPr/>
        </p:nvPicPr>
        <p:blipFill>
          <a:blip r:embed="rId2"/>
          <a:srcRect l="16937" r="14507"/>
          <a:stretch>
            <a:fillRect/>
          </a:stretch>
        </p:blipFill>
        <p:spPr>
          <a:xfrm>
            <a:off x="20" y="1"/>
            <a:ext cx="6220897" cy="6858000"/>
          </a:xfrm>
          <a:prstGeom prst="rect">
            <a:avLst/>
          </a:prstGeom>
        </p:spPr>
      </p:pic>
    </p:spTree>
    <p:extLst>
      <p:ext uri="{BB962C8B-B14F-4D97-AF65-F5344CB8AC3E}">
        <p14:creationId xmlns:p14="http://schemas.microsoft.com/office/powerpoint/2010/main" val="43698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6F57-5AEA-042C-24CB-7A86486781DA}"/>
              </a:ext>
            </a:extLst>
          </p:cNvPr>
          <p:cNvSpPr>
            <a:spLocks noGrp="1"/>
          </p:cNvSpPr>
          <p:nvPr>
            <p:ph type="title"/>
          </p:nvPr>
        </p:nvSpPr>
        <p:spPr/>
        <p:txBody>
          <a:bodyPr/>
          <a:lstStyle/>
          <a:p>
            <a:r>
              <a:rPr lang="en-US" b="1" dirty="0"/>
              <a:t>1. </a:t>
            </a:r>
            <a:r>
              <a:rPr lang="ro-RO" b="1" dirty="0" err="1"/>
              <a:t>Introduction</a:t>
            </a:r>
            <a:endParaRPr lang="ro-RO" b="1" dirty="0"/>
          </a:p>
        </p:txBody>
      </p:sp>
      <p:sp>
        <p:nvSpPr>
          <p:cNvPr id="3" name="Content Placeholder 2">
            <a:extLst>
              <a:ext uri="{FF2B5EF4-FFF2-40B4-BE49-F238E27FC236}">
                <a16:creationId xmlns:a16="http://schemas.microsoft.com/office/drawing/2014/main" id="{D745BCEC-ED41-16A0-5CC4-E952F50D2384}"/>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This project is a comprehensive performance benchmarking study that systematically compares different computational approaches for calculating the sum of large integer arrays. It implements and analyzes six distinct methodologies ranging from basic sequential processing to advanced parallel computing techniques using OpenMP and </a:t>
            </a:r>
            <a:r>
              <a:rPr lang="en-US" sz="2800" dirty="0" err="1">
                <a:latin typeface="Times New Roman" panose="02020603050405020304" pitchFamily="18" charset="0"/>
                <a:cs typeface="Times New Roman" panose="02020603050405020304" pitchFamily="18" charset="0"/>
              </a:rPr>
              <a:t>Pthreads</a:t>
            </a:r>
            <a:r>
              <a:rPr lang="en-US" sz="2800" dirty="0">
                <a:latin typeface="Times New Roman" panose="02020603050405020304" pitchFamily="18" charset="0"/>
                <a:cs typeface="Times New Roman" panose="02020603050405020304" pitchFamily="18" charset="0"/>
              </a:rPr>
              <a:t>  .</a:t>
            </a:r>
            <a:endParaRPr lang="ro-RO"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9395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AF5CB-A12A-0907-6A7A-7198FDAB2393}"/>
              </a:ext>
            </a:extLst>
          </p:cNvPr>
          <p:cNvSpPr>
            <a:spLocks noGrp="1"/>
          </p:cNvSpPr>
          <p:nvPr>
            <p:ph type="title"/>
          </p:nvPr>
        </p:nvSpPr>
        <p:spPr/>
        <p:txBody>
          <a:bodyPr/>
          <a:lstStyle/>
          <a:p>
            <a:r>
              <a:rPr lang="en-US" b="1" dirty="0"/>
              <a:t>2. Objectives:</a:t>
            </a:r>
          </a:p>
        </p:txBody>
      </p:sp>
      <p:sp>
        <p:nvSpPr>
          <p:cNvPr id="3" name="Content Placeholder 2">
            <a:extLst>
              <a:ext uri="{FF2B5EF4-FFF2-40B4-BE49-F238E27FC236}">
                <a16:creationId xmlns:a16="http://schemas.microsoft.com/office/drawing/2014/main" id="{06262844-0F04-BF90-A7FD-6F0EAE17C430}"/>
              </a:ext>
            </a:extLst>
          </p:cNvPr>
          <p:cNvSpPr>
            <a:spLocks noGrp="1"/>
          </p:cNvSpPr>
          <p:nvPr>
            <p:ph idx="1"/>
          </p:nvPr>
        </p:nvSpPr>
        <p:spPr>
          <a:xfrm>
            <a:off x="685801" y="1723869"/>
            <a:ext cx="10131425" cy="4524531"/>
          </a:xfrm>
        </p:spPr>
        <p:txBody>
          <a:bodyPr>
            <a:normAutofit/>
          </a:bodyPr>
          <a:lstStyle/>
          <a:p>
            <a:pPr marL="0" indent="0">
              <a:buNone/>
            </a:pPr>
            <a:endParaRPr lang="en-US" b="1" dirty="0"/>
          </a:p>
          <a:p>
            <a:r>
              <a:rPr lang="en-US" sz="2800" b="1" dirty="0">
                <a:latin typeface="Times New Roman" panose="02020603050405020304" pitchFamily="18" charset="0"/>
                <a:cs typeface="Times New Roman" panose="02020603050405020304" pitchFamily="18" charset="0"/>
              </a:rPr>
              <a:t>Demonstrate Parallel Computing Concepts</a:t>
            </a:r>
            <a:r>
              <a:rPr lang="en-US" sz="2800" dirty="0">
                <a:latin typeface="Times New Roman" panose="02020603050405020304" pitchFamily="18" charset="0"/>
                <a:cs typeface="Times New Roman" panose="02020603050405020304" pitchFamily="18" charset="0"/>
              </a:rPr>
              <a:t> - Provide hands-on experience with different parallelization strategies</a:t>
            </a:r>
          </a:p>
          <a:p>
            <a:r>
              <a:rPr lang="en-US" sz="2800" b="1" dirty="0">
                <a:latin typeface="Times New Roman" panose="02020603050405020304" pitchFamily="18" charset="0"/>
                <a:cs typeface="Times New Roman" panose="02020603050405020304" pitchFamily="18" charset="0"/>
              </a:rPr>
              <a:t>Performance Analysis Methodology</a:t>
            </a:r>
            <a:r>
              <a:rPr lang="en-US" sz="2800" dirty="0">
                <a:latin typeface="Times New Roman" panose="02020603050405020304" pitchFamily="18" charset="0"/>
                <a:cs typeface="Times New Roman" panose="02020603050405020304" pitchFamily="18" charset="0"/>
              </a:rPr>
              <a:t> - Teach  benchmarking and statistical analysis techniques</a:t>
            </a:r>
          </a:p>
          <a:p>
            <a:r>
              <a:rPr lang="en-US" sz="2800" b="1" dirty="0">
                <a:latin typeface="Times New Roman" panose="02020603050405020304" pitchFamily="18" charset="0"/>
                <a:cs typeface="Times New Roman" panose="02020603050405020304" pitchFamily="18" charset="0"/>
              </a:rPr>
              <a:t>Optimization Strategy Comparison</a:t>
            </a:r>
            <a:r>
              <a:rPr lang="en-US" sz="2800" dirty="0">
                <a:latin typeface="Times New Roman" panose="02020603050405020304" pitchFamily="18" charset="0"/>
                <a:cs typeface="Times New Roman" panose="02020603050405020304" pitchFamily="18" charset="0"/>
              </a:rPr>
              <a:t> - Show that "more advanced" doesn't always mean "better performing"</a:t>
            </a:r>
          </a:p>
        </p:txBody>
      </p:sp>
    </p:spTree>
    <p:extLst>
      <p:ext uri="{BB962C8B-B14F-4D97-AF65-F5344CB8AC3E}">
        <p14:creationId xmlns:p14="http://schemas.microsoft.com/office/powerpoint/2010/main" val="544222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87E3-4DF3-A02C-8E9C-B57A605363FA}"/>
              </a:ext>
            </a:extLst>
          </p:cNvPr>
          <p:cNvSpPr>
            <a:spLocks noGrp="1"/>
          </p:cNvSpPr>
          <p:nvPr>
            <p:ph type="title"/>
          </p:nvPr>
        </p:nvSpPr>
        <p:spPr>
          <a:xfrm>
            <a:off x="685801" y="609601"/>
            <a:ext cx="10131425" cy="1456267"/>
          </a:xfrm>
        </p:spPr>
        <p:txBody>
          <a:bodyPr/>
          <a:lstStyle/>
          <a:p>
            <a:r>
              <a:rPr lang="en-US" b="1" dirty="0"/>
              <a:t>3. Technical Scope</a:t>
            </a:r>
            <a:endParaRPr lang="ro-RO" b="1" dirty="0"/>
          </a:p>
        </p:txBody>
      </p:sp>
      <p:sp>
        <p:nvSpPr>
          <p:cNvPr id="3" name="Content Placeholder 2">
            <a:extLst>
              <a:ext uri="{FF2B5EF4-FFF2-40B4-BE49-F238E27FC236}">
                <a16:creationId xmlns:a16="http://schemas.microsoft.com/office/drawing/2014/main" id="{1D266A14-7253-1DD3-82D2-8DC69D38F3BA}"/>
              </a:ext>
            </a:extLst>
          </p:cNvPr>
          <p:cNvSpPr>
            <a:spLocks noGrp="1"/>
          </p:cNvSpPr>
          <p:nvPr>
            <p:ph idx="1"/>
          </p:nvPr>
        </p:nvSpPr>
        <p:spPr>
          <a:xfrm>
            <a:off x="685801" y="1813810"/>
            <a:ext cx="10131425" cy="4434589"/>
          </a:xfrm>
        </p:spPr>
        <p:txBody>
          <a:bodyPr>
            <a:normAutofit/>
          </a:bodyPr>
          <a:lstStyle/>
          <a:p>
            <a:r>
              <a:rPr lang="en-GB" sz="2800" b="1" dirty="0">
                <a:latin typeface="Times New Roman" panose="02020603050405020304" pitchFamily="18" charset="0"/>
                <a:cs typeface="Times New Roman" panose="02020603050405020304" pitchFamily="18" charset="0"/>
              </a:rPr>
              <a:t>Implemented Methods:</a:t>
            </a:r>
          </a:p>
          <a:p>
            <a:r>
              <a:rPr lang="en-GB" sz="2800" b="1" dirty="0">
                <a:latin typeface="Times New Roman" panose="02020603050405020304" pitchFamily="18" charset="0"/>
                <a:cs typeface="Times New Roman" panose="02020603050405020304" pitchFamily="18" charset="0"/>
              </a:rPr>
              <a:t>Sequential Sum</a:t>
            </a:r>
            <a:r>
              <a:rPr lang="en-GB"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 Single-threaded linear array traversal using basic for-loop. Serves as baseline reference with 1.00x speedup. Time complexity O(n), space complexity O(1). </a:t>
            </a:r>
          </a:p>
          <a:p>
            <a:r>
              <a:rPr lang="en-GB" sz="2800" b="1" dirty="0">
                <a:latin typeface="Times New Roman" panose="02020603050405020304" pitchFamily="18" charset="0"/>
                <a:cs typeface="Times New Roman" panose="02020603050405020304" pitchFamily="18" charset="0"/>
              </a:rPr>
              <a:t>Optimized Sequential</a:t>
            </a:r>
            <a:r>
              <a:rPr lang="en-GB" sz="28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Loop unrolling technique processing four elements per iteration. Reduces loop control overhead by combining multiple additions into single statement. Cleanup loop handles remaining elements when array size is not divisible by four. Achieved best performance at 1.26x speedup.</a:t>
            </a:r>
            <a:endParaRPr lang="en-GB" sz="2800" dirty="0">
              <a:latin typeface="Times New Roman" panose="02020603050405020304" pitchFamily="18" charset="0"/>
              <a:cs typeface="Times New Roman" panose="02020603050405020304" pitchFamily="18" charset="0"/>
            </a:endParaRPr>
          </a:p>
          <a:p>
            <a:endParaRPr lang="ro-RO" dirty="0"/>
          </a:p>
        </p:txBody>
      </p:sp>
    </p:spTree>
    <p:extLst>
      <p:ext uri="{BB962C8B-B14F-4D97-AF65-F5344CB8AC3E}">
        <p14:creationId xmlns:p14="http://schemas.microsoft.com/office/powerpoint/2010/main" val="26229327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153120-0432-2188-DF09-D00ABF68FF31}"/>
              </a:ext>
            </a:extLst>
          </p:cNvPr>
          <p:cNvSpPr>
            <a:spLocks noGrp="1"/>
          </p:cNvSpPr>
          <p:nvPr>
            <p:ph idx="1"/>
          </p:nvPr>
        </p:nvSpPr>
        <p:spPr>
          <a:xfrm>
            <a:off x="612648" y="1514008"/>
            <a:ext cx="10653579" cy="5065176"/>
          </a:xfrm>
        </p:spPr>
        <p:txBody>
          <a:bodyPr>
            <a:normAutofit/>
          </a:bodyPr>
          <a:lstStyle/>
          <a:p>
            <a:r>
              <a:rPr lang="en-GB" sz="2800" b="1" dirty="0">
                <a:latin typeface="Times New Roman" panose="02020603050405020304" pitchFamily="18" charset="0"/>
                <a:cs typeface="Times New Roman" panose="02020603050405020304" pitchFamily="18" charset="0"/>
              </a:rPr>
              <a:t>OpenMP Parallel</a:t>
            </a:r>
            <a:r>
              <a:rPr lang="en-GB" sz="28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Compiler-directive parallelization using pragma </a:t>
            </a:r>
            <a:r>
              <a:rPr lang="en-US" sz="2800" b="1" dirty="0" err="1">
                <a:latin typeface="Times New Roman" panose="02020603050405020304" pitchFamily="18" charset="0"/>
                <a:cs typeface="Times New Roman" panose="02020603050405020304" pitchFamily="18" charset="0"/>
              </a:rPr>
              <a:t>omp</a:t>
            </a:r>
            <a:r>
              <a:rPr lang="en-US" sz="2800" b="1" dirty="0">
                <a:latin typeface="Times New Roman" panose="02020603050405020304" pitchFamily="18" charset="0"/>
                <a:cs typeface="Times New Roman" panose="02020603050405020304" pitchFamily="18" charset="0"/>
              </a:rPr>
              <a:t> parallel for</a:t>
            </a:r>
            <a:r>
              <a:rPr lang="en-US" sz="2800" dirty="0">
                <a:latin typeface="Times New Roman" panose="02020603050405020304" pitchFamily="18" charset="0"/>
                <a:cs typeface="Times New Roman" panose="02020603050405020304" pitchFamily="18" charset="0"/>
              </a:rPr>
              <a:t>. Automatic work distribution across available threads. Reduction clause handles sum accumulation without race conditions. Underperformed with 0.12x speedup due to thread creation overhead exceeding benefits.</a:t>
            </a:r>
            <a:endParaRPr lang="en-GB" sz="2800" dirty="0">
              <a:latin typeface="Times New Roman" panose="02020603050405020304" pitchFamily="18" charset="0"/>
              <a:cs typeface="Times New Roman" panose="02020603050405020304" pitchFamily="18" charset="0"/>
            </a:endParaRPr>
          </a:p>
          <a:p>
            <a:r>
              <a:rPr lang="en-GB" sz="2800" b="1" dirty="0" err="1">
                <a:latin typeface="Times New Roman" panose="02020603050405020304" pitchFamily="18" charset="0"/>
                <a:cs typeface="Times New Roman" panose="02020603050405020304" pitchFamily="18" charset="0"/>
              </a:rPr>
              <a:t>Pthread</a:t>
            </a:r>
            <a:r>
              <a:rPr lang="en-GB" sz="2800" b="1" dirty="0">
                <a:latin typeface="Times New Roman" panose="02020603050405020304" pitchFamily="18" charset="0"/>
                <a:cs typeface="Times New Roman" panose="02020603050405020304" pitchFamily="18" charset="0"/>
              </a:rPr>
              <a:t> Parallel</a:t>
            </a:r>
            <a:r>
              <a:rPr lang="en-GB" sz="2800" dirty="0">
                <a:latin typeface="Times New Roman" panose="02020603050405020304" pitchFamily="18" charset="0"/>
                <a:cs typeface="Times New Roman" panose="02020603050405020304" pitchFamily="18" charset="0"/>
              </a:rPr>
              <a:t> - </a:t>
            </a:r>
            <a:r>
              <a:rPr lang="en-US" sz="2800" dirty="0">
                <a:latin typeface="Times New Roman" panose="02020603050405020304" pitchFamily="18" charset="0"/>
                <a:cs typeface="Times New Roman" panose="02020603050405020304" pitchFamily="18" charset="0"/>
              </a:rPr>
              <a:t>Manual thread management with explicit </a:t>
            </a:r>
            <a:r>
              <a:rPr lang="en-US" sz="2800" dirty="0" err="1">
                <a:latin typeface="Times New Roman" panose="02020603050405020304" pitchFamily="18" charset="0"/>
                <a:cs typeface="Times New Roman" panose="02020603050405020304" pitchFamily="18" charset="0"/>
              </a:rPr>
              <a:t>pthread</a:t>
            </a:r>
            <a:r>
              <a:rPr lang="en-US" sz="2800" dirty="0">
                <a:latin typeface="Times New Roman" panose="02020603050405020304" pitchFamily="18" charset="0"/>
                <a:cs typeface="Times New Roman" panose="02020603050405020304" pitchFamily="18" charset="0"/>
              </a:rPr>
              <a:t> creation and joining. Custom work division calculating chunk sizes per thread. Each thread processes assigned array segment storing partial results. Main thread aggregates final sum after synchronization. Higher overhead than OpenMP at 0.15x speedup.</a:t>
            </a:r>
            <a:endParaRPr lang="en-GB" sz="2800" dirty="0">
              <a:latin typeface="Times New Roman" panose="02020603050405020304" pitchFamily="18" charset="0"/>
              <a:cs typeface="Times New Roman" panose="02020603050405020304" pitchFamily="18" charset="0"/>
            </a:endParaRPr>
          </a:p>
          <a:p>
            <a:endParaRPr lang="ro-RO" dirty="0"/>
          </a:p>
        </p:txBody>
      </p:sp>
    </p:spTree>
    <p:extLst>
      <p:ext uri="{BB962C8B-B14F-4D97-AF65-F5344CB8AC3E}">
        <p14:creationId xmlns:p14="http://schemas.microsoft.com/office/powerpoint/2010/main" val="2061383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D26780-D2FF-83E8-DDEB-EB1CB88C138E}"/>
              </a:ext>
            </a:extLst>
          </p:cNvPr>
          <p:cNvSpPr>
            <a:spLocks noGrp="1"/>
          </p:cNvSpPr>
          <p:nvPr>
            <p:ph idx="1"/>
          </p:nvPr>
        </p:nvSpPr>
        <p:spPr>
          <a:xfrm>
            <a:off x="612647" y="1289154"/>
            <a:ext cx="10653579" cy="5020206"/>
          </a:xfrm>
        </p:spPr>
        <p:txBody>
          <a:bodyPr>
            <a:normAutofit/>
          </a:bodyPr>
          <a:lstStyle/>
          <a:p>
            <a:r>
              <a:rPr lang="en-GB" sz="2400" b="1" dirty="0">
                <a:latin typeface="Times New Roman" panose="02020603050405020304" pitchFamily="18" charset="0"/>
                <a:cs typeface="Times New Roman" panose="02020603050405020304" pitchFamily="18" charset="0"/>
              </a:rPr>
              <a:t>SIMD Optimized</a:t>
            </a:r>
            <a:r>
              <a:rPr lang="en-GB"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Simulates vectorized operations processing four elements simultaneously. Groups integers into vector-sized chunks for parallel arithmetic. Real implementation would use SSE or AVX instructions. Simulation achieved 0.78x speedup without actual hardware vector support.</a:t>
            </a:r>
            <a:endParaRPr lang="en-GB" sz="2400" dirty="0">
              <a:latin typeface="Times New Roman" panose="02020603050405020304" pitchFamily="18" charset="0"/>
              <a:cs typeface="Times New Roman" panose="02020603050405020304" pitchFamily="18" charset="0"/>
            </a:endParaRPr>
          </a:p>
          <a:p>
            <a:r>
              <a:rPr lang="en-GB" sz="2400" b="1" dirty="0">
                <a:latin typeface="Times New Roman" panose="02020603050405020304" pitchFamily="18" charset="0"/>
                <a:cs typeface="Times New Roman" panose="02020603050405020304" pitchFamily="18" charset="0"/>
              </a:rPr>
              <a:t>Cache Optimized</a:t>
            </a:r>
            <a:r>
              <a:rPr lang="en-GB"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Processes data in cache-line-sized chunks of sixteen integers per sixty-four-byte line. Attempts maximizing cache utilization through aligned memory access patterns. Minimal improvement at 0.56x speedup since sequential access already cache-optimal.</a:t>
            </a:r>
            <a:endParaRPr lang="ro-RO"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3693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A16E-950E-F232-877F-6736548FF3B9}"/>
              </a:ext>
            </a:extLst>
          </p:cNvPr>
          <p:cNvSpPr>
            <a:spLocks noGrp="1"/>
          </p:cNvSpPr>
          <p:nvPr>
            <p:ph type="title"/>
          </p:nvPr>
        </p:nvSpPr>
        <p:spPr>
          <a:xfrm>
            <a:off x="612648" y="548640"/>
            <a:ext cx="10653578" cy="680553"/>
          </a:xfrm>
        </p:spPr>
        <p:txBody>
          <a:bodyPr/>
          <a:lstStyle/>
          <a:p>
            <a:r>
              <a:rPr lang="en-US" dirty="0"/>
              <a:t>4. a. Results Tables for Element Array Sizes</a:t>
            </a:r>
            <a:endParaRPr lang="ro-RO" dirty="0"/>
          </a:p>
        </p:txBody>
      </p:sp>
      <p:graphicFrame>
        <p:nvGraphicFramePr>
          <p:cNvPr id="5" name="Content Placeholder 4">
            <a:extLst>
              <a:ext uri="{FF2B5EF4-FFF2-40B4-BE49-F238E27FC236}">
                <a16:creationId xmlns:a16="http://schemas.microsoft.com/office/drawing/2014/main" id="{C8CF2000-B207-E1D7-46B3-A401A874F307}"/>
              </a:ext>
            </a:extLst>
          </p:cNvPr>
          <p:cNvGraphicFramePr>
            <a:graphicFrameLocks noGrp="1"/>
          </p:cNvGraphicFramePr>
          <p:nvPr>
            <p:ph idx="1"/>
            <p:extLst>
              <p:ext uri="{D42A27DB-BD31-4B8C-83A1-F6EECF244321}">
                <p14:modId xmlns:p14="http://schemas.microsoft.com/office/powerpoint/2010/main" val="1717645946"/>
              </p:ext>
            </p:extLst>
          </p:nvPr>
        </p:nvGraphicFramePr>
        <p:xfrm>
          <a:off x="569626" y="2131060"/>
          <a:ext cx="5246559" cy="3931920"/>
        </p:xfrm>
        <a:graphic>
          <a:graphicData uri="http://schemas.openxmlformats.org/drawingml/2006/table">
            <a:tbl>
              <a:tblPr firstRow="1" bandRow="1">
                <a:tableStyleId>{5C22544A-7EE6-4342-B048-85BDC9FD1C3A}</a:tableStyleId>
              </a:tblPr>
              <a:tblGrid>
                <a:gridCol w="1325067">
                  <a:extLst>
                    <a:ext uri="{9D8B030D-6E8A-4147-A177-3AD203B41FA5}">
                      <a16:colId xmlns:a16="http://schemas.microsoft.com/office/drawing/2014/main" val="486096765"/>
                    </a:ext>
                  </a:extLst>
                </a:gridCol>
                <a:gridCol w="1307164">
                  <a:extLst>
                    <a:ext uri="{9D8B030D-6E8A-4147-A177-3AD203B41FA5}">
                      <a16:colId xmlns:a16="http://schemas.microsoft.com/office/drawing/2014/main" val="1769930946"/>
                    </a:ext>
                  </a:extLst>
                </a:gridCol>
                <a:gridCol w="1307164">
                  <a:extLst>
                    <a:ext uri="{9D8B030D-6E8A-4147-A177-3AD203B41FA5}">
                      <a16:colId xmlns:a16="http://schemas.microsoft.com/office/drawing/2014/main" val="415225271"/>
                    </a:ext>
                  </a:extLst>
                </a:gridCol>
                <a:gridCol w="1307164">
                  <a:extLst>
                    <a:ext uri="{9D8B030D-6E8A-4147-A177-3AD203B41FA5}">
                      <a16:colId xmlns:a16="http://schemas.microsoft.com/office/drawing/2014/main" val="2944484392"/>
                    </a:ext>
                  </a:extLst>
                </a:gridCol>
              </a:tblGrid>
              <a:tr h="323280">
                <a:tc>
                  <a:txBody>
                    <a:bodyPr/>
                    <a:lstStyle/>
                    <a:p>
                      <a:r>
                        <a:rPr lang="en-US" dirty="0"/>
                        <a:t>Method</a:t>
                      </a:r>
                      <a:endParaRPr lang="ro-RO" dirty="0"/>
                    </a:p>
                  </a:txBody>
                  <a:tcPr/>
                </a:tc>
                <a:tc>
                  <a:txBody>
                    <a:bodyPr/>
                    <a:lstStyle/>
                    <a:p>
                      <a:r>
                        <a:rPr lang="en-US"/>
                        <a:t>500000</a:t>
                      </a:r>
                      <a:endParaRPr lang="ro-RO" dirty="0"/>
                    </a:p>
                  </a:txBody>
                  <a:tcPr/>
                </a:tc>
                <a:tc>
                  <a:txBody>
                    <a:bodyPr/>
                    <a:lstStyle/>
                    <a:p>
                      <a:r>
                        <a:rPr lang="en-US" dirty="0"/>
                        <a:t>1000000</a:t>
                      </a:r>
                      <a:endParaRPr lang="ro-RO" dirty="0"/>
                    </a:p>
                  </a:txBody>
                  <a:tcPr/>
                </a:tc>
                <a:tc>
                  <a:txBody>
                    <a:bodyPr/>
                    <a:lstStyle/>
                    <a:p>
                      <a:r>
                        <a:rPr lang="en-US" dirty="0"/>
                        <a:t>2000000</a:t>
                      </a:r>
                      <a:endParaRPr lang="ro-RO" dirty="0"/>
                    </a:p>
                  </a:txBody>
                  <a:tcPr/>
                </a:tc>
                <a:extLst>
                  <a:ext uri="{0D108BD9-81ED-4DB2-BD59-A6C34878D82A}">
                    <a16:rowId xmlns:a16="http://schemas.microsoft.com/office/drawing/2014/main" val="1380018869"/>
                  </a:ext>
                </a:extLst>
              </a:tr>
              <a:tr h="323280">
                <a:tc>
                  <a:txBody>
                    <a:bodyPr/>
                    <a:lstStyle/>
                    <a:p>
                      <a:r>
                        <a:rPr lang="en-US" dirty="0">
                          <a:latin typeface="Times New Roman" panose="02020603050405020304" pitchFamily="18" charset="0"/>
                          <a:cs typeface="Times New Roman" panose="02020603050405020304" pitchFamily="18" charset="0"/>
                        </a:rPr>
                        <a:t>Sequential</a:t>
                      </a:r>
                      <a:endParaRPr lang="ro-RO" dirty="0">
                        <a:latin typeface="Times New Roman" panose="02020603050405020304" pitchFamily="18" charset="0"/>
                        <a:cs typeface="Times New Roman" panose="02020603050405020304" pitchFamily="18" charset="0"/>
                      </a:endParaRPr>
                    </a:p>
                  </a:txBody>
                  <a:tcPr/>
                </a:tc>
                <a:tc>
                  <a:txBody>
                    <a:bodyPr/>
                    <a:lstStyle/>
                    <a:p>
                      <a:r>
                        <a:rPr lang="ro-RO" dirty="0"/>
                        <a:t>0.000114</a:t>
                      </a:r>
                    </a:p>
                  </a:txBody>
                  <a:tcPr/>
                </a:tc>
                <a:tc>
                  <a:txBody>
                    <a:bodyPr/>
                    <a:lstStyle/>
                    <a:p>
                      <a:r>
                        <a:rPr lang="ro-RO" dirty="0"/>
                        <a:t>0.000221 </a:t>
                      </a:r>
                    </a:p>
                  </a:txBody>
                  <a:tcPr/>
                </a:tc>
                <a:tc>
                  <a:txBody>
                    <a:bodyPr/>
                    <a:lstStyle/>
                    <a:p>
                      <a:r>
                        <a:rPr lang="ro-RO" dirty="0"/>
                        <a:t>0.000479</a:t>
                      </a:r>
                    </a:p>
                  </a:txBody>
                  <a:tcPr/>
                </a:tc>
                <a:extLst>
                  <a:ext uri="{0D108BD9-81ED-4DB2-BD59-A6C34878D82A}">
                    <a16:rowId xmlns:a16="http://schemas.microsoft.com/office/drawing/2014/main" val="3275701961"/>
                  </a:ext>
                </a:extLst>
              </a:tr>
              <a:tr h="565740">
                <a:tc>
                  <a:txBody>
                    <a:bodyPr/>
                    <a:lstStyle/>
                    <a:p>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Optimized</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Sequential</a:t>
                      </a:r>
                      <a:endParaRPr lang="ro-RO" dirty="0">
                        <a:latin typeface="Times New Roman" panose="02020603050405020304" pitchFamily="18" charset="0"/>
                        <a:cs typeface="Times New Roman" panose="02020603050405020304" pitchFamily="18" charset="0"/>
                      </a:endParaRPr>
                    </a:p>
                  </a:txBody>
                  <a:tcPr/>
                </a:tc>
                <a:tc>
                  <a:txBody>
                    <a:bodyPr/>
                    <a:lstStyle/>
                    <a:p>
                      <a:r>
                        <a:rPr lang="ro-RO" dirty="0"/>
                        <a:t>0.000107</a:t>
                      </a:r>
                    </a:p>
                  </a:txBody>
                  <a:tcPr/>
                </a:tc>
                <a:tc>
                  <a:txBody>
                    <a:bodyPr/>
                    <a:lstStyle/>
                    <a:p>
                      <a:r>
                        <a:rPr lang="ro-RO" dirty="0"/>
                        <a:t>0.000211 </a:t>
                      </a:r>
                    </a:p>
                  </a:txBody>
                  <a:tcPr/>
                </a:tc>
                <a:tc>
                  <a:txBody>
                    <a:bodyPr/>
                    <a:lstStyle/>
                    <a:p>
                      <a:r>
                        <a:rPr lang="ro-RO" dirty="0"/>
                        <a:t> 0.000476</a:t>
                      </a:r>
                    </a:p>
                  </a:txBody>
                  <a:tcPr/>
                </a:tc>
                <a:extLst>
                  <a:ext uri="{0D108BD9-81ED-4DB2-BD59-A6C34878D82A}">
                    <a16:rowId xmlns:a16="http://schemas.microsoft.com/office/drawing/2014/main" val="2214636408"/>
                  </a:ext>
                </a:extLst>
              </a:tr>
              <a:tr h="565740">
                <a:tc>
                  <a:txBody>
                    <a:bodyPr/>
                    <a:lstStyle/>
                    <a:p>
                      <a:r>
                        <a:rPr lang="ro-RO" dirty="0" err="1">
                          <a:latin typeface="Times New Roman" panose="02020603050405020304" pitchFamily="18" charset="0"/>
                          <a:cs typeface="Times New Roman" panose="02020603050405020304" pitchFamily="18" charset="0"/>
                        </a:rPr>
                        <a:t>OpenMP</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Parallel</a:t>
                      </a:r>
                      <a:r>
                        <a:rPr lang="ro-RO" dirty="0">
                          <a:latin typeface="Times New Roman" panose="02020603050405020304" pitchFamily="18" charset="0"/>
                          <a:cs typeface="Times New Roman" panose="02020603050405020304" pitchFamily="18" charset="0"/>
                        </a:rPr>
                        <a:t> </a:t>
                      </a:r>
                    </a:p>
                  </a:txBody>
                  <a:tcPr/>
                </a:tc>
                <a:tc>
                  <a:txBody>
                    <a:bodyPr/>
                    <a:lstStyle/>
                    <a:p>
                      <a:r>
                        <a:rPr lang="ro-RO" dirty="0"/>
                        <a:t>0.000115</a:t>
                      </a:r>
                    </a:p>
                  </a:txBody>
                  <a:tcPr/>
                </a:tc>
                <a:tc>
                  <a:txBody>
                    <a:bodyPr/>
                    <a:lstStyle/>
                    <a:p>
                      <a:r>
                        <a:rPr lang="ro-RO" dirty="0"/>
                        <a:t>0.000226</a:t>
                      </a:r>
                    </a:p>
                  </a:txBody>
                  <a:tcPr/>
                </a:tc>
                <a:tc>
                  <a:txBody>
                    <a:bodyPr/>
                    <a:lstStyle/>
                    <a:p>
                      <a:r>
                        <a:rPr lang="ro-RO" dirty="0"/>
                        <a:t>0.000449 </a:t>
                      </a:r>
                    </a:p>
                  </a:txBody>
                  <a:tcPr/>
                </a:tc>
                <a:extLst>
                  <a:ext uri="{0D108BD9-81ED-4DB2-BD59-A6C34878D82A}">
                    <a16:rowId xmlns:a16="http://schemas.microsoft.com/office/drawing/2014/main" val="806542179"/>
                  </a:ext>
                </a:extLst>
              </a:tr>
              <a:tr h="565740">
                <a:tc>
                  <a:txBody>
                    <a:bodyPr/>
                    <a:lstStyle/>
                    <a:p>
                      <a:r>
                        <a:rPr lang="ro-RO" dirty="0" err="1">
                          <a:latin typeface="Times New Roman" panose="02020603050405020304" pitchFamily="18" charset="0"/>
                          <a:cs typeface="Times New Roman" panose="02020603050405020304" pitchFamily="18" charset="0"/>
                        </a:rPr>
                        <a:t>Pthread</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Parallel</a:t>
                      </a:r>
                      <a:r>
                        <a:rPr lang="ro-RO" dirty="0">
                          <a:latin typeface="Times New Roman" panose="02020603050405020304" pitchFamily="18" charset="0"/>
                          <a:cs typeface="Times New Roman" panose="02020603050405020304" pitchFamily="18" charset="0"/>
                        </a:rPr>
                        <a:t> </a:t>
                      </a:r>
                    </a:p>
                  </a:txBody>
                  <a:tcPr/>
                </a:tc>
                <a:tc>
                  <a:txBody>
                    <a:bodyPr/>
                    <a:lstStyle/>
                    <a:p>
                      <a:r>
                        <a:rPr lang="ro-RO" dirty="0"/>
                        <a:t>.000202</a:t>
                      </a:r>
                    </a:p>
                  </a:txBody>
                  <a:tcPr/>
                </a:tc>
                <a:tc>
                  <a:txBody>
                    <a:bodyPr/>
                    <a:lstStyle/>
                    <a:p>
                      <a:r>
                        <a:rPr lang="ro-RO" dirty="0"/>
                        <a:t>0.000347 </a:t>
                      </a:r>
                    </a:p>
                  </a:txBody>
                  <a:tcPr/>
                </a:tc>
                <a:tc>
                  <a:txBody>
                    <a:bodyPr/>
                    <a:lstStyle/>
                    <a:p>
                      <a:r>
                        <a:rPr lang="ro-RO" dirty="0"/>
                        <a:t>0.000668 </a:t>
                      </a:r>
                    </a:p>
                  </a:txBody>
                  <a:tcPr/>
                </a:tc>
                <a:extLst>
                  <a:ext uri="{0D108BD9-81ED-4DB2-BD59-A6C34878D82A}">
                    <a16:rowId xmlns:a16="http://schemas.microsoft.com/office/drawing/2014/main" val="975344559"/>
                  </a:ext>
                </a:extLst>
              </a:tr>
              <a:tr h="565740">
                <a:tc>
                  <a:txBody>
                    <a:bodyPr/>
                    <a:lstStyle/>
                    <a:p>
                      <a:r>
                        <a:rPr lang="ro-RO" dirty="0">
                          <a:latin typeface="Times New Roman" panose="02020603050405020304" pitchFamily="18" charset="0"/>
                          <a:cs typeface="Times New Roman" panose="02020603050405020304" pitchFamily="18" charset="0"/>
                        </a:rPr>
                        <a:t>SIMD </a:t>
                      </a:r>
                      <a:r>
                        <a:rPr lang="ro-RO" dirty="0" err="1">
                          <a:latin typeface="Times New Roman" panose="02020603050405020304" pitchFamily="18" charset="0"/>
                          <a:cs typeface="Times New Roman" panose="02020603050405020304" pitchFamily="18" charset="0"/>
                        </a:rPr>
                        <a:t>Optimized</a:t>
                      </a:r>
                      <a:r>
                        <a:rPr lang="ro-RO" dirty="0">
                          <a:latin typeface="Times New Roman" panose="02020603050405020304" pitchFamily="18" charset="0"/>
                          <a:cs typeface="Times New Roman" panose="02020603050405020304" pitchFamily="18" charset="0"/>
                        </a:rPr>
                        <a:t> </a:t>
                      </a:r>
                    </a:p>
                  </a:txBody>
                  <a:tcPr/>
                </a:tc>
                <a:tc>
                  <a:txBody>
                    <a:bodyPr/>
                    <a:lstStyle/>
                    <a:p>
                      <a:r>
                        <a:rPr lang="ro-RO" dirty="0"/>
                        <a:t>0.000191</a:t>
                      </a:r>
                    </a:p>
                  </a:txBody>
                  <a:tcPr/>
                </a:tc>
                <a:tc>
                  <a:txBody>
                    <a:bodyPr/>
                    <a:lstStyle/>
                    <a:p>
                      <a:r>
                        <a:rPr lang="ro-RO" dirty="0"/>
                        <a:t>0.000380</a:t>
                      </a:r>
                    </a:p>
                  </a:txBody>
                  <a:tcPr/>
                </a:tc>
                <a:tc>
                  <a:txBody>
                    <a:bodyPr/>
                    <a:lstStyle/>
                    <a:p>
                      <a:r>
                        <a:rPr lang="ro-RO" dirty="0"/>
                        <a:t>0.000760</a:t>
                      </a:r>
                    </a:p>
                  </a:txBody>
                  <a:tcPr/>
                </a:tc>
                <a:extLst>
                  <a:ext uri="{0D108BD9-81ED-4DB2-BD59-A6C34878D82A}">
                    <a16:rowId xmlns:a16="http://schemas.microsoft.com/office/drawing/2014/main" val="2309258551"/>
                  </a:ext>
                </a:extLst>
              </a:tr>
              <a:tr h="565740">
                <a:tc>
                  <a:txBody>
                    <a:bodyPr/>
                    <a:lstStyle/>
                    <a:p>
                      <a:r>
                        <a:rPr lang="ro-RO" dirty="0">
                          <a:latin typeface="Times New Roman" panose="02020603050405020304" pitchFamily="18" charset="0"/>
                          <a:cs typeface="Times New Roman" panose="02020603050405020304" pitchFamily="18" charset="0"/>
                        </a:rPr>
                        <a:t>Cache </a:t>
                      </a:r>
                      <a:r>
                        <a:rPr lang="ro-RO" dirty="0" err="1">
                          <a:latin typeface="Times New Roman" panose="02020603050405020304" pitchFamily="18" charset="0"/>
                          <a:cs typeface="Times New Roman" panose="02020603050405020304" pitchFamily="18" charset="0"/>
                        </a:rPr>
                        <a:t>Optimized</a:t>
                      </a:r>
                      <a:r>
                        <a:rPr lang="ro-RO" dirty="0">
                          <a:latin typeface="Times New Roman" panose="02020603050405020304" pitchFamily="18" charset="0"/>
                          <a:cs typeface="Times New Roman" panose="02020603050405020304" pitchFamily="18" charset="0"/>
                        </a:rPr>
                        <a:t> </a:t>
                      </a:r>
                    </a:p>
                  </a:txBody>
                  <a:tcPr/>
                </a:tc>
                <a:tc>
                  <a:txBody>
                    <a:bodyPr/>
                    <a:lstStyle/>
                    <a:p>
                      <a:r>
                        <a:rPr lang="ro-RO" dirty="0"/>
                        <a:t>0.000238</a:t>
                      </a:r>
                    </a:p>
                  </a:txBody>
                  <a:tcPr/>
                </a:tc>
                <a:tc>
                  <a:txBody>
                    <a:bodyPr/>
                    <a:lstStyle/>
                    <a:p>
                      <a:r>
                        <a:rPr lang="ro-RO" dirty="0"/>
                        <a:t>0.000483</a:t>
                      </a:r>
                    </a:p>
                  </a:txBody>
                  <a:tcPr/>
                </a:tc>
                <a:tc>
                  <a:txBody>
                    <a:bodyPr/>
                    <a:lstStyle/>
                    <a:p>
                      <a:r>
                        <a:rPr lang="ro-RO" dirty="0"/>
                        <a:t>0.000970</a:t>
                      </a:r>
                    </a:p>
                  </a:txBody>
                  <a:tcPr/>
                </a:tc>
                <a:extLst>
                  <a:ext uri="{0D108BD9-81ED-4DB2-BD59-A6C34878D82A}">
                    <a16:rowId xmlns:a16="http://schemas.microsoft.com/office/drawing/2014/main" val="4096908569"/>
                  </a:ext>
                </a:extLst>
              </a:tr>
            </a:tbl>
          </a:graphicData>
        </a:graphic>
      </p:graphicFrame>
      <p:graphicFrame>
        <p:nvGraphicFramePr>
          <p:cNvPr id="4" name="Content Placeholder 3">
            <a:extLst>
              <a:ext uri="{FF2B5EF4-FFF2-40B4-BE49-F238E27FC236}">
                <a16:creationId xmlns:a16="http://schemas.microsoft.com/office/drawing/2014/main" id="{85A56842-8D12-21EB-CB70-370672B52D7A}"/>
              </a:ext>
            </a:extLst>
          </p:cNvPr>
          <p:cNvGraphicFramePr>
            <a:graphicFrameLocks/>
          </p:cNvGraphicFramePr>
          <p:nvPr>
            <p:extLst>
              <p:ext uri="{D42A27DB-BD31-4B8C-83A1-F6EECF244321}">
                <p14:modId xmlns:p14="http://schemas.microsoft.com/office/powerpoint/2010/main" val="1494751208"/>
              </p:ext>
            </p:extLst>
          </p:nvPr>
        </p:nvGraphicFramePr>
        <p:xfrm>
          <a:off x="6375817" y="2131060"/>
          <a:ext cx="5301521" cy="3970968"/>
        </p:xfrm>
        <a:graphic>
          <a:graphicData uri="http://schemas.openxmlformats.org/drawingml/2006/table">
            <a:tbl>
              <a:tblPr firstRow="1" bandRow="1">
                <a:tableStyleId>{5C22544A-7EE6-4342-B048-85BDC9FD1C3A}</a:tableStyleId>
              </a:tblPr>
              <a:tblGrid>
                <a:gridCol w="1159241">
                  <a:extLst>
                    <a:ext uri="{9D8B030D-6E8A-4147-A177-3AD203B41FA5}">
                      <a16:colId xmlns:a16="http://schemas.microsoft.com/office/drawing/2014/main" val="1551008294"/>
                    </a:ext>
                  </a:extLst>
                </a:gridCol>
                <a:gridCol w="1160902">
                  <a:extLst>
                    <a:ext uri="{9D8B030D-6E8A-4147-A177-3AD203B41FA5}">
                      <a16:colId xmlns:a16="http://schemas.microsoft.com/office/drawing/2014/main" val="992126208"/>
                    </a:ext>
                  </a:extLst>
                </a:gridCol>
                <a:gridCol w="1319135">
                  <a:extLst>
                    <a:ext uri="{9D8B030D-6E8A-4147-A177-3AD203B41FA5}">
                      <a16:colId xmlns:a16="http://schemas.microsoft.com/office/drawing/2014/main" val="3873826623"/>
                    </a:ext>
                  </a:extLst>
                </a:gridCol>
                <a:gridCol w="1662243">
                  <a:extLst>
                    <a:ext uri="{9D8B030D-6E8A-4147-A177-3AD203B41FA5}">
                      <a16:colId xmlns:a16="http://schemas.microsoft.com/office/drawing/2014/main" val="2305963285"/>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a:t>
                      </a:r>
                      <a:endParaRPr lang="ro-RO" dirty="0"/>
                    </a:p>
                  </a:txBody>
                  <a:tcPr/>
                </a:tc>
                <a:tc>
                  <a:txBody>
                    <a:bodyPr/>
                    <a:lstStyle/>
                    <a:p>
                      <a:r>
                        <a:rPr lang="en-US" dirty="0"/>
                        <a:t>500000</a:t>
                      </a:r>
                      <a:endParaRPr lang="ro-RO" dirty="0"/>
                    </a:p>
                  </a:txBody>
                  <a:tcPr/>
                </a:tc>
                <a:tc>
                  <a:txBody>
                    <a:bodyPr/>
                    <a:lstStyle/>
                    <a:p>
                      <a:r>
                        <a:rPr lang="en-US" dirty="0"/>
                        <a:t>1000000</a:t>
                      </a:r>
                      <a:endParaRPr lang="ro-RO" dirty="0"/>
                    </a:p>
                  </a:txBody>
                  <a:tcPr/>
                </a:tc>
                <a:tc>
                  <a:txBody>
                    <a:bodyPr/>
                    <a:lstStyle/>
                    <a:p>
                      <a:r>
                        <a:rPr lang="en-US" dirty="0"/>
                        <a:t>2000000</a:t>
                      </a:r>
                      <a:endParaRPr lang="ro-RO" dirty="0"/>
                    </a:p>
                  </a:txBody>
                  <a:tcPr/>
                </a:tc>
                <a:extLst>
                  <a:ext uri="{0D108BD9-81ED-4DB2-BD59-A6C34878D82A}">
                    <a16:rowId xmlns:a16="http://schemas.microsoft.com/office/drawing/2014/main" val="1495819951"/>
                  </a:ext>
                </a:extLst>
              </a:tr>
              <a:tr h="396282">
                <a:tc>
                  <a:txBody>
                    <a:bodyPr/>
                    <a:lstStyle/>
                    <a:p>
                      <a:r>
                        <a:rPr lang="en-US" dirty="0">
                          <a:latin typeface="Times New Roman" panose="02020603050405020304" pitchFamily="18" charset="0"/>
                          <a:cs typeface="Times New Roman" panose="02020603050405020304" pitchFamily="18" charset="0"/>
                        </a:rPr>
                        <a:t>Sequential</a:t>
                      </a:r>
                      <a:endParaRPr lang="ro-RO" dirty="0">
                        <a:latin typeface="Times New Roman" panose="02020603050405020304" pitchFamily="18" charset="0"/>
                        <a:cs typeface="Times New Roman" panose="02020603050405020304" pitchFamily="18" charset="0"/>
                      </a:endParaRPr>
                    </a:p>
                  </a:txBody>
                  <a:tcPr/>
                </a:tc>
                <a:tc>
                  <a:txBody>
                    <a:bodyPr/>
                    <a:lstStyle/>
                    <a:p>
                      <a:r>
                        <a:rPr lang="ro-RO" dirty="0"/>
                        <a:t>1.00</a:t>
                      </a:r>
                      <a:r>
                        <a:rPr lang="en-US" dirty="0"/>
                        <a:t>x</a:t>
                      </a:r>
                      <a:endParaRPr lang="ro-RO" dirty="0"/>
                    </a:p>
                  </a:txBody>
                  <a:tcPr/>
                </a:tc>
                <a:tc>
                  <a:txBody>
                    <a:bodyPr/>
                    <a:lstStyle/>
                    <a:p>
                      <a:r>
                        <a:rPr lang="ro-RO" dirty="0"/>
                        <a:t>1.00</a:t>
                      </a:r>
                      <a:r>
                        <a:rPr lang="en-US" dirty="0"/>
                        <a:t>x</a:t>
                      </a:r>
                      <a:endParaRPr lang="ro-RO" dirty="0"/>
                    </a:p>
                  </a:txBody>
                  <a:tcPr/>
                </a:tc>
                <a:tc>
                  <a:txBody>
                    <a:bodyPr/>
                    <a:lstStyle/>
                    <a:p>
                      <a:r>
                        <a:rPr lang="ro-RO" dirty="0"/>
                        <a:t>1.00</a:t>
                      </a:r>
                      <a:r>
                        <a:rPr lang="en-US" dirty="0"/>
                        <a:t>x</a:t>
                      </a:r>
                      <a:endParaRPr lang="ro-RO" dirty="0"/>
                    </a:p>
                  </a:txBody>
                  <a:tcPr/>
                </a:tc>
                <a:extLst>
                  <a:ext uri="{0D108BD9-81ED-4DB2-BD59-A6C34878D82A}">
                    <a16:rowId xmlns:a16="http://schemas.microsoft.com/office/drawing/2014/main" val="861551133"/>
                  </a:ext>
                </a:extLst>
              </a:tr>
              <a:tr h="598649">
                <a:tc>
                  <a:txBody>
                    <a:bodyPr/>
                    <a:lstStyle/>
                    <a:p>
                      <a:r>
                        <a:rPr lang="ro-RO" dirty="0" err="1">
                          <a:latin typeface="Times New Roman" panose="02020603050405020304" pitchFamily="18" charset="0"/>
                          <a:cs typeface="Times New Roman" panose="02020603050405020304" pitchFamily="18" charset="0"/>
                        </a:rPr>
                        <a:t>Optimized</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Sequential</a:t>
                      </a:r>
                      <a:endParaRPr lang="ro-RO" dirty="0">
                        <a:latin typeface="Times New Roman" panose="02020603050405020304" pitchFamily="18" charset="0"/>
                        <a:cs typeface="Times New Roman" panose="02020603050405020304" pitchFamily="18" charset="0"/>
                      </a:endParaRPr>
                    </a:p>
                  </a:txBody>
                  <a:tcPr/>
                </a:tc>
                <a:tc>
                  <a:txBody>
                    <a:bodyPr/>
                    <a:lstStyle/>
                    <a:p>
                      <a:r>
                        <a:rPr lang="ro-RO" dirty="0"/>
                        <a:t>1.06</a:t>
                      </a:r>
                      <a:r>
                        <a:rPr lang="en-US" dirty="0"/>
                        <a:t>x</a:t>
                      </a:r>
                      <a:endParaRPr lang="ro-RO" dirty="0"/>
                    </a:p>
                  </a:txBody>
                  <a:tcPr/>
                </a:tc>
                <a:tc>
                  <a:txBody>
                    <a:bodyPr/>
                    <a:lstStyle/>
                    <a:p>
                      <a:r>
                        <a:rPr lang="ro-RO" dirty="0"/>
                        <a:t>1.05</a:t>
                      </a:r>
                      <a:r>
                        <a:rPr lang="en-US" dirty="0"/>
                        <a:t>x</a:t>
                      </a:r>
                      <a:endParaRPr lang="ro-RO" dirty="0"/>
                    </a:p>
                  </a:txBody>
                  <a:tcPr/>
                </a:tc>
                <a:tc>
                  <a:txBody>
                    <a:bodyPr/>
                    <a:lstStyle/>
                    <a:p>
                      <a:r>
                        <a:rPr lang="ro-RO" dirty="0"/>
                        <a:t>1.01</a:t>
                      </a:r>
                      <a:r>
                        <a:rPr lang="en-US" dirty="0"/>
                        <a:t>x</a:t>
                      </a:r>
                      <a:endParaRPr lang="ro-RO" dirty="0"/>
                    </a:p>
                  </a:txBody>
                  <a:tcPr/>
                </a:tc>
                <a:extLst>
                  <a:ext uri="{0D108BD9-81ED-4DB2-BD59-A6C34878D82A}">
                    <a16:rowId xmlns:a16="http://schemas.microsoft.com/office/drawing/2014/main" val="4239090424"/>
                  </a:ext>
                </a:extLst>
              </a:tr>
              <a:tr h="644343">
                <a:tc>
                  <a:txBody>
                    <a:bodyPr/>
                    <a:lstStyle/>
                    <a:p>
                      <a:r>
                        <a:rPr lang="ro-RO" dirty="0" err="1">
                          <a:latin typeface="Times New Roman" panose="02020603050405020304" pitchFamily="18" charset="0"/>
                          <a:cs typeface="Times New Roman" panose="02020603050405020304" pitchFamily="18" charset="0"/>
                        </a:rPr>
                        <a:t>OpenMP</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Parallel</a:t>
                      </a:r>
                      <a:r>
                        <a:rPr lang="ro-RO" dirty="0">
                          <a:latin typeface="Times New Roman" panose="02020603050405020304" pitchFamily="18" charset="0"/>
                          <a:cs typeface="Times New Roman" panose="02020603050405020304" pitchFamily="18" charset="0"/>
                        </a:rPr>
                        <a:t> </a:t>
                      </a:r>
                    </a:p>
                  </a:txBody>
                  <a:tcPr/>
                </a:tc>
                <a:tc>
                  <a:txBody>
                    <a:bodyPr/>
                    <a:lstStyle/>
                    <a:p>
                      <a:r>
                        <a:rPr lang="ro-RO" dirty="0"/>
                        <a:t>0.99</a:t>
                      </a:r>
                      <a:r>
                        <a:rPr lang="en-US" dirty="0"/>
                        <a:t>x</a:t>
                      </a:r>
                      <a:endParaRPr lang="ro-RO" dirty="0"/>
                    </a:p>
                  </a:txBody>
                  <a:tcPr/>
                </a:tc>
                <a:tc>
                  <a:txBody>
                    <a:bodyPr/>
                    <a:lstStyle/>
                    <a:p>
                      <a:r>
                        <a:rPr lang="ro-RO" dirty="0"/>
                        <a:t>0.98</a:t>
                      </a:r>
                      <a:r>
                        <a:rPr lang="en-US" dirty="0"/>
                        <a:t>x</a:t>
                      </a:r>
                      <a:endParaRPr lang="ro-RO" dirty="0"/>
                    </a:p>
                  </a:txBody>
                  <a:tcPr/>
                </a:tc>
                <a:tc>
                  <a:txBody>
                    <a:bodyPr/>
                    <a:lstStyle/>
                    <a:p>
                      <a:r>
                        <a:rPr lang="ro-RO" dirty="0"/>
                        <a:t>1.07</a:t>
                      </a:r>
                      <a:r>
                        <a:rPr lang="en-US" dirty="0"/>
                        <a:t>x</a:t>
                      </a:r>
                      <a:endParaRPr lang="ro-RO" dirty="0"/>
                    </a:p>
                  </a:txBody>
                  <a:tcPr/>
                </a:tc>
                <a:extLst>
                  <a:ext uri="{0D108BD9-81ED-4DB2-BD59-A6C34878D82A}">
                    <a16:rowId xmlns:a16="http://schemas.microsoft.com/office/drawing/2014/main" val="3543637034"/>
                  </a:ext>
                </a:extLst>
              </a:tr>
              <a:tr h="644343">
                <a:tc>
                  <a:txBody>
                    <a:bodyPr/>
                    <a:lstStyle/>
                    <a:p>
                      <a:r>
                        <a:rPr lang="ro-RO" dirty="0" err="1">
                          <a:latin typeface="Times New Roman" panose="02020603050405020304" pitchFamily="18" charset="0"/>
                          <a:cs typeface="Times New Roman" panose="02020603050405020304" pitchFamily="18" charset="0"/>
                        </a:rPr>
                        <a:t>Pthread</a:t>
                      </a:r>
                      <a:r>
                        <a:rPr lang="ro-RO" dirty="0">
                          <a:latin typeface="Times New Roman" panose="02020603050405020304" pitchFamily="18" charset="0"/>
                          <a:cs typeface="Times New Roman" panose="02020603050405020304" pitchFamily="18" charset="0"/>
                        </a:rPr>
                        <a:t> </a:t>
                      </a:r>
                      <a:r>
                        <a:rPr lang="ro-RO" dirty="0" err="1">
                          <a:latin typeface="Times New Roman" panose="02020603050405020304" pitchFamily="18" charset="0"/>
                          <a:cs typeface="Times New Roman" panose="02020603050405020304" pitchFamily="18" charset="0"/>
                        </a:rPr>
                        <a:t>Parallel</a:t>
                      </a:r>
                      <a:r>
                        <a:rPr lang="ro-RO" dirty="0">
                          <a:latin typeface="Times New Roman" panose="02020603050405020304" pitchFamily="18" charset="0"/>
                          <a:cs typeface="Times New Roman" panose="02020603050405020304" pitchFamily="18" charset="0"/>
                        </a:rPr>
                        <a:t> </a:t>
                      </a:r>
                    </a:p>
                  </a:txBody>
                  <a:tcPr/>
                </a:tc>
                <a:tc>
                  <a:txBody>
                    <a:bodyPr/>
                    <a:lstStyle/>
                    <a:p>
                      <a:r>
                        <a:rPr lang="ro-RO" dirty="0"/>
                        <a:t>10.56</a:t>
                      </a:r>
                      <a:r>
                        <a:rPr lang="en-US" dirty="0"/>
                        <a:t>x</a:t>
                      </a:r>
                      <a:endParaRPr lang="ro-RO" dirty="0"/>
                    </a:p>
                  </a:txBody>
                  <a:tcPr/>
                </a:tc>
                <a:tc>
                  <a:txBody>
                    <a:bodyPr/>
                    <a:lstStyle/>
                    <a:p>
                      <a:r>
                        <a:rPr lang="ro-RO" dirty="0"/>
                        <a:t>0.64</a:t>
                      </a:r>
                      <a:r>
                        <a:rPr lang="en-US" dirty="0"/>
                        <a:t>x</a:t>
                      </a:r>
                      <a:endParaRPr lang="ro-RO" dirty="0"/>
                    </a:p>
                  </a:txBody>
                  <a:tcPr/>
                </a:tc>
                <a:tc>
                  <a:txBody>
                    <a:bodyPr/>
                    <a:lstStyle/>
                    <a:p>
                      <a:r>
                        <a:rPr lang="ro-RO" dirty="0"/>
                        <a:t>0.72</a:t>
                      </a:r>
                      <a:r>
                        <a:rPr lang="en-US" dirty="0"/>
                        <a:t>x</a:t>
                      </a:r>
                      <a:endParaRPr lang="ro-RO" dirty="0"/>
                    </a:p>
                  </a:txBody>
                  <a:tcPr/>
                </a:tc>
                <a:extLst>
                  <a:ext uri="{0D108BD9-81ED-4DB2-BD59-A6C34878D82A}">
                    <a16:rowId xmlns:a16="http://schemas.microsoft.com/office/drawing/2014/main" val="1188415126"/>
                  </a:ext>
                </a:extLst>
              </a:tr>
              <a:tr h="604571">
                <a:tc>
                  <a:txBody>
                    <a:bodyPr/>
                    <a:lstStyle/>
                    <a:p>
                      <a:r>
                        <a:rPr lang="ro-RO" dirty="0">
                          <a:latin typeface="Times New Roman" panose="02020603050405020304" pitchFamily="18" charset="0"/>
                          <a:cs typeface="Times New Roman" panose="02020603050405020304" pitchFamily="18" charset="0"/>
                        </a:rPr>
                        <a:t>SIMD </a:t>
                      </a:r>
                      <a:r>
                        <a:rPr lang="ro-RO" dirty="0" err="1">
                          <a:latin typeface="Times New Roman" panose="02020603050405020304" pitchFamily="18" charset="0"/>
                          <a:cs typeface="Times New Roman" panose="02020603050405020304" pitchFamily="18" charset="0"/>
                        </a:rPr>
                        <a:t>Optimized</a:t>
                      </a:r>
                      <a:r>
                        <a:rPr lang="ro-RO" dirty="0">
                          <a:latin typeface="Times New Roman" panose="02020603050405020304" pitchFamily="18" charset="0"/>
                          <a:cs typeface="Times New Roman" panose="02020603050405020304" pitchFamily="18" charset="0"/>
                        </a:rPr>
                        <a:t> </a:t>
                      </a:r>
                    </a:p>
                  </a:txBody>
                  <a:tcPr/>
                </a:tc>
                <a:tc>
                  <a:txBody>
                    <a:bodyPr/>
                    <a:lstStyle/>
                    <a:p>
                      <a:r>
                        <a:rPr lang="ro-RO" dirty="0"/>
                        <a:t>0.60</a:t>
                      </a:r>
                      <a:r>
                        <a:rPr lang="en-US" dirty="0"/>
                        <a:t>x</a:t>
                      </a:r>
                      <a:endParaRPr lang="ro-RO" dirty="0"/>
                    </a:p>
                  </a:txBody>
                  <a:tcPr/>
                </a:tc>
                <a:tc>
                  <a:txBody>
                    <a:bodyPr/>
                    <a:lstStyle/>
                    <a:p>
                      <a:r>
                        <a:rPr lang="ro-RO" dirty="0"/>
                        <a:t>0.58</a:t>
                      </a:r>
                      <a:r>
                        <a:rPr lang="en-US" dirty="0"/>
                        <a:t>x</a:t>
                      </a:r>
                      <a:endParaRPr lang="ro-RO" dirty="0"/>
                    </a:p>
                  </a:txBody>
                  <a:tcPr/>
                </a:tc>
                <a:tc>
                  <a:txBody>
                    <a:bodyPr/>
                    <a:lstStyle/>
                    <a:p>
                      <a:r>
                        <a:rPr lang="ro-RO" dirty="0"/>
                        <a:t>0.63</a:t>
                      </a:r>
                      <a:r>
                        <a:rPr lang="en-US" dirty="0"/>
                        <a:t>x</a:t>
                      </a:r>
                      <a:endParaRPr lang="ro-RO" dirty="0"/>
                    </a:p>
                  </a:txBody>
                  <a:tcPr/>
                </a:tc>
                <a:extLst>
                  <a:ext uri="{0D108BD9-81ED-4DB2-BD59-A6C34878D82A}">
                    <a16:rowId xmlns:a16="http://schemas.microsoft.com/office/drawing/2014/main" val="175666638"/>
                  </a:ext>
                </a:extLst>
              </a:tr>
              <a:tr h="629587">
                <a:tc>
                  <a:txBody>
                    <a:bodyPr/>
                    <a:lstStyle/>
                    <a:p>
                      <a:r>
                        <a:rPr lang="ro-RO" dirty="0">
                          <a:latin typeface="Times New Roman" panose="02020603050405020304" pitchFamily="18" charset="0"/>
                          <a:cs typeface="Times New Roman" panose="02020603050405020304" pitchFamily="18" charset="0"/>
                        </a:rPr>
                        <a:t>Cache </a:t>
                      </a:r>
                      <a:r>
                        <a:rPr lang="ro-RO" dirty="0" err="1">
                          <a:latin typeface="Times New Roman" panose="02020603050405020304" pitchFamily="18" charset="0"/>
                          <a:cs typeface="Times New Roman" panose="02020603050405020304" pitchFamily="18" charset="0"/>
                        </a:rPr>
                        <a:t>Optimized</a:t>
                      </a:r>
                      <a:r>
                        <a:rPr lang="ro-RO" dirty="0">
                          <a:latin typeface="Times New Roman" panose="02020603050405020304" pitchFamily="18" charset="0"/>
                          <a:cs typeface="Times New Roman" panose="02020603050405020304" pitchFamily="18" charset="0"/>
                        </a:rPr>
                        <a:t> </a:t>
                      </a:r>
                    </a:p>
                  </a:txBody>
                  <a:tcPr/>
                </a:tc>
                <a:tc>
                  <a:txBody>
                    <a:bodyPr/>
                    <a:lstStyle/>
                    <a:p>
                      <a:r>
                        <a:rPr lang="ro-RO" dirty="0"/>
                        <a:t>0.48</a:t>
                      </a:r>
                      <a:r>
                        <a:rPr lang="en-US" dirty="0"/>
                        <a:t>x</a:t>
                      </a:r>
                      <a:endParaRPr lang="ro-RO" dirty="0"/>
                    </a:p>
                  </a:txBody>
                  <a:tcPr/>
                </a:tc>
                <a:tc>
                  <a:txBody>
                    <a:bodyPr/>
                    <a:lstStyle/>
                    <a:p>
                      <a:r>
                        <a:rPr lang="ro-RO" dirty="0"/>
                        <a:t>0.46</a:t>
                      </a:r>
                      <a:r>
                        <a:rPr lang="en-US" dirty="0"/>
                        <a:t>x</a:t>
                      </a:r>
                      <a:endParaRPr lang="ro-RO" dirty="0"/>
                    </a:p>
                  </a:txBody>
                  <a:tcPr/>
                </a:tc>
                <a:tc>
                  <a:txBody>
                    <a:bodyPr/>
                    <a:lstStyle/>
                    <a:p>
                      <a:r>
                        <a:rPr lang="ro-RO" dirty="0"/>
                        <a:t>0.49</a:t>
                      </a:r>
                      <a:r>
                        <a:rPr lang="en-US" dirty="0"/>
                        <a:t>x</a:t>
                      </a:r>
                      <a:endParaRPr lang="ro-RO" dirty="0"/>
                    </a:p>
                  </a:txBody>
                  <a:tcPr/>
                </a:tc>
                <a:extLst>
                  <a:ext uri="{0D108BD9-81ED-4DB2-BD59-A6C34878D82A}">
                    <a16:rowId xmlns:a16="http://schemas.microsoft.com/office/drawing/2014/main" val="3996469049"/>
                  </a:ext>
                </a:extLst>
              </a:tr>
            </a:tbl>
          </a:graphicData>
        </a:graphic>
      </p:graphicFrame>
      <p:sp>
        <p:nvSpPr>
          <p:cNvPr id="3" name="TextBox 2">
            <a:extLst>
              <a:ext uri="{FF2B5EF4-FFF2-40B4-BE49-F238E27FC236}">
                <a16:creationId xmlns:a16="http://schemas.microsoft.com/office/drawing/2014/main" id="{10288B10-161A-B171-AC9A-C1F86A728C99}"/>
              </a:ext>
            </a:extLst>
          </p:cNvPr>
          <p:cNvSpPr txBox="1"/>
          <p:nvPr/>
        </p:nvSpPr>
        <p:spPr>
          <a:xfrm>
            <a:off x="1798821" y="1576391"/>
            <a:ext cx="4017364" cy="369332"/>
          </a:xfrm>
          <a:prstGeom prst="rect">
            <a:avLst/>
          </a:prstGeom>
          <a:noFill/>
        </p:spPr>
        <p:txBody>
          <a:bodyPr wrap="square" rtlCol="0">
            <a:spAutoFit/>
          </a:bodyPr>
          <a:lstStyle/>
          <a:p>
            <a:r>
              <a:rPr lang="en-US" b="1" dirty="0"/>
              <a:t>Execution Time (s)</a:t>
            </a:r>
            <a:endParaRPr lang="ro-RO" b="1" dirty="0"/>
          </a:p>
        </p:txBody>
      </p:sp>
      <p:sp>
        <p:nvSpPr>
          <p:cNvPr id="6" name="TextBox 5">
            <a:extLst>
              <a:ext uri="{FF2B5EF4-FFF2-40B4-BE49-F238E27FC236}">
                <a16:creationId xmlns:a16="http://schemas.microsoft.com/office/drawing/2014/main" id="{BCF18636-CB80-B981-24EC-06EA2DCB9C32}"/>
              </a:ext>
            </a:extLst>
          </p:cNvPr>
          <p:cNvSpPr txBox="1"/>
          <p:nvPr/>
        </p:nvSpPr>
        <p:spPr>
          <a:xfrm>
            <a:off x="6880485" y="1495460"/>
            <a:ext cx="3402767" cy="369332"/>
          </a:xfrm>
          <a:prstGeom prst="rect">
            <a:avLst/>
          </a:prstGeom>
          <a:noFill/>
        </p:spPr>
        <p:txBody>
          <a:bodyPr wrap="square" rtlCol="0">
            <a:spAutoFit/>
          </a:bodyPr>
          <a:lstStyle/>
          <a:p>
            <a:r>
              <a:rPr lang="en-US" b="1" dirty="0" err="1"/>
              <a:t>SpeedUP</a:t>
            </a:r>
            <a:r>
              <a:rPr lang="en-US" b="1" dirty="0"/>
              <a:t> Values (x</a:t>
            </a:r>
            <a:r>
              <a:rPr lang="en-US" dirty="0"/>
              <a:t>)</a:t>
            </a:r>
            <a:endParaRPr lang="ro-RO" dirty="0"/>
          </a:p>
        </p:txBody>
      </p:sp>
    </p:spTree>
    <p:extLst>
      <p:ext uri="{BB962C8B-B14F-4D97-AF65-F5344CB8AC3E}">
        <p14:creationId xmlns:p14="http://schemas.microsoft.com/office/powerpoint/2010/main" val="226572564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5F65CD9-825D-44BD-8681-D42D260D4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2F64C47-BE0B-4DA4-A62F-C6922DD208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
            <a:ext cx="4125976" cy="6858002"/>
          </a:xfrm>
          <a:custGeom>
            <a:avLst/>
            <a:gdLst>
              <a:gd name="connsiteX0" fmla="*/ 4125976 w 4125976"/>
              <a:gd name="connsiteY0" fmla="*/ 0 h 6858002"/>
              <a:gd name="connsiteX1" fmla="*/ 1300393 w 4125976"/>
              <a:gd name="connsiteY1" fmla="*/ 0 h 6858002"/>
              <a:gd name="connsiteX2" fmla="*/ 1300393 w 4125976"/>
              <a:gd name="connsiteY2" fmla="*/ 2 h 6858002"/>
              <a:gd name="connsiteX3" fmla="*/ 1155520 w 4125976"/>
              <a:gd name="connsiteY3" fmla="*/ 2 h 6858002"/>
              <a:gd name="connsiteX4" fmla="*/ 1074856 w 4125976"/>
              <a:gd name="connsiteY4" fmla="*/ 88573 h 6858002"/>
              <a:gd name="connsiteX5" fmla="*/ 0 w 4125976"/>
              <a:gd name="connsiteY5" fmla="*/ 3396600 h 6858002"/>
              <a:gd name="connsiteX6" fmla="*/ 1222540 w 4125976"/>
              <a:gd name="connsiteY6" fmla="*/ 6858002 h 6858002"/>
              <a:gd name="connsiteX7" fmla="*/ 4125598 w 4125976"/>
              <a:gd name="connsiteY7" fmla="*/ 6858002 h 6858002"/>
              <a:gd name="connsiteX8" fmla="*/ 4125976 w 4125976"/>
              <a:gd name="connsiteY8" fmla="*/ 68576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25976" h="6858002">
                <a:moveTo>
                  <a:pt x="4125976" y="0"/>
                </a:moveTo>
                <a:lnTo>
                  <a:pt x="1300393" y="0"/>
                </a:lnTo>
                <a:lnTo>
                  <a:pt x="1300393" y="2"/>
                </a:lnTo>
                <a:lnTo>
                  <a:pt x="1155520" y="2"/>
                </a:lnTo>
                <a:lnTo>
                  <a:pt x="1074856" y="88573"/>
                </a:lnTo>
                <a:cubicBezTo>
                  <a:pt x="422987" y="841260"/>
                  <a:pt x="0" y="2042663"/>
                  <a:pt x="0" y="3396600"/>
                </a:cubicBezTo>
                <a:cubicBezTo>
                  <a:pt x="0" y="4846647"/>
                  <a:pt x="488259" y="6121285"/>
                  <a:pt x="1222540" y="6858002"/>
                </a:cubicBezTo>
                <a:cubicBezTo>
                  <a:pt x="4125598" y="6858002"/>
                  <a:pt x="4125598" y="6858002"/>
                  <a:pt x="4125598" y="6858002"/>
                </a:cubicBezTo>
                <a:lnTo>
                  <a:pt x="4125976" y="6857600"/>
                </a:lnTo>
                <a:close/>
              </a:path>
            </a:pathLst>
          </a:custGeom>
          <a:blipFill dpi="0" rotWithShape="1">
            <a:blip r:embed="rId2"/>
            <a:srcRect/>
            <a:tile tx="0" ty="0" sx="100000" sy="100000" flip="none" algn="tl"/>
          </a:blip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E84E3DF-C864-8B97-90BC-C33598218862}"/>
              </a:ext>
            </a:extLst>
          </p:cNvPr>
          <p:cNvSpPr>
            <a:spLocks noGrp="1"/>
          </p:cNvSpPr>
          <p:nvPr>
            <p:ph type="title"/>
          </p:nvPr>
        </p:nvSpPr>
        <p:spPr>
          <a:xfrm>
            <a:off x="685801" y="643466"/>
            <a:ext cx="2590799" cy="4995333"/>
          </a:xfrm>
        </p:spPr>
        <p:txBody>
          <a:bodyPr>
            <a:normAutofit/>
          </a:bodyPr>
          <a:lstStyle/>
          <a:p>
            <a:r>
              <a:rPr lang="en-US" dirty="0">
                <a:solidFill>
                  <a:srgbClr val="FFFFFF"/>
                </a:solidFill>
              </a:rPr>
              <a:t>4.B. Time Graph for Array Sizes</a:t>
            </a:r>
            <a:endParaRPr lang="ro-RO" dirty="0">
              <a:solidFill>
                <a:srgbClr val="FFFFFF"/>
              </a:solidFill>
            </a:endParaRPr>
          </a:p>
        </p:txBody>
      </p:sp>
      <p:graphicFrame>
        <p:nvGraphicFramePr>
          <p:cNvPr id="8" name="Content Placeholder 7">
            <a:extLst>
              <a:ext uri="{FF2B5EF4-FFF2-40B4-BE49-F238E27FC236}">
                <a16:creationId xmlns:a16="http://schemas.microsoft.com/office/drawing/2014/main" id="{AE36C360-B2E1-98DB-86CB-DF71867DEE7C}"/>
              </a:ext>
            </a:extLst>
          </p:cNvPr>
          <p:cNvGraphicFramePr>
            <a:graphicFrameLocks noGrp="1"/>
          </p:cNvGraphicFramePr>
          <p:nvPr>
            <p:ph idx="1"/>
            <p:extLst>
              <p:ext uri="{D42A27DB-BD31-4B8C-83A1-F6EECF244321}">
                <p14:modId xmlns:p14="http://schemas.microsoft.com/office/powerpoint/2010/main" val="1924279235"/>
              </p:ext>
            </p:extLst>
          </p:nvPr>
        </p:nvGraphicFramePr>
        <p:xfrm>
          <a:off x="4808601" y="901700"/>
          <a:ext cx="6545199" cy="48201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960687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F4F9F98-075B-4B3A-B7F7-02D00D8DB53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TM03457452[[fn=Celestial]]</Template>
  <TotalTime>180</TotalTime>
  <Words>657</Words>
  <Application>Microsoft Office PowerPoint</Application>
  <PresentationFormat>Widescreen</PresentationFormat>
  <Paragraphs>130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 Math</vt:lpstr>
      <vt:lpstr>Times New Roman</vt:lpstr>
      <vt:lpstr>Celestial</vt:lpstr>
      <vt:lpstr>Parallel Array Sum Analysis</vt:lpstr>
      <vt:lpstr>TABLE OF CONTENTS</vt:lpstr>
      <vt:lpstr>1. Introduction</vt:lpstr>
      <vt:lpstr>2. Objectives:</vt:lpstr>
      <vt:lpstr>3. Technical Scope</vt:lpstr>
      <vt:lpstr>PowerPoint Presentation</vt:lpstr>
      <vt:lpstr>PowerPoint Presentation</vt:lpstr>
      <vt:lpstr>4. a. Results Tables for Element Array Sizes</vt:lpstr>
      <vt:lpstr>4.B. Time Graph for Array Sizes</vt:lpstr>
      <vt:lpstr>4.C. Speedup Graph for Array Sizes</vt:lpstr>
      <vt:lpstr>Efficiency Results Table for Array Sizes</vt:lpstr>
      <vt:lpstr>4.D. Efficiency Graph for Array Sizes</vt:lpstr>
      <vt:lpstr>5.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Safin Connor</dc:creator>
  <cp:lastModifiedBy>Safin Connor</cp:lastModifiedBy>
  <cp:revision>8</cp:revision>
  <dcterms:created xsi:type="dcterms:W3CDTF">2025-06-09T20:20:54Z</dcterms:created>
  <dcterms:modified xsi:type="dcterms:W3CDTF">2025-06-10T09:07:33Z</dcterms:modified>
</cp:coreProperties>
</file>