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6" r:id="rId6"/>
    <p:sldId id="282" r:id="rId7"/>
    <p:sldId id="288" r:id="rId8"/>
    <p:sldId id="302" r:id="rId9"/>
    <p:sldId id="303" r:id="rId10"/>
    <p:sldId id="291" r:id="rId11"/>
    <p:sldId id="292" r:id="rId12"/>
    <p:sldId id="296" r:id="rId13"/>
    <p:sldId id="258" r:id="rId14"/>
    <p:sldId id="275" r:id="rId15"/>
    <p:sldId id="277" r:id="rId16"/>
    <p:sldId id="278" r:id="rId17"/>
    <p:sldId id="279" r:id="rId18"/>
    <p:sldId id="304" r:id="rId19"/>
    <p:sldId id="305" r:id="rId20"/>
    <p:sldId id="300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35" autoAdjust="0"/>
    <p:restoredTop sz="94660"/>
  </p:normalViewPr>
  <p:slideViewPr>
    <p:cSldViewPr>
      <p:cViewPr>
        <p:scale>
          <a:sx n="80" d="100"/>
          <a:sy n="80" d="100"/>
        </p:scale>
        <p:origin x="-74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77E5-87FD-4C4E-BBCC-461AC4DC1C8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98B8-214C-4C99-8F3A-E453DA4F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-medical.net/health/Causes-of-visual-impairment.aspx" TargetMode="External"/><Relationship Id="rId2" Type="http://schemas.openxmlformats.org/officeDocument/2006/relationships/hyperlink" Target="https://www.linkedin.com/pulse/open-cv-py-package-image-processing-vijayaraj-anbalaga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5A292AEA-2528-46C0-B426-95822B6141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8B7B198-E4DF-43CD-AD8C-1998843237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2BE67753-EA0E-4819-8D22-0B6600CF7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D76D63AC-0421-45EC-B383-E79A61A78C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997A32E-7032-4107-9C8B-99DB59EDD5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943BB27F-1470-42CA-91FF-D94BC691C8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E997B002-17FD-47B3-A06A-76802FE15C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E401EA35-9D2E-43B7-860F-EBB8A6C3E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F8C44827-3D81-4FF9-B4A5-5650D1B20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613D97F-F6DF-4D32-AD91-209A80E7A2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82B0ED5C-927D-4C5F-8F27-1B403820B9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981001"/>
            <a:ext cx="6724063" cy="1286199"/>
          </a:xfrm>
        </p:spPr>
        <p:txBody>
          <a:bodyPr anchor="b">
            <a:normAutofit fontScale="90000"/>
          </a:bodyPr>
          <a:lstStyle/>
          <a:p>
            <a:r>
              <a:rPr lang="en-US" sz="4500" dirty="0">
                <a:solidFill>
                  <a:schemeClr val="tx2"/>
                </a:solidFill>
              </a:rPr>
              <a:t>Smart stick for </a:t>
            </a:r>
            <a:r>
              <a:rPr lang="en-US" sz="4500" dirty="0" smtClean="0">
                <a:solidFill>
                  <a:schemeClr val="tx2"/>
                </a:solidFill>
              </a:rPr>
              <a:t>impaired visually</a:t>
            </a:r>
            <a:r>
              <a:rPr lang="ar-EG" sz="4500" dirty="0" smtClean="0">
                <a:solidFill>
                  <a:schemeClr val="tx2"/>
                </a:solidFill>
              </a:rPr>
              <a:t> </a:t>
            </a:r>
            <a:r>
              <a:rPr lang="en-US" sz="4500" dirty="0" smtClean="0">
                <a:solidFill>
                  <a:schemeClr val="tx2"/>
                </a:solidFill>
              </a:rPr>
              <a:t>people</a:t>
            </a:r>
            <a:endParaRPr lang="en-US" sz="45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87F87F1B-42BA-4AC7-A4E2-41544DDB2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68B53067-4E48-4E71-A6A9-A8CAABAFBF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06D1A0D3-4BB8-41D9-9CE7-2884C83F44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81E20F06-3B09-4B89-A36B-AB8BFBCCA5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DAE6C3D7-7D5B-4926-877D-45F117BB6B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967346A5-7569-4F15-AB5D-BE3DADF192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E1951533-A568-4765-AB1F-F71D9AFDE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A7214F52-4F3F-4C96-A62E-F1401D6C04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023146A1-291C-4FA0-AB5B-EB04D42398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62977932-2B03-4899-8306-5002CEE68E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C:\Users\ahmeda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2133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DE55D915-761B-646D-72C3-20C67701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0FA15ECF-387F-BCDF-02DC-82C48D3D74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="" xmlns:a16="http://schemas.microsoft.com/office/drawing/2014/main" id="{111971A7-2F0D-936C-2D87-0D4562BED3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="" xmlns:a16="http://schemas.microsoft.com/office/drawing/2014/main" id="{FDB112E9-68BE-739D-AD62-05541D78F1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16D57F-1A4C-56B9-8C48-7A57F4FC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524000"/>
            <a:ext cx="7639048" cy="11856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YOLO</a:t>
            </a:r>
            <a:br>
              <a:rPr lang="en-US" sz="4800" dirty="0"/>
            </a:br>
            <a:r>
              <a:rPr lang="en-US" sz="4800" dirty="0"/>
              <a:t>(You Only Look Once)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97462C-BFB8-A748-E05A-F9A5F2534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1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89E25306-5982-9390-8662-2967AFC41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240673BE-222B-2AEE-64F5-E42CCEADEE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ED06DF8-0F6B-4B9F-3E00-91F474AB34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F7F2E26-F785-58A9-163B-6683020909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93408AA1-E296-9A99-E193-2883D979FA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2003630-4276-9294-5318-6E71F77BBD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69D21E9-B83C-4535-5B65-DEE5F6B5E9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2067671-5D74-E4D4-0BB9-C45B82102A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85A3910-2966-F93D-4214-2D8903E77A01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63D0544-9AA0-5EAD-136C-7A26610B1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FDF480EB-AC85-FF98-A159-DB0668177A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1753001-6896-51C9-C431-4A36EC5FD4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8E017C78-A126-A9BE-972E-75F9D872FE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B0E1881C-1AA4-6DD9-E201-9D1B27A087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2DCBA50-9E9C-014B-887C-6164A7F09A90}"/>
              </a:ext>
            </a:extLst>
          </p:cNvPr>
          <p:cNvSpPr txBox="1"/>
          <p:nvPr/>
        </p:nvSpPr>
        <p:spPr>
          <a:xfrm>
            <a:off x="304800" y="54498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Why we used it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ADBCD20-8C6A-D815-6132-3276D67AE408}"/>
              </a:ext>
            </a:extLst>
          </p:cNvPr>
          <p:cNvSpPr txBox="1"/>
          <p:nvPr/>
        </p:nvSpPr>
        <p:spPr>
          <a:xfrm>
            <a:off x="152400" y="1676400"/>
            <a:ext cx="8915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1-Real-Time </a:t>
            </a:r>
            <a:r>
              <a:rPr lang="en-US" sz="2400" dirty="0" smtClean="0"/>
              <a:t>Detection :</a:t>
            </a:r>
            <a:r>
              <a:rPr lang="en-AU" sz="2400" dirty="0"/>
              <a:t> This suits the project because the idea of ​​the project is to open the computer camera to recognize </a:t>
            </a:r>
            <a:r>
              <a:rPr lang="en-AU" sz="2400" dirty="0" smtClean="0"/>
              <a:t>objects</a:t>
            </a:r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 smtClean="0"/>
              <a:t>2-good Accuracy</a:t>
            </a:r>
            <a:r>
              <a:rPr lang="en-US" sz="2000" dirty="0" smtClean="0"/>
              <a:t> : </a:t>
            </a:r>
            <a:r>
              <a:rPr lang="en-US" sz="2400" dirty="0" smtClean="0"/>
              <a:t>it provides a good accuracy in detecting objects ,it </a:t>
            </a:r>
            <a:r>
              <a:rPr lang="en-AU" sz="2400" dirty="0" smtClean="0"/>
              <a:t>can </a:t>
            </a:r>
            <a:r>
              <a:rPr lang="en-AU" sz="2400" dirty="0"/>
              <a:t>detect a wide range of object classes in various scenarios</a:t>
            </a:r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3-Ease of </a:t>
            </a:r>
            <a:r>
              <a:rPr lang="en-US" sz="2400" dirty="0" smtClean="0"/>
              <a:t>Implementation :the version I used is the latest version of yolo which provides many functions in an easy way to use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68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C111246-B8F8-3967-DA2D-6570204DC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763D7FA0-216C-402F-15C3-479DF6B1A8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C151A0-851E-1E12-98BB-F75A9CC7CC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8368E6B-C0DC-D917-6E1F-3BBB433455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1F28EA00-BCF9-AD19-54EA-305521E48D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6D14C23-82BD-5263-512B-2E4AEB0F93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9CD5DDD8-32F5-4AF7-43E5-4C0F7D3F07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07492090-DB12-5846-A2B7-BC136CEFB7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6130D6B-F580-F67E-5C22-F8BB961AA1AA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4953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dataset in yolo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876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data set which is used in yolo is coca data set ,it is a dataset which contains 80 different types of </a:t>
            </a:r>
            <a:r>
              <a:rPr lang="en-US" sz="2200" dirty="0" smtClean="0"/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yolov8 used a </a:t>
            </a:r>
            <a:r>
              <a:rPr lang="en-US" sz="2200" dirty="0" err="1" smtClean="0"/>
              <a:t>pretrained</a:t>
            </a:r>
            <a:r>
              <a:rPr lang="en-US" sz="2200" dirty="0" smtClean="0"/>
              <a:t> on this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We didn’t train a custom dataset because the project idea is to predict all types of objects </a:t>
            </a:r>
            <a:r>
              <a:rPr lang="en-US" sz="2200" dirty="0" err="1" smtClean="0"/>
              <a:t>serrounding</a:t>
            </a:r>
            <a:r>
              <a:rPr lang="en-US" sz="2200" dirty="0"/>
              <a:t> </a:t>
            </a:r>
            <a:r>
              <a:rPr lang="en-US" sz="2200" dirty="0" smtClean="0"/>
              <a:t>the user so it is so not suitable to train a dataset to predict all types of objects in different situations .</a:t>
            </a:r>
          </a:p>
        </p:txBody>
      </p:sp>
    </p:spTree>
    <p:extLst>
      <p:ext uri="{BB962C8B-B14F-4D97-AF65-F5344CB8AC3E}">
        <p14:creationId xmlns:p14="http://schemas.microsoft.com/office/powerpoint/2010/main" val="12331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=""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="" xmlns:a16="http://schemas.microsoft.com/office/drawing/2014/main" id="{C7F28D52-2A5F-4D23-81AE-7CB8B591C7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2590800"/>
            <a:ext cx="68580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Convert text to speech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5C94A73F-D741-33C3-3737-88347C0F8F20}"/>
              </a:ext>
            </a:extLst>
          </p:cNvPr>
          <p:cNvSpPr txBox="1">
            <a:spLocks/>
          </p:cNvSpPr>
          <p:nvPr/>
        </p:nvSpPr>
        <p:spPr>
          <a:xfrm>
            <a:off x="2593514" y="3853291"/>
            <a:ext cx="395697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u="sng" dirty="0"/>
              <a:t>gtts</a:t>
            </a:r>
          </a:p>
        </p:txBody>
      </p:sp>
    </p:spTree>
    <p:extLst>
      <p:ext uri="{BB962C8B-B14F-4D97-AF65-F5344CB8AC3E}">
        <p14:creationId xmlns:p14="http://schemas.microsoft.com/office/powerpoint/2010/main" val="34770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826575A-05C8-9ACF-CEAC-1235E4B4A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982C8AE4-ED4A-4AE2-A8BC-87EE160FCF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E64DC06-A144-D3A9-636D-2FC21C276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5DD1CC7-6574-2353-FB61-DB2BF31109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BD6244A4-7606-BCE9-4FBD-A5FF73A7CF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37A8094D-0407-3A55-3FE8-73F4B09DE3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E87417B8-583C-F226-2BD8-C58EFC3384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26844B02-5FC3-DCD5-B0D7-91F5F73414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CEF5FB-6687-E5E1-82EF-BD35F1327313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A4D25E-3C4E-A10D-0063-7EED167CF4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2095EF92-A8C9-0CAA-14FA-6163B7D158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32DD5422-8740-F891-402F-7903759DB3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8D4E2C87-A04F-5F73-7CE0-CF1BF327D6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2C08998E-F840-8E3F-1D60-6FADDA5011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51611B-7980-417F-8F48-9968A57181E9}"/>
              </a:ext>
            </a:extLst>
          </p:cNvPr>
          <p:cNvSpPr txBox="1"/>
          <p:nvPr/>
        </p:nvSpPr>
        <p:spPr>
          <a:xfrm>
            <a:off x="685800" y="304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Why we didn’t used it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10C6CA-78DE-9065-DF1E-B18F3D211009}"/>
              </a:ext>
            </a:extLst>
          </p:cNvPr>
          <p:cNvSpPr txBox="1"/>
          <p:nvPr/>
        </p:nvSpPr>
        <p:spPr>
          <a:xfrm>
            <a:off x="152400" y="1295400"/>
            <a:ext cx="8763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/>
              <a:t>Internet </a:t>
            </a:r>
            <a:r>
              <a:rPr lang="en-US" sz="2400" b="1" dirty="0" smtClean="0"/>
              <a:t>Dependency</a:t>
            </a: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400" b="1" dirty="0" smtClean="0"/>
              <a:t>It doesn’t pronounce the text directly.</a:t>
            </a: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400" b="1" dirty="0" smtClean="0"/>
              <a:t>It requires to save the audio first ,we want library to say the name of object directly </a:t>
            </a:r>
            <a:endParaRPr lang="en-US" sz="1800" dirty="0" smtClean="0"/>
          </a:p>
          <a:p>
            <a:pPr marL="342900" indent="-342900">
              <a:buFont typeface="+mj-lt"/>
              <a:buAutoNum type="arabicParenR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32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24152902-9CDB-2358-61F4-2F2E9BBE6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449994A6-AF55-AB03-5391-7D07872A9D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="" xmlns:a16="http://schemas.microsoft.com/office/drawing/2014/main" id="{367B02DE-267F-4B8B-1497-9555958780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="" xmlns:a16="http://schemas.microsoft.com/office/drawing/2014/main" id="{B0FA222F-1905-792C-28EE-A63E826F94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F93E3-D065-B1F5-BAB7-35230CC7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295400"/>
            <a:ext cx="68580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Convert text to speech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ECF6422-6CF9-B31F-041C-76AFF9101D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63A9DF3A-44D6-0BDB-9FC2-164890283EDD}"/>
              </a:ext>
            </a:extLst>
          </p:cNvPr>
          <p:cNvSpPr txBox="1">
            <a:spLocks/>
          </p:cNvSpPr>
          <p:nvPr/>
        </p:nvSpPr>
        <p:spPr>
          <a:xfrm>
            <a:off x="1137570" y="259080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800" dirty="0"/>
              <a:t>Pyttsx3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33102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4E6CA0B-EF6C-628D-0F7E-F9607D192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1C56211C-C7F6-F128-37EC-F4A94F638D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C1C9264-16E7-3844-EFCD-E839C33B37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538C687-16F3-153C-BF0F-6D8B1C6BF5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D36368D0-786F-7221-B470-8666A62B5E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EB806F9-508F-0226-2D10-F4D292E1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71DF2A4D-5C66-DFAD-336E-6859B8B165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ABB07C4-1903-9AE8-CCEC-C55FF9CEE2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ADEBDD-9C8F-E4D1-782B-D84ED5D812C7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656224A-59D6-1C71-8F3D-FD41B637A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6318A087-A7A5-E2CE-31E8-A884B6B7C4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4D2DB198-33B6-C9B9-60BF-3848D9DC6F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82B826D2-FC16-3040-A545-21B67ED534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1A508C9B-2ACF-F182-CAE2-4A05C4C85D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29CD294-CAAD-DA06-329F-1601329AC8EF}"/>
              </a:ext>
            </a:extLst>
          </p:cNvPr>
          <p:cNvSpPr txBox="1"/>
          <p:nvPr/>
        </p:nvSpPr>
        <p:spPr>
          <a:xfrm>
            <a:off x="685800" y="304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Advantages: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9EFE229-3F0A-FFAF-27A0-D26329F35CBF}"/>
              </a:ext>
            </a:extLst>
          </p:cNvPr>
          <p:cNvSpPr txBox="1"/>
          <p:nvPr/>
        </p:nvSpPr>
        <p:spPr>
          <a:xfrm>
            <a:off x="152400" y="16764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Offline </a:t>
            </a:r>
            <a:r>
              <a:rPr lang="en-US" sz="2400" b="1" dirty="0" smtClean="0"/>
              <a:t>Operation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Platform </a:t>
            </a:r>
            <a:r>
              <a:rPr lang="en-US" sz="2400" b="1" dirty="0" smtClean="0"/>
              <a:t>Independence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Easy </a:t>
            </a:r>
            <a:r>
              <a:rPr lang="en-US" sz="2400" b="1" dirty="0"/>
              <a:t>to </a:t>
            </a:r>
            <a:r>
              <a:rPr lang="en-US" sz="2400" b="1" dirty="0" smtClean="0"/>
              <a:t>Use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Adjustable Speed and </a:t>
            </a:r>
            <a:r>
              <a:rPr lang="en-US" sz="2400" b="1" dirty="0" smtClean="0"/>
              <a:t>Volume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66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7F1A3E1A-B831-88CF-7DBF-767784E8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F611ADEE-2CD0-3405-251D-97DADEE84F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5FC4E4-200B-0DE5-73FE-A389C15FA7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060BD66-EF01-8839-AA94-B93A1F5E08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C92FF2E8-C4AB-3149-79AF-A6B359ACB2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D6E5246-ABAC-BE7E-877B-7F75F8AFF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79FF764-3217-BBBD-3303-997BACC3D3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A82B4A6-B544-C66C-7DD2-6E6F67C0C0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CEFA7A4-14A2-84B2-EAB4-2581D9494AF9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7444E689-C23C-7E13-C861-ED393CDBAD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8EBCF2A1-D934-F053-ECAB-0F9C6706CF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D40DFD72-4895-8037-2D83-56F12AE797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98EEA688-BF15-B48D-E3B5-E03A8F228A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BD2804DB-B8D4-0E41-E95C-D37DBD44BC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541941-5E05-42CE-E99F-6D42B7DDB003}"/>
              </a:ext>
            </a:extLst>
          </p:cNvPr>
          <p:cNvSpPr txBox="1"/>
          <p:nvPr/>
        </p:nvSpPr>
        <p:spPr>
          <a:xfrm>
            <a:off x="685800" y="304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FB4E0B6-3AC4-A871-F892-6ECF214154CD}"/>
              </a:ext>
            </a:extLst>
          </p:cNvPr>
          <p:cNvSpPr txBox="1"/>
          <p:nvPr/>
        </p:nvSpPr>
        <p:spPr>
          <a:xfrm>
            <a:off x="152400" y="12954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Limited </a:t>
            </a:r>
            <a:r>
              <a:rPr lang="en-US" sz="2400" b="1" dirty="0" smtClean="0"/>
              <a:t>Voices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Less Natural </a:t>
            </a:r>
            <a:r>
              <a:rPr lang="en-US" sz="2400" b="1" dirty="0" smtClean="0"/>
              <a:t>Sounding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Limited </a:t>
            </a:r>
            <a:r>
              <a:rPr lang="en-US" sz="2400" b="1" dirty="0"/>
              <a:t>Language </a:t>
            </a:r>
            <a:r>
              <a:rPr lang="en-US" sz="2400" b="1" dirty="0" smtClean="0"/>
              <a:t>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3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F1A3E1A-B831-88CF-7DBF-767784E8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F611ADEE-2CD0-3405-251D-97DADEE84F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95FC4E4-200B-0DE5-73FE-A389C15FA7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060BD66-EF01-8839-AA94-B93A1F5E08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C92FF2E8-C4AB-3149-79AF-A6B359ACB2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D6E5246-ABAC-BE7E-877B-7F75F8AFF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79FF764-3217-BBBD-3303-997BACC3D3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A82B4A6-B544-C66C-7DD2-6E6F67C0C0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CEFA7A4-14A2-84B2-EAB4-2581D9494AF9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7444E689-C23C-7E13-C861-ED393CDBAD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8EBCF2A1-D934-F053-ECAB-0F9C6706CF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D40DFD72-4895-8037-2D83-56F12AE797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98EEA688-BF15-B48D-E3B5-E03A8F228A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BD2804DB-B8D4-0E41-E95C-D37DBD44BC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541941-5E05-42CE-E99F-6D42B7DDB003}"/>
              </a:ext>
            </a:extLst>
          </p:cNvPr>
          <p:cNvSpPr txBox="1"/>
          <p:nvPr/>
        </p:nvSpPr>
        <p:spPr>
          <a:xfrm>
            <a:off x="685800" y="304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we added to the code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FB4E0B6-3AC4-A871-F892-6ECF214154CD}"/>
              </a:ext>
            </a:extLst>
          </p:cNvPr>
          <p:cNvSpPr txBox="1"/>
          <p:nvPr/>
        </p:nvSpPr>
        <p:spPr>
          <a:xfrm>
            <a:off x="190385" y="18288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Auto alarming system 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Warning the blind of the moving element from right and left.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Warning the blind of the object in front of him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74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696" y="5091849"/>
            <a:ext cx="172672" cy="165129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</a:pPr>
            <a:r>
              <a:rPr sz="1000" spc="-22" dirty="0">
                <a:latin typeface="Trebuchet MS"/>
                <a:cs typeface="Trebuchet MS"/>
              </a:rPr>
              <a:t>No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2825" y="5091849"/>
            <a:ext cx="197649" cy="165129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</a:pPr>
            <a:r>
              <a:rPr sz="1000" spc="-22" dirty="0">
                <a:latin typeface="Trebuchet MS"/>
                <a:cs typeface="Trebuchet MS"/>
              </a:rPr>
              <a:t>Yes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981" y="431864"/>
            <a:ext cx="749330" cy="336854"/>
          </a:xfrm>
          <a:custGeom>
            <a:avLst/>
            <a:gdLst/>
            <a:ahLst/>
            <a:cxnLst/>
            <a:rect l="l" t="t" r="r" b="b"/>
            <a:pathLst>
              <a:path w="876300" h="371475">
                <a:moveTo>
                  <a:pt x="0" y="185674"/>
                </a:moveTo>
                <a:lnTo>
                  <a:pt x="18554" y="132069"/>
                </a:lnTo>
                <a:lnTo>
                  <a:pt x="70600" y="84597"/>
                </a:lnTo>
                <a:lnTo>
                  <a:pt x="107487" y="63880"/>
                </a:lnTo>
                <a:lnTo>
                  <a:pt x="150711" y="45561"/>
                </a:lnTo>
                <a:lnTo>
                  <a:pt x="199594" y="29927"/>
                </a:lnTo>
                <a:lnTo>
                  <a:pt x="253458" y="17266"/>
                </a:lnTo>
                <a:lnTo>
                  <a:pt x="311624" y="7865"/>
                </a:lnTo>
                <a:lnTo>
                  <a:pt x="373414" y="2014"/>
                </a:lnTo>
                <a:lnTo>
                  <a:pt x="438150" y="0"/>
                </a:lnTo>
                <a:lnTo>
                  <a:pt x="502885" y="2014"/>
                </a:lnTo>
                <a:lnTo>
                  <a:pt x="564675" y="7865"/>
                </a:lnTo>
                <a:lnTo>
                  <a:pt x="622841" y="17266"/>
                </a:lnTo>
                <a:lnTo>
                  <a:pt x="676705" y="29927"/>
                </a:lnTo>
                <a:lnTo>
                  <a:pt x="725588" y="45561"/>
                </a:lnTo>
                <a:lnTo>
                  <a:pt x="768812" y="63880"/>
                </a:lnTo>
                <a:lnTo>
                  <a:pt x="805699" y="84597"/>
                </a:lnTo>
                <a:lnTo>
                  <a:pt x="857745" y="132069"/>
                </a:lnTo>
                <a:lnTo>
                  <a:pt x="876300" y="185674"/>
                </a:lnTo>
                <a:lnTo>
                  <a:pt x="871548" y="213130"/>
                </a:lnTo>
                <a:lnTo>
                  <a:pt x="835569" y="264003"/>
                </a:lnTo>
                <a:lnTo>
                  <a:pt x="768812" y="307573"/>
                </a:lnTo>
                <a:lnTo>
                  <a:pt x="725588" y="325901"/>
                </a:lnTo>
                <a:lnTo>
                  <a:pt x="676705" y="341541"/>
                </a:lnTo>
                <a:lnTo>
                  <a:pt x="622841" y="354206"/>
                </a:lnTo>
                <a:lnTo>
                  <a:pt x="564675" y="363608"/>
                </a:lnTo>
                <a:lnTo>
                  <a:pt x="502885" y="369460"/>
                </a:lnTo>
                <a:lnTo>
                  <a:pt x="438150" y="371475"/>
                </a:lnTo>
                <a:lnTo>
                  <a:pt x="373414" y="369460"/>
                </a:lnTo>
                <a:lnTo>
                  <a:pt x="311624" y="363608"/>
                </a:lnTo>
                <a:lnTo>
                  <a:pt x="253458" y="354206"/>
                </a:lnTo>
                <a:lnTo>
                  <a:pt x="199594" y="341541"/>
                </a:lnTo>
                <a:lnTo>
                  <a:pt x="150711" y="325901"/>
                </a:lnTo>
                <a:lnTo>
                  <a:pt x="107487" y="307573"/>
                </a:lnTo>
                <a:lnTo>
                  <a:pt x="70600" y="286845"/>
                </a:lnTo>
                <a:lnTo>
                  <a:pt x="18554" y="239336"/>
                </a:lnTo>
                <a:lnTo>
                  <a:pt x="0" y="1856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6875" y="508103"/>
            <a:ext cx="270410" cy="319017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</a:pPr>
            <a:r>
              <a:rPr sz="1000" spc="-18" dirty="0">
                <a:latin typeface="Trebuchet MS"/>
                <a:cs typeface="Trebuchet MS"/>
              </a:rPr>
              <a:t>Start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7211" y="768718"/>
            <a:ext cx="65159" cy="38004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31750" y="342900"/>
                </a:moveTo>
                <a:lnTo>
                  <a:pt x="0" y="342900"/>
                </a:lnTo>
                <a:lnTo>
                  <a:pt x="38100" y="419100"/>
                </a:lnTo>
                <a:lnTo>
                  <a:pt x="69850" y="355600"/>
                </a:lnTo>
                <a:lnTo>
                  <a:pt x="31750" y="355600"/>
                </a:lnTo>
                <a:lnTo>
                  <a:pt x="31750" y="342900"/>
                </a:lnTo>
                <a:close/>
              </a:path>
              <a:path w="76200" h="419100">
                <a:moveTo>
                  <a:pt x="44450" y="0"/>
                </a:moveTo>
                <a:lnTo>
                  <a:pt x="31750" y="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0"/>
                </a:lnTo>
                <a:close/>
              </a:path>
              <a:path w="76200" h="419100">
                <a:moveTo>
                  <a:pt x="76200" y="342900"/>
                </a:moveTo>
                <a:lnTo>
                  <a:pt x="44450" y="342900"/>
                </a:lnTo>
                <a:lnTo>
                  <a:pt x="44450" y="355600"/>
                </a:lnTo>
                <a:lnTo>
                  <a:pt x="69850" y="355600"/>
                </a:lnTo>
                <a:lnTo>
                  <a:pt x="762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15" y="1140121"/>
            <a:ext cx="1816311" cy="1921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847" rIns="0" bIns="0" rtlCol="0">
            <a:spAutoFit/>
          </a:bodyPr>
          <a:lstStyle/>
          <a:p>
            <a:pPr marL="146936">
              <a:spcBef>
                <a:spcPts val="298"/>
              </a:spcBef>
            </a:pPr>
            <a:r>
              <a:rPr sz="1000" spc="-39" dirty="0">
                <a:latin typeface="Trebuchet MS"/>
                <a:cs typeface="Trebuchet MS"/>
              </a:rPr>
              <a:t>Initialize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System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of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spc="-18" dirty="0">
                <a:latin typeface="Trebuchet MS"/>
                <a:cs typeface="Trebuchet MS"/>
              </a:rPr>
              <a:t>Blind</a:t>
            </a:r>
            <a:r>
              <a:rPr sz="1000" spc="-79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Stick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5356" y="1381965"/>
            <a:ext cx="65159" cy="38004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31750" y="342900"/>
                </a:moveTo>
                <a:lnTo>
                  <a:pt x="0" y="342900"/>
                </a:lnTo>
                <a:lnTo>
                  <a:pt x="38100" y="419100"/>
                </a:lnTo>
                <a:lnTo>
                  <a:pt x="69850" y="355600"/>
                </a:lnTo>
                <a:lnTo>
                  <a:pt x="31750" y="355600"/>
                </a:lnTo>
                <a:lnTo>
                  <a:pt x="31750" y="342900"/>
                </a:lnTo>
                <a:close/>
              </a:path>
              <a:path w="76200" h="419100">
                <a:moveTo>
                  <a:pt x="44450" y="0"/>
                </a:moveTo>
                <a:lnTo>
                  <a:pt x="31750" y="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0"/>
                </a:lnTo>
                <a:close/>
              </a:path>
              <a:path w="76200" h="419100">
                <a:moveTo>
                  <a:pt x="76200" y="342900"/>
                </a:moveTo>
                <a:lnTo>
                  <a:pt x="44450" y="342900"/>
                </a:lnTo>
                <a:lnTo>
                  <a:pt x="44450" y="355600"/>
                </a:lnTo>
                <a:lnTo>
                  <a:pt x="69850" y="355600"/>
                </a:lnTo>
                <a:lnTo>
                  <a:pt x="762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884" y="1762005"/>
            <a:ext cx="1816311" cy="1921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847" rIns="0" bIns="0" rtlCol="0">
            <a:spAutoFit/>
          </a:bodyPr>
          <a:lstStyle/>
          <a:p>
            <a:pPr marL="117994">
              <a:spcBef>
                <a:spcPts val="298"/>
              </a:spcBef>
            </a:pPr>
            <a:r>
              <a:rPr sz="1000" spc="-9" dirty="0">
                <a:latin typeface="Trebuchet MS"/>
                <a:cs typeface="Trebuchet MS"/>
              </a:rPr>
              <a:t>Connecting</a:t>
            </a:r>
            <a:r>
              <a:rPr sz="1000" spc="-83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Mobile</a:t>
            </a:r>
            <a:r>
              <a:rPr sz="1000" spc="-88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Application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9791" y="1986574"/>
            <a:ext cx="65159" cy="38004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31750" y="342900"/>
                </a:moveTo>
                <a:lnTo>
                  <a:pt x="0" y="342900"/>
                </a:lnTo>
                <a:lnTo>
                  <a:pt x="38100" y="419100"/>
                </a:lnTo>
                <a:lnTo>
                  <a:pt x="69850" y="355600"/>
                </a:lnTo>
                <a:lnTo>
                  <a:pt x="31750" y="355600"/>
                </a:lnTo>
                <a:lnTo>
                  <a:pt x="31750" y="342900"/>
                </a:lnTo>
                <a:close/>
              </a:path>
              <a:path w="76200" h="419100">
                <a:moveTo>
                  <a:pt x="44450" y="0"/>
                </a:moveTo>
                <a:lnTo>
                  <a:pt x="31750" y="0"/>
                </a:lnTo>
                <a:lnTo>
                  <a:pt x="31750" y="355600"/>
                </a:lnTo>
                <a:lnTo>
                  <a:pt x="44450" y="355600"/>
                </a:lnTo>
                <a:lnTo>
                  <a:pt x="44450" y="0"/>
                </a:lnTo>
                <a:close/>
              </a:path>
              <a:path w="76200" h="419100">
                <a:moveTo>
                  <a:pt x="76200" y="342900"/>
                </a:moveTo>
                <a:lnTo>
                  <a:pt x="44450" y="342900"/>
                </a:lnTo>
                <a:lnTo>
                  <a:pt x="44450" y="355600"/>
                </a:lnTo>
                <a:lnTo>
                  <a:pt x="69850" y="355600"/>
                </a:lnTo>
                <a:lnTo>
                  <a:pt x="762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318" y="2375252"/>
            <a:ext cx="1987354" cy="34655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404" rIns="0" bIns="0" rtlCol="0">
            <a:spAutoFit/>
          </a:bodyPr>
          <a:lstStyle/>
          <a:p>
            <a:pPr marL="89052">
              <a:spcBef>
                <a:spcPts val="302"/>
              </a:spcBef>
            </a:pPr>
            <a:r>
              <a:rPr sz="1000" dirty="0">
                <a:latin typeface="Trebuchet MS"/>
                <a:cs typeface="Trebuchet MS"/>
              </a:rPr>
              <a:t>Checking</a:t>
            </a:r>
            <a:r>
              <a:rPr sz="1000" spc="-83" dirty="0">
                <a:latin typeface="Trebuchet MS"/>
                <a:cs typeface="Trebuchet MS"/>
              </a:rPr>
              <a:t> </a:t>
            </a:r>
            <a:r>
              <a:rPr sz="1000" spc="-22" dirty="0">
                <a:latin typeface="Trebuchet MS"/>
                <a:cs typeface="Trebuchet MS"/>
              </a:rPr>
              <a:t>Bluetooth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92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GPS/GPRS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150" y="2591184"/>
            <a:ext cx="2967456" cy="921310"/>
            <a:chOff x="31750" y="2857500"/>
            <a:chExt cx="3470275" cy="1016000"/>
          </a:xfrm>
        </p:grpSpPr>
        <p:sp>
          <p:nvSpPr>
            <p:cNvPr id="13" name="object 13"/>
            <p:cNvSpPr/>
            <p:nvPr/>
          </p:nvSpPr>
          <p:spPr>
            <a:xfrm>
              <a:off x="1704975" y="2857500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31750" y="342900"/>
                  </a:moveTo>
                  <a:lnTo>
                    <a:pt x="0" y="342900"/>
                  </a:lnTo>
                  <a:lnTo>
                    <a:pt x="38100" y="419100"/>
                  </a:lnTo>
                  <a:lnTo>
                    <a:pt x="69850" y="355600"/>
                  </a:lnTo>
                  <a:lnTo>
                    <a:pt x="31750" y="355600"/>
                  </a:lnTo>
                  <a:lnTo>
                    <a:pt x="31750" y="342900"/>
                  </a:lnTo>
                  <a:close/>
                </a:path>
                <a:path w="76200" h="419100">
                  <a:moveTo>
                    <a:pt x="44450" y="0"/>
                  </a:moveTo>
                  <a:lnTo>
                    <a:pt x="31750" y="0"/>
                  </a:lnTo>
                  <a:lnTo>
                    <a:pt x="31750" y="355600"/>
                  </a:lnTo>
                  <a:lnTo>
                    <a:pt x="44450" y="355600"/>
                  </a:lnTo>
                  <a:lnTo>
                    <a:pt x="44450" y="0"/>
                  </a:lnTo>
                  <a:close/>
                </a:path>
                <a:path w="76200" h="419100">
                  <a:moveTo>
                    <a:pt x="76200" y="342900"/>
                  </a:moveTo>
                  <a:lnTo>
                    <a:pt x="44450" y="342900"/>
                  </a:lnTo>
                  <a:lnTo>
                    <a:pt x="44450" y="355600"/>
                  </a:lnTo>
                  <a:lnTo>
                    <a:pt x="69850" y="355600"/>
                  </a:lnTo>
                  <a:lnTo>
                    <a:pt x="762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0" y="3295650"/>
              <a:ext cx="3457575" cy="571500"/>
            </a:xfrm>
            <a:custGeom>
              <a:avLst/>
              <a:gdLst/>
              <a:ahLst/>
              <a:cxnLst/>
              <a:rect l="l" t="t" r="r" b="b"/>
              <a:pathLst>
                <a:path w="3457575" h="571500">
                  <a:moveTo>
                    <a:pt x="0" y="285750"/>
                  </a:moveTo>
                  <a:lnTo>
                    <a:pt x="1728724" y="0"/>
                  </a:lnTo>
                  <a:lnTo>
                    <a:pt x="3457575" y="285750"/>
                  </a:lnTo>
                  <a:lnTo>
                    <a:pt x="1728724" y="57150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0517" y="3145467"/>
            <a:ext cx="1259743" cy="319579"/>
          </a:xfrm>
          <a:prstGeom prst="rect">
            <a:avLst/>
          </a:prstGeom>
        </p:spPr>
        <p:txBody>
          <a:bodyPr vert="horz" wrap="square" lIns="0" tIns="11688" rIns="0" bIns="0" rtlCol="0">
            <a:spAutoFit/>
          </a:bodyPr>
          <a:lstStyle/>
          <a:p>
            <a:pPr marL="11132">
              <a:spcBef>
                <a:spcPts val="92"/>
              </a:spcBef>
            </a:pPr>
            <a:r>
              <a:rPr sz="1000" spc="-26" dirty="0">
                <a:latin typeface="Trebuchet MS"/>
                <a:cs typeface="Trebuchet MS"/>
              </a:rPr>
              <a:t>Detect</a:t>
            </a:r>
            <a:r>
              <a:rPr sz="1000" spc="-39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Connection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26" dirty="0">
                <a:latin typeface="Trebuchet MS"/>
                <a:cs typeface="Trebuchet MS"/>
              </a:rPr>
              <a:t>Type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14950" y="3524011"/>
            <a:ext cx="488694" cy="526874"/>
          </a:xfrm>
          <a:custGeom>
            <a:avLst/>
            <a:gdLst/>
            <a:ahLst/>
            <a:cxnLst/>
            <a:rect l="l" t="t" r="r" b="b"/>
            <a:pathLst>
              <a:path w="571500" h="581025">
                <a:moveTo>
                  <a:pt x="0" y="0"/>
                </a:moveTo>
                <a:lnTo>
                  <a:pt x="0" y="581025"/>
                </a:lnTo>
              </a:path>
              <a:path w="571500" h="581025">
                <a:moveTo>
                  <a:pt x="19050" y="580389"/>
                </a:moveTo>
                <a:lnTo>
                  <a:pt x="571500" y="58038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99571" y="3856545"/>
            <a:ext cx="1274947" cy="1892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5064" rIns="0" bIns="0" rtlCol="0">
            <a:spAutoFit/>
          </a:bodyPr>
          <a:lstStyle/>
          <a:p>
            <a:pPr marL="131909">
              <a:spcBef>
                <a:spcPts val="276"/>
              </a:spcBef>
            </a:pPr>
            <a:r>
              <a:rPr sz="1000" dirty="0">
                <a:latin typeface="Trebuchet MS"/>
                <a:cs typeface="Trebuchet MS"/>
              </a:rPr>
              <a:t>GSM/GPRS</a:t>
            </a:r>
            <a:r>
              <a:rPr sz="1000" spc="39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Antenna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37480" y="4050308"/>
            <a:ext cx="293216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89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6202" y="3856545"/>
            <a:ext cx="993677" cy="19716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2856" rIns="0" bIns="0" rtlCol="0">
            <a:spAutoFit/>
          </a:bodyPr>
          <a:lstStyle/>
          <a:p>
            <a:pPr marL="247677">
              <a:spcBef>
                <a:spcPts val="337"/>
              </a:spcBef>
            </a:pPr>
            <a:r>
              <a:rPr sz="1000" spc="-9" dirty="0">
                <a:latin typeface="Trebuchet MS"/>
                <a:cs typeface="Trebuchet MS"/>
              </a:rPr>
              <a:t>Bluetooth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2678" y="4203476"/>
            <a:ext cx="0" cy="477929"/>
          </a:xfrm>
          <a:custGeom>
            <a:avLst/>
            <a:gdLst/>
            <a:ahLst/>
            <a:cxnLst/>
            <a:rect l="l" t="t" r="r" b="b"/>
            <a:pathLst>
              <a:path h="527050">
                <a:moveTo>
                  <a:pt x="0" y="0"/>
                </a:moveTo>
                <a:lnTo>
                  <a:pt x="0" y="5270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449" y="4696377"/>
            <a:ext cx="1441646" cy="17861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489" rIns="0" bIns="0" rtlCol="0">
            <a:spAutoFit/>
          </a:bodyPr>
          <a:lstStyle/>
          <a:p>
            <a:pPr marL="97958">
              <a:spcBef>
                <a:spcPts val="193"/>
              </a:spcBef>
            </a:pPr>
            <a:r>
              <a:rPr sz="1000" spc="-9" dirty="0">
                <a:latin typeface="Trebuchet MS"/>
                <a:cs typeface="Trebuchet MS"/>
              </a:rPr>
              <a:t>Establishing</a:t>
            </a:r>
            <a:r>
              <a:rPr sz="1000" spc="-61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Connection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38946" y="4193111"/>
            <a:ext cx="8145" cy="500962"/>
          </a:xfrm>
          <a:custGeom>
            <a:avLst/>
            <a:gdLst/>
            <a:ahLst/>
            <a:cxnLst/>
            <a:rect l="l" t="t" r="r" b="b"/>
            <a:pathLst>
              <a:path w="9525" h="552450">
                <a:moveTo>
                  <a:pt x="0" y="0"/>
                </a:moveTo>
                <a:lnTo>
                  <a:pt x="9525" y="5524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99571" y="4696377"/>
            <a:ext cx="1429700" cy="207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2875" rIns="0" bIns="0" rtlCol="0">
            <a:spAutoFit/>
          </a:bodyPr>
          <a:lstStyle/>
          <a:p>
            <a:pPr marL="76808">
              <a:spcBef>
                <a:spcPts val="416"/>
              </a:spcBef>
            </a:pPr>
            <a:r>
              <a:rPr sz="1000" spc="-9" dirty="0">
                <a:latin typeface="Trebuchet MS"/>
                <a:cs typeface="Trebuchet MS"/>
              </a:rPr>
              <a:t>Establishing</a:t>
            </a:r>
            <a:r>
              <a:rPr sz="1000" spc="-61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Connection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2316" y="4923250"/>
            <a:ext cx="65159" cy="414589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4925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4925" y="393700"/>
                </a:lnTo>
                <a:lnTo>
                  <a:pt x="34925" y="381000"/>
                </a:lnTo>
                <a:close/>
              </a:path>
              <a:path w="76200" h="457200">
                <a:moveTo>
                  <a:pt x="41275" y="0"/>
                </a:moveTo>
                <a:lnTo>
                  <a:pt x="34925" y="0"/>
                </a:lnTo>
                <a:lnTo>
                  <a:pt x="34925" y="393700"/>
                </a:lnTo>
                <a:lnTo>
                  <a:pt x="41275" y="393700"/>
                </a:lnTo>
                <a:lnTo>
                  <a:pt x="41275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1275" y="381000"/>
                </a:lnTo>
                <a:lnTo>
                  <a:pt x="41275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948801" y="4953192"/>
            <a:ext cx="3293252" cy="632825"/>
            <a:chOff x="2279014" y="5462270"/>
            <a:chExt cx="3851275" cy="697865"/>
          </a:xfrm>
        </p:grpSpPr>
        <p:sp>
          <p:nvSpPr>
            <p:cNvPr id="26" name="object 26"/>
            <p:cNvSpPr/>
            <p:nvPr/>
          </p:nvSpPr>
          <p:spPr>
            <a:xfrm>
              <a:off x="3105150" y="5462270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4925" y="381000"/>
                  </a:move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34925" y="393700"/>
                  </a:lnTo>
                  <a:lnTo>
                    <a:pt x="34925" y="381000"/>
                  </a:lnTo>
                  <a:close/>
                </a:path>
                <a:path w="76200" h="457200">
                  <a:moveTo>
                    <a:pt x="41275" y="0"/>
                  </a:moveTo>
                  <a:lnTo>
                    <a:pt x="34925" y="0"/>
                  </a:lnTo>
                  <a:lnTo>
                    <a:pt x="34925" y="393700"/>
                  </a:lnTo>
                  <a:lnTo>
                    <a:pt x="41275" y="393700"/>
                  </a:lnTo>
                  <a:lnTo>
                    <a:pt x="41275" y="0"/>
                  </a:lnTo>
                  <a:close/>
                </a:path>
                <a:path w="76200" h="457200">
                  <a:moveTo>
                    <a:pt x="76200" y="381000"/>
                  </a:moveTo>
                  <a:lnTo>
                    <a:pt x="41275" y="381000"/>
                  </a:lnTo>
                  <a:lnTo>
                    <a:pt x="41275" y="3937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85364" y="5896102"/>
              <a:ext cx="3838575" cy="257175"/>
            </a:xfrm>
            <a:custGeom>
              <a:avLst/>
              <a:gdLst/>
              <a:ahLst/>
              <a:cxnLst/>
              <a:rect l="l" t="t" r="r" b="b"/>
              <a:pathLst>
                <a:path w="3838575" h="257175">
                  <a:moveTo>
                    <a:pt x="3838575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3838575" y="257175"/>
                  </a:lnTo>
                  <a:lnTo>
                    <a:pt x="3838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85364" y="5896102"/>
              <a:ext cx="3838575" cy="257175"/>
            </a:xfrm>
            <a:custGeom>
              <a:avLst/>
              <a:gdLst/>
              <a:ahLst/>
              <a:cxnLst/>
              <a:rect l="l" t="t" r="r" b="b"/>
              <a:pathLst>
                <a:path w="3838575" h="257175">
                  <a:moveTo>
                    <a:pt x="0" y="257175"/>
                  </a:moveTo>
                  <a:lnTo>
                    <a:pt x="3838575" y="257175"/>
                  </a:lnTo>
                  <a:lnTo>
                    <a:pt x="3838575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5883" y="5337954"/>
            <a:ext cx="1547530" cy="3476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517" rIns="0" bIns="0" rtlCol="0">
            <a:spAutoFit/>
          </a:bodyPr>
          <a:lstStyle/>
          <a:p>
            <a:pPr marL="91835">
              <a:spcBef>
                <a:spcPts val="311"/>
              </a:spcBef>
            </a:pPr>
            <a:r>
              <a:rPr sz="1000" dirty="0">
                <a:latin typeface="Trebuchet MS"/>
                <a:cs typeface="Trebuchet MS"/>
              </a:rPr>
              <a:t>Process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spc="-44" dirty="0">
                <a:latin typeface="Trebuchet MS"/>
                <a:cs typeface="Trebuchet MS"/>
              </a:rPr>
              <a:t>will</a:t>
            </a:r>
            <a:r>
              <a:rPr sz="1000" spc="-66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be</a:t>
            </a:r>
            <a:r>
              <a:rPr sz="1000" spc="-61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Terminated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3065" y="5375152"/>
            <a:ext cx="2863201" cy="319017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</a:pPr>
            <a:r>
              <a:rPr sz="1000" dirty="0">
                <a:latin typeface="Trebuchet MS"/>
                <a:cs typeface="Trebuchet MS"/>
              </a:rPr>
              <a:t>System</a:t>
            </a:r>
            <a:r>
              <a:rPr sz="1000" spc="-53" dirty="0">
                <a:latin typeface="Trebuchet MS"/>
                <a:cs typeface="Trebuchet MS"/>
              </a:rPr>
              <a:t> </a:t>
            </a:r>
            <a:r>
              <a:rPr sz="1000" spc="-31" dirty="0">
                <a:latin typeface="Trebuchet MS"/>
                <a:cs typeface="Trebuchet MS"/>
              </a:rPr>
              <a:t>Start</a:t>
            </a:r>
            <a:r>
              <a:rPr sz="1000" spc="-48" dirty="0">
                <a:latin typeface="Trebuchet MS"/>
                <a:cs typeface="Trebuchet MS"/>
              </a:rPr>
              <a:t> </a:t>
            </a:r>
            <a:r>
              <a:rPr sz="1000" spc="-18" dirty="0">
                <a:latin typeface="Trebuchet MS"/>
                <a:cs typeface="Trebuchet MS"/>
              </a:rPr>
              <a:t>Reading</a:t>
            </a:r>
            <a:r>
              <a:rPr sz="1000" spc="-53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Data</a:t>
            </a:r>
            <a:r>
              <a:rPr sz="1000" spc="-48" dirty="0">
                <a:latin typeface="Trebuchet MS"/>
                <a:cs typeface="Trebuchet MS"/>
              </a:rPr>
              <a:t> </a:t>
            </a:r>
            <a:r>
              <a:rPr sz="1000" spc="-31" dirty="0">
                <a:latin typeface="Trebuchet MS"/>
                <a:cs typeface="Trebuchet MS"/>
              </a:rPr>
              <a:t>from</a:t>
            </a:r>
            <a:r>
              <a:rPr sz="1000" spc="-53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Sensors</a:t>
            </a:r>
            <a:r>
              <a:rPr sz="1000" spc="-53" dirty="0">
                <a:latin typeface="Trebuchet MS"/>
                <a:cs typeface="Trebuchet MS"/>
              </a:rPr>
              <a:t> </a:t>
            </a:r>
            <a:r>
              <a:rPr sz="1000" spc="-22" dirty="0">
                <a:latin typeface="Trebuchet MS"/>
                <a:cs typeface="Trebuchet MS"/>
              </a:rPr>
              <a:t>(Ultrasonic/IR)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4632" y="5795775"/>
            <a:ext cx="4797342" cy="34711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960" rIns="0" bIns="0" rtlCol="0">
            <a:spAutoFit/>
          </a:bodyPr>
          <a:lstStyle/>
          <a:p>
            <a:pPr marL="210385">
              <a:spcBef>
                <a:spcPts val="307"/>
              </a:spcBef>
            </a:pPr>
            <a:r>
              <a:rPr sz="1000" spc="-26" dirty="0">
                <a:latin typeface="Trebuchet MS"/>
                <a:cs typeface="Trebuchet MS"/>
              </a:rPr>
              <a:t>Microcontroller</a:t>
            </a:r>
            <a:r>
              <a:rPr sz="1000" spc="-53" dirty="0">
                <a:latin typeface="Trebuchet MS"/>
                <a:cs typeface="Trebuchet MS"/>
              </a:rPr>
              <a:t> </a:t>
            </a:r>
            <a:r>
              <a:rPr sz="1000" spc="-44" dirty="0">
                <a:latin typeface="Trebuchet MS"/>
                <a:cs typeface="Trebuchet MS"/>
              </a:rPr>
              <a:t>will</a:t>
            </a:r>
            <a:r>
              <a:rPr sz="1000" spc="-66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Execute</a:t>
            </a:r>
            <a:r>
              <a:rPr sz="1000" spc="-57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Data</a:t>
            </a:r>
            <a:r>
              <a:rPr sz="1000" spc="-48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Depending</a:t>
            </a:r>
            <a:r>
              <a:rPr sz="1000" spc="-61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on</a:t>
            </a:r>
            <a:r>
              <a:rPr sz="1000" spc="-57" dirty="0">
                <a:latin typeface="Trebuchet MS"/>
                <a:cs typeface="Trebuchet MS"/>
              </a:rPr>
              <a:t> </a:t>
            </a:r>
            <a:r>
              <a:rPr sz="1000" spc="-26" dirty="0">
                <a:latin typeface="Trebuchet MS"/>
                <a:cs typeface="Trebuchet MS"/>
              </a:rPr>
              <a:t>yolo</a:t>
            </a:r>
            <a:r>
              <a:rPr sz="1000" spc="-48" dirty="0">
                <a:latin typeface="Trebuchet MS"/>
                <a:cs typeface="Trebuchet MS"/>
              </a:rPr>
              <a:t> </a:t>
            </a:r>
            <a:r>
              <a:rPr sz="1000" spc="-31" dirty="0">
                <a:latin typeface="Trebuchet MS"/>
                <a:cs typeface="Trebuchet MS"/>
              </a:rPr>
              <a:t>Algorithm</a:t>
            </a:r>
            <a:r>
              <a:rPr sz="1000" spc="-57" dirty="0">
                <a:latin typeface="Trebuchet MS"/>
                <a:cs typeface="Trebuchet MS"/>
              </a:rPr>
              <a:t> </a:t>
            </a:r>
            <a:r>
              <a:rPr sz="1000" spc="-31" dirty="0">
                <a:latin typeface="Trebuchet MS"/>
                <a:cs typeface="Trebuchet MS"/>
              </a:rPr>
              <a:t>by</a:t>
            </a:r>
            <a:r>
              <a:rPr sz="1000" spc="-57" dirty="0">
                <a:latin typeface="Trebuchet MS"/>
                <a:cs typeface="Trebuchet MS"/>
              </a:rPr>
              <a:t> </a:t>
            </a:r>
            <a:r>
              <a:rPr sz="1000" spc="-26" dirty="0">
                <a:latin typeface="Trebuchet MS"/>
                <a:cs typeface="Trebuchet MS"/>
              </a:rPr>
              <a:t>capturing</a:t>
            </a:r>
            <a:r>
              <a:rPr sz="1000" spc="-53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photos</a:t>
            </a:r>
            <a:r>
              <a:rPr sz="1000" spc="-57" dirty="0">
                <a:latin typeface="Trebuchet MS"/>
                <a:cs typeface="Trebuchet MS"/>
              </a:rPr>
              <a:t> </a:t>
            </a:r>
            <a:r>
              <a:rPr sz="1000" spc="-22" dirty="0">
                <a:latin typeface="Trebuchet MS"/>
                <a:cs typeface="Trebuchet MS"/>
              </a:rPr>
              <a:t>by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7815" y="5588435"/>
            <a:ext cx="65159" cy="198703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781910" y="6037619"/>
            <a:ext cx="6401886" cy="405952"/>
            <a:chOff x="914400" y="6658152"/>
            <a:chExt cx="7486650" cy="44767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2300" y="6658152"/>
              <a:ext cx="76200" cy="2286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14400" y="6848652"/>
              <a:ext cx="7486650" cy="257175"/>
            </a:xfrm>
            <a:custGeom>
              <a:avLst/>
              <a:gdLst/>
              <a:ahLst/>
              <a:cxnLst/>
              <a:rect l="l" t="t" r="r" b="b"/>
              <a:pathLst>
                <a:path w="7486650" h="257175">
                  <a:moveTo>
                    <a:pt x="748665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7486650" y="257175"/>
                  </a:lnTo>
                  <a:lnTo>
                    <a:pt x="7486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81910" y="6210365"/>
            <a:ext cx="6401886" cy="34711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960" rIns="0" bIns="0" rtlCol="0">
            <a:spAutoFit/>
          </a:bodyPr>
          <a:lstStyle/>
          <a:p>
            <a:pPr marL="269940">
              <a:spcBef>
                <a:spcPts val="307"/>
              </a:spcBef>
            </a:pPr>
            <a:r>
              <a:rPr sz="1000" spc="-57" dirty="0">
                <a:latin typeface="Trebuchet MS"/>
                <a:cs typeface="Trebuchet MS"/>
              </a:rPr>
              <a:t>After</a:t>
            </a:r>
            <a:r>
              <a:rPr sz="1000" spc="-66" dirty="0">
                <a:latin typeface="Trebuchet MS"/>
                <a:cs typeface="Trebuchet MS"/>
              </a:rPr>
              <a:t> </a:t>
            </a:r>
            <a:r>
              <a:rPr sz="1000" spc="-31" dirty="0">
                <a:latin typeface="Trebuchet MS"/>
                <a:cs typeface="Trebuchet MS"/>
              </a:rPr>
              <a:t>Gathering</a:t>
            </a:r>
            <a:r>
              <a:rPr sz="1000" spc="-57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Processed</a:t>
            </a:r>
            <a:r>
              <a:rPr sz="1000" spc="-61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Data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(PNG</a:t>
            </a:r>
            <a:r>
              <a:rPr sz="1000" spc="-79" dirty="0">
                <a:latin typeface="Trebuchet MS"/>
                <a:cs typeface="Trebuchet MS"/>
              </a:rPr>
              <a:t> </a:t>
            </a:r>
            <a:r>
              <a:rPr sz="1000" spc="-48" dirty="0">
                <a:latin typeface="Trebuchet MS"/>
                <a:cs typeface="Trebuchet MS"/>
              </a:rPr>
              <a:t>,JPEG)</a:t>
            </a:r>
            <a:r>
              <a:rPr sz="1000" spc="-66" dirty="0">
                <a:latin typeface="Trebuchet MS"/>
                <a:cs typeface="Trebuchet MS"/>
              </a:rPr>
              <a:t> </a:t>
            </a:r>
            <a:r>
              <a:rPr sz="1000" spc="-44" dirty="0">
                <a:latin typeface="Trebuchet MS"/>
                <a:cs typeface="Trebuchet MS"/>
              </a:rPr>
              <a:t>there</a:t>
            </a:r>
            <a:r>
              <a:rPr sz="1000" spc="-83" dirty="0">
                <a:latin typeface="Trebuchet MS"/>
                <a:cs typeface="Trebuchet MS"/>
              </a:rPr>
              <a:t> </a:t>
            </a:r>
            <a:r>
              <a:rPr sz="1000" spc="-44" dirty="0">
                <a:latin typeface="Trebuchet MS"/>
                <a:cs typeface="Trebuchet MS"/>
              </a:rPr>
              <a:t>will</a:t>
            </a:r>
            <a:r>
              <a:rPr sz="1000" spc="-61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be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spc="-22" dirty="0">
                <a:latin typeface="Trebuchet MS"/>
                <a:cs typeface="Trebuchet MS"/>
              </a:rPr>
              <a:t>guide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audio</a:t>
            </a:r>
            <a:r>
              <a:rPr sz="1000" spc="-61" dirty="0">
                <a:latin typeface="Trebuchet MS"/>
                <a:cs typeface="Trebuchet MS"/>
              </a:rPr>
              <a:t> </a:t>
            </a:r>
            <a:r>
              <a:rPr sz="1000" spc="-39" dirty="0">
                <a:latin typeface="Trebuchet MS"/>
                <a:cs typeface="Trebuchet MS"/>
              </a:rPr>
              <a:t>throw</a:t>
            </a:r>
            <a:r>
              <a:rPr sz="1000" spc="-66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the</a:t>
            </a:r>
            <a:r>
              <a:rPr sz="1000" spc="-79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smart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spc="-18" dirty="0">
                <a:latin typeface="Trebuchet MS"/>
                <a:cs typeface="Trebuchet MS"/>
              </a:rPr>
              <a:t>stick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spc="-48" dirty="0">
                <a:latin typeface="Trebuchet MS"/>
                <a:cs typeface="Trebuchet MS"/>
              </a:rPr>
              <a:t>for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spc="-26" dirty="0">
                <a:latin typeface="Trebuchet MS"/>
                <a:cs typeface="Trebuchet MS"/>
              </a:rPr>
              <a:t>avoiding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spc="-9" dirty="0">
                <a:latin typeface="Trebuchet MS"/>
                <a:cs typeface="Trebuchet MS"/>
              </a:rPr>
              <a:t>obstacles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249" y="6452209"/>
            <a:ext cx="65159" cy="20729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2819400" y="540854"/>
            <a:ext cx="6059800" cy="5600412"/>
            <a:chOff x="3248025" y="1143000"/>
            <a:chExt cx="7086600" cy="617601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4525" y="1143000"/>
              <a:ext cx="4610100" cy="513016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248025" y="7315377"/>
              <a:ext cx="5438775" cy="0"/>
            </a:xfrm>
            <a:custGeom>
              <a:avLst/>
              <a:gdLst/>
              <a:ahLst/>
              <a:cxnLst/>
              <a:rect l="l" t="t" r="r" b="b"/>
              <a:pathLst>
                <a:path w="5438775">
                  <a:moveTo>
                    <a:pt x="0" y="0"/>
                  </a:moveTo>
                  <a:lnTo>
                    <a:pt x="54387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58225" y="5543803"/>
              <a:ext cx="76200" cy="1762760"/>
            </a:xfrm>
            <a:custGeom>
              <a:avLst/>
              <a:gdLst/>
              <a:ahLst/>
              <a:cxnLst/>
              <a:rect l="l" t="t" r="r" b="b"/>
              <a:pathLst>
                <a:path w="76200" h="1762759">
                  <a:moveTo>
                    <a:pt x="41275" y="63500"/>
                  </a:moveTo>
                  <a:lnTo>
                    <a:pt x="34925" y="63500"/>
                  </a:lnTo>
                  <a:lnTo>
                    <a:pt x="34925" y="1762175"/>
                  </a:lnTo>
                  <a:lnTo>
                    <a:pt x="41275" y="1762175"/>
                  </a:lnTo>
                  <a:lnTo>
                    <a:pt x="41275" y="63500"/>
                  </a:lnTo>
                  <a:close/>
                </a:path>
                <a:path w="76200" h="1762759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762759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68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43C823D3-D619-407C-89E0-C6F6B1E7A4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47F8E3E-2FFA-4A0F-B3C7-E57ADDCFB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3D939F1-7ABE-4D0E-946A-43F37F556A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3FE0426-0FE4-451E-A8BB-08DA6A6AC2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A32F7E8-35B4-451F-AA07-AECF7CA1D5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E1097796-C3C8-4772-9EBD-9F5CA368F5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C4BC137-BB50-4235-A83F-4B4EEE1590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DB3963A-4187-4A72-9DA4-CA6BADE229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2428E75E-001A-4568-B035-574F1303EF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64AC8CFC-1164-4525-82A0-25F75ADCF4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6F35C856-5B70-4CA2-BB8F-A37197D8F9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50FD8B0-DE97-47B1-84ED-67A3BD00F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895600" y="45720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Prepared By: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600200"/>
          <a:ext cx="8076972" cy="3654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0"/>
                <a:gridCol w="3200172"/>
              </a:tblGrid>
              <a:tr h="54572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Omar nouby 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20-00637</a:t>
                      </a:r>
                    </a:p>
                  </a:txBody>
                  <a:tcPr/>
                </a:tc>
              </a:tr>
              <a:tr h="39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Ahmed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Abdelkarem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Hasan Nasr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20-01122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18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George Emad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20-01146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18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Mena said naiem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19-01386</a:t>
                      </a:r>
                    </a:p>
                  </a:txBody>
                  <a:tcPr/>
                </a:tc>
              </a:tr>
              <a:tr h="39818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Osama rezk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20-00461</a:t>
                      </a:r>
                    </a:p>
                  </a:txBody>
                  <a:tcPr/>
                </a:tc>
              </a:tr>
              <a:tr h="39818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Walid masuod dauod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20-01337</a:t>
                      </a:r>
                    </a:p>
                  </a:txBody>
                  <a:tcPr/>
                </a:tc>
              </a:tr>
              <a:tr h="39818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Karim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Khalaf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Ibrahim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19-00160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A32A67F-A48D-A418-205F-1944AA397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995B6CF4-820D-4CC8-8B64-6493CC8C8D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7FD9338-DE38-27FE-0EE8-3D9CEF841B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C6D84EA-F2A7-B7B5-68D4-38015ED2D6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7FE8A9B-F839-7800-F859-A5BD6004E0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2C70E2E-E5D3-0379-B71F-0CD686A4F3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0837995-9AD1-F09F-B36D-4B8A07615D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509D68F-BD83-9946-7398-5993ADD3E6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65D1032-D1C0-0230-B8AC-E5077F9ED6C6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A17F461-0B56-3155-C027-A84B573DA7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6362023D-4BC4-EAAA-56C5-198AAB7BBB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4D7A9A1-47A7-3856-E37B-9C06EE8B8C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DC0CA204-5B84-0BFD-C6F3-D67B987662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19FB82D3-CCFB-1802-6EE5-F714C3188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4BAA71-FACE-CA23-84A6-C10E714316FE}"/>
              </a:ext>
            </a:extLst>
          </p:cNvPr>
          <p:cNvSpPr txBox="1"/>
          <p:nvPr/>
        </p:nvSpPr>
        <p:spPr>
          <a:xfrm>
            <a:off x="685800" y="304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Tools we used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AA1BFF1-BC04-27D2-4E03-A8162488222D}"/>
              </a:ext>
            </a:extLst>
          </p:cNvPr>
          <p:cNvSpPr txBox="1"/>
          <p:nvPr/>
        </p:nvSpPr>
        <p:spPr>
          <a:xfrm>
            <a:off x="152400" y="1676400"/>
            <a:ext cx="891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Jupyter</a:t>
            </a:r>
            <a:r>
              <a:rPr lang="en-US" sz="2000" dirty="0" smtClean="0"/>
              <a:t> note book we used it is so simple and it is interactive computing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Python</a:t>
            </a:r>
            <a:r>
              <a:rPr lang="en-US" sz="2000" dirty="0" smtClean="0"/>
              <a:t> We used python language because it has a large number of libraries used in computer vision ,we used python 3.12 because it the latest version of python and</a:t>
            </a:r>
            <a:r>
              <a:rPr lang="ar-EG" sz="2000" dirty="0" smtClean="0"/>
              <a:t> </a:t>
            </a:r>
            <a:r>
              <a:rPr lang="en-US" sz="2000" dirty="0"/>
              <a:t> Compatible with the </a:t>
            </a:r>
            <a:r>
              <a:rPr lang="en-US" sz="2000" dirty="0" smtClean="0"/>
              <a:t>version of yolo from </a:t>
            </a:r>
            <a:r>
              <a:rPr lang="en-US" sz="2000" dirty="0"/>
              <a:t>python website </a:t>
            </a:r>
            <a:r>
              <a:rPr lang="en-US" sz="2000" dirty="0">
                <a:hlinkClick r:id="rId2"/>
              </a:rPr>
              <a:t>https://www.python.org/downloads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yolov8 model don’t need to be downloaded you just install it by this statement,     pip </a:t>
            </a:r>
            <a:r>
              <a:rPr lang="en-US" sz="2000" dirty="0"/>
              <a:t>install </a:t>
            </a:r>
            <a:r>
              <a:rPr lang="en-US" sz="2000" dirty="0" err="1"/>
              <a:t>ultralytics</a:t>
            </a:r>
            <a:r>
              <a:rPr lang="en-US" sz="2000" dirty="0"/>
              <a:t> </a:t>
            </a:r>
            <a:r>
              <a:rPr lang="en-US" sz="2000" dirty="0" smtClean="0"/>
              <a:t>, and then importing it in the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Opencv</a:t>
            </a:r>
            <a:r>
              <a:rPr lang="en-US" sz="2000" dirty="0" smtClean="0"/>
              <a:t> you just need to import it in the environment and you don’t need to install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Pyttx3 library you can install it by this state.pip </a:t>
            </a:r>
            <a:r>
              <a:rPr lang="en-US" sz="2000" dirty="0" err="1" smtClean="0"/>
              <a:t>isntall</a:t>
            </a:r>
            <a:r>
              <a:rPr lang="en-US" sz="2000" dirty="0" smtClean="0"/>
              <a:t> pyttx3,then you need to import it.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7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advantages </a:t>
            </a:r>
            <a:r>
              <a:rPr lang="en-US" sz="2200" dirty="0"/>
              <a:t>of </a:t>
            </a:r>
            <a:r>
              <a:rPr lang="en-US" sz="2200" dirty="0" err="1"/>
              <a:t>yolo:https</a:t>
            </a:r>
            <a:r>
              <a:rPr lang="en-US" sz="2200" dirty="0"/>
              <a:t>://</a:t>
            </a:r>
            <a:r>
              <a:rPr lang="en-US" sz="2200" dirty="0" smtClean="0"/>
              <a:t>www.datacamp.com/blog/yolo-object-detection-explained</a:t>
            </a:r>
            <a:br>
              <a:rPr lang="en-US" sz="2200" dirty="0" smtClean="0"/>
            </a:br>
            <a:r>
              <a:rPr lang="en-US" sz="2200" dirty="0"/>
              <a:t>disadvantages of </a:t>
            </a:r>
            <a:r>
              <a:rPr lang="en-US" sz="2200" dirty="0" err="1"/>
              <a:t>yolo:https</a:t>
            </a:r>
            <a:r>
              <a:rPr lang="en-US" sz="2200" dirty="0"/>
              <a:t>://www.quora.com/What-are-the-advantages-and-disadvantages-of-YOLO-You-Only-Live-Once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advantages and disadvantages </a:t>
            </a:r>
            <a:r>
              <a:rPr lang="en-US" sz="2200" dirty="0"/>
              <a:t>of open cv:</a:t>
            </a:r>
            <a:br>
              <a:rPr lang="en-US" sz="2200" dirty="0"/>
            </a:b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www.linkedin.com/pulse/open-cv-py-package-image-processing-vijayaraj-anbalagan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causes of </a:t>
            </a:r>
            <a:r>
              <a:rPr lang="en-US" sz="2800" dirty="0"/>
              <a:t>visual impairment: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www.news-medical.net/health/Causes-of-visual-impairment.aspx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precentages</a:t>
            </a:r>
            <a:r>
              <a:rPr lang="en-US" sz="2800" dirty="0" smtClean="0"/>
              <a:t> of impaired people in </a:t>
            </a:r>
            <a:r>
              <a:rPr lang="en-US" sz="2800" dirty="0"/>
              <a:t>the world </a:t>
            </a:r>
            <a:br>
              <a:rPr lang="en-US" sz="2800" dirty="0"/>
            </a:br>
            <a:r>
              <a:rPr lang="en-US" sz="2800" dirty="0"/>
              <a:t>https://www.who.int/news-room/fact-sheets/detail/blindness-and-visual-impairment</a:t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56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DBEA178-C242-57D9-D05C-73808052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252707D5-B171-E828-F87F-3E3D3DF7AF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F2FAC62-693D-2ED8-7E1C-7DC35E7ADD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Supervised By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0"/>
            <a:endParaRPr lang="en-US" sz="3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3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Prof.Ahmed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hamza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professor of computer and information Technology Egyptian E-learning university</a:t>
            </a:r>
          </a:p>
          <a:p>
            <a:pPr lvl="0"/>
            <a:endParaRPr lang="en-US" sz="3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3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3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Eng.safinaz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alla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Eldin</a:t>
            </a:r>
            <a:endParaRPr lang="en-US" sz="32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3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Demonstrator,Department</a:t>
            </a:r>
            <a:r>
              <a:rPr lang="en-US" sz="3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of information Technology Egyptian E-learning university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CF8C961-E48D-0114-1483-99664A0E71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1A66685-AE79-CBC3-FCF8-9EE575815E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1218EA4-44E4-52C9-E92E-374CF2F02D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226CD85-6048-0A82-12CB-DCE68ABF0D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B63CC4C1-7325-51CD-A143-05EF0155A7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E6407C-E716-D8E1-8417-81705D6556E2}"/>
              </a:ext>
            </a:extLst>
          </p:cNvPr>
          <p:cNvSpPr/>
          <p:nvPr/>
        </p:nvSpPr>
        <p:spPr>
          <a:xfrm>
            <a:off x="609600" y="218364"/>
            <a:ext cx="7391400" cy="6411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3B2629E-9424-150C-8DDA-799ECE4255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9D4FC19-E6F0-65BA-F0F7-18F0F07381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C8B316E8-F67D-2BF3-09D9-C9D84CF8B0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4B6F5D1F-7D8A-B268-2A78-11708C21B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5C6DBB2-CF73-84CF-CBDB-538198E53A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8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E876873F-AA88-9F62-7824-08937CC0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DEAF1F23-8955-6591-70EA-B928F49FCE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D9B75C0-6685-2B4E-F4D8-526D560D53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AC6B38A-26D6-6848-9C0B-694E4D0C62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2B729AD7-C72B-D39F-27BB-2F6FD62E3D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6B7C7B07-B838-8FAC-5839-DD8B228082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2448F78-8DD7-6631-DA86-FF4853A21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02013C99-E5CF-2A2F-B2E1-07DE02A7FD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DBD37CA-A9F9-9D7D-112B-056221A2A740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76C81A4F-47A2-E0F4-93A3-6E1B10BF17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ABD09D2-108B-00CD-E8E4-AB2F66347E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B55E835-0A06-663F-1658-01A14D4BA7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6AF9A85-D7D2-D7E8-4625-BEFFD5CF8B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3187019C-9C2F-BEB7-0C24-ADBB1F812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EC0CA8-8EF8-A550-009D-F02DCF776373}"/>
              </a:ext>
            </a:extLst>
          </p:cNvPr>
          <p:cNvSpPr txBox="1"/>
          <p:nvPr/>
        </p:nvSpPr>
        <p:spPr>
          <a:xfrm>
            <a:off x="685800" y="304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77F8442-41D3-EBD8-5D1F-73DFE8D23C28}"/>
              </a:ext>
            </a:extLst>
          </p:cNvPr>
          <p:cNvSpPr txBox="1"/>
          <p:nvPr/>
        </p:nvSpPr>
        <p:spPr>
          <a:xfrm>
            <a:off x="152400" y="1676400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The </a:t>
            </a:r>
            <a:r>
              <a:rPr lang="en-AU" sz="2000" dirty="0"/>
              <a:t>main aim of this Project is to assist blind persons without human need.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Percentage of impaired people Globally</a:t>
            </a:r>
            <a:r>
              <a:rPr lang="en-US" sz="2000" dirty="0"/>
              <a:t>, at least 2.2 billion people have a near or distance vision </a:t>
            </a:r>
            <a:r>
              <a:rPr lang="en-US" sz="2000" dirty="0" smtClean="0"/>
              <a:t>impairment.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 the </a:t>
            </a:r>
            <a:r>
              <a:rPr lang="en-AU" sz="2000" dirty="0"/>
              <a:t>With such a large number of visually impaired people, there is a need for such ideas in order to </a:t>
            </a:r>
            <a:r>
              <a:rPr lang="en-AU" sz="2000" dirty="0" smtClean="0"/>
              <a:t>make</a:t>
            </a:r>
            <a:r>
              <a:rPr lang="en-AU" sz="2000" dirty="0"/>
              <a:t> </a:t>
            </a:r>
            <a:r>
              <a:rPr lang="en-AU" sz="2000" dirty="0" smtClean="0"/>
              <a:t>life </a:t>
            </a:r>
            <a:r>
              <a:rPr lang="en-AU" sz="2000" dirty="0"/>
              <a:t>easier for them.</a:t>
            </a:r>
            <a:r>
              <a:rPr lang="en-US" sz="2000" dirty="0" smtClean="0"/>
              <a:t>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20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E55B1730-FEBA-95F7-8516-67F5BD39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C275CBDE-CDA3-D322-6EEF-9D52352576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45FBD71-B92F-057F-85D1-AF03288B7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28C6D4C-1C66-162F-B5FD-0F040B3DC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DBA967D-159B-D05E-50F6-84F8EB4C7C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008F099-8C52-14D0-1430-37273FFB92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EEC5FC51-8B50-13A2-DA30-4317D44E2F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05DDF859-61FC-7C47-CFFF-E7B3FADA03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148404D-2EA8-C88B-FE80-801A6A1CCE33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51B3A449-98F1-DF08-D3C6-2B0E2B934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F3A631E5-1CEB-5B09-641F-EA16590BD9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79E79B6B-D512-35BD-F1FF-3E22E871D4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762C121-DBD4-4673-157F-2B44B01D83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6435481D-B179-AE1F-5E7C-2AC9DB1782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B90E68-78B8-EA73-E677-70766FF33402}"/>
              </a:ext>
            </a:extLst>
          </p:cNvPr>
          <p:cNvSpPr txBox="1"/>
          <p:nvPr/>
        </p:nvSpPr>
        <p:spPr>
          <a:xfrm>
            <a:off x="635330" y="30480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Problem statement</a:t>
            </a:r>
            <a:r>
              <a:rPr lang="en-US" sz="2800" dirty="0" smtClean="0"/>
              <a:t>: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Difficulites</a:t>
            </a:r>
            <a:r>
              <a:rPr lang="en-US" sz="2800" dirty="0" smtClean="0"/>
              <a:t> for impaired people)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0B1A3D6-4638-B0BD-5A7A-3927F291DB1A}"/>
              </a:ext>
            </a:extLst>
          </p:cNvPr>
          <p:cNvSpPr txBox="1"/>
          <p:nvPr/>
        </p:nvSpPr>
        <p:spPr>
          <a:xfrm>
            <a:off x="152400" y="1676400"/>
            <a:ext cx="8915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Navigational </a:t>
            </a:r>
            <a:r>
              <a:rPr lang="en-US" sz="1800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Challenges</a:t>
            </a:r>
            <a:r>
              <a:rPr lang="ar-EG" sz="1800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ar-EG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:</a:t>
            </a:r>
            <a:r>
              <a:rPr lang="ar-EG" dirty="0" smtClean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en-AU" dirty="0"/>
              <a:t>The visually impaired face difficulties in moving </a:t>
            </a:r>
            <a:r>
              <a:rPr lang="en-AU" dirty="0" smtClean="0"/>
              <a:t>to their destination</a:t>
            </a:r>
            <a:endParaRPr lang="en-AU" dirty="0" smtClean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Dependence on </a:t>
            </a:r>
            <a:r>
              <a:rPr lang="en-US" sz="1800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Others</a:t>
            </a:r>
            <a:r>
              <a:rPr lang="ar-EG" sz="1800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 </a:t>
            </a:r>
            <a:r>
              <a:rPr lang="en-AU" sz="1800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 : </a:t>
            </a:r>
            <a:r>
              <a:rPr lang="en-AU" dirty="0" smtClean="0"/>
              <a:t>Blind </a:t>
            </a:r>
            <a:r>
              <a:rPr lang="en-AU" dirty="0"/>
              <a:t>people need someone to </a:t>
            </a:r>
            <a:r>
              <a:rPr lang="en-AU" dirty="0" smtClean="0"/>
              <a:t>take </a:t>
            </a:r>
            <a:r>
              <a:rPr lang="en-AU" dirty="0"/>
              <a:t>care of them while they </a:t>
            </a:r>
            <a:r>
              <a:rPr lang="en-AU" dirty="0" smtClean="0"/>
              <a:t>walk</a:t>
            </a:r>
            <a:r>
              <a:rPr lang="en-AU" dirty="0" smtClean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AU" dirty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dirty="0" err="1" smtClean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Obestical</a:t>
            </a:r>
            <a:r>
              <a:rPr lang="en-AU" dirty="0" smtClean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+mj-cs"/>
              </a:rPr>
              <a:t> detection : </a:t>
            </a:r>
            <a:r>
              <a:rPr lang="en-AU" dirty="0"/>
              <a:t>Visually impaired people need to be alerted of moving </a:t>
            </a:r>
            <a:r>
              <a:rPr lang="en-AU" dirty="0" smtClean="0"/>
              <a:t>objects.</a:t>
            </a:r>
          </a:p>
          <a:p>
            <a:pPr marL="342900" indent="-342900">
              <a:buFont typeface="+mj-lt"/>
              <a:buAutoNum type="arabicPeriod"/>
            </a:pPr>
            <a:endParaRPr lang="en-AU" dirty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en-AU" dirty="0" smtClean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en-AU" dirty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en-AU" dirty="0" smtClean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35683"/>
            <a:ext cx="381635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7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F84BEE79-B297-588E-5315-6E2084B5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E645DCB5-85C4-1A73-114D-78329639F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F46603-0F9E-BE83-4F04-4E9EBC649A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5CBD91C-2289-412B-890E-0CFD75D783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02C74211-3E28-3505-704E-ECEF33EC7D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2E32F93-C1AB-BC2D-442B-E25CCB2500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F18F5E4-8706-7E1C-654C-53C2DFB08C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506CFFA-13B9-C05C-DE81-328B3385F5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3B28585-9C83-32E0-04FB-2BD82235DF13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B10AA4B-B331-EB85-3C70-E86AB918BF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F2B77B40-FDE1-E6A2-708B-1A8DAAEA32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6CE2B850-A0F4-E556-D1AA-D1F2CD77B1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5BD0E627-D07C-5074-87EF-6CB8C3AEF3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AB330C54-5B72-84E4-302E-1CC55E5A67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876C34-59C6-681E-F964-1F0E67373621}"/>
              </a:ext>
            </a:extLst>
          </p:cNvPr>
          <p:cNvSpPr txBox="1"/>
          <p:nvPr/>
        </p:nvSpPr>
        <p:spPr>
          <a:xfrm>
            <a:off x="685800" y="304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effectLst/>
              </a:rPr>
              <a:t>Problem solution</a:t>
            </a:r>
            <a:endParaRPr lang="en-US" sz="2800" b="1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F4FA3F0-C204-B56E-FE55-73CAB86E6420}"/>
              </a:ext>
            </a:extLst>
          </p:cNvPr>
          <p:cNvSpPr txBox="1"/>
          <p:nvPr/>
        </p:nvSpPr>
        <p:spPr>
          <a:xfrm>
            <a:off x="114414" y="16764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stick, with the help of a camera, detects the obstacle the blind person is </a:t>
            </a:r>
            <a:r>
              <a:rPr lang="en-US" sz="2000" b="1" dirty="0" smtClean="0"/>
              <a:t>approaching 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The smart blind stick aims at giving the blind person a better understanding of the path he is moving in.</a:t>
            </a:r>
            <a:endParaRPr lang="en-AU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b="0" i="0" dirty="0" smtClean="0">
              <a:effectLst/>
            </a:endParaRPr>
          </a:p>
          <a:p>
            <a:endParaRPr lang="en-US" sz="2000" dirty="0"/>
          </a:p>
        </p:txBody>
      </p:sp>
      <p:pic>
        <p:nvPicPr>
          <p:cNvPr id="2050" name="Picture 2" descr="C:\Users\ahmeda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938406"/>
            <a:ext cx="2896851" cy="18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07252"/>
            <a:ext cx="4953000" cy="225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54EFF51A-3628-A649-D3D6-34D546295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97F941A3-DC3C-7AA3-7894-24ACEB130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6119D11-E796-621E-15CD-B87AA5CBD9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4AE081A-A76C-1091-6F1B-2A3D054CDC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DE12C59C-F381-C8A7-A3E3-8E7AD8461B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D03B227-FE76-0B5D-8115-4503D005D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E55489A4-88F3-5DA2-A234-1E75E8B886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B7F562F-E156-44D1-D33C-FCF9DB8AE3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D97CBB-3876-9312-2393-DD37BF79A345}"/>
              </a:ext>
            </a:extLst>
          </p:cNvPr>
          <p:cNvSpPr/>
          <p:nvPr/>
        </p:nvSpPr>
        <p:spPr>
          <a:xfrm>
            <a:off x="609600" y="3118501"/>
            <a:ext cx="7391400" cy="297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BA2AA37-24DA-C7C2-6F4E-3E56CF98D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77A9D60C-C8AA-1F36-A003-2816B2EE66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317C7ACF-2B47-286A-5492-407EE0FE48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B7396E19-0CA5-F05A-9B3E-8242A7CBC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0B1519E-DFE8-D248-0EEC-D08EC49213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F52772-0924-4443-3C35-92EBFA40C93E}"/>
              </a:ext>
            </a:extLst>
          </p:cNvPr>
          <p:cNvSpPr txBox="1"/>
          <p:nvPr/>
        </p:nvSpPr>
        <p:spPr>
          <a:xfrm>
            <a:off x="685800" y="304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our project  help them</a:t>
            </a:r>
            <a:endParaRPr 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681CD8-F685-EAE5-E0F5-6D53EAEF3E7C}"/>
              </a:ext>
            </a:extLst>
          </p:cNvPr>
          <p:cNvSpPr txBox="1"/>
          <p:nvPr/>
        </p:nvSpPr>
        <p:spPr>
          <a:xfrm>
            <a:off x="114185" y="1772201"/>
            <a:ext cx="8915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smart blind stick aims at giving the blind person a better understanding of the path he is moving in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Smart stick allow people who are blind, or visually impaired, to navigate the world around them safely</a:t>
            </a:r>
            <a:r>
              <a:rPr lang="en-US" sz="2400" b="1" dirty="0" smtClean="0"/>
              <a:t>.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b="1" dirty="0" smtClean="0"/>
              <a:t>Advantage:</a:t>
            </a:r>
          </a:p>
          <a:p>
            <a:r>
              <a:rPr lang="en-US" sz="2400" dirty="0" smtClean="0"/>
              <a:t>1-Navigtion and mobility</a:t>
            </a:r>
          </a:p>
          <a:p>
            <a:r>
              <a:rPr lang="en-US" sz="2400" dirty="0" smtClean="0"/>
              <a:t>2-object recognition</a:t>
            </a:r>
          </a:p>
          <a:p>
            <a:r>
              <a:rPr lang="en-US" sz="2400" dirty="0" smtClean="0"/>
              <a:t>3</a:t>
            </a:r>
            <a:r>
              <a:rPr lang="ar-EG" sz="2400" dirty="0" smtClean="0"/>
              <a:t>-</a:t>
            </a:r>
            <a:r>
              <a:rPr lang="en-US" sz="2400" dirty="0" smtClean="0"/>
              <a:t>pronouncing the name of object</a:t>
            </a:r>
          </a:p>
          <a:p>
            <a:endParaRPr lang="en-US" sz="2400" dirty="0"/>
          </a:p>
          <a:p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71" y="4607250"/>
            <a:ext cx="28208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80212" y="379826"/>
            <a:ext cx="321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AI parts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3581400" y="1295400"/>
            <a:ext cx="1905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  <p:cxnSp>
        <p:nvCxnSpPr>
          <p:cNvPr id="23" name="Straight Connector 22"/>
          <p:cNvCxnSpPr>
            <a:stCxn id="21" idx="4"/>
          </p:cNvCxnSpPr>
          <p:nvPr/>
        </p:nvCxnSpPr>
        <p:spPr>
          <a:xfrm>
            <a:off x="4533900" y="2133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6"/>
          </p:cNvCxnSpPr>
          <p:nvPr/>
        </p:nvCxnSpPr>
        <p:spPr>
          <a:xfrm>
            <a:off x="5486400" y="1714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05400" y="19050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364184" y="1408877"/>
            <a:ext cx="914400" cy="611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SSD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207418" y="2507673"/>
            <a:ext cx="1193381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yolo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39045" y="2698173"/>
            <a:ext cx="789709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Retina net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33600" y="2147950"/>
            <a:ext cx="1457607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Efficient </a:t>
            </a:r>
            <a:r>
              <a:rPr lang="en-US" dirty="0" err="1" smtClean="0"/>
              <a:t>Det</a:t>
            </a:r>
            <a:endParaRPr lang="en-US" dirty="0"/>
          </a:p>
        </p:txBody>
      </p:sp>
      <p:cxnSp>
        <p:nvCxnSpPr>
          <p:cNvPr id="46" name="Straight Connector 45"/>
          <p:cNvCxnSpPr>
            <a:stCxn id="41" idx="0"/>
            <a:endCxn id="21" idx="2"/>
          </p:cNvCxnSpPr>
          <p:nvPr/>
        </p:nvCxnSpPr>
        <p:spPr>
          <a:xfrm flipV="1">
            <a:off x="2862404" y="1714500"/>
            <a:ext cx="718996" cy="43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82790" y="3962400"/>
            <a:ext cx="1702218" cy="1066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Text to speech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9" name="Straight Connector 58"/>
          <p:cNvCxnSpPr>
            <a:stCxn id="50" idx="6"/>
          </p:cNvCxnSpPr>
          <p:nvPr/>
        </p:nvCxnSpPr>
        <p:spPr>
          <a:xfrm>
            <a:off x="5385008" y="4495800"/>
            <a:ext cx="1436376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400799" y="4876800"/>
            <a:ext cx="1516804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gtts</a:t>
            </a:r>
            <a:endParaRPr lang="en-US" dirty="0"/>
          </a:p>
        </p:txBody>
      </p:sp>
      <p:cxnSp>
        <p:nvCxnSpPr>
          <p:cNvPr id="62" name="Straight Connector 61"/>
          <p:cNvCxnSpPr>
            <a:stCxn id="50" idx="2"/>
          </p:cNvCxnSpPr>
          <p:nvPr/>
        </p:nvCxnSpPr>
        <p:spPr>
          <a:xfrm flipH="1">
            <a:off x="2286000" y="4495800"/>
            <a:ext cx="1396790" cy="81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19200" y="5314950"/>
            <a:ext cx="1447800" cy="552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pyttsx3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3429000"/>
          </a:xfrm>
        </p:spPr>
        <p:txBody>
          <a:bodyPr>
            <a:normAutofit fontScale="90000"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b="1" dirty="0" smtClean="0"/>
              <a:t>Advantages of open cv</a:t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1-</a:t>
            </a:r>
            <a:r>
              <a:rPr lang="en-US" sz="3200" dirty="0" smtClean="0"/>
              <a:t>comprehensive library</a:t>
            </a:r>
            <a:br>
              <a:rPr lang="en-US" sz="3200" dirty="0" smtClean="0"/>
            </a:br>
            <a:r>
              <a:rPr lang="en-US" sz="3200" dirty="0" smtClean="0"/>
              <a:t>2-cross-Platform compatibility</a:t>
            </a:r>
            <a:br>
              <a:rPr lang="en-US" sz="3200" dirty="0" smtClean="0"/>
            </a:br>
            <a:r>
              <a:rPr lang="en-US" sz="3200" dirty="0" smtClean="0"/>
              <a:t>3-wide range of </a:t>
            </a:r>
            <a:r>
              <a:rPr lang="en-US" sz="3200" dirty="0" err="1" smtClean="0"/>
              <a:t>algorthims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/>
              <a:t>why we used </a:t>
            </a:r>
            <a:r>
              <a:rPr lang="en-US" sz="3200" b="1" dirty="0" err="1" smtClean="0"/>
              <a:t>opencv</a:t>
            </a:r>
            <a:r>
              <a:rPr lang="en-US" sz="3200" b="1" dirty="0" smtClean="0"/>
              <a:t> 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AU" sz="3200" dirty="0"/>
              <a:t>In order to use the </a:t>
            </a:r>
            <a:r>
              <a:rPr lang="en-AU" sz="3200" dirty="0" smtClean="0"/>
              <a:t>functions provided </a:t>
            </a:r>
            <a:r>
              <a:rPr lang="en-AU" sz="3200" dirty="0"/>
              <a:t>by this </a:t>
            </a:r>
            <a:r>
              <a:rPr lang="en-AU" sz="3200" dirty="0" smtClean="0"/>
              <a:t>library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33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743</Words>
  <Application>Microsoft Office PowerPoint</Application>
  <PresentationFormat>On-screen Show (4:3)</PresentationFormat>
  <Paragraphs>139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Smart stick for impaired visually people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Advantages of open cv  1-comprehensive library 2-cross-Platform compatibility 3-wide range of algorthims  why we used opencv : In order to use the functions provided by this library        </vt:lpstr>
      <vt:lpstr>YOLO (You Only Look Once)</vt:lpstr>
      <vt:lpstr>PowerPoint Presentation</vt:lpstr>
      <vt:lpstr>PowerPoint Presentation</vt:lpstr>
      <vt:lpstr>Convert text to speech</vt:lpstr>
      <vt:lpstr>PowerPoint Presentation</vt:lpstr>
      <vt:lpstr>Convert text to speech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advantages of yolo:https://www.datacamp.com/blog/yolo-object-detection-explained disadvantages of yolo:https://www.quora.com/What-are-the-advantages-and-disadvantages-of-YOLO-You-Only-Live-Once  advantages and disadvantages of open cv: https://www.linkedin.com/pulse/open-cv-py-package-image-processing-vijayaraj-anbalagan  causes of visual impairment: https://www.news-medical.net/health/Causes-of-visual-impairment.aspx precentages of impaired people in the world  https://www.who.int/news-room/fact-sheets/detail/blindness-and-visual-impairment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stick for visually impaired people</dc:title>
  <dc:creator>Windows User</dc:creator>
  <cp:lastModifiedBy>Ahmedd</cp:lastModifiedBy>
  <cp:revision>91</cp:revision>
  <dcterms:created xsi:type="dcterms:W3CDTF">2024-02-02T19:06:17Z</dcterms:created>
  <dcterms:modified xsi:type="dcterms:W3CDTF">2024-06-12T18:00:49Z</dcterms:modified>
</cp:coreProperties>
</file>