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9" r:id="rId4"/>
    <p:sldId id="267" r:id="rId5"/>
    <p:sldId id="258" r:id="rId6"/>
    <p:sldId id="261" r:id="rId7"/>
    <p:sldId id="262" r:id="rId8"/>
    <p:sldId id="260" r:id="rId9"/>
    <p:sldId id="263" r:id="rId10"/>
    <p:sldId id="273" r:id="rId11"/>
    <p:sldId id="271" r:id="rId12"/>
    <p:sldId id="272" r:id="rId13"/>
    <p:sldId id="268" r:id="rId14"/>
    <p:sldId id="276" r:id="rId15"/>
    <p:sldId id="286" r:id="rId16"/>
    <p:sldId id="269" r:id="rId17"/>
    <p:sldId id="274" r:id="rId18"/>
    <p:sldId id="281" r:id="rId19"/>
    <p:sldId id="270" r:id="rId20"/>
    <p:sldId id="278" r:id="rId21"/>
    <p:sldId id="279" r:id="rId22"/>
    <p:sldId id="285" r:id="rId23"/>
    <p:sldId id="280" r:id="rId24"/>
    <p:sldId id="284" r:id="rId2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5E5F7"/>
    <a:srgbClr val="FE9202"/>
    <a:srgbClr val="E7FF01"/>
    <a:srgbClr val="E39A39"/>
    <a:srgbClr val="1D3A00"/>
    <a:srgbClr val="5EEC3C"/>
    <a:srgbClr val="990099"/>
    <a:srgbClr val="CC0099"/>
    <a:srgbClr val="007033"/>
    <a:srgbClr val="6C1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075" autoAdjust="0"/>
  </p:normalViewPr>
  <p:slideViewPr>
    <p:cSldViewPr>
      <p:cViewPr>
        <p:scale>
          <a:sx n="100" d="100"/>
          <a:sy n="100" d="100"/>
        </p:scale>
        <p:origin x="516" y="-5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Sheet1!$B$9:$B$17</c:f>
              <c:numCache>
                <c:formatCode>General</c:formatCode>
                <c:ptCount val="9"/>
                <c:pt idx="0">
                  <c:v>4</c:v>
                </c:pt>
                <c:pt idx="1">
                  <c:v>5</c:v>
                </c:pt>
                <c:pt idx="2">
                  <c:v>7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13</c:v>
                </c:pt>
                <c:pt idx="8">
                  <c:v>14</c:v>
                </c:pt>
              </c:numCache>
            </c:numRef>
          </c:cat>
          <c:val>
            <c:numRef>
              <c:f>Sheet1!$C$9:$C$17</c:f>
              <c:numCache>
                <c:formatCode>General</c:formatCode>
                <c:ptCount val="9"/>
                <c:pt idx="0">
                  <c:v>704</c:v>
                </c:pt>
                <c:pt idx="1">
                  <c:v>676</c:v>
                </c:pt>
                <c:pt idx="2">
                  <c:v>357</c:v>
                </c:pt>
                <c:pt idx="3">
                  <c:v>358</c:v>
                </c:pt>
                <c:pt idx="4">
                  <c:v>262</c:v>
                </c:pt>
                <c:pt idx="5">
                  <c:v>261</c:v>
                </c:pt>
                <c:pt idx="6">
                  <c:v>211</c:v>
                </c:pt>
                <c:pt idx="7">
                  <c:v>319</c:v>
                </c:pt>
                <c:pt idx="8">
                  <c:v>167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514230624"/>
        <c:axId val="514231016"/>
      </c:barChart>
      <c:catAx>
        <c:axId val="51423062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cap="all" spc="120" normalizeH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4231016"/>
        <c:crosses val="autoZero"/>
        <c:auto val="1"/>
        <c:lblAlgn val="ctr"/>
        <c:lblOffset val="100"/>
        <c:noMultiLvlLbl val="0"/>
      </c:catAx>
      <c:valAx>
        <c:axId val="51423101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5142306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style1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8690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1115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7444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1670" y="3182570"/>
            <a:ext cx="7940660" cy="1068936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>Master </a:t>
            </a:r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1670" y="4251505"/>
            <a:ext cx="7940660" cy="610821"/>
          </a:xfrm>
        </p:spPr>
        <p:txBody>
          <a:bodyPr>
            <a:normAutofit/>
          </a:bodyPr>
          <a:lstStyle>
            <a:lvl1pPr marL="0" indent="0" algn="ctr">
              <a:buNone/>
              <a:defRPr sz="2800" b="0" i="0">
                <a:solidFill>
                  <a:srgbClr val="35E5F7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</a:t>
            </a:r>
            <a:r>
              <a:rPr lang="en-US" dirty="0" smtClean="0"/>
              <a:t>Master </a:t>
            </a:r>
            <a:r>
              <a:rPr lang="en-US" dirty="0"/>
              <a:t>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=""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281175"/>
            <a:ext cx="8246070" cy="763525"/>
          </a:xfrm>
        </p:spPr>
        <p:txBody>
          <a:bodyPr>
            <a:normAutofit/>
          </a:bodyPr>
          <a:lstStyle>
            <a:lvl1pPr algn="ct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197405"/>
            <a:ext cx="8246070" cy="3664918"/>
          </a:xfrm>
        </p:spPr>
        <p:txBody>
          <a:bodyPr/>
          <a:lstStyle>
            <a:lvl1pPr algn="ctr">
              <a:defRPr sz="2800"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1425" y="433880"/>
            <a:ext cx="6413610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35E5F7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1425" y="1044700"/>
            <a:ext cx="6413610" cy="3511061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281175"/>
            <a:ext cx="8093365" cy="763525"/>
          </a:xfrm>
        </p:spPr>
        <p:txBody>
          <a:bodyPr>
            <a:normAutofit/>
          </a:bodyPr>
          <a:lstStyle>
            <a:lvl1pPr algn="ct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55519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127916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55519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127916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3/1/2023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encedirect.com/science/article/abs/pii/S0378779699000826?casa_token=PZK2B7wKpP8AAAAA:7RAw2GnCf0BhLHrbhgNexrJTCp302YoreJz-TxV4bNGw9jGefhrUrmMiAq7PGobPhpSm5SI2z48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1670" y="586585"/>
            <a:ext cx="7940660" cy="916229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Algerian" panose="04020705040A02060702" pitchFamily="82" charset="0"/>
              </a:rPr>
              <a:t>Weakest Bus Identification and </a:t>
            </a:r>
            <a:br>
              <a:rPr lang="en-US" dirty="0" smtClean="0">
                <a:latin typeface="Algerian" panose="04020705040A02060702" pitchFamily="82" charset="0"/>
              </a:rPr>
            </a:br>
            <a:r>
              <a:rPr lang="en-US" dirty="0" smtClean="0">
                <a:latin typeface="Algerian" panose="04020705040A02060702" pitchFamily="82" charset="0"/>
              </a:rPr>
              <a:t>Voltage Stability Improvement</a:t>
            </a:r>
            <a:endParaRPr lang="en-US" dirty="0">
              <a:latin typeface="Algerian" panose="04020705040A02060702" pitchFamily="8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07080" y="1957978"/>
            <a:ext cx="167975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Student ID: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1706049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1706123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1706138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1706155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1706156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1706173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1706180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935725" y="4251505"/>
            <a:ext cx="160660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solidFill>
                  <a:schemeClr val="bg1"/>
                </a:solidFill>
              </a:rPr>
              <a:t>Group:6</a:t>
            </a:r>
            <a:endParaRPr lang="en-US" sz="3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350360" y="128470"/>
            <a:ext cx="216758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  <a:latin typeface="Algerian" panose="04020705040A02060702" pitchFamily="82" charset="0"/>
              </a:rPr>
              <a:t>Q </a:t>
            </a:r>
            <a:r>
              <a:rPr lang="en-US" sz="3200" b="1" dirty="0">
                <a:solidFill>
                  <a:schemeClr val="bg1"/>
                </a:solidFill>
                <a:latin typeface="Algerian" panose="04020705040A02060702" pitchFamily="82" charset="0"/>
              </a:rPr>
              <a:t>V Curve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882651" y="2021302"/>
            <a:ext cx="32533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Bus Number 14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W</a:t>
            </a:r>
            <a:r>
              <a:rPr lang="en-US" sz="2000" dirty="0" smtClean="0">
                <a:solidFill>
                  <a:schemeClr val="bg1"/>
                </a:solidFill>
              </a:rPr>
              <a:t>eakest bus of the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Using PSSE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32"/>
          <a:stretch/>
        </p:blipFill>
        <p:spPr>
          <a:xfrm>
            <a:off x="423242" y="1350110"/>
            <a:ext cx="5094699" cy="358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1414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s://lh5.googleusercontent.com/mA3PZG5J9e73OP6HHnJxas7cL38k8AJLo7NAW03-2yOLNc4WWT8qHiMZvWEO_XJgI9DBm2TGQlec_kwEs7oUpUDKn75PbEzLZu4MGnQAk52SdILfWP2tvwP8zOqzG9AZdz36RcgzhzNaZcc7UXcNfvA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90"/>
          <a:stretch/>
        </p:blipFill>
        <p:spPr bwMode="auto">
          <a:xfrm>
            <a:off x="907080" y="1333717"/>
            <a:ext cx="4786512" cy="3406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3350360" y="128470"/>
            <a:ext cx="216758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  <a:latin typeface="Algerian" panose="04020705040A02060702" pitchFamily="82" charset="0"/>
              </a:rPr>
              <a:t>Q </a:t>
            </a:r>
            <a:r>
              <a:rPr lang="en-US" sz="3200" b="1" dirty="0">
                <a:solidFill>
                  <a:schemeClr val="bg1"/>
                </a:solidFill>
                <a:latin typeface="Algerian" panose="04020705040A02060702" pitchFamily="82" charset="0"/>
              </a:rPr>
              <a:t>V Curve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946345" y="2049283"/>
            <a:ext cx="257044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Bus Number 12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Second weakest bus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Using PSSE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48290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460585"/>
              </p:ext>
            </p:extLst>
          </p:nvPr>
        </p:nvGraphicFramePr>
        <p:xfrm>
          <a:off x="1848833" y="1502815"/>
          <a:ext cx="3378201" cy="28670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42090"/>
                <a:gridCol w="1611386"/>
                <a:gridCol w="824725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Bus 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Reactive Power Margin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Strength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183.27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strong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159.64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strong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153.04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strong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81.73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Moderate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63.09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Moderate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50.51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weak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49.06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weak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47.1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weak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25.32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weakest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20.96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weakest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19.03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weakest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14.26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weakest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6.92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weakest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655770" y="128470"/>
            <a:ext cx="15712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Algerian" panose="04020705040A02060702" pitchFamily="82" charset="0"/>
              </a:rPr>
              <a:t>Ranking </a:t>
            </a:r>
            <a:endParaRPr lang="en-US" sz="2400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40935" y="2113635"/>
            <a:ext cx="235352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Ranking Based </a:t>
            </a:r>
          </a:p>
          <a:p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   on QV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From PSSE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156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 txBox="1">
            <a:spLocks/>
          </p:cNvSpPr>
          <p:nvPr/>
        </p:nvSpPr>
        <p:spPr>
          <a:xfrm>
            <a:off x="601670" y="128470"/>
            <a:ext cx="8093365" cy="763525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 sz="2128" b="1" i="0" u="none" strike="noStrike" kern="1200" cap="all" spc="120" normalizeH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sz="2800" b="1" cap="all" spc="120" dirty="0">
                <a:solidFill>
                  <a:schemeClr val="bg1"/>
                </a:solidFill>
                <a:latin typeface="Algerian" panose="04020705040A02060702" pitchFamily="82" charset="0"/>
              </a:rPr>
              <a:t>Ranking</a:t>
            </a:r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52196058"/>
              </p:ext>
            </p:extLst>
          </p:nvPr>
        </p:nvGraphicFramePr>
        <p:xfrm>
          <a:off x="754375" y="1502815"/>
          <a:ext cx="4724705" cy="3054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Rectangle 6"/>
          <p:cNvSpPr/>
          <p:nvPr/>
        </p:nvSpPr>
        <p:spPr>
          <a:xfrm>
            <a:off x="6099050" y="2113635"/>
            <a:ext cx="335951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Ranking Based </a:t>
            </a:r>
          </a:p>
          <a:p>
            <a:r>
              <a:rPr lang="en-US" sz="2400" dirty="0">
                <a:solidFill>
                  <a:schemeClr val="bg1"/>
                </a:solidFill>
              </a:rPr>
              <a:t>    on </a:t>
            </a:r>
            <a:r>
              <a:rPr lang="en-US" sz="2400" dirty="0" smtClean="0">
                <a:solidFill>
                  <a:schemeClr val="bg1"/>
                </a:solidFill>
              </a:rPr>
              <a:t>PV</a:t>
            </a:r>
            <a:endParaRPr lang="en-US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Using </a:t>
            </a:r>
            <a:r>
              <a:rPr lang="en-US" sz="2400" dirty="0" err="1" smtClean="0">
                <a:solidFill>
                  <a:schemeClr val="bg1"/>
                </a:solidFill>
              </a:rPr>
              <a:t>MatPower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80082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57872" y="1655520"/>
            <a:ext cx="565008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Injecting Reactive power In the buses.</a:t>
            </a:r>
          </a:p>
          <a:p>
            <a:endParaRPr lang="en-US" dirty="0" smtClean="0">
              <a:solidFill>
                <a:schemeClr val="bg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Reactive power injection is done by various FACTS Devices like Shunt Capacitor , Static </a:t>
            </a:r>
            <a:r>
              <a:rPr lang="en-US" dirty="0" err="1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Var</a:t>
            </a:r>
            <a:r>
              <a:rPr lang="en-US" dirty="0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Compensator , STATCOM</a:t>
            </a:r>
            <a:endParaRPr lang="en-US" dirty="0">
              <a:solidFill>
                <a:schemeClr val="bg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86835" y="529521"/>
            <a:ext cx="52148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H</a:t>
            </a:r>
            <a:r>
              <a:rPr lang="en-US" sz="2400" dirty="0" smtClean="0">
                <a:solidFill>
                  <a:schemeClr val="bg1"/>
                </a:solidFill>
              </a:rPr>
              <a:t>ow to </a:t>
            </a:r>
            <a:r>
              <a:rPr lang="en-US" sz="2400" dirty="0">
                <a:solidFill>
                  <a:schemeClr val="bg1"/>
                </a:solidFill>
              </a:rPr>
              <a:t>stabilize the voltages of the weakest </a:t>
            </a:r>
            <a:r>
              <a:rPr lang="en-US" sz="2400" dirty="0" smtClean="0">
                <a:solidFill>
                  <a:schemeClr val="bg1"/>
                </a:solidFill>
              </a:rPr>
              <a:t>Buses?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71802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785" y="2419045"/>
            <a:ext cx="7345795" cy="115351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59785" y="1502815"/>
            <a:ext cx="4445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lgerian" panose="04020705040A02060702" pitchFamily="82" charset="0"/>
              </a:rPr>
              <a:t>Reactive Power Compensation Idea:</a:t>
            </a:r>
            <a:endParaRPr lang="en-US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33980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70605" y="128470"/>
            <a:ext cx="59628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sz="2128" b="1" i="0" u="none" strike="noStrike" kern="1200" cap="all" spc="120" normalizeH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sz="2400" b="1" cap="all" spc="120" dirty="0" smtClean="0">
                <a:solidFill>
                  <a:schemeClr val="bg1"/>
                </a:solidFill>
                <a:latin typeface="Algerian" panose="04020705040A02060702" pitchFamily="82" charset="0"/>
              </a:rPr>
              <a:t>Before Injecting Reactive Power</a:t>
            </a:r>
            <a:endParaRPr lang="en-US" sz="2400" b="1" cap="all" spc="120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pic>
        <p:nvPicPr>
          <p:cNvPr id="2052" name="Picture 4" descr="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6590" y="1350110"/>
            <a:ext cx="4424905" cy="3269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754375" y="1876634"/>
            <a:ext cx="30541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BUS 14</a:t>
            </a: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Weakest Bus of the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Reactive Power Margin </a:t>
            </a:r>
          </a:p>
          <a:p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   -19.06 MVAR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21043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1180" y="1044700"/>
            <a:ext cx="4886560" cy="363841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670605" y="128470"/>
            <a:ext cx="57759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sz="2128" b="1" i="0" u="none" strike="noStrike" kern="1200" cap="all" spc="120" normalizeH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sz="2400" b="1" cap="all" spc="120" dirty="0" smtClean="0">
                <a:solidFill>
                  <a:schemeClr val="bg1"/>
                </a:solidFill>
                <a:latin typeface="Algerian" panose="04020705040A02060702" pitchFamily="82" charset="0"/>
              </a:rPr>
              <a:t>After Injecting Reactive Power</a:t>
            </a:r>
            <a:endParaRPr lang="en-US" sz="2400" b="1" cap="all" spc="120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07080" y="1044700"/>
            <a:ext cx="259598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BUS 14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Weakest Bus of the </a:t>
            </a:r>
            <a:r>
              <a:rPr lang="en-US" sz="2400" dirty="0" smtClean="0">
                <a:solidFill>
                  <a:schemeClr val="bg1"/>
                </a:solidFill>
              </a:rPr>
              <a:t>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Reactive Power Margin </a:t>
            </a:r>
          </a:p>
          <a:p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   -83.83 </a:t>
            </a:r>
            <a:r>
              <a:rPr lang="en-US" sz="2400" dirty="0" err="1" smtClean="0">
                <a:solidFill>
                  <a:schemeClr val="bg1"/>
                </a:solidFill>
              </a:rPr>
              <a:t>Mvar</a:t>
            </a:r>
            <a:endParaRPr lang="en-US" sz="2400" dirty="0" smtClean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100 </a:t>
            </a:r>
            <a:r>
              <a:rPr lang="en-US" sz="2400" dirty="0" err="1" smtClean="0">
                <a:solidFill>
                  <a:schemeClr val="bg1"/>
                </a:solidFill>
              </a:rPr>
              <a:t>Mvar</a:t>
            </a:r>
            <a:r>
              <a:rPr lang="en-US" sz="2400" dirty="0" smtClean="0">
                <a:solidFill>
                  <a:schemeClr val="bg1"/>
                </a:solidFill>
              </a:rPr>
              <a:t> Injected</a:t>
            </a:r>
          </a:p>
          <a:p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02118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2820" y="1655520"/>
            <a:ext cx="2722438" cy="237535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212490" y="1808225"/>
            <a:ext cx="30541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Steps for Optimizing Voltage level to nominal Value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6260" y="4251505"/>
            <a:ext cx="2202006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Reference: </a:t>
            </a:r>
            <a:r>
              <a:rPr lang="en-US" sz="1050" dirty="0">
                <a:hlinkClick r:id="rId3"/>
              </a:rPr>
              <a:t>https</a:t>
            </a:r>
            <a:r>
              <a:rPr lang="en-US" sz="1200" dirty="0">
                <a:hlinkClick r:id="rId3"/>
              </a:rPr>
              <a:t>://pdf.sciencedirectassets.com/271091/1-s2.0-S0378779600X00466/1-s2.0-S0378779699000826/main.pdf?X-Amz-Security-Token=IQoJb3JpZ2luX2VjENv%2F%2F%2F%2F%2F%2F%2F%2F%2F%2FwEaCXVzLWVhc3QtMSJHMEUCIBoMtxzHZpDlRlKL3yjEiYuWOlngbtCKF2aJUM40GaqUAiEAzdQ2M2T8UU4FdVgwerk1ZzvSAYKbatpSCga1zgXcAucqvAUIhP%2F%2F%2F%2F%2F%2F%2F%2F%2F%2FARAFGgwwNTkwMDM1NDY4NjUiDAbOa4Nz4YNEFWF5OyqQBXT0VdeLRjIF9UB2YRA27rry1iQ%2FuWsX3VUYCEeAANE%2FtkRFvD3d7ADh6i9NoEzmYe7XmqimT%2F1aA4IbN6GI7YhmOW6skD7ODOTd07jehbtkzn1%2BdL%2F%2BQhow2rj3dRY1dGtAdSWAUjep3soPdyWFGGDeOdJXJo1eELwKrpf5k5Oqy%2FyIVqYrWeEL1m1StPf2gW1qI7GI2xdZDVgEg9422kSq%2BUN6MqC%2BPuN4SPTv04reP4CexL2cUoawy%2FBeeLD0pP5aDulAqZzzDoDF9AetNM06Q5DTtG2mcLFV7trlRVF9LqI8jeQhubel8HQxadaW83EUD1SIalm1dHqC7f8TBbeOK6X4Cpns%2FdItIlH8ihNxTbncJ%2BsuYeysSz0uvkScFLDcST0Hf8M7grIw4LL15n6C1RdrPSKUCIq2QCXkVlNEXEmOcxMbhCtPGGHXx4MmnID0C6WK15Ol8u%2Bw7CBPk16UMN7xH0L6%2FC%2Fim5nfXRXzAyfW9476P%2B6D7OZASdeOhAElNFoRjGw2prazF1UwIQzHACiL4CZRY3acHA62OQNiHx%2F8ejrq9%2B48BemTCoS95Jk5tkJVsVn2z7W%2FYX6rTunuSUi759kaXChxu8R6XbVsTO4wEkWsc7SW%2BvWL3Pa5HU%2BNZdIaxeGZWOo80e7m1wLKdCCG7oxKORjwBqZC8HpD%2BdLa3Gd6HHFXiHzDQgLQlGOcB6CNXR9oahG%2BV%2B%2FsSKMDJCNV2n6WPIyIbZgT3iYqiqoeaZLvU2usgJL%2B%2F4hXj0ZyjfoVO8wp7FS%2BmxMqIv3Zec6cJB2FU5nGvfCzPWMUBcOIIL9QShfBFuym709dAB2EHI8PskqtuEakAK1MosadlBrempeWbtgrslwhf9N3MMDv%2Bp8GOrEBzEDEXXMWpGdhGAkkkaBB2mrsQwczsSs0dWMe5d12lY1%2BVywiq3mvnvgRYEvFkV3fhXjwXprhdGyviUwQt9SBdXFW93VORCZI5PJNfq4SkHgh8tjJfJOSkXIfy4VReqxMsjQCldsvN1JOoUq%2BDOud%2BcfhRV5eHoS5%2FTx3Zgnr%2B2TMWOzSoQbfJXRr%2FQheVFvzepko21qqNMVUCFPO78C2mevIGAuzrdC7qgqdsUG7JYPY&amp;X-Amz-Algorithm=AWS4-HMAC-SHA256&amp;X-Amz-Date=20230301T030502Z&amp;X-Amz-SignedHeaders=host&amp;X-Amz-Expires=299&amp;X-Amz-Credential=ASIAQ3PHCVTYT737N3N6%2F20230301%2Fus-east-1%2Fs3%2Faws4_request&amp;X-Amz-Signature=191f6f8a70d9b3676dbd29763da3ee0fdf879ab84b1c4636405b748da1e26573&amp;hash=f28a6582ad9e5cd77cd8227f64d3e9e405f941c7826083fa28db03cb38c522d1&amp;host=68042c943591013ac2b2430a89b270f6af2c76d8dfd086a07176afe7c76c2c61&amp;pii=S0378779699000826&amp;tid=spdf-52ba4158-4365-46af-ba69-c08a4cd334b3&amp;sid=7fe172b1730be3431a881277a043c6967ce1gxrqb&amp;type=client&amp;tsoh=d3d3LnNjaWVuY2VkaXJlY3QuY29t&amp;ua=040158045e0757055600&amp;rr=7a0e2d0d0f696bc7&amp;cc=bd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7720153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260" y="1808225"/>
            <a:ext cx="2835630" cy="15525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t="5451" b="5451"/>
          <a:stretch/>
        </p:blipFill>
        <p:spPr>
          <a:xfrm>
            <a:off x="3503065" y="1197405"/>
            <a:ext cx="5362270" cy="280157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128720" y="128470"/>
            <a:ext cx="60340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Algerian" panose="04020705040A02060702" pitchFamily="82" charset="0"/>
              </a:rPr>
              <a:t>Bus 4 Required Reactive </a:t>
            </a:r>
            <a:r>
              <a:rPr lang="en-US" sz="2000" dirty="0">
                <a:solidFill>
                  <a:schemeClr val="bg1"/>
                </a:solidFill>
                <a:latin typeface="Algerian" panose="04020705040A02060702" pitchFamily="82" charset="0"/>
              </a:rPr>
              <a:t>P</a:t>
            </a:r>
            <a:r>
              <a:rPr lang="en-US" sz="2000" dirty="0" smtClean="0">
                <a:solidFill>
                  <a:schemeClr val="bg1"/>
                </a:solidFill>
                <a:latin typeface="Algerian" panose="04020705040A02060702" pitchFamily="82" charset="0"/>
              </a:rPr>
              <a:t>ower Calculation</a:t>
            </a:r>
            <a:endParaRPr lang="en-US" sz="2000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794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232" y="55144"/>
            <a:ext cx="8246070" cy="763525"/>
          </a:xfrm>
        </p:spPr>
        <p:txBody>
          <a:bodyPr>
            <a:normAutofit/>
          </a:bodyPr>
          <a:lstStyle/>
          <a:p>
            <a:r>
              <a:rPr lang="en-US" b="1" dirty="0" smtClean="0"/>
              <a:t>Test System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3885" y="1350110"/>
            <a:ext cx="4741626" cy="364575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4375" y="1605106"/>
            <a:ext cx="274869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IEEE-14 Bus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5</a:t>
            </a:r>
            <a:r>
              <a:rPr lang="en-US" sz="2000" dirty="0" smtClean="0">
                <a:solidFill>
                  <a:schemeClr val="bg1"/>
                </a:solidFill>
              </a:rPr>
              <a:t> Generators are in the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Generators are connected in 1,2,3,6,8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5077202"/>
              </p:ext>
            </p:extLst>
          </p:nvPr>
        </p:nvGraphicFramePr>
        <p:xfrm>
          <a:off x="601670" y="1044700"/>
          <a:ext cx="3664920" cy="33563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04905"/>
                <a:gridCol w="2460015"/>
              </a:tblGrid>
              <a:tr h="33563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Bus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Reactive Power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3563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-30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3563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3563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-30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3563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-5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3563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3563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45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3563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47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3563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3563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030115" y="2419045"/>
            <a:ext cx="27486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Individual Bus Requirement for each Buses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14192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12490" y="1808225"/>
            <a:ext cx="254901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Individual Bus Requirement for each Buses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182820" y="1808225"/>
            <a:ext cx="224360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Overall </a:t>
            </a:r>
            <a:r>
              <a:rPr lang="en-US" sz="2400" dirty="0">
                <a:solidFill>
                  <a:schemeClr val="bg1"/>
                </a:solidFill>
              </a:rPr>
              <a:t>Bus </a:t>
            </a:r>
            <a:r>
              <a:rPr lang="en-US" sz="2400" dirty="0" smtClean="0">
                <a:solidFill>
                  <a:schemeClr val="bg1"/>
                </a:solidFill>
              </a:rPr>
              <a:t>Improvement </a:t>
            </a:r>
            <a:r>
              <a:rPr lang="en-US" sz="2400" dirty="0">
                <a:solidFill>
                  <a:schemeClr val="bg1"/>
                </a:solidFill>
              </a:rPr>
              <a:t>for </a:t>
            </a:r>
            <a:r>
              <a:rPr lang="en-US" sz="2400" dirty="0" smtClean="0">
                <a:solidFill>
                  <a:schemeClr val="bg1"/>
                </a:solidFill>
              </a:rPr>
              <a:t>all </a:t>
            </a:r>
            <a:r>
              <a:rPr lang="en-US" sz="2400" dirty="0">
                <a:solidFill>
                  <a:schemeClr val="bg1"/>
                </a:solidFill>
              </a:rPr>
              <a:t>Buses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3927306" y="2102979"/>
            <a:ext cx="1068935" cy="61082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0904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65"/>
          <a:stretch/>
        </p:blipFill>
        <p:spPr>
          <a:xfrm>
            <a:off x="907080" y="1044700"/>
            <a:ext cx="7337121" cy="365115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128720" y="128470"/>
            <a:ext cx="5191970" cy="4197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sz="2128" b="1" i="0" u="none" strike="noStrike" kern="1200" cap="all" spc="120" normalizeH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b="1" cap="all" spc="120" dirty="0" smtClean="0">
                <a:solidFill>
                  <a:schemeClr val="bg1"/>
                </a:solidFill>
                <a:latin typeface="Algerian" panose="04020705040A02060702" pitchFamily="82" charset="0"/>
              </a:rPr>
              <a:t>Overall Improvement at Bus 12</a:t>
            </a:r>
            <a:endParaRPr lang="en-US" b="1" cap="all" spc="120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01490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67"/>
          <a:stretch/>
        </p:blipFill>
        <p:spPr>
          <a:xfrm>
            <a:off x="296260" y="1197405"/>
            <a:ext cx="3664920" cy="32216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86"/>
          <a:stretch/>
        </p:blipFill>
        <p:spPr>
          <a:xfrm>
            <a:off x="4877410" y="1243249"/>
            <a:ext cx="3990109" cy="3221640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4113885" y="2571750"/>
            <a:ext cx="687172" cy="61082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128720" y="128470"/>
            <a:ext cx="5497380" cy="4197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sz="2128" b="1" i="0" u="none" strike="noStrike" kern="1200" cap="all" spc="120" normalizeH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b="1" cap="all" spc="120" dirty="0">
                <a:solidFill>
                  <a:schemeClr val="bg1"/>
                </a:solidFill>
                <a:latin typeface="Algerian" panose="04020705040A02060702" pitchFamily="82" charset="0"/>
              </a:rPr>
              <a:t>Overall Improvement at Bus 12</a:t>
            </a:r>
            <a:endParaRPr lang="en-US" b="1" cap="all" spc="120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24012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97655" y="1808225"/>
            <a:ext cx="290139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Algerian" panose="04020705040A02060702" pitchFamily="82" charset="0"/>
              </a:rPr>
              <a:t>Thank You all For Your Patience</a:t>
            </a:r>
            <a:endParaRPr lang="en-US" sz="3200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4123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434130" y="433880"/>
            <a:ext cx="6413610" cy="572644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Algerian" panose="04020705040A02060702" pitchFamily="82" charset="0"/>
              </a:rPr>
              <a:t>Theory</a:t>
            </a:r>
            <a:endParaRPr lang="en-US" b="1" dirty="0">
              <a:latin typeface="Algerian" panose="04020705040A02060702" pitchFamily="82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44128" y="1350110"/>
            <a:ext cx="6413610" cy="3511061"/>
          </a:xfrm>
        </p:spPr>
        <p:txBody>
          <a:bodyPr>
            <a:normAutofit/>
          </a:bodyPr>
          <a:lstStyle/>
          <a:p>
            <a:r>
              <a:rPr lang="en-US" dirty="0" smtClean="0"/>
              <a:t>According to the theory, the buses neare</a:t>
            </a:r>
            <a:r>
              <a:rPr lang="en-US" dirty="0" smtClean="0"/>
              <a:t>r to the generator are the strongest bus </a:t>
            </a:r>
          </a:p>
          <a:p>
            <a:r>
              <a:rPr lang="en-US" dirty="0" smtClean="0"/>
              <a:t>And the buses farthest to the generator are the weakest buses of the system.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97655" y="128470"/>
            <a:ext cx="26068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  <a:latin typeface="Algerian" panose="04020705040A02060702" pitchFamily="82" charset="0"/>
              </a:rPr>
              <a:t>Workflow</a:t>
            </a:r>
            <a:endParaRPr lang="en-US" sz="3600" b="1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85331" y="1935644"/>
            <a:ext cx="19851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Strongest Bus Ranking based on PV or QV 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1670" y="2258809"/>
            <a:ext cx="19851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PV and QV Generation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57165" y="1935644"/>
            <a:ext cx="19851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FACT Device for Stabilize voltage of the weakest bus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2496620" y="2446854"/>
            <a:ext cx="916230" cy="4549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5497096" y="2446853"/>
            <a:ext cx="916230" cy="4549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022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0410" y="78216"/>
            <a:ext cx="8093365" cy="763525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Algerian" panose="04020705040A02060702" pitchFamily="82" charset="0"/>
              </a:rPr>
              <a:t>P V Curve</a:t>
            </a:r>
            <a:endParaRPr lang="en-US" sz="40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4500555" y="1646966"/>
            <a:ext cx="4041775" cy="479822"/>
          </a:xfrm>
        </p:spPr>
        <p:txBody>
          <a:bodyPr/>
          <a:lstStyle/>
          <a:p>
            <a:r>
              <a:rPr lang="en-US" dirty="0"/>
              <a:t>The Graph we got</a:t>
            </a:r>
          </a:p>
          <a:p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517900" y="1377193"/>
            <a:ext cx="1985165" cy="479822"/>
          </a:xfrm>
        </p:spPr>
        <p:txBody>
          <a:bodyPr>
            <a:normAutofit fontScale="25000" lnSpcReduction="20000"/>
          </a:bodyPr>
          <a:lstStyle/>
          <a:p>
            <a:r>
              <a:rPr lang="en-US" sz="8000" dirty="0"/>
              <a:t>The Graph we supposed to get</a:t>
            </a:r>
          </a:p>
          <a:p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439" y="1820536"/>
            <a:ext cx="3330086" cy="281146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388" y="1820536"/>
            <a:ext cx="4381008" cy="2824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5317" y="34555"/>
            <a:ext cx="8093365" cy="763525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latin typeface="Algerian" panose="04020705040A02060702" pitchFamily="82" charset="0"/>
              </a:rPr>
              <a:t>Q </a:t>
            </a:r>
            <a:r>
              <a:rPr lang="en-US" sz="4000" b="1" dirty="0">
                <a:latin typeface="Algerian" panose="04020705040A02060702" pitchFamily="82" charset="0"/>
              </a:rPr>
              <a:t>V Curve</a:t>
            </a:r>
            <a:endParaRPr lang="en-US" sz="4000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7478" y="1350110"/>
            <a:ext cx="4449042" cy="3562779"/>
          </a:xfrm>
        </p:spPr>
      </p:pic>
    </p:spTree>
    <p:extLst>
      <p:ext uri="{BB962C8B-B14F-4D97-AF65-F5344CB8AC3E}">
        <p14:creationId xmlns:p14="http://schemas.microsoft.com/office/powerpoint/2010/main" val="345855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/>
          </p:cNvSpPr>
          <p:nvPr/>
        </p:nvSpPr>
        <p:spPr>
          <a:xfrm>
            <a:off x="296260" y="56551"/>
            <a:ext cx="8093365" cy="763525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bg1"/>
                </a:solidFill>
                <a:latin typeface="Algerian" panose="04020705040A02060702" pitchFamily="82" charset="0"/>
              </a:rPr>
              <a:t>P</a:t>
            </a:r>
            <a:r>
              <a:rPr lang="en-US" b="1" dirty="0" smtClean="0">
                <a:solidFill>
                  <a:schemeClr val="bg1"/>
                </a:solidFill>
                <a:latin typeface="Algerian" panose="04020705040A02060702" pitchFamily="82" charset="0"/>
              </a:rPr>
              <a:t> V Curve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490" y="1197405"/>
            <a:ext cx="4886560" cy="348130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331241" y="1918415"/>
            <a:ext cx="205838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bg1"/>
                </a:solidFill>
              </a:rPr>
              <a:t>PV Analysis </a:t>
            </a:r>
          </a:p>
          <a:p>
            <a:r>
              <a:rPr lang="en-US" sz="2400" b="1" dirty="0" smtClean="0">
                <a:solidFill>
                  <a:schemeClr val="bg1"/>
                </a:solidFill>
              </a:rPr>
              <a:t>     at BUS 14</a:t>
            </a:r>
          </a:p>
          <a:p>
            <a:endParaRPr lang="en-US" sz="2400" b="1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bg1"/>
                </a:solidFill>
              </a:rPr>
              <a:t>Using PSSE</a:t>
            </a:r>
          </a:p>
          <a:p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1443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/>
          </p:cNvSpPr>
          <p:nvPr/>
        </p:nvSpPr>
        <p:spPr>
          <a:xfrm>
            <a:off x="296260" y="56551"/>
            <a:ext cx="8093365" cy="763525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bg1"/>
                </a:solidFill>
                <a:latin typeface="Algerian" panose="04020705040A02060702" pitchFamily="82" charset="0"/>
              </a:rPr>
              <a:t>P</a:t>
            </a:r>
            <a:r>
              <a:rPr lang="en-US" b="1" dirty="0" smtClean="0">
                <a:solidFill>
                  <a:schemeClr val="bg1"/>
                </a:solidFill>
                <a:latin typeface="Algerian" panose="04020705040A02060702" pitchFamily="82" charset="0"/>
              </a:rPr>
              <a:t> V Curve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99050" y="1960930"/>
            <a:ext cx="265046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bg1"/>
                </a:solidFill>
              </a:rPr>
              <a:t>PV Analysis </a:t>
            </a:r>
          </a:p>
          <a:p>
            <a:r>
              <a:rPr lang="en-US" sz="2400" b="1" dirty="0" smtClean="0">
                <a:solidFill>
                  <a:schemeClr val="bg1"/>
                </a:solidFill>
              </a:rPr>
              <a:t>     at BUS 14</a:t>
            </a:r>
          </a:p>
          <a:p>
            <a:endParaRPr lang="en-US" sz="2400" b="1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bg1"/>
                </a:solidFill>
              </a:rPr>
              <a:t>Using </a:t>
            </a:r>
            <a:r>
              <a:rPr lang="en-US" sz="2400" b="1" dirty="0" err="1" smtClean="0">
                <a:solidFill>
                  <a:schemeClr val="bg1"/>
                </a:solidFill>
              </a:rPr>
              <a:t>MatPower</a:t>
            </a:r>
            <a:endParaRPr lang="en-US" sz="2400" b="1" dirty="0" smtClean="0">
              <a:solidFill>
                <a:schemeClr val="bg1"/>
              </a:solidFill>
            </a:endParaRPr>
          </a:p>
          <a:p>
            <a:endParaRPr lang="en-US" sz="2400" b="1" dirty="0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670" y="930426"/>
            <a:ext cx="5333333" cy="40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/>
          </p:cNvSpPr>
          <p:nvPr/>
        </p:nvSpPr>
        <p:spPr>
          <a:xfrm>
            <a:off x="296260" y="56551"/>
            <a:ext cx="8093365" cy="763525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bg1"/>
                </a:solidFill>
                <a:latin typeface="Algerian" panose="04020705040A02060702" pitchFamily="82" charset="0"/>
              </a:rPr>
              <a:t>P</a:t>
            </a:r>
            <a:r>
              <a:rPr lang="en-US" b="1" dirty="0" smtClean="0">
                <a:solidFill>
                  <a:schemeClr val="bg1"/>
                </a:solidFill>
                <a:latin typeface="Algerian" panose="04020705040A02060702" pitchFamily="82" charset="0"/>
              </a:rPr>
              <a:t> V Curve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6015" y="820076"/>
            <a:ext cx="5333333" cy="40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5914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371</Words>
  <Application>Microsoft Office PowerPoint</Application>
  <PresentationFormat>On-screen Show (16:9)</PresentationFormat>
  <Paragraphs>146</Paragraphs>
  <Slides>24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 Unicode MS</vt:lpstr>
      <vt:lpstr>Algerian</vt:lpstr>
      <vt:lpstr>Arial</vt:lpstr>
      <vt:lpstr>Calibri</vt:lpstr>
      <vt:lpstr>Office Theme</vt:lpstr>
      <vt:lpstr>Weakest Bus Identification and  Voltage Stability Improvement</vt:lpstr>
      <vt:lpstr>Test System </vt:lpstr>
      <vt:lpstr>Theory</vt:lpstr>
      <vt:lpstr>PowerPoint Presentation</vt:lpstr>
      <vt:lpstr>P V Curve</vt:lpstr>
      <vt:lpstr>Q V Curve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2023-03-01T15:36:16Z</dcterms:modified>
</cp:coreProperties>
</file>