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46" r:id="rId4"/>
  </p:sldMasterIdLst>
  <p:notesMasterIdLst>
    <p:notesMasterId r:id="rId18"/>
  </p:notesMasterIdLst>
  <p:sldIdLst>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6" d="100"/>
          <a:sy n="76" d="100"/>
        </p:scale>
        <p:origin x="792" y="1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48.735"/>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50.862"/>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51.452"/>
    </inkml:context>
    <inkml:brush xml:id="br0">
      <inkml:brushProperty name="width" value="0.035" units="cm"/>
      <inkml:brushProperty name="height" value="0.035" units="cm"/>
      <inkml:brushProperty name="color" value="#E71224"/>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32.835"/>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34.256"/>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35.363"/>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36.065"/>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37.091"/>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45.277"/>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46.692"/>
    </inkml:context>
    <inkml:brush xml:id="br0">
      <inkml:brushProperty name="width" value="0.035" units="cm"/>
      <inkml:brushProperty name="height" value="0.035" units="cm"/>
      <inkml:brushProperty name="color" value="#E71224"/>
    </inkml:brush>
  </inkml:definitions>
  <inkml:trace contextRef="#ctx0" brushRef="#br0">1 5 24575,'0'-4'0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30T21:27:50.677"/>
    </inkml:context>
    <inkml:brush xml:id="br0">
      <inkml:brushProperty name="width" value="0.035" units="cm"/>
      <inkml:brushProperty name="height" value="0.035"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5DA12-E572-400E-8ACA-11ED8491D9D5}" type="datetimeFigureOut">
              <a:rPr lang="en-US" smtClean="0"/>
              <a:t>9/3/2025</a:t>
            </a:fld>
            <a:endParaRPr lang="en-US"/>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Substituent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500901-3B2D-4092-82A4-2D8C4EA51642}" type="slidenum">
              <a:rPr lang="en-US" smtClean="0"/>
              <a:t>‹#›</a:t>
            </a:fld>
            <a:endParaRPr lang="en-US"/>
          </a:p>
        </p:txBody>
      </p:sp>
    </p:spTree>
    <p:extLst>
      <p:ext uri="{BB962C8B-B14F-4D97-AF65-F5344CB8AC3E}">
        <p14:creationId xmlns:p14="http://schemas.microsoft.com/office/powerpoint/2010/main" val="297329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en-US" dirty="0"/>
          </a:p>
        </p:txBody>
      </p:sp>
      <p:sp>
        <p:nvSpPr>
          <p:cNvPr id="4" name="Substituent număr diapozitiv 3"/>
          <p:cNvSpPr>
            <a:spLocks noGrp="1"/>
          </p:cNvSpPr>
          <p:nvPr>
            <p:ph type="sldNum" sz="quarter" idx="5"/>
          </p:nvPr>
        </p:nvSpPr>
        <p:spPr/>
        <p:txBody>
          <a:bodyPr/>
          <a:lstStyle/>
          <a:p>
            <a:fld id="{03500901-3B2D-4092-82A4-2D8C4EA51642}" type="slidenum">
              <a:rPr lang="en-US" smtClean="0"/>
              <a:t>12</a:t>
            </a:fld>
            <a:endParaRPr lang="en-US"/>
          </a:p>
        </p:txBody>
      </p:sp>
    </p:spTree>
    <p:extLst>
      <p:ext uri="{BB962C8B-B14F-4D97-AF65-F5344CB8AC3E}">
        <p14:creationId xmlns:p14="http://schemas.microsoft.com/office/powerpoint/2010/main" val="1068523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26916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u și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073ED0CC-082F-4160-86E5-0D6041F12778}"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6961263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073ED0CC-082F-4160-86E5-0D6041F12778}"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9140981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e de vizită">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073ED0CC-082F-4160-86E5-0D6041F12778}" type="datetime1">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7782497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t carte de vizită">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073ED0CC-082F-4160-86E5-0D6041F12778}" type="datetime1">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7427451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devărat sau fals">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ro-RO"/>
              <a:t>Faceți clic pentru a edita stilul de titlu coordonator</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o-RO"/>
              <a:t>Faceţi clic pentru a edita Master stiluri text</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o-RO"/>
              <a:t>Faceţi clic pentru a edita Master stiluri text</a:t>
            </a:r>
          </a:p>
        </p:txBody>
      </p:sp>
      <p:sp>
        <p:nvSpPr>
          <p:cNvPr id="5" name="Date Placeholder 4"/>
          <p:cNvSpPr>
            <a:spLocks noGrp="1"/>
          </p:cNvSpPr>
          <p:nvPr>
            <p:ph type="dt" sz="half" idx="10"/>
          </p:nvPr>
        </p:nvSpPr>
        <p:spPr/>
        <p:txBody>
          <a:bodyPr/>
          <a:lstStyle/>
          <a:p>
            <a:fld id="{073ED0CC-082F-4160-86E5-0D6041F12778}" type="datetime1">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1794008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ncho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9247943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073ED0CC-082F-4160-86E5-0D6041F12778}"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813876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ro-RO"/>
              <a:t>Faceți clic pentru a edita stilul de titlu coordonator</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86831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Faceţi clic pentru a edita Master stiluri text</a:t>
            </a:r>
          </a:p>
        </p:txBody>
      </p:sp>
      <p:sp>
        <p:nvSpPr>
          <p:cNvPr id="4" name="Date Placeholder 3"/>
          <p:cNvSpPr>
            <a:spLocks noGrp="1"/>
          </p:cNvSpPr>
          <p:nvPr>
            <p:ph type="dt" sz="half" idx="10"/>
          </p:nvPr>
        </p:nvSpPr>
        <p:spPr/>
        <p:txBody>
          <a:bodyPr/>
          <a:lstStyle/>
          <a:p>
            <a:fld id="{CAE507A8-A5CF-4D38-AB86-7EDDA87A85D4}" type="datetime1">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00801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04698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Faceţi clic pentru a edita Master stiluri text</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708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3166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3108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ro-RO"/>
              <a:t>Faceți clic pentru a edita stilul de titlu coordonator</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3E0277FD-7DE6-41D4-930D-AC99F5AFE54E}" type="datetime1">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043228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ro-RO"/>
              <a:t>Faceți clic pentru a edita stilul de titlu coordonator</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o-RO"/>
              <a:t>Faceți clic pe pictogramă pentru a adăuga o imagine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Faceţi clic pentru a edita Master stiluri text</a:t>
            </a:r>
          </a:p>
        </p:txBody>
      </p:sp>
      <p:sp>
        <p:nvSpPr>
          <p:cNvPr id="5" name="Date Placeholder 4"/>
          <p:cNvSpPr>
            <a:spLocks noGrp="1"/>
          </p:cNvSpPr>
          <p:nvPr>
            <p:ph type="dt" sz="half" idx="10"/>
          </p:nvPr>
        </p:nvSpPr>
        <p:spPr/>
        <p:txBody>
          <a:bodyPr/>
          <a:lstStyle/>
          <a:p>
            <a:fld id="{9EA15526-7079-4B7B-987C-1B5FAE11A0FF}" type="datetime1">
              <a:rPr lang="en-US" smtClean="0"/>
              <a:t>9/3/2025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3960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ro-RO"/>
              <a:t>Faceţi clic pentru a edita Master stiluri text</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073ED0CC-082F-4160-86E5-0D6041F12778}" type="datetime1">
              <a:rPr lang="en-US" smtClean="0"/>
              <a:t>9/3/2025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577302485"/>
      </p:ext>
    </p:extLst>
  </p:cSld>
  <p:clrMap bg1="lt1" tx1="dk1" bg2="lt2" tx2="dk2" accent1="accent1" accent2="accent2" accent3="accent3" accent4="accent4" accent5="accent5" accent6="accent6" hlink="hlink" folHlink="folHlink"/>
  <p:sldLayoutIdLst>
    <p:sldLayoutId id="2147483947" r:id="rId1"/>
    <p:sldLayoutId id="2147483948" r:id="rId2"/>
    <p:sldLayoutId id="2147483949" r:id="rId3"/>
    <p:sldLayoutId id="2147483950" r:id="rId4"/>
    <p:sldLayoutId id="2147483951" r:id="rId5"/>
    <p:sldLayoutId id="2147483952" r:id="rId6"/>
    <p:sldLayoutId id="2147483953" r:id="rId7"/>
    <p:sldLayoutId id="2147483954" r:id="rId8"/>
    <p:sldLayoutId id="2147483955" r:id="rId9"/>
    <p:sldLayoutId id="2147483956" r:id="rId10"/>
    <p:sldLayoutId id="2147483957" r:id="rId11"/>
    <p:sldLayoutId id="2147483958" r:id="rId12"/>
    <p:sldLayoutId id="2147483959" r:id="rId13"/>
    <p:sldLayoutId id="2147483960" r:id="rId14"/>
    <p:sldLayoutId id="2147483961" r:id="rId15"/>
    <p:sldLayoutId id="2147483962"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customXml" Target="../ink/ink11.xml"/><Relationship Id="rId3" Type="http://schemas.openxmlformats.org/officeDocument/2006/relationships/image" Target="../media/image2.png"/><Relationship Id="rId7" Type="http://schemas.openxmlformats.org/officeDocument/2006/relationships/customXml" Target="../ink/ink6.xml"/><Relationship Id="rId12" Type="http://schemas.openxmlformats.org/officeDocument/2006/relationships/customXml" Target="../ink/ink10.xml"/><Relationship Id="rId2" Type="http://schemas.openxmlformats.org/officeDocument/2006/relationships/customXml" Target="../ink/ink2.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customXml" Target="../ink/ink9.xml"/><Relationship Id="rId5" Type="http://schemas.openxmlformats.org/officeDocument/2006/relationships/customXml" Target="../ink/ink4.xml"/><Relationship Id="rId10" Type="http://schemas.openxmlformats.org/officeDocument/2006/relationships/image" Target="../media/image3.png"/><Relationship Id="rId4" Type="http://schemas.openxmlformats.org/officeDocument/2006/relationships/customXml" Target="../ink/ink3.xml"/><Relationship Id="rId9" Type="http://schemas.openxmlformats.org/officeDocument/2006/relationships/customXml" Target="../ink/ink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large, sitting, white, numbers">
            <a:extLst>
              <a:ext uri="{FF2B5EF4-FFF2-40B4-BE49-F238E27FC236}">
                <a16:creationId xmlns:a16="http://schemas.microsoft.com/office/drawing/2014/main" id="{9A5D9ED1-DFCC-4799-89E2-D118451B98DF}"/>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0" y="137124"/>
            <a:ext cx="12191356" cy="685800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2255693" y="2111478"/>
            <a:ext cx="6740821" cy="2635044"/>
          </a:xfrm>
        </p:spPr>
        <p:txBody>
          <a:bodyPr>
            <a:normAutofit fontScale="90000"/>
          </a:bodyPr>
          <a:lstStyle/>
          <a:p>
            <a:r>
              <a:rPr lang="en-US" sz="8900" b="1" dirty="0">
                <a:solidFill>
                  <a:schemeClr val="tx1">
                    <a:lumMod val="85000"/>
                    <a:lumOff val="15000"/>
                  </a:schemeClr>
                </a:solidFill>
                <a:latin typeface="Algerian" panose="04020705040A02060702" pitchFamily="82" charset="0"/>
              </a:rPr>
              <a:t>PROIECT FINAL</a:t>
            </a:r>
            <a:br>
              <a:rPr lang="en-US" sz="4000" dirty="0">
                <a:latin typeface="Algerian" panose="04020705040A02060702" pitchFamily="82" charset="0"/>
              </a:rPr>
            </a:br>
            <a:br>
              <a:rPr lang="en-US" sz="4000" dirty="0">
                <a:latin typeface="Algerian" panose="04020705040A02060702" pitchFamily="82" charset="0"/>
              </a:rPr>
            </a:br>
            <a:br>
              <a:rPr lang="en-US" sz="4000" dirty="0">
                <a:latin typeface="Algerian" panose="04020705040A02060702" pitchFamily="82" charset="0"/>
              </a:rPr>
            </a:br>
            <a:endParaRPr lang="en-US" sz="4000" dirty="0">
              <a:latin typeface="Algerian" panose="04020705040A02060702" pitchFamily="82" charset="0"/>
            </a:endParaRP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8029062" y="5082166"/>
            <a:ext cx="3485072" cy="1026544"/>
          </a:xfrm>
        </p:spPr>
        <p:txBody>
          <a:bodyPr>
            <a:noAutofit/>
          </a:bodyPr>
          <a:lstStyle/>
          <a:p>
            <a:pPr algn="l"/>
            <a:r>
              <a:rPr lang="en-US" sz="4000" b="1" dirty="0">
                <a:latin typeface="Algerian" panose="04020705040A02060702" pitchFamily="82" charset="0"/>
              </a:rPr>
              <a:t>Safir Ionel</a:t>
            </a:r>
          </a:p>
          <a:p>
            <a:pPr algn="l"/>
            <a:r>
              <a:rPr lang="en-US" sz="4000" b="1" dirty="0">
                <a:latin typeface="Algerian" panose="04020705040A02060702" pitchFamily="82" charset="0"/>
              </a:rPr>
              <a:t>05.09.2025</a:t>
            </a:r>
          </a:p>
        </p:txBody>
      </p:sp>
      <mc:AlternateContent xmlns:mc="http://schemas.openxmlformats.org/markup-compatibility/2006" xmlns:p14="http://schemas.microsoft.com/office/powerpoint/2010/main">
        <mc:Choice Requires="p14">
          <p:contentPart p14:bwMode="auto" r:id="rId3">
            <p14:nvContentPartPr>
              <p14:cNvPr id="4" name="Cerneală 3">
                <a:extLst>
                  <a:ext uri="{FF2B5EF4-FFF2-40B4-BE49-F238E27FC236}">
                    <a16:creationId xmlns:a16="http://schemas.microsoft.com/office/drawing/2014/main" id="{E4057AF0-6706-F34F-985C-47DADEC1374F}"/>
                  </a:ext>
                </a:extLst>
              </p14:cNvPr>
              <p14:cNvContentPartPr/>
              <p14:nvPr/>
            </p14:nvContentPartPr>
            <p14:xfrm>
              <a:off x="4670257" y="2910310"/>
              <a:ext cx="360" cy="360"/>
            </p14:xfrm>
          </p:contentPart>
        </mc:Choice>
        <mc:Fallback xmlns="">
          <p:pic>
            <p:nvPicPr>
              <p:cNvPr id="4" name="Cerneală 3">
                <a:extLst>
                  <a:ext uri="{FF2B5EF4-FFF2-40B4-BE49-F238E27FC236}">
                    <a16:creationId xmlns:a16="http://schemas.microsoft.com/office/drawing/2014/main" id="{E4057AF0-6706-F34F-985C-47DADEC1374F}"/>
                  </a:ext>
                </a:extLst>
              </p:cNvPr>
              <p:cNvPicPr/>
              <p:nvPr/>
            </p:nvPicPr>
            <p:blipFill>
              <a:blip r:embed="rId4"/>
              <a:stretch>
                <a:fillRect/>
              </a:stretch>
            </p:blipFill>
            <p:spPr>
              <a:xfrm>
                <a:off x="4664137" y="2904190"/>
                <a:ext cx="12600" cy="12600"/>
              </a:xfrm>
              <a:prstGeom prst="rect">
                <a:avLst/>
              </a:prstGeom>
            </p:spPr>
          </p:pic>
        </mc:Fallback>
      </mc:AlternateContent>
    </p:spTree>
    <p:extLst>
      <p:ext uri="{BB962C8B-B14F-4D97-AF65-F5344CB8AC3E}">
        <p14:creationId xmlns:p14="http://schemas.microsoft.com/office/powerpoint/2010/main" val="1583120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484EACEE-7F93-4C10-275D-D8CE206B95BB}"/>
              </a:ext>
            </a:extLst>
          </p:cNvPr>
          <p:cNvSpPr>
            <a:spLocks noGrp="1"/>
          </p:cNvSpPr>
          <p:nvPr>
            <p:ph type="title"/>
          </p:nvPr>
        </p:nvSpPr>
        <p:spPr>
          <a:xfrm>
            <a:off x="1740311" y="678306"/>
            <a:ext cx="9076044" cy="5501387"/>
          </a:xfrm>
        </p:spPr>
        <p:txBody>
          <a:bodyPr>
            <a:normAutofit/>
          </a:bodyPr>
          <a:lstStyle/>
          <a:p>
            <a:r>
              <a:rPr lang="en-US" sz="2000" dirty="0" err="1">
                <a:latin typeface="Arial" panose="020B0604020202020204" pitchFamily="34" charset="0"/>
                <a:cs typeface="Arial" panose="020B0604020202020204" pitchFamily="34" charset="0"/>
              </a:rPr>
              <a:t>Avantajele</a:t>
            </a:r>
            <a:r>
              <a:rPr lang="en-US" sz="2000" dirty="0">
                <a:latin typeface="Arial" panose="020B0604020202020204" pitchFamily="34" charset="0"/>
                <a:cs typeface="Arial" panose="020B0604020202020204" pitchFamily="34" charset="0"/>
              </a:rPr>
              <a:t> TDD:</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 Prin </a:t>
            </a:r>
            <a:r>
              <a:rPr lang="en-US" sz="2000" dirty="0" err="1">
                <a:latin typeface="Arial" panose="020B0604020202020204" pitchFamily="34" charset="0"/>
                <a:cs typeface="Arial" panose="020B0604020202020204" pitchFamily="34" charset="0"/>
              </a:rPr>
              <a:t>scrierea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testelor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înaintea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codului</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asigură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fiecare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funcționalitate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testată</a:t>
            </a:r>
            <a:r>
              <a:rPr lang="en-US" sz="2000" dirty="0">
                <a:latin typeface="Arial" panose="020B0604020202020204" pitchFamily="34" charset="0"/>
                <a:cs typeface="Arial" panose="020B0604020202020204" pitchFamily="34" charset="0"/>
              </a:rPr>
              <a:t> de la </a:t>
            </a:r>
            <a:r>
              <a:rPr lang="en-US" sz="2000" dirty="0" err="1">
                <a:latin typeface="Arial" panose="020B0604020202020204" pitchFamily="34" charset="0"/>
                <a:cs typeface="Arial" panose="020B0604020202020204" pitchFamily="34" charset="0"/>
              </a:rPr>
              <a:t>început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reduce </a:t>
            </a:r>
            <a:r>
              <a:rPr lang="en-US" sz="2000" dirty="0" err="1">
                <a:latin typeface="Arial" panose="020B0604020202020204" pitchFamily="34" charset="0"/>
                <a:cs typeface="Arial" panose="020B0604020202020204" pitchFamily="34" charset="0"/>
              </a:rPr>
              <a:t>numărul</a:t>
            </a:r>
            <a:r>
              <a:rPr lang="en-US" sz="2000" dirty="0">
                <a:latin typeface="Arial" panose="020B0604020202020204" pitchFamily="34" charset="0"/>
                <a:cs typeface="Arial" panose="020B0604020202020204" pitchFamily="34" charset="0"/>
              </a:rPr>
              <a:t> de bug-</a:t>
            </a:r>
            <a:r>
              <a:rPr lang="en-US" sz="2000" dirty="0" err="1">
                <a:latin typeface="Arial" panose="020B0604020202020204" pitchFamily="34" charset="0"/>
                <a:cs typeface="Arial" panose="020B0604020202020204" pitchFamily="34" charset="0"/>
              </a:rPr>
              <a:t>uri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a:t>
            </a:r>
            <a:r>
              <a:rPr lang="en-US" sz="2000" dirty="0">
                <a:latin typeface="Arial" panose="020B0604020202020204" pitchFamily="34" charset="0"/>
                <a:cs typeface="Arial" panose="020B0604020202020204" pitchFamily="34" charset="0"/>
              </a:rPr>
              <a:t> sunt </a:t>
            </a:r>
            <a:r>
              <a:rPr lang="en-US" sz="2000" dirty="0" err="1">
                <a:latin typeface="Arial" panose="020B0604020202020204" pitchFamily="34" charset="0"/>
                <a:cs typeface="Arial" panose="020B0604020202020204" pitchFamily="34" charset="0"/>
              </a:rPr>
              <a:t>urmărite</a:t>
            </a:r>
            <a:r>
              <a:rPr lang="en-US" sz="2000" dirty="0">
                <a:latin typeface="Arial" panose="020B0604020202020204" pitchFamily="34" charset="0"/>
                <a:cs typeface="Arial" panose="020B0604020202020204" pitchFamily="34" charset="0"/>
              </a:rPr>
              <a:t> de-a </a:t>
            </a:r>
            <a:r>
              <a:rPr lang="en-US" sz="2000" dirty="0" err="1">
                <a:latin typeface="Arial" panose="020B0604020202020204" pitchFamily="34" charset="0"/>
                <a:cs typeface="Arial" panose="020B0604020202020204" pitchFamily="34" charset="0"/>
              </a:rPr>
              <a:t>lungul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întregului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proces</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dezvoltare</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Îmbunătățirea</a:t>
            </a:r>
            <a:r>
              <a:rPr lang="en-US" sz="2000" dirty="0">
                <a:latin typeface="Arial" panose="020B0604020202020204" pitchFamily="34" charset="0"/>
                <a:cs typeface="Arial" panose="020B0604020202020204" pitchFamily="34" charset="0"/>
              </a:rPr>
              <a:t> design-</a:t>
            </a:r>
            <a:r>
              <a:rPr lang="en-US" sz="2000" dirty="0" err="1">
                <a:latin typeface="Arial" panose="020B0604020202020204" pitchFamily="34" charset="0"/>
                <a:cs typeface="Arial" panose="020B0604020202020204" pitchFamily="34" charset="0"/>
              </a:rPr>
              <a:t>ului</a:t>
            </a:r>
            <a:r>
              <a:rPr lang="en-US" sz="2000" dirty="0">
                <a:latin typeface="Arial" panose="020B0604020202020204" pitchFamily="34" charset="0"/>
                <a:cs typeface="Arial" panose="020B0604020202020204" pitchFamily="34" charset="0"/>
              </a:rPr>
              <a:t> software, </a:t>
            </a:r>
            <a:r>
              <a:rPr lang="en-US" sz="2000" dirty="0" err="1">
                <a:latin typeface="Arial" panose="020B0604020202020204" pitchFamily="34" charset="0"/>
                <a:cs typeface="Arial" panose="020B0604020202020204" pitchFamily="34" charset="0"/>
              </a:rPr>
              <a:t>deoarece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testele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unitare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forțează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programatori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gândească</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structură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organizată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modulară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ușor</a:t>
            </a:r>
            <a:r>
              <a:rPr lang="en-US" sz="2000" dirty="0">
                <a:latin typeface="Arial" panose="020B0604020202020204" pitchFamily="34" charset="0"/>
                <a:cs typeface="Arial" panose="020B0604020202020204" pitchFamily="34" charset="0"/>
              </a:rPr>
              <a:t> de</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întreținut</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Asigură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concentrarea</a:t>
            </a:r>
            <a:r>
              <a:rPr lang="en-US" sz="2000" dirty="0">
                <a:latin typeface="Arial" panose="020B0604020202020204" pitchFamily="34" charset="0"/>
                <a:cs typeface="Arial" panose="020B0604020202020204" pitchFamily="34" charset="0"/>
              </a:rPr>
              <a:t> pe </a:t>
            </a:r>
            <a:r>
              <a:rPr lang="en-US" sz="2000" dirty="0" err="1">
                <a:latin typeface="Arial" panose="020B0604020202020204" pitchFamily="34" charset="0"/>
                <a:cs typeface="Arial" panose="020B0604020202020204" pitchFamily="34" charset="0"/>
              </a:rPr>
              <a:t>testare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asigurând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astfel</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aplicație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mai</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apropiată</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nevoile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clientului</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 Debugging-ul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ușor</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făcut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deoarece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funcționalitatea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deja</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spartă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unități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logice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foarte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mici</a:t>
            </a:r>
            <a:r>
              <a:rPr lang="en-US"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3384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AF8CD4B-A916-AD37-5AA7-D7125F7D8AF2}"/>
              </a:ext>
            </a:extLst>
          </p:cNvPr>
          <p:cNvSpPr>
            <a:spLocks noGrp="1"/>
          </p:cNvSpPr>
          <p:nvPr>
            <p:ph type="title"/>
          </p:nvPr>
        </p:nvSpPr>
        <p:spPr>
          <a:xfrm>
            <a:off x="1767015" y="801091"/>
            <a:ext cx="8911687" cy="545929"/>
          </a:xfrm>
        </p:spPr>
        <p:txBody>
          <a:bodyPr>
            <a:normAutofit/>
          </a:bodyPr>
          <a:lstStyle/>
          <a:p>
            <a:r>
              <a:rPr lang="en-US" sz="2400" dirty="0">
                <a:latin typeface="Arial" panose="020B0604020202020204" pitchFamily="34" charset="0"/>
                <a:cs typeface="Arial" panose="020B0604020202020204" pitchFamily="34" charset="0"/>
              </a:rPr>
              <a:t>9.Ce </a:t>
            </a:r>
            <a:r>
              <a:rPr lang="en-US" sz="2400" dirty="0" err="1">
                <a:latin typeface="Arial" panose="020B0604020202020204" pitchFamily="34" charset="0"/>
                <a:cs typeface="Arial" panose="020B0604020202020204" pitchFamily="34" charset="0"/>
              </a:rPr>
              <a:t>este</a:t>
            </a:r>
            <a:r>
              <a:rPr lang="en-US" sz="2400" dirty="0">
                <a:latin typeface="Arial" panose="020B0604020202020204" pitchFamily="34" charset="0"/>
                <a:cs typeface="Arial" panose="020B0604020202020204" pitchFamily="34" charset="0"/>
              </a:rPr>
              <a:t> BDD </a:t>
            </a:r>
            <a:r>
              <a:rPr lang="en-US" sz="2400" dirty="0" err="1">
                <a:latin typeface="Arial" panose="020B0604020202020204" pitchFamily="34" charset="0"/>
                <a:cs typeface="Arial" panose="020B0604020202020204" pitchFamily="34" charset="0"/>
              </a:rPr>
              <a:t>si</a:t>
            </a:r>
            <a:r>
              <a:rPr lang="en-US" sz="2400" dirty="0">
                <a:latin typeface="Arial" panose="020B0604020202020204" pitchFamily="34" charset="0"/>
                <a:cs typeface="Arial" panose="020B0604020202020204" pitchFamily="34" charset="0"/>
              </a:rPr>
              <a:t> cum se </a:t>
            </a:r>
            <a:r>
              <a:rPr lang="en-US" sz="2400" dirty="0" err="1">
                <a:latin typeface="Arial" panose="020B0604020202020204" pitchFamily="34" charset="0"/>
                <a:cs typeface="Arial" panose="020B0604020202020204" pitchFamily="34" charset="0"/>
              </a:rPr>
              <a:t>aplica</a:t>
            </a:r>
            <a:r>
              <a:rPr lang="en-US" sz="2400" dirty="0">
                <a:latin typeface="Arial" panose="020B0604020202020204" pitchFamily="34" charset="0"/>
                <a:cs typeface="Arial" panose="020B0604020202020204" pitchFamily="34" charset="0"/>
              </a:rPr>
              <a:t> in </a:t>
            </a:r>
            <a:r>
              <a:rPr lang="en-US" sz="2400" dirty="0" err="1">
                <a:latin typeface="Arial" panose="020B0604020202020204" pitchFamily="34" charset="0"/>
                <a:cs typeface="Arial" panose="020B0604020202020204" pitchFamily="34" charset="0"/>
              </a:rPr>
              <a:t>testarea</a:t>
            </a:r>
            <a:r>
              <a:rPr lang="en-US" sz="2400" dirty="0">
                <a:latin typeface="Arial" panose="020B0604020202020204" pitchFamily="34" charset="0"/>
                <a:cs typeface="Arial" panose="020B0604020202020204" pitchFamily="34" charset="0"/>
              </a:rPr>
              <a:t> </a:t>
            </a:r>
            <a:r>
              <a:rPr lang="en-US" sz="2400" dirty="0" err="1">
                <a:latin typeface="Arial" panose="020B0604020202020204" pitchFamily="34" charset="0"/>
                <a:cs typeface="Arial" panose="020B0604020202020204" pitchFamily="34" charset="0"/>
              </a:rPr>
              <a:t>unei</a:t>
            </a:r>
            <a:r>
              <a:rPr lang="en-US" sz="2400" dirty="0">
                <a:latin typeface="Arial" panose="020B0604020202020204" pitchFamily="34" charset="0"/>
                <a:cs typeface="Arial" panose="020B0604020202020204" pitchFamily="34" charset="0"/>
              </a:rPr>
              <a:t> API?</a:t>
            </a:r>
          </a:p>
        </p:txBody>
      </p:sp>
      <p:sp>
        <p:nvSpPr>
          <p:cNvPr id="3" name="Substituent conținut 2">
            <a:extLst>
              <a:ext uri="{FF2B5EF4-FFF2-40B4-BE49-F238E27FC236}">
                <a16:creationId xmlns:a16="http://schemas.microsoft.com/office/drawing/2014/main" id="{9036B383-8D7C-9477-FA13-F8F8C9736D1D}"/>
              </a:ext>
            </a:extLst>
          </p:cNvPr>
          <p:cNvSpPr>
            <a:spLocks noGrp="1"/>
          </p:cNvSpPr>
          <p:nvPr>
            <p:ph idx="1"/>
          </p:nvPr>
        </p:nvSpPr>
        <p:spPr>
          <a:xfrm>
            <a:off x="1546992" y="1622323"/>
            <a:ext cx="8915400" cy="3777622"/>
          </a:xfrm>
        </p:spPr>
        <p:txBody>
          <a:bodyPr>
            <a:normAutofit/>
          </a:bodyPr>
          <a:lstStyle/>
          <a:p>
            <a:pPr marL="0" indent="0">
              <a:buNone/>
            </a:pPr>
            <a:r>
              <a:rPr lang="en-US" sz="2000" dirty="0">
                <a:latin typeface="Arial" panose="020B0604020202020204" pitchFamily="34" charset="0"/>
                <a:cs typeface="Arial" panose="020B0604020202020204" pitchFamily="34" charset="0"/>
              </a:rPr>
              <a:t>	BDD - Behavior Driven Development- </a:t>
            </a:r>
            <a:r>
              <a:rPr lang="en-US" sz="2000" dirty="0" err="1">
                <a:latin typeface="Arial" panose="020B0604020202020204" pitchFamily="34" charset="0"/>
                <a:cs typeface="Arial" panose="020B0604020202020204" pitchFamily="34" charset="0"/>
              </a:rPr>
              <a:t>metodă</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dezvoltare</a:t>
            </a:r>
            <a:r>
              <a:rPr lang="en-US" sz="2000" dirty="0">
                <a:latin typeface="Arial" panose="020B0604020202020204" pitchFamily="34" charset="0"/>
                <a:cs typeface="Arial" panose="020B0604020202020204" pitchFamily="34" charset="0"/>
              </a:rPr>
              <a:t> software </a:t>
            </a:r>
            <a:r>
              <a:rPr lang="en-US" sz="2000" dirty="0" err="1">
                <a:latin typeface="Arial" panose="020B0604020202020204" pitchFamily="34" charset="0"/>
                <a:cs typeface="Arial" panose="020B0604020202020204" pitchFamily="34" charset="0"/>
              </a:rPr>
              <a:t>centrată</a:t>
            </a:r>
            <a:r>
              <a:rPr lang="en-US" sz="2000" dirty="0">
                <a:latin typeface="Arial" panose="020B0604020202020204" pitchFamily="34" charset="0"/>
                <a:cs typeface="Arial" panose="020B0604020202020204" pitchFamily="34" charset="0"/>
              </a:rPr>
              <a:t> pe o </a:t>
            </a:r>
            <a:r>
              <a:rPr lang="en-US" sz="2000" dirty="0" err="1">
                <a:latin typeface="Arial" panose="020B0604020202020204" pitchFamily="34" charset="0"/>
                <a:cs typeface="Arial" panose="020B0604020202020204" pitchFamily="34" charset="0"/>
              </a:rPr>
              <a:t>suita</a:t>
            </a:r>
            <a:r>
              <a:rPr lang="en-US" sz="2000" dirty="0">
                <a:latin typeface="Arial" panose="020B0604020202020204" pitchFamily="34" charset="0"/>
                <a:cs typeface="Arial" panose="020B0604020202020204" pitchFamily="34" charset="0"/>
              </a:rPr>
              <a:t> de teste </a:t>
            </a:r>
            <a:r>
              <a:rPr lang="en-US" sz="2000" dirty="0" err="1">
                <a:latin typeface="Arial" panose="020B0604020202020204" pitchFamily="34" charset="0"/>
                <a:cs typeface="Arial" panose="020B0604020202020204" pitchFamily="34" charset="0"/>
              </a:rPr>
              <a:t>deja</a:t>
            </a:r>
            <a:r>
              <a:rPr lang="en-US" sz="2000" dirty="0">
                <a:latin typeface="Arial" panose="020B0604020202020204" pitchFamily="34" charset="0"/>
                <a:cs typeface="Arial" panose="020B0604020202020204" pitchFamily="34" charset="0"/>
              </a:rPr>
              <a:t> create pe </a:t>
            </a:r>
            <a:r>
              <a:rPr lang="en-US" sz="2000" dirty="0" err="1">
                <a:latin typeface="Arial" panose="020B0604020202020204" pitchFamily="34" charset="0"/>
                <a:cs typeface="Arial" panose="020B0604020202020204" pitchFamily="34" charset="0"/>
              </a:rPr>
              <a:t>cerintele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clientului</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Activitățile</a:t>
            </a:r>
            <a:r>
              <a:rPr lang="en-US" sz="2000" dirty="0">
                <a:latin typeface="Arial" panose="020B0604020202020204" pitchFamily="34" charset="0"/>
                <a:cs typeface="Arial" panose="020B0604020202020204" pitchFamily="34" charset="0"/>
              </a:rPr>
              <a:t> din </a:t>
            </a:r>
            <a:r>
              <a:rPr lang="en-US" sz="2000" dirty="0" err="1">
                <a:latin typeface="Arial" panose="020B0604020202020204" pitchFamily="34" charset="0"/>
                <a:cs typeface="Arial" panose="020B0604020202020204" pitchFamily="34" charset="0"/>
              </a:rPr>
              <a:t>suita</a:t>
            </a:r>
            <a:r>
              <a:rPr lang="en-US" sz="2000" dirty="0">
                <a:latin typeface="Arial" panose="020B0604020202020204" pitchFamily="34" charset="0"/>
                <a:cs typeface="Arial" panose="020B0604020202020204" pitchFamily="34" charset="0"/>
              </a:rPr>
              <a:t> BDD sunt </a:t>
            </a:r>
            <a:r>
              <a:rPr lang="en-US" sz="2000" dirty="0" err="1">
                <a:latin typeface="Arial" panose="020B0604020202020204" pitchFamily="34" charset="0"/>
                <a:cs typeface="Arial" panose="020B0604020202020204" pitchFamily="34" charset="0"/>
              </a:rPr>
              <a:t>similare</a:t>
            </a:r>
            <a:r>
              <a:rPr lang="en-US" sz="2000" dirty="0">
                <a:latin typeface="Arial" panose="020B0604020202020204" pitchFamily="34" charset="0"/>
                <a:cs typeface="Arial" panose="020B0604020202020204" pitchFamily="34" charset="0"/>
              </a:rPr>
              <a:t> cu </a:t>
            </a:r>
            <a:r>
              <a:rPr lang="en-US" sz="2000" dirty="0" err="1">
                <a:latin typeface="Arial" panose="020B0604020202020204" pitchFamily="34" charset="0"/>
                <a:cs typeface="Arial" panose="020B0604020202020204" pitchFamily="34" charset="0"/>
              </a:rPr>
              <a:t>cele</a:t>
            </a:r>
            <a:r>
              <a:rPr lang="en-US" sz="2000" dirty="0">
                <a:latin typeface="Arial" panose="020B0604020202020204" pitchFamily="34" charset="0"/>
                <a:cs typeface="Arial" panose="020B0604020202020204" pitchFamily="34" charset="0"/>
              </a:rPr>
              <a:t> din </a:t>
            </a:r>
            <a:r>
              <a:rPr lang="en-US" sz="2000" dirty="0" err="1">
                <a:latin typeface="Arial" panose="020B0604020202020204" pitchFamily="34" charset="0"/>
                <a:cs typeface="Arial" panose="020B0604020202020204" pitchFamily="34" charset="0"/>
              </a:rPr>
              <a:t>suita</a:t>
            </a:r>
            <a:r>
              <a:rPr lang="en-US" sz="2000" dirty="0">
                <a:latin typeface="Arial" panose="020B0604020202020204" pitchFamily="34" charset="0"/>
                <a:cs typeface="Arial" panose="020B0604020202020204" pitchFamily="34" charset="0"/>
              </a:rPr>
              <a:t> TDD, </a:t>
            </a:r>
            <a:r>
              <a:rPr lang="en-US" sz="2000" dirty="0" err="1">
                <a:latin typeface="Arial" panose="020B0604020202020204" pitchFamily="34" charset="0"/>
                <a:cs typeface="Arial" panose="020B0604020202020204" pitchFamily="34" charset="0"/>
              </a:rPr>
              <a:t>dar</a:t>
            </a:r>
            <a:r>
              <a:rPr lang="en-US" sz="2000" dirty="0">
                <a:latin typeface="Arial" panose="020B0604020202020204" pitchFamily="34" charset="0"/>
                <a:cs typeface="Arial" panose="020B0604020202020204" pitchFamily="34" charset="0"/>
              </a:rPr>
              <a:t> au </a:t>
            </a:r>
            <a:r>
              <a:rPr lang="en-US" sz="2000" dirty="0" err="1">
                <a:latin typeface="Arial" panose="020B0604020202020204" pitchFamily="34" charset="0"/>
                <a:cs typeface="Arial" panose="020B0604020202020204" pitchFamily="34" charset="0"/>
              </a:rPr>
              <a:t>avantajul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adaugă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codul</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testare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automată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fișierele</a:t>
            </a:r>
            <a:r>
              <a:rPr lang="en-US" sz="2000" dirty="0">
                <a:latin typeface="Arial" panose="020B0604020202020204" pitchFamily="34" charset="0"/>
                <a:cs typeface="Arial" panose="020B0604020202020204" pitchFamily="34" charset="0"/>
              </a:rPr>
              <a:t> descriptive ale </a:t>
            </a:r>
            <a:r>
              <a:rPr lang="en-US" sz="2000" dirty="0" err="1">
                <a:latin typeface="Arial" panose="020B0604020202020204" pitchFamily="34" charset="0"/>
                <a:cs typeface="Arial" panose="020B0604020202020204" pitchFamily="34" charset="0"/>
              </a:rPr>
              <a:t>scenariilor</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dezvoltare</a:t>
            </a:r>
            <a:r>
              <a:rPr lang="en-US" sz="2000" dirty="0">
                <a:latin typeface="Arial" panose="020B0604020202020204" pitchFamily="34" charset="0"/>
                <a:cs typeface="Arial" panose="020B0604020202020204" pitchFamily="34" charset="0"/>
              </a:rPr>
              <a:t> care sunt </a:t>
            </a:r>
            <a:r>
              <a:rPr lang="en-US" sz="2000" dirty="0" err="1">
                <a:latin typeface="Arial" panose="020B0604020202020204" pitchFamily="34" charset="0"/>
                <a:cs typeface="Arial" panose="020B0604020202020204" pitchFamily="34" charset="0"/>
              </a:rPr>
              <a:t>scrise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într</a:t>
            </a:r>
            <a:r>
              <a:rPr lang="en-US" sz="2000" dirty="0">
                <a:latin typeface="Arial" panose="020B0604020202020204" pitchFamily="34" charset="0"/>
                <a:cs typeface="Arial" panose="020B0604020202020204" pitchFamily="34" charset="0"/>
              </a:rPr>
              <a:t>-un </a:t>
            </a:r>
            <a:r>
              <a:rPr lang="en-US" sz="2000" dirty="0" err="1">
                <a:latin typeface="Arial" panose="020B0604020202020204" pitchFamily="34" charset="0"/>
                <a:cs typeface="Arial" panose="020B0604020202020204" pitchFamily="34" charset="0"/>
              </a:rPr>
              <a:t>limbaj</a:t>
            </a:r>
            <a:r>
              <a:rPr lang="en-US" sz="2000" dirty="0">
                <a:latin typeface="Arial" panose="020B0604020202020204" pitchFamily="34" charset="0"/>
                <a:cs typeface="Arial" panose="020B0604020202020204" pitchFamily="34" charset="0"/>
              </a:rPr>
              <a:t> pe care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înțeleagă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clientul</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Acestea</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numesc</a:t>
            </a:r>
            <a:r>
              <a:rPr lang="en-US" sz="2000" dirty="0">
                <a:latin typeface="Arial" panose="020B0604020202020204" pitchFamily="34" charset="0"/>
                <a:cs typeface="Arial" panose="020B0604020202020204" pitchFamily="34" charset="0"/>
              </a:rPr>
              <a:t> feature files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sunt </a:t>
            </a:r>
            <a:r>
              <a:rPr lang="en-US" sz="2000" dirty="0" err="1">
                <a:latin typeface="Arial" panose="020B0604020202020204" pitchFamily="34" charset="0"/>
                <a:cs typeface="Arial" panose="020B0604020202020204" pitchFamily="34" charset="0"/>
              </a:rPr>
              <a:t>primele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fișiere</a:t>
            </a:r>
            <a:r>
              <a:rPr lang="en-US" sz="2000" dirty="0">
                <a:latin typeface="Arial" panose="020B0604020202020204" pitchFamily="34" charset="0"/>
                <a:cs typeface="Arial" panose="020B0604020202020204" pitchFamily="34" charset="0"/>
              </a:rPr>
              <a:t> care se </a:t>
            </a:r>
            <a:r>
              <a:rPr lang="en-US" sz="2000" dirty="0" err="1">
                <a:latin typeface="Arial" panose="020B0604020202020204" pitchFamily="34" charset="0"/>
                <a:cs typeface="Arial" panose="020B0604020202020204" pitchFamily="34" charset="0"/>
              </a:rPr>
              <a:t>creează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procesul</a:t>
            </a:r>
            <a:r>
              <a:rPr lang="en-US" sz="2000" dirty="0">
                <a:latin typeface="Arial" panose="020B0604020202020204" pitchFamily="34" charset="0"/>
                <a:cs typeface="Arial" panose="020B0604020202020204" pitchFamily="34" charset="0"/>
              </a:rPr>
              <a:t> de BDD, </a:t>
            </a:r>
            <a:r>
              <a:rPr lang="en-US" sz="2000" dirty="0" err="1">
                <a:latin typeface="Arial" panose="020B0604020202020204" pitchFamily="34" charset="0"/>
                <a:cs typeface="Arial" panose="020B0604020202020204" pitchFamily="34" charset="0"/>
              </a:rPr>
              <a:t>iar</a:t>
            </a:r>
            <a:r>
              <a:rPr lang="en-US" sz="2000" dirty="0">
                <a:latin typeface="Arial" panose="020B0604020202020204" pitchFamily="34" charset="0"/>
                <a:cs typeface="Arial" panose="020B0604020202020204" pitchFamily="34" charset="0"/>
              </a:rPr>
              <a:t> tot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fi </a:t>
            </a:r>
            <a:r>
              <a:rPr lang="en-US" sz="2000" dirty="0" err="1">
                <a:latin typeface="Arial" panose="020B0604020202020204" pitchFamily="34" charset="0"/>
                <a:cs typeface="Arial" panose="020B0604020202020204" pitchFamily="34" charset="0"/>
              </a:rPr>
              <a:t>creat</a:t>
            </a:r>
            <a:r>
              <a:rPr lang="en-US" sz="2000" dirty="0">
                <a:latin typeface="Arial" panose="020B0604020202020204" pitchFamily="34" charset="0"/>
                <a:cs typeface="Arial" panose="020B0604020202020204" pitchFamily="34" charset="0"/>
              </a:rPr>
              <a:t> ulterior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fi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valida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testele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descrise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acest</a:t>
            </a:r>
            <a:r>
              <a:rPr lang="en-US" sz="2000" dirty="0">
                <a:latin typeface="Arial" panose="020B0604020202020204" pitchFamily="34" charset="0"/>
                <a:cs typeface="Arial" panose="020B0604020202020204" pitchFamily="34" charset="0"/>
              </a:rPr>
              <a:t> feature file.</a:t>
            </a:r>
          </a:p>
        </p:txBody>
      </p:sp>
      <p:sp>
        <p:nvSpPr>
          <p:cNvPr id="4" name="CasetăText 3">
            <a:extLst>
              <a:ext uri="{FF2B5EF4-FFF2-40B4-BE49-F238E27FC236}">
                <a16:creationId xmlns:a16="http://schemas.microsoft.com/office/drawing/2014/main" id="{C91DE354-247E-798A-D6BE-F8EAB9F62450}"/>
              </a:ext>
            </a:extLst>
          </p:cNvPr>
          <p:cNvSpPr txBox="1"/>
          <p:nvPr/>
        </p:nvSpPr>
        <p:spPr>
          <a:xfrm>
            <a:off x="9951115" y="978870"/>
            <a:ext cx="1837763" cy="1754326"/>
          </a:xfrm>
          <a:prstGeom prst="rect">
            <a:avLst/>
          </a:prstGeom>
          <a:solidFill>
            <a:schemeClr val="tx1"/>
          </a:solidFill>
        </p:spPr>
        <p:txBody>
          <a:bodyPr wrap="square" rtlCol="0">
            <a:spAutoFit/>
          </a:bodyPr>
          <a:lstStyle/>
          <a:p>
            <a:r>
              <a:rPr lang="en-US" sz="1200" dirty="0" err="1">
                <a:highlight>
                  <a:srgbClr val="00FF00"/>
                </a:highlight>
              </a:rPr>
              <a:t>bdd_selenium-proiect</a:t>
            </a:r>
            <a:endParaRPr lang="en-US" sz="1200" dirty="0">
              <a:highlight>
                <a:srgbClr val="00FF00"/>
              </a:highlight>
            </a:endParaRPr>
          </a:p>
          <a:p>
            <a:r>
              <a:rPr lang="en-US" sz="1200" dirty="0">
                <a:highlight>
                  <a:srgbClr val="00FF00"/>
                </a:highlight>
              </a:rPr>
              <a:t>features</a:t>
            </a:r>
          </a:p>
          <a:p>
            <a:r>
              <a:rPr lang="en-US" sz="1200" dirty="0">
                <a:highlight>
                  <a:srgbClr val="00FF00"/>
                </a:highlight>
              </a:rPr>
              <a:t>pages</a:t>
            </a:r>
          </a:p>
          <a:p>
            <a:r>
              <a:rPr lang="en-US" sz="1200" dirty="0">
                <a:highlight>
                  <a:srgbClr val="00FF00"/>
                </a:highlight>
              </a:rPr>
              <a:t>steps</a:t>
            </a:r>
          </a:p>
          <a:p>
            <a:r>
              <a:rPr lang="en-US" sz="1200" dirty="0">
                <a:highlight>
                  <a:srgbClr val="00FF00"/>
                </a:highlight>
              </a:rPr>
              <a:t>behave.ini</a:t>
            </a:r>
          </a:p>
          <a:p>
            <a:r>
              <a:rPr lang="en-US" sz="1200" dirty="0">
                <a:highlight>
                  <a:srgbClr val="00FF00"/>
                </a:highlight>
              </a:rPr>
              <a:t>browser.py</a:t>
            </a:r>
          </a:p>
          <a:p>
            <a:r>
              <a:rPr lang="en-US" sz="1200" dirty="0">
                <a:highlight>
                  <a:srgbClr val="00FF00"/>
                </a:highlight>
              </a:rPr>
              <a:t>environment.py</a:t>
            </a:r>
          </a:p>
          <a:p>
            <a:r>
              <a:rPr lang="en-US" sz="1200" dirty="0">
                <a:highlight>
                  <a:srgbClr val="00FF00"/>
                </a:highlight>
              </a:rPr>
              <a:t>README.md</a:t>
            </a:r>
          </a:p>
          <a:p>
            <a:r>
              <a:rPr lang="en-US" sz="1200" dirty="0">
                <a:highlight>
                  <a:srgbClr val="00FF00"/>
                </a:highlight>
              </a:rPr>
              <a:t>report.html</a:t>
            </a:r>
          </a:p>
        </p:txBody>
      </p:sp>
    </p:spTree>
    <p:extLst>
      <p:ext uri="{BB962C8B-B14F-4D97-AF65-F5344CB8AC3E}">
        <p14:creationId xmlns:p14="http://schemas.microsoft.com/office/powerpoint/2010/main" val="14767731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E8E26CC-B676-2BB5-6B33-083690C8FFE2}"/>
              </a:ext>
            </a:extLst>
          </p:cNvPr>
          <p:cNvSpPr>
            <a:spLocks noGrp="1"/>
          </p:cNvSpPr>
          <p:nvPr>
            <p:ph type="title"/>
          </p:nvPr>
        </p:nvSpPr>
        <p:spPr>
          <a:xfrm>
            <a:off x="1897186" y="1004711"/>
            <a:ext cx="8911687" cy="1280890"/>
          </a:xfrm>
        </p:spPr>
        <p:txBody>
          <a:bodyPr>
            <a:normAutofit/>
          </a:bodyPr>
          <a:lstStyle/>
          <a:p>
            <a:r>
              <a:rPr lang="en-US" sz="2000" dirty="0">
                <a:latin typeface="Arial" panose="020B0604020202020204" pitchFamily="34" charset="0"/>
                <a:cs typeface="Arial" panose="020B0604020202020204" pitchFamily="34" charset="0"/>
              </a:rPr>
              <a:t>API - Application Programming Interface,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interfață</a:t>
            </a:r>
            <a:r>
              <a:rPr lang="en-US" sz="2000" dirty="0">
                <a:latin typeface="Arial" panose="020B0604020202020204" pitchFamily="34" charset="0"/>
                <a:cs typeface="Arial" panose="020B0604020202020204" pitchFamily="34" charset="0"/>
              </a:rPr>
              <a:t> software care </a:t>
            </a:r>
            <a:r>
              <a:rPr lang="en-US" sz="2000" dirty="0" err="1">
                <a:latin typeface="Arial" panose="020B0604020202020204" pitchFamily="34" charset="0"/>
                <a:cs typeface="Arial" panose="020B0604020202020204" pitchFamily="34" charset="0"/>
              </a:rPr>
              <a:t>permite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aplicațiilor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conecteze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între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ele</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comunice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i</a:t>
            </a:r>
            <a:r>
              <a:rPr lang="pt-BR" sz="2200" dirty="0">
                <a:latin typeface="Arial" panose="020B0604020202020204" pitchFamily="34" charset="0"/>
                <a:cs typeface="Arial" panose="020B0604020202020204" pitchFamily="34" charset="0"/>
              </a:rPr>
              <a:t>ndiferent de tehnologia pe care o folosesc. </a:t>
            </a:r>
            <a:r>
              <a:rPr lang="en-US" sz="20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86989588-3A9B-9EB7-DF55-C11B26B0C06F}"/>
              </a:ext>
            </a:extLst>
          </p:cNvPr>
          <p:cNvSpPr>
            <a:spLocks noGrp="1"/>
          </p:cNvSpPr>
          <p:nvPr>
            <p:ph idx="1"/>
          </p:nvPr>
        </p:nvSpPr>
        <p:spPr>
          <a:xfrm>
            <a:off x="4368316" y="2064027"/>
            <a:ext cx="7419491" cy="1755112"/>
          </a:xfrm>
          <a:solidFill>
            <a:schemeClr val="tx1"/>
          </a:solidFill>
        </p:spPr>
        <p:txBody>
          <a:bodyPr/>
          <a:lstStyle/>
          <a:p>
            <a:pPr>
              <a:buNone/>
            </a:pPr>
            <a:r>
              <a:rPr lang="en-US" sz="1200" dirty="0">
                <a:solidFill>
                  <a:srgbClr val="CF8E6D"/>
                </a:solidFill>
                <a:effectLst/>
                <a:latin typeface="JetBrains Mono"/>
              </a:rPr>
              <a:t>def </a:t>
            </a:r>
            <a:r>
              <a:rPr lang="en-US" sz="1200" dirty="0" err="1">
                <a:solidFill>
                  <a:srgbClr val="56A8F5"/>
                </a:solidFill>
                <a:effectLst/>
                <a:latin typeface="JetBrains Mono"/>
              </a:rPr>
              <a:t>setUp</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7A7E85"/>
                </a:solidFill>
                <a:effectLst/>
                <a:latin typeface="JetBrains Mono"/>
              </a:rPr>
              <a:t># </a:t>
            </a:r>
            <a:r>
              <a:rPr lang="en-US" sz="1200" dirty="0" err="1">
                <a:solidFill>
                  <a:srgbClr val="7A7E85"/>
                </a:solidFill>
                <a:effectLst/>
                <a:latin typeface="JetBrains Mono"/>
              </a:rPr>
              <a:t>self.driver</a:t>
            </a:r>
            <a:r>
              <a:rPr lang="en-US" sz="1200" dirty="0">
                <a:solidFill>
                  <a:srgbClr val="7A7E85"/>
                </a:solidFill>
                <a:effectLst/>
                <a:latin typeface="JetBrains Mono"/>
              </a:rPr>
              <a:t> = </a:t>
            </a:r>
            <a:r>
              <a:rPr lang="en-US" sz="1200" dirty="0" err="1">
                <a:solidFill>
                  <a:srgbClr val="7A7E85"/>
                </a:solidFill>
                <a:effectLst/>
                <a:latin typeface="JetBrains Mono"/>
              </a:rPr>
              <a:t>webdriver.Chrome</a:t>
            </a:r>
            <a:r>
              <a:rPr lang="en-US" sz="1200" dirty="0">
                <a:solidFill>
                  <a:srgbClr val="7A7E85"/>
                </a:solidFill>
                <a:effectLst/>
                <a:latin typeface="JetBrains Mono"/>
              </a:rPr>
              <a:t>()</a:t>
            </a:r>
            <a:br>
              <a:rPr lang="en-US" sz="1200" dirty="0">
                <a:solidFill>
                  <a:srgbClr val="7A7E85"/>
                </a:solidFill>
                <a:effectLst/>
                <a:latin typeface="JetBrains Mono"/>
              </a:rPr>
            </a:br>
            <a:r>
              <a:rPr lang="en-US" sz="1200" dirty="0">
                <a:solidFill>
                  <a:srgbClr val="7A7E85"/>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.driver</a:t>
            </a:r>
            <a:r>
              <a:rPr lang="en-US" sz="1200" dirty="0">
                <a:solidFill>
                  <a:srgbClr val="BCBEC4"/>
                </a:solidFill>
                <a:effectLst/>
                <a:latin typeface="JetBrains Mono"/>
              </a:rPr>
              <a:t> = </a:t>
            </a:r>
            <a:r>
              <a:rPr lang="en-US" sz="1200" dirty="0" err="1">
                <a:solidFill>
                  <a:srgbClr val="BCBEC4"/>
                </a:solidFill>
                <a:effectLst/>
                <a:latin typeface="JetBrains Mono"/>
              </a:rPr>
              <a:t>webdriver.Firefox</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.driver.implicitly_wait</a:t>
            </a:r>
            <a:r>
              <a:rPr lang="en-US" sz="1200" dirty="0">
                <a:solidFill>
                  <a:srgbClr val="BCBEC4"/>
                </a:solidFill>
                <a:effectLst/>
                <a:latin typeface="JetBrains Mono"/>
              </a:rPr>
              <a:t>(</a:t>
            </a:r>
            <a:r>
              <a:rPr lang="en-US" sz="1200" dirty="0">
                <a:solidFill>
                  <a:srgbClr val="2AACB8"/>
                </a:solidFill>
                <a:effectLst/>
                <a:latin typeface="JetBrains Mono"/>
              </a:rPr>
              <a:t>10</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.driver.get</a:t>
            </a:r>
            <a:r>
              <a:rPr lang="en-US" sz="1200" dirty="0">
                <a:solidFill>
                  <a:srgbClr val="BCBEC4"/>
                </a:solidFill>
                <a:effectLst/>
                <a:latin typeface="JetBrains Mono"/>
              </a:rPr>
              <a:t>(</a:t>
            </a:r>
            <a:r>
              <a:rPr lang="en-US" sz="1200" dirty="0">
                <a:solidFill>
                  <a:srgbClr val="6AAB73"/>
                </a:solidFill>
                <a:effectLst/>
                <a:latin typeface="JetBrains Mono"/>
              </a:rPr>
              <a:t>'https://magento.softwaretestingboard.com/customer/account/login'</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.driver.maximize_window</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7A7E85"/>
                </a:solidFill>
                <a:effectLst/>
                <a:latin typeface="JetBrains Mono"/>
              </a:rPr>
              <a:t># </a:t>
            </a:r>
            <a:r>
              <a:rPr lang="en-US" sz="1200" dirty="0" err="1">
                <a:solidFill>
                  <a:srgbClr val="7A7E85"/>
                </a:solidFill>
                <a:effectLst/>
                <a:latin typeface="JetBrains Mono"/>
              </a:rPr>
              <a:t>Dezactiveaza</a:t>
            </a:r>
            <a:r>
              <a:rPr lang="en-US" sz="1200" dirty="0">
                <a:solidFill>
                  <a:srgbClr val="7A7E85"/>
                </a:solidFill>
                <a:effectLst/>
                <a:latin typeface="JetBrains Mono"/>
              </a:rPr>
              <a:t> </a:t>
            </a:r>
            <a:r>
              <a:rPr lang="en-US" sz="1200" dirty="0" err="1">
                <a:solidFill>
                  <a:srgbClr val="7A7E85"/>
                </a:solidFill>
                <a:effectLst/>
                <a:latin typeface="JetBrains Mono"/>
              </a:rPr>
              <a:t>validarea</a:t>
            </a:r>
            <a:r>
              <a:rPr lang="en-US" sz="1200" dirty="0">
                <a:solidFill>
                  <a:srgbClr val="7A7E85"/>
                </a:solidFill>
                <a:effectLst/>
                <a:latin typeface="JetBrains Mono"/>
              </a:rPr>
              <a:t> </a:t>
            </a:r>
            <a:r>
              <a:rPr lang="en-US" sz="1200" dirty="0" err="1">
                <a:solidFill>
                  <a:srgbClr val="7A7E85"/>
                </a:solidFill>
                <a:effectLst/>
                <a:latin typeface="JetBrains Mono"/>
              </a:rPr>
              <a:t>nativa</a:t>
            </a:r>
            <a:r>
              <a:rPr lang="en-US" sz="1200" dirty="0">
                <a:solidFill>
                  <a:srgbClr val="7A7E85"/>
                </a:solidFill>
                <a:effectLst/>
                <a:latin typeface="JetBrains Mono"/>
              </a:rPr>
              <a:t> a </a:t>
            </a:r>
            <a:r>
              <a:rPr lang="en-US" sz="1200" dirty="0" err="1">
                <a:solidFill>
                  <a:srgbClr val="7A7E85"/>
                </a:solidFill>
                <a:effectLst/>
                <a:latin typeface="JetBrains Mono"/>
              </a:rPr>
              <a:t>browserului</a:t>
            </a:r>
            <a:r>
              <a:rPr lang="en-US" sz="1200" dirty="0">
                <a:solidFill>
                  <a:srgbClr val="7A7E85"/>
                </a:solidFill>
                <a:effectLst/>
                <a:latin typeface="JetBrains Mono"/>
              </a:rPr>
              <a:t> HTML5</a:t>
            </a:r>
            <a:br>
              <a:rPr lang="en-US" sz="1200" dirty="0">
                <a:solidFill>
                  <a:srgbClr val="7A7E85"/>
                </a:solidFill>
                <a:effectLst/>
                <a:latin typeface="JetBrains Mono"/>
              </a:rPr>
            </a:br>
            <a:r>
              <a:rPr lang="en-US" sz="1200" dirty="0">
                <a:solidFill>
                  <a:srgbClr val="7A7E85"/>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.driver.execute_script</a:t>
            </a:r>
            <a:r>
              <a:rPr lang="en-US" sz="1200" dirty="0">
                <a:solidFill>
                  <a:srgbClr val="BCBEC4"/>
                </a:solidFill>
                <a:effectLst/>
                <a:latin typeface="JetBrains Mono"/>
              </a:rPr>
              <a:t>(</a:t>
            </a:r>
            <a:r>
              <a:rPr lang="en-US" sz="1200" dirty="0">
                <a:solidFill>
                  <a:srgbClr val="6AAB73"/>
                </a:solidFill>
                <a:effectLst/>
                <a:latin typeface="JetBrains Mono"/>
              </a:rPr>
              <a:t>"</a:t>
            </a:r>
            <a:r>
              <a:rPr lang="en-US" sz="1200" dirty="0" err="1">
                <a:solidFill>
                  <a:srgbClr val="6AAB73"/>
                </a:solidFill>
                <a:effectLst/>
                <a:latin typeface="JetBrains Mono"/>
              </a:rPr>
              <a:t>document.getElementById</a:t>
            </a:r>
            <a:r>
              <a:rPr lang="en-US" sz="1200" dirty="0">
                <a:solidFill>
                  <a:srgbClr val="6AAB73"/>
                </a:solidFill>
                <a:effectLst/>
                <a:latin typeface="JetBrains Mono"/>
              </a:rPr>
              <a:t>('login-form').</a:t>
            </a:r>
            <a:r>
              <a:rPr lang="en-US" sz="1200" dirty="0" err="1">
                <a:solidFill>
                  <a:srgbClr val="6AAB73"/>
                </a:solidFill>
                <a:effectLst/>
                <a:latin typeface="JetBrains Mono"/>
              </a:rPr>
              <a:t>setAttribute</a:t>
            </a:r>
            <a:r>
              <a:rPr lang="en-US" sz="1200" dirty="0">
                <a:solidFill>
                  <a:srgbClr val="6AAB73"/>
                </a:solidFill>
                <a:effectLst/>
                <a:latin typeface="JetBrains Mono"/>
              </a:rPr>
              <a:t>('</a:t>
            </a:r>
            <a:r>
              <a:rPr lang="en-US" sz="1200" dirty="0" err="1">
                <a:solidFill>
                  <a:srgbClr val="6AAB73"/>
                </a:solidFill>
                <a:effectLst/>
                <a:latin typeface="JetBrains Mono"/>
              </a:rPr>
              <a:t>novalidate</a:t>
            </a:r>
            <a:r>
              <a:rPr lang="en-US" sz="1200" dirty="0">
                <a:solidFill>
                  <a:srgbClr val="6AAB73"/>
                </a:solidFill>
                <a:effectLst/>
                <a:latin typeface="JetBrains Mono"/>
              </a:rPr>
              <a:t>', '</a:t>
            </a:r>
            <a:r>
              <a:rPr lang="en-US" sz="1200" dirty="0" err="1">
                <a:solidFill>
                  <a:srgbClr val="6AAB73"/>
                </a:solidFill>
                <a:effectLst/>
                <a:latin typeface="JetBrains Mono"/>
              </a:rPr>
              <a:t>novalidate</a:t>
            </a:r>
            <a:r>
              <a:rPr lang="en-US" sz="1200" dirty="0">
                <a:solidFill>
                  <a:srgbClr val="6AAB73"/>
                </a:solidFill>
                <a:effectLst/>
                <a:latin typeface="JetBrains Mono"/>
              </a:rPr>
              <a:t>')"</a:t>
            </a:r>
            <a:r>
              <a:rPr lang="en-US" sz="1200" dirty="0">
                <a:solidFill>
                  <a:srgbClr val="BCBEC4"/>
                </a:solidFill>
                <a:effectLst/>
                <a:latin typeface="JetBrains Mono"/>
              </a:rPr>
              <a:t>)</a:t>
            </a:r>
          </a:p>
          <a:p>
            <a:endParaRPr lang="en-US" dirty="0"/>
          </a:p>
        </p:txBody>
      </p:sp>
      <p:sp>
        <p:nvSpPr>
          <p:cNvPr id="5" name="CasetăText 4">
            <a:extLst>
              <a:ext uri="{FF2B5EF4-FFF2-40B4-BE49-F238E27FC236}">
                <a16:creationId xmlns:a16="http://schemas.microsoft.com/office/drawing/2014/main" id="{9B5D75C8-7D5B-C006-F5CD-B685AC2267A5}"/>
              </a:ext>
            </a:extLst>
          </p:cNvPr>
          <p:cNvSpPr txBox="1"/>
          <p:nvPr/>
        </p:nvSpPr>
        <p:spPr>
          <a:xfrm>
            <a:off x="1380352" y="3819139"/>
            <a:ext cx="8837074" cy="2246769"/>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Avantajele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folosirii</a:t>
            </a:r>
            <a:r>
              <a:rPr lang="en-US" sz="2000" dirty="0">
                <a:latin typeface="Arial" panose="020B0604020202020204" pitchFamily="34" charset="0"/>
                <a:cs typeface="Arial" panose="020B0604020202020204" pitchFamily="34" charset="0"/>
              </a:rPr>
              <a:t> API-</a:t>
            </a:r>
            <a:r>
              <a:rPr lang="en-US" sz="2000" dirty="0" err="1">
                <a:latin typeface="Arial" panose="020B0604020202020204" pitchFamily="34" charset="0"/>
                <a:cs typeface="Arial" panose="020B0604020202020204" pitchFamily="34" charset="0"/>
              </a:rPr>
              <a:t>urilor</a:t>
            </a:r>
            <a:r>
              <a:rPr lang="en-US" sz="2000" dirty="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Poți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controla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date sunt </a:t>
            </a:r>
            <a:r>
              <a:rPr lang="en-US" sz="2000" dirty="0" err="1">
                <a:latin typeface="Arial" panose="020B0604020202020204" pitchFamily="34" charset="0"/>
                <a:cs typeface="Arial" panose="020B0604020202020204" pitchFamily="34" charset="0"/>
              </a:rPr>
              <a:t>accesibile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Poți</a:t>
            </a:r>
            <a:r>
              <a:rPr lang="it-IT"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dezvolta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aplicații</a:t>
            </a:r>
            <a:r>
              <a:rPr lang="en-US" sz="2000" dirty="0">
                <a:latin typeface="Arial" panose="020B0604020202020204" pitchFamily="34" charset="0"/>
                <a:cs typeface="Arial" panose="020B0604020202020204" pitchFamily="34" charset="0"/>
              </a:rPr>
              <a:t> rapid cu API-</a:t>
            </a:r>
            <a:r>
              <a:rPr lang="en-US" sz="2000" dirty="0" err="1">
                <a:latin typeface="Arial" panose="020B0604020202020204" pitchFamily="34" charset="0"/>
                <a:cs typeface="Arial" panose="020B0604020202020204" pitchFamily="34" charset="0"/>
              </a:rPr>
              <a:t>uri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deja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existente</a:t>
            </a:r>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Facilitează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extinderea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funcționalităților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unei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aplicații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prin</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integrarea</a:t>
            </a:r>
            <a:r>
              <a:rPr lang="en-US" sz="2000" dirty="0">
                <a:latin typeface="Arial" panose="020B0604020202020204" pitchFamily="34" charset="0"/>
                <a:cs typeface="Arial" panose="020B0604020202020204" pitchFamily="34" charset="0"/>
              </a:rPr>
              <a:t> cu </a:t>
            </a:r>
            <a:r>
              <a:rPr lang="en-US" sz="2000" dirty="0" err="1">
                <a:latin typeface="Arial" panose="020B0604020202020204" pitchFamily="34" charset="0"/>
                <a:cs typeface="Arial" panose="020B0604020202020204" pitchFamily="34" charset="0"/>
              </a:rPr>
              <a:t>servicii</a:t>
            </a:r>
            <a:r>
              <a:rPr lang="en-US" sz="2000" dirty="0">
                <a:latin typeface="Arial" panose="020B0604020202020204" pitchFamily="34" charset="0"/>
                <a:cs typeface="Arial" panose="020B0604020202020204" pitchFamily="34" charset="0"/>
              </a:rPr>
              <a:t> externe</a:t>
            </a:r>
          </a:p>
          <a:p>
            <a:endParaRPr lang="en-US" sz="20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p:txBody>
      </p:sp>
      <p:sp>
        <p:nvSpPr>
          <p:cNvPr id="6" name="CasetăText 5">
            <a:extLst>
              <a:ext uri="{FF2B5EF4-FFF2-40B4-BE49-F238E27FC236}">
                <a16:creationId xmlns:a16="http://schemas.microsoft.com/office/drawing/2014/main" id="{7286EC19-CB6E-4F89-68C6-DE0B6F7A9C35}"/>
              </a:ext>
            </a:extLst>
          </p:cNvPr>
          <p:cNvSpPr txBox="1"/>
          <p:nvPr/>
        </p:nvSpPr>
        <p:spPr>
          <a:xfrm>
            <a:off x="1121934" y="5668623"/>
            <a:ext cx="10903947" cy="369332"/>
          </a:xfrm>
          <a:prstGeom prst="rect">
            <a:avLst/>
          </a:prstGeom>
          <a:noFill/>
        </p:spPr>
        <p:txBody>
          <a:bodyPr wrap="none" rtlCol="0">
            <a:spAutoFit/>
          </a:bodyPr>
          <a:lstStyle/>
          <a:p>
            <a:r>
              <a:rPr lang="en-US" b="1" dirty="0" err="1"/>
              <a:t>În</a:t>
            </a:r>
            <a:r>
              <a:rPr lang="en-US" b="1" dirty="0"/>
              <a:t> </a:t>
            </a:r>
            <a:r>
              <a:rPr lang="en-US" b="1" dirty="0" err="1"/>
              <a:t>testarea</a:t>
            </a:r>
            <a:r>
              <a:rPr lang="en-US" b="1" dirty="0"/>
              <a:t> API</a:t>
            </a:r>
            <a:r>
              <a:rPr lang="en-US" dirty="0"/>
              <a:t>, BDD </a:t>
            </a:r>
            <a:r>
              <a:rPr lang="en-US" dirty="0" err="1"/>
              <a:t>permite</a:t>
            </a:r>
            <a:r>
              <a:rPr lang="en-US" dirty="0"/>
              <a:t> </a:t>
            </a:r>
            <a:r>
              <a:rPr lang="en-US" dirty="0" err="1"/>
              <a:t>validarea</a:t>
            </a:r>
            <a:r>
              <a:rPr lang="en-US" dirty="0"/>
              <a:t> </a:t>
            </a:r>
            <a:r>
              <a:rPr lang="en-US" dirty="0" err="1"/>
              <a:t>clară</a:t>
            </a:r>
            <a:r>
              <a:rPr lang="en-US" dirty="0"/>
              <a:t> </a:t>
            </a:r>
            <a:r>
              <a:rPr lang="en-US" dirty="0" err="1"/>
              <a:t>și</a:t>
            </a:r>
            <a:r>
              <a:rPr lang="en-US" dirty="0"/>
              <a:t> </a:t>
            </a:r>
            <a:r>
              <a:rPr lang="en-US" dirty="0" err="1"/>
              <a:t>automată</a:t>
            </a:r>
            <a:r>
              <a:rPr lang="en-US" dirty="0"/>
              <a:t> a </a:t>
            </a:r>
            <a:r>
              <a:rPr lang="en-US" dirty="0" err="1"/>
              <a:t>funcționalității</a:t>
            </a:r>
            <a:r>
              <a:rPr lang="en-US" dirty="0"/>
              <a:t> (ex: POST, GET, DELETE)</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1308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998EF43-61D0-2B75-95E8-6DE5B22B9C3C}"/>
              </a:ext>
            </a:extLst>
          </p:cNvPr>
          <p:cNvSpPr>
            <a:spLocks noGrp="1"/>
          </p:cNvSpPr>
          <p:nvPr>
            <p:ph type="title"/>
          </p:nvPr>
        </p:nvSpPr>
        <p:spPr/>
        <p:txBody>
          <a:bodyPr>
            <a:normAutofit/>
          </a:bodyPr>
          <a:lstStyle/>
          <a:p>
            <a:r>
              <a:rPr lang="en-US" sz="2400" dirty="0">
                <a:latin typeface="Arial" panose="020B0604020202020204" pitchFamily="34" charset="0"/>
                <a:cs typeface="Arial" panose="020B0604020202020204" pitchFamily="34" charset="0"/>
              </a:rPr>
              <a:t>10. Care sunt </a:t>
            </a:r>
            <a:r>
              <a:rPr lang="en-US" sz="2400" dirty="0" err="1">
                <a:latin typeface="Arial" panose="020B0604020202020204" pitchFamily="34" charset="0"/>
                <a:cs typeface="Arial" panose="020B0604020202020204" pitchFamily="34" charset="0"/>
              </a:rPr>
              <a:t>Metodele</a:t>
            </a:r>
            <a:r>
              <a:rPr lang="en-US" sz="2400" dirty="0">
                <a:latin typeface="Arial" panose="020B0604020202020204" pitchFamily="34" charset="0"/>
                <a:cs typeface="Arial" panose="020B0604020202020204" pitchFamily="34" charset="0"/>
              </a:rPr>
              <a:t> de </a:t>
            </a:r>
            <a:r>
              <a:rPr lang="en-US" sz="2400" dirty="0" err="1">
                <a:latin typeface="Arial" panose="020B0604020202020204" pitchFamily="34" charset="0"/>
                <a:cs typeface="Arial" panose="020B0604020202020204" pitchFamily="34" charset="0"/>
              </a:rPr>
              <a:t>cerere</a:t>
            </a:r>
            <a:r>
              <a:rPr lang="en-US" sz="2400" dirty="0">
                <a:latin typeface="Arial" panose="020B0604020202020204" pitchFamily="34" charset="0"/>
                <a:cs typeface="Arial" panose="020B0604020202020204" pitchFamily="34" charset="0"/>
              </a:rPr>
              <a:t> standard </a:t>
            </a:r>
            <a:r>
              <a:rPr lang="en-US" sz="2400" dirty="0" err="1">
                <a:latin typeface="Arial" panose="020B0604020202020204" pitchFamily="34" charset="0"/>
                <a:cs typeface="Arial" panose="020B0604020202020204" pitchFamily="34" charset="0"/>
              </a:rPr>
              <a:t>pentru</a:t>
            </a:r>
            <a:r>
              <a:rPr lang="en-US" sz="2400" dirty="0">
                <a:latin typeface="Arial" panose="020B0604020202020204" pitchFamily="34" charset="0"/>
                <a:cs typeface="Arial" panose="020B0604020202020204" pitchFamily="34" charset="0"/>
              </a:rPr>
              <a:t> HTTP</a:t>
            </a:r>
          </a:p>
        </p:txBody>
      </p:sp>
      <p:sp>
        <p:nvSpPr>
          <p:cNvPr id="3" name="Substituent conținut 2">
            <a:extLst>
              <a:ext uri="{FF2B5EF4-FFF2-40B4-BE49-F238E27FC236}">
                <a16:creationId xmlns:a16="http://schemas.microsoft.com/office/drawing/2014/main" id="{1BE3CA63-8847-96C8-B896-29D093381398}"/>
              </a:ext>
            </a:extLst>
          </p:cNvPr>
          <p:cNvSpPr>
            <a:spLocks noGrp="1"/>
          </p:cNvSpPr>
          <p:nvPr>
            <p:ph idx="1"/>
          </p:nvPr>
        </p:nvSpPr>
        <p:spPr>
          <a:xfrm>
            <a:off x="1157978" y="1537252"/>
            <a:ext cx="8915400" cy="3074504"/>
          </a:xfrm>
        </p:spPr>
        <p:txBody>
          <a:bodyPr/>
          <a:lstStyle/>
          <a:p>
            <a:r>
              <a:rPr lang="en-US" b="1" dirty="0"/>
              <a:t>1. GET-</a:t>
            </a:r>
            <a:r>
              <a:rPr lang="en-US" dirty="0"/>
              <a:t> Cerere </a:t>
            </a:r>
            <a:r>
              <a:rPr lang="en-US" dirty="0" err="1"/>
              <a:t>efectuată</a:t>
            </a:r>
            <a:r>
              <a:rPr lang="en-US" dirty="0"/>
              <a:t> de un client </a:t>
            </a:r>
            <a:r>
              <a:rPr lang="en-US" dirty="0" err="1"/>
              <a:t>pentru</a:t>
            </a:r>
            <a:r>
              <a:rPr lang="en-US" dirty="0"/>
              <a:t> </a:t>
            </a:r>
            <a:r>
              <a:rPr lang="en-US" dirty="0" err="1"/>
              <a:t>accesul</a:t>
            </a:r>
            <a:r>
              <a:rPr lang="en-US" dirty="0"/>
              <a:t> la </a:t>
            </a:r>
            <a:r>
              <a:rPr lang="en-US" dirty="0" err="1"/>
              <a:t>reprezentarea</a:t>
            </a:r>
            <a:r>
              <a:rPr lang="en-US" dirty="0"/>
              <a:t> </a:t>
            </a:r>
            <a:r>
              <a:rPr lang="en-US" dirty="0" err="1"/>
              <a:t>unei</a:t>
            </a:r>
            <a:r>
              <a:rPr lang="en-US" dirty="0"/>
              <a:t> </a:t>
            </a:r>
            <a:r>
              <a:rPr lang="en-US" dirty="0" err="1"/>
              <a:t>resurse</a:t>
            </a:r>
            <a:r>
              <a:rPr lang="en-US" dirty="0"/>
              <a:t> de pe un server</a:t>
            </a:r>
          </a:p>
          <a:p>
            <a:r>
              <a:rPr lang="en-US" dirty="0"/>
              <a:t>2. </a:t>
            </a:r>
            <a:r>
              <a:rPr lang="en-US" b="1" dirty="0"/>
              <a:t>POST-</a:t>
            </a:r>
            <a:r>
              <a:rPr lang="fr-FR" dirty="0"/>
              <a:t>  Este </a:t>
            </a:r>
            <a:r>
              <a:rPr lang="fr-FR" dirty="0" err="1"/>
              <a:t>utilizată</a:t>
            </a:r>
            <a:r>
              <a:rPr lang="fr-FR" dirty="0"/>
              <a:t> </a:t>
            </a:r>
            <a:r>
              <a:rPr lang="fr-FR" dirty="0" err="1"/>
              <a:t>pentru</a:t>
            </a:r>
            <a:r>
              <a:rPr lang="fr-FR" dirty="0"/>
              <a:t> a </a:t>
            </a:r>
            <a:r>
              <a:rPr lang="fr-FR" dirty="0" err="1"/>
              <a:t>trimite</a:t>
            </a:r>
            <a:r>
              <a:rPr lang="fr-FR" dirty="0"/>
              <a:t> date </a:t>
            </a:r>
            <a:r>
              <a:rPr lang="fr-FR" dirty="0" err="1"/>
              <a:t>către</a:t>
            </a:r>
            <a:r>
              <a:rPr lang="fr-FR" dirty="0"/>
              <a:t> un server </a:t>
            </a:r>
            <a:r>
              <a:rPr lang="fr-FR" dirty="0" err="1"/>
              <a:t>pentru</a:t>
            </a:r>
            <a:r>
              <a:rPr lang="fr-FR" dirty="0"/>
              <a:t> </a:t>
            </a:r>
            <a:r>
              <a:rPr lang="fr-FR" dirty="0" err="1"/>
              <a:t>crearea</a:t>
            </a:r>
            <a:r>
              <a:rPr lang="fr-FR" dirty="0"/>
              <a:t> </a:t>
            </a:r>
            <a:r>
              <a:rPr lang="fr-FR" dirty="0" err="1"/>
              <a:t>unei</a:t>
            </a:r>
            <a:r>
              <a:rPr lang="fr-FR" dirty="0"/>
              <a:t> </a:t>
            </a:r>
            <a:r>
              <a:rPr lang="fr-FR" dirty="0" err="1"/>
              <a:t>noi</a:t>
            </a:r>
            <a:r>
              <a:rPr lang="fr-FR" dirty="0"/>
              <a:t> </a:t>
            </a:r>
            <a:r>
              <a:rPr lang="fr-FR" dirty="0" err="1"/>
              <a:t>resurse</a:t>
            </a:r>
            <a:endParaRPr lang="fr-FR" dirty="0"/>
          </a:p>
          <a:p>
            <a:r>
              <a:rPr lang="en-US" dirty="0"/>
              <a:t>3. </a:t>
            </a:r>
            <a:r>
              <a:rPr lang="en-US" b="1" dirty="0"/>
              <a:t>PUT- </a:t>
            </a:r>
            <a:r>
              <a:rPr lang="en-US" dirty="0" err="1"/>
              <a:t>Înlocuiește</a:t>
            </a:r>
            <a:r>
              <a:rPr lang="en-US" dirty="0"/>
              <a:t> </a:t>
            </a:r>
            <a:r>
              <a:rPr lang="en-US" dirty="0" err="1"/>
              <a:t>complet</a:t>
            </a:r>
            <a:r>
              <a:rPr lang="en-US" dirty="0"/>
              <a:t> o </a:t>
            </a:r>
            <a:r>
              <a:rPr lang="en-US" dirty="0" err="1"/>
              <a:t>resursă</a:t>
            </a:r>
            <a:r>
              <a:rPr lang="en-US" dirty="0"/>
              <a:t> </a:t>
            </a:r>
            <a:r>
              <a:rPr lang="en-US" dirty="0" err="1"/>
              <a:t>existenta</a:t>
            </a:r>
            <a:r>
              <a:rPr lang="en-US" dirty="0"/>
              <a:t> (</a:t>
            </a:r>
            <a:r>
              <a:rPr lang="en-US" dirty="0" err="1"/>
              <a:t>actualizare</a:t>
            </a:r>
            <a:r>
              <a:rPr lang="en-US" dirty="0"/>
              <a:t>) </a:t>
            </a:r>
            <a:r>
              <a:rPr lang="en-US" dirty="0" err="1"/>
              <a:t>sau</a:t>
            </a:r>
            <a:r>
              <a:rPr lang="en-US" dirty="0"/>
              <a:t> </a:t>
            </a:r>
            <a:r>
              <a:rPr lang="en-US" dirty="0" err="1"/>
              <a:t>poate</a:t>
            </a:r>
            <a:r>
              <a:rPr lang="en-US" dirty="0"/>
              <a:t> </a:t>
            </a:r>
            <a:r>
              <a:rPr lang="en-US" dirty="0" err="1"/>
              <a:t>crea</a:t>
            </a:r>
            <a:r>
              <a:rPr lang="en-US" dirty="0"/>
              <a:t> o </a:t>
            </a:r>
            <a:r>
              <a:rPr lang="en-US" dirty="0" err="1"/>
              <a:t>resursa</a:t>
            </a:r>
            <a:r>
              <a:rPr lang="en-US" dirty="0"/>
              <a:t> </a:t>
            </a:r>
            <a:r>
              <a:rPr lang="en-US" dirty="0" err="1"/>
              <a:t>nouă</a:t>
            </a:r>
            <a:endParaRPr lang="en-US" dirty="0"/>
          </a:p>
          <a:p>
            <a:r>
              <a:rPr lang="en-US" dirty="0"/>
              <a:t>4. </a:t>
            </a:r>
            <a:r>
              <a:rPr lang="en-US" b="1" dirty="0"/>
              <a:t>PATCH- </a:t>
            </a:r>
            <a:r>
              <a:rPr lang="en-US" dirty="0" err="1"/>
              <a:t>Actualizează</a:t>
            </a:r>
            <a:r>
              <a:rPr lang="en-US" dirty="0"/>
              <a:t> </a:t>
            </a:r>
            <a:r>
              <a:rPr lang="en-US" dirty="0" err="1"/>
              <a:t>parțial</a:t>
            </a:r>
            <a:r>
              <a:rPr lang="en-US" dirty="0"/>
              <a:t> o </a:t>
            </a:r>
            <a:r>
              <a:rPr lang="en-US" dirty="0" err="1"/>
              <a:t>resursă</a:t>
            </a:r>
            <a:r>
              <a:rPr lang="en-US" dirty="0"/>
              <a:t> </a:t>
            </a:r>
            <a:r>
              <a:rPr lang="en-US" dirty="0" err="1"/>
              <a:t>existentă</a:t>
            </a:r>
            <a:r>
              <a:rPr lang="en-US" dirty="0"/>
              <a:t> </a:t>
            </a:r>
          </a:p>
          <a:p>
            <a:r>
              <a:rPr lang="en-US" dirty="0"/>
              <a:t>5. </a:t>
            </a:r>
            <a:r>
              <a:rPr lang="en-US" b="1" dirty="0"/>
              <a:t>DELETE- </a:t>
            </a:r>
            <a:r>
              <a:rPr lang="en-US" dirty="0" err="1"/>
              <a:t>Șterge</a:t>
            </a:r>
            <a:r>
              <a:rPr lang="en-US" dirty="0"/>
              <a:t> </a:t>
            </a:r>
            <a:r>
              <a:rPr lang="en-US" dirty="0" err="1"/>
              <a:t>complet</a:t>
            </a:r>
            <a:r>
              <a:rPr lang="en-US" dirty="0"/>
              <a:t> o </a:t>
            </a:r>
            <a:r>
              <a:rPr lang="en-US" dirty="0" err="1"/>
              <a:t>resursă</a:t>
            </a:r>
            <a:endParaRPr lang="en-US" b="1" dirty="0"/>
          </a:p>
        </p:txBody>
      </p:sp>
    </p:spTree>
    <p:extLst>
      <p:ext uri="{BB962C8B-B14F-4D97-AF65-F5344CB8AC3E}">
        <p14:creationId xmlns:p14="http://schemas.microsoft.com/office/powerpoint/2010/main" val="38238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1F205-E8A9-4237-8AD2-ABD9BF694F3E}"/>
              </a:ext>
            </a:extLst>
          </p:cNvPr>
          <p:cNvSpPr>
            <a:spLocks noGrp="1"/>
          </p:cNvSpPr>
          <p:nvPr>
            <p:ph type="title"/>
          </p:nvPr>
        </p:nvSpPr>
        <p:spPr>
          <a:xfrm>
            <a:off x="919119" y="1440913"/>
            <a:ext cx="10353762" cy="1081169"/>
          </a:xfrm>
        </p:spPr>
        <p:txBody>
          <a:bodyPr>
            <a:noAutofit/>
          </a:bodyPr>
          <a:lstStyle/>
          <a:p>
            <a:pPr algn="l"/>
            <a:r>
              <a:rPr lang="en-US" sz="1600" dirty="0">
                <a:effectLst/>
                <a:latin typeface="Arial" panose="020B0604020202020204" pitchFamily="34" charset="0"/>
                <a:cs typeface="Arial" panose="020B0604020202020204" pitchFamily="34" charset="0"/>
              </a:rPr>
              <a:t>	</a:t>
            </a:r>
            <a:br>
              <a:rPr lang="en-US" sz="1600" dirty="0">
                <a:effectLst/>
                <a:latin typeface="Arial" panose="020B0604020202020204" pitchFamily="34" charset="0"/>
                <a:cs typeface="Arial" panose="020B0604020202020204" pitchFamily="34" charset="0"/>
              </a:rPr>
            </a:br>
            <a:r>
              <a:rPr lang="en-US" sz="1600" dirty="0">
                <a:effectLst/>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Explicați</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ce</a:t>
            </a:r>
            <a:r>
              <a:rPr lang="en-US" sz="2000" b="1" dirty="0">
                <a:latin typeface="Arial" panose="020B0604020202020204" pitchFamily="34" charset="0"/>
                <a:cs typeface="Arial" panose="020B0604020202020204" pitchFamily="34" charset="0"/>
              </a:rPr>
              <a:t> sunt </a:t>
            </a:r>
            <a:r>
              <a:rPr lang="en-US" sz="2000" b="1" dirty="0" err="1">
                <a:latin typeface="Arial" panose="020B0604020202020204" pitchFamily="34" charset="0"/>
                <a:cs typeface="Arial" panose="020B0604020202020204" pitchFamily="34" charset="0"/>
              </a:rPr>
              <a:t>variabilele</a:t>
            </a:r>
            <a:r>
              <a:rPr lang="en-US" sz="2000" b="1" dirty="0">
                <a:latin typeface="Arial" panose="020B0604020202020204" pitchFamily="34" charset="0"/>
                <a:cs typeface="Arial" panose="020B0604020202020204" pitchFamily="34" charset="0"/>
              </a:rPr>
              <a:t>. Dar </a:t>
            </a:r>
            <a:r>
              <a:rPr lang="en-US" sz="2000" b="1" dirty="0" err="1">
                <a:latin typeface="Arial" panose="020B0604020202020204" pitchFamily="34" charset="0"/>
                <a:cs typeface="Arial" panose="020B0604020202020204" pitchFamily="34" charset="0"/>
              </a:rPr>
              <a:t>constantele</a:t>
            </a:r>
            <a:r>
              <a:rPr lang="en-US" sz="2000" b="1" dirty="0">
                <a:latin typeface="Arial" panose="020B0604020202020204" pitchFamily="34" charset="0"/>
                <a:cs typeface="Arial" panose="020B0604020202020204" pitchFamily="34" charset="0"/>
              </a:rPr>
              <a:t>? </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În</a:t>
            </a:r>
            <a:r>
              <a:rPr lang="en-US" sz="1800" b="1" dirty="0">
                <a:latin typeface="Arial" panose="020B0604020202020204" pitchFamily="34" charset="0"/>
                <a:cs typeface="Arial" panose="020B0604020202020204" pitchFamily="34" charset="0"/>
              </a:rPr>
              <a:t> Python, nu </a:t>
            </a:r>
            <a:r>
              <a:rPr lang="en-US" sz="1800" b="1" dirty="0" err="1">
                <a:latin typeface="Arial" panose="020B0604020202020204" pitchFamily="34" charset="0"/>
                <a:cs typeface="Arial" panose="020B0604020202020204" pitchFamily="34" charset="0"/>
              </a:rPr>
              <a:t>există</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diferențe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tehnice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între</a:t>
            </a:r>
            <a:r>
              <a:rPr lang="en-US" sz="1800" b="1" dirty="0">
                <a:latin typeface="Arial" panose="020B0604020202020204" pitchFamily="34" charset="0"/>
                <a:cs typeface="Arial" panose="020B0604020202020204" pitchFamily="34" charset="0"/>
              </a:rPr>
              <a:t> o </a:t>
            </a:r>
            <a:r>
              <a:rPr lang="en-US" sz="1800" b="1" dirty="0" err="1">
                <a:latin typeface="Arial" panose="020B0604020202020204" pitchFamily="34" charset="0"/>
                <a:cs typeface="Arial" panose="020B0604020202020204" pitchFamily="34" charset="0"/>
              </a:rPr>
              <a:t>variabilă</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și</a:t>
            </a:r>
            <a:r>
              <a:rPr lang="en-US" sz="1800" b="1" dirty="0">
                <a:latin typeface="Arial" panose="020B0604020202020204" pitchFamily="34" charset="0"/>
                <a:cs typeface="Arial" panose="020B0604020202020204" pitchFamily="34" charset="0"/>
              </a:rPr>
              <a:t> o </a:t>
            </a:r>
            <a:r>
              <a:rPr lang="en-US" sz="1800" b="1" dirty="0" err="1">
                <a:latin typeface="Arial" panose="020B0604020202020204" pitchFamily="34" charset="0"/>
                <a:cs typeface="Arial" panose="020B0604020202020204" pitchFamily="34" charset="0"/>
              </a:rPr>
              <a:t>constantă</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Amândouă</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reprezintă</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nume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simbolice</a:t>
            </a:r>
            <a:r>
              <a:rPr lang="en-US" sz="1800" b="1" dirty="0">
                <a:latin typeface="Arial" panose="020B0604020202020204" pitchFamily="34" charset="0"/>
                <a:cs typeface="Arial" panose="020B0604020202020204" pitchFamily="34" charset="0"/>
              </a:rPr>
              <a:t> care </a:t>
            </a:r>
            <a:r>
              <a:rPr lang="en-US" sz="1800" b="1" dirty="0" err="1">
                <a:latin typeface="Arial" panose="020B0604020202020204" pitchFamily="34" charset="0"/>
                <a:cs typeface="Arial" panose="020B0604020202020204" pitchFamily="34" charset="0"/>
              </a:rPr>
              <a:t>adresează</a:t>
            </a:r>
            <a:r>
              <a:rPr lang="en-US" sz="1800" b="1" dirty="0">
                <a:latin typeface="Arial" panose="020B0604020202020204" pitchFamily="34" charset="0"/>
                <a:cs typeface="Arial" panose="020B0604020202020204" pitchFamily="34" charset="0"/>
              </a:rPr>
              <a:t> zone de </a:t>
            </a:r>
            <a:r>
              <a:rPr lang="en-US" sz="1800" b="1" dirty="0" err="1">
                <a:latin typeface="Arial" panose="020B0604020202020204" pitchFamily="34" charset="0"/>
                <a:cs typeface="Arial" panose="020B0604020202020204" pitchFamily="34" charset="0"/>
              </a:rPr>
              <a:t>memorie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în</a:t>
            </a:r>
            <a:r>
              <a:rPr lang="en-US" sz="1800" b="1" dirty="0">
                <a:latin typeface="Arial" panose="020B0604020202020204" pitchFamily="34" charset="0"/>
                <a:cs typeface="Arial" panose="020B0604020202020204" pitchFamily="34" charset="0"/>
              </a:rPr>
              <a:t> care sunt </a:t>
            </a:r>
            <a:r>
              <a:rPr lang="en-US" sz="1800" b="1" dirty="0" err="1">
                <a:latin typeface="Arial" panose="020B0604020202020204" pitchFamily="34" charset="0"/>
                <a:cs typeface="Arial" panose="020B0604020202020204" pitchFamily="34" charset="0"/>
              </a:rPr>
              <a:t>stocate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valori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ce</a:t>
            </a:r>
            <a:r>
              <a:rPr lang="en-US" sz="1800" b="1" dirty="0">
                <a:latin typeface="Arial" panose="020B0604020202020204" pitchFamily="34" charset="0"/>
                <a:cs typeface="Arial" panose="020B0604020202020204" pitchFamily="34" charset="0"/>
              </a:rPr>
              <a:t> pot fi </a:t>
            </a:r>
            <a:r>
              <a:rPr lang="en-US" sz="1800" b="1" dirty="0" err="1">
                <a:latin typeface="Arial" panose="020B0604020202020204" pitchFamily="34" charset="0"/>
                <a:cs typeface="Arial" panose="020B0604020202020204" pitchFamily="34" charset="0"/>
              </a:rPr>
              <a:t>folosite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mai</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târziu</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în</a:t>
            </a:r>
            <a:r>
              <a:rPr lang="en-US" sz="1800" b="1" dirty="0">
                <a:latin typeface="Arial" panose="020B0604020202020204" pitchFamily="34" charset="0"/>
                <a:cs typeface="Arial" panose="020B0604020202020204" pitchFamily="34" charset="0"/>
              </a:rPr>
              <a:t> program. Ele </a:t>
            </a:r>
            <a:r>
              <a:rPr lang="en-US" sz="1800" b="1" dirty="0" err="1">
                <a:latin typeface="Arial" panose="020B0604020202020204" pitchFamily="34" charset="0"/>
                <a:cs typeface="Arial" panose="020B0604020202020204" pitchFamily="34" charset="0"/>
              </a:rPr>
              <a:t>acționează</a:t>
            </a:r>
            <a:r>
              <a:rPr lang="en-US" sz="1800" b="1" dirty="0">
                <a:latin typeface="Arial" panose="020B0604020202020204" pitchFamily="34" charset="0"/>
                <a:cs typeface="Arial" panose="020B0604020202020204" pitchFamily="34" charset="0"/>
              </a:rPr>
              <a:t> ca </a:t>
            </a:r>
            <a:r>
              <a:rPr lang="en-US" sz="1800" b="1" dirty="0" err="1">
                <a:latin typeface="Arial" panose="020B0604020202020204" pitchFamily="34" charset="0"/>
                <a:cs typeface="Arial" panose="020B0604020202020204" pitchFamily="34" charset="0"/>
              </a:rPr>
              <a:t>niște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containere</a:t>
            </a:r>
            <a:r>
              <a:rPr lang="en-US" sz="1800" b="1" dirty="0">
                <a:latin typeface="Arial" panose="020B0604020202020204" pitchFamily="34" charset="0"/>
                <a:cs typeface="Arial" panose="020B0604020202020204" pitchFamily="34" charset="0"/>
              </a:rPr>
              <a:t>” care </a:t>
            </a:r>
            <a:r>
              <a:rPr lang="en-US" sz="1800" b="1" dirty="0" err="1">
                <a:latin typeface="Arial" panose="020B0604020202020204" pitchFamily="34" charset="0"/>
                <a:cs typeface="Arial" panose="020B0604020202020204" pitchFamily="34" charset="0"/>
              </a:rPr>
              <a:t>păstrează</a:t>
            </a:r>
            <a:r>
              <a:rPr lang="en-US" sz="1800" b="1" dirty="0">
                <a:latin typeface="Arial" panose="020B0604020202020204" pitchFamily="34" charset="0"/>
                <a:cs typeface="Arial" panose="020B0604020202020204" pitchFamily="34" charset="0"/>
              </a:rPr>
              <a:t> date, cum </a:t>
            </a:r>
            <a:r>
              <a:rPr lang="en-US" sz="1800" b="1" dirty="0" err="1">
                <a:latin typeface="Arial" panose="020B0604020202020204" pitchFamily="34" charset="0"/>
                <a:cs typeface="Arial" panose="020B0604020202020204" pitchFamily="34" charset="0"/>
              </a:rPr>
              <a:t>ar</a:t>
            </a:r>
            <a:r>
              <a:rPr lang="en-US" sz="1800" b="1" dirty="0">
                <a:latin typeface="Arial" panose="020B0604020202020204" pitchFamily="34" charset="0"/>
                <a:cs typeface="Arial" panose="020B0604020202020204" pitchFamily="34" charset="0"/>
              </a:rPr>
              <a:t> fi </a:t>
            </a:r>
            <a:r>
              <a:rPr lang="en-US" sz="1800" b="1" dirty="0" err="1">
                <a:latin typeface="Arial" panose="020B0604020202020204" pitchFamily="34" charset="0"/>
                <a:cs typeface="Arial" panose="020B0604020202020204" pitchFamily="34" charset="0"/>
              </a:rPr>
              <a:t>numere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texte</a:t>
            </a:r>
            <a:r>
              <a:rPr lang="en-US" sz="1800" b="1" dirty="0">
                <a:latin typeface="Arial" panose="020B0604020202020204" pitchFamily="34" charset="0"/>
                <a:cs typeface="Arial" panose="020B0604020202020204" pitchFamily="34" charset="0"/>
              </a:rPr>
              <a:t>, </a:t>
            </a:r>
            <a:r>
              <a:rPr lang="en-US" sz="1800" b="1" dirty="0" err="1">
                <a:latin typeface="Arial" panose="020B0604020202020204" pitchFamily="34" charset="0"/>
                <a:cs typeface="Arial" panose="020B0604020202020204" pitchFamily="34" charset="0"/>
              </a:rPr>
              <a:t>liste</a:t>
            </a:r>
            <a:r>
              <a:rPr lang="en-US" sz="1800" b="1" dirty="0">
                <a:latin typeface="Arial" panose="020B0604020202020204" pitchFamily="34" charset="0"/>
                <a:cs typeface="Arial" panose="020B0604020202020204" pitchFamily="34" charset="0"/>
              </a:rPr>
              <a:t> etc. </a:t>
            </a:r>
          </a:p>
        </p:txBody>
      </p:sp>
      <p:sp>
        <p:nvSpPr>
          <p:cNvPr id="4" name="Substituent conținut 3">
            <a:extLst>
              <a:ext uri="{FF2B5EF4-FFF2-40B4-BE49-F238E27FC236}">
                <a16:creationId xmlns:a16="http://schemas.microsoft.com/office/drawing/2014/main" id="{1F6057D2-00BE-2C0B-29C3-3953621052AF}"/>
              </a:ext>
            </a:extLst>
          </p:cNvPr>
          <p:cNvSpPr>
            <a:spLocks noGrp="1"/>
          </p:cNvSpPr>
          <p:nvPr>
            <p:ph idx="1"/>
          </p:nvPr>
        </p:nvSpPr>
        <p:spPr>
          <a:xfrm>
            <a:off x="6505946" y="4122477"/>
            <a:ext cx="5686054" cy="1250975"/>
          </a:xfrm>
          <a:solidFill>
            <a:schemeClr val="tx1"/>
          </a:solidFill>
        </p:spPr>
        <p:txBody>
          <a:bodyPr>
            <a:normAutofit fontScale="85000" lnSpcReduction="20000"/>
          </a:bodyPr>
          <a:lstStyle/>
          <a:p>
            <a:r>
              <a:rPr lang="en-US" sz="2200" dirty="0" err="1">
                <a:solidFill>
                  <a:schemeClr val="bg1"/>
                </a:solidFill>
              </a:rPr>
              <a:t>varsta_mea</a:t>
            </a:r>
            <a:r>
              <a:rPr lang="en-US" sz="2200" dirty="0">
                <a:solidFill>
                  <a:schemeClr val="bg1"/>
                </a:solidFill>
              </a:rPr>
              <a:t> = 41 # </a:t>
            </a:r>
            <a:r>
              <a:rPr lang="en-US" sz="2200" dirty="0" err="1">
                <a:solidFill>
                  <a:schemeClr val="bg1"/>
                </a:solidFill>
              </a:rPr>
              <a:t>variabila</a:t>
            </a:r>
            <a:r>
              <a:rPr lang="en-US" sz="2200" dirty="0">
                <a:solidFill>
                  <a:schemeClr val="bg1"/>
                </a:solidFill>
              </a:rPr>
              <a:t> </a:t>
            </a:r>
            <a:r>
              <a:rPr lang="en-US" sz="2200" dirty="0" err="1">
                <a:solidFill>
                  <a:schemeClr val="bg1"/>
                </a:solidFill>
              </a:rPr>
              <a:t>ce</a:t>
            </a:r>
            <a:r>
              <a:rPr lang="en-US" sz="2200" dirty="0">
                <a:solidFill>
                  <a:schemeClr val="bg1"/>
                </a:solidFill>
              </a:rPr>
              <a:t> </a:t>
            </a:r>
            <a:r>
              <a:rPr lang="en-US" sz="2200" dirty="0" err="1">
                <a:solidFill>
                  <a:schemeClr val="bg1"/>
                </a:solidFill>
              </a:rPr>
              <a:t>poate</a:t>
            </a:r>
            <a:r>
              <a:rPr lang="en-US" sz="2200" dirty="0">
                <a:solidFill>
                  <a:schemeClr val="bg1"/>
                </a:solidFill>
              </a:rPr>
              <a:t> fi </a:t>
            </a:r>
            <a:r>
              <a:rPr lang="en-US" sz="2200" dirty="0" err="1">
                <a:solidFill>
                  <a:schemeClr val="bg1"/>
                </a:solidFill>
              </a:rPr>
              <a:t>modificata</a:t>
            </a:r>
            <a:br>
              <a:rPr lang="en-US" sz="2200" dirty="0">
                <a:solidFill>
                  <a:schemeClr val="bg1"/>
                </a:solidFill>
              </a:rPr>
            </a:br>
            <a:r>
              <a:rPr lang="en-US" sz="2200" dirty="0">
                <a:solidFill>
                  <a:schemeClr val="bg1"/>
                </a:solidFill>
              </a:rPr>
              <a:t>VARSTA_MEA = 41 # o </a:t>
            </a:r>
            <a:r>
              <a:rPr lang="en-US" sz="2200" dirty="0" err="1">
                <a:solidFill>
                  <a:schemeClr val="bg1"/>
                </a:solidFill>
              </a:rPr>
              <a:t>constanta</a:t>
            </a:r>
            <a:br>
              <a:rPr lang="en-US" sz="2200" dirty="0">
                <a:solidFill>
                  <a:schemeClr val="bg1"/>
                </a:solidFill>
              </a:rPr>
            </a:br>
            <a:r>
              <a:rPr lang="en-US" sz="2200" dirty="0">
                <a:solidFill>
                  <a:schemeClr val="bg1"/>
                </a:solidFill>
              </a:rPr>
              <a:t>PI = 3.14159 # = </a:t>
            </a:r>
            <a:r>
              <a:rPr lang="en-US" sz="2200" dirty="0" err="1">
                <a:solidFill>
                  <a:schemeClr val="bg1"/>
                </a:solidFill>
              </a:rPr>
              <a:t>constanta</a:t>
            </a:r>
            <a:br>
              <a:rPr lang="en-US" sz="8000" dirty="0">
                <a:solidFill>
                  <a:schemeClr val="bg1"/>
                </a:solidFill>
              </a:rPr>
            </a:br>
            <a:endParaRPr lang="en-US" dirty="0"/>
          </a:p>
        </p:txBody>
      </p:sp>
      <mc:AlternateContent xmlns:mc="http://schemas.openxmlformats.org/markup-compatibility/2006" xmlns:p14="http://schemas.microsoft.com/office/powerpoint/2010/main">
        <mc:Choice Requires="p14">
          <p:contentPart p14:bwMode="auto" r:id="rId2">
            <p14:nvContentPartPr>
              <p14:cNvPr id="7" name="Cerneală 6">
                <a:extLst>
                  <a:ext uri="{FF2B5EF4-FFF2-40B4-BE49-F238E27FC236}">
                    <a16:creationId xmlns:a16="http://schemas.microsoft.com/office/drawing/2014/main" id="{BE14CF84-ECEA-C57E-670A-AB24614B923A}"/>
                  </a:ext>
                </a:extLst>
              </p14:cNvPr>
              <p14:cNvContentPartPr/>
              <p14:nvPr/>
            </p14:nvContentPartPr>
            <p14:xfrm>
              <a:off x="10805737" y="5565108"/>
              <a:ext cx="360" cy="360"/>
            </p14:xfrm>
          </p:contentPart>
        </mc:Choice>
        <mc:Fallback xmlns="">
          <p:pic>
            <p:nvPicPr>
              <p:cNvPr id="7" name="Cerneală 6">
                <a:extLst>
                  <a:ext uri="{FF2B5EF4-FFF2-40B4-BE49-F238E27FC236}">
                    <a16:creationId xmlns:a16="http://schemas.microsoft.com/office/drawing/2014/main" id="{BE14CF84-ECEA-C57E-670A-AB24614B923A}"/>
                  </a:ext>
                </a:extLst>
              </p:cNvPr>
              <p:cNvPicPr/>
              <p:nvPr/>
            </p:nvPicPr>
            <p:blipFill>
              <a:blip r:embed="rId3"/>
              <a:stretch>
                <a:fillRect/>
              </a:stretch>
            </p:blipFill>
            <p:spPr>
              <a:xfrm>
                <a:off x="10799617" y="55589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Cerneală 7">
                <a:extLst>
                  <a:ext uri="{FF2B5EF4-FFF2-40B4-BE49-F238E27FC236}">
                    <a16:creationId xmlns:a16="http://schemas.microsoft.com/office/drawing/2014/main" id="{84F80D09-C877-F35B-BA5C-47C5CC84C7A6}"/>
                  </a:ext>
                </a:extLst>
              </p14:cNvPr>
              <p14:cNvContentPartPr/>
              <p14:nvPr/>
            </p14:nvContentPartPr>
            <p14:xfrm>
              <a:off x="5584657" y="5486268"/>
              <a:ext cx="360" cy="360"/>
            </p14:xfrm>
          </p:contentPart>
        </mc:Choice>
        <mc:Fallback xmlns="">
          <p:pic>
            <p:nvPicPr>
              <p:cNvPr id="8" name="Cerneală 7">
                <a:extLst>
                  <a:ext uri="{FF2B5EF4-FFF2-40B4-BE49-F238E27FC236}">
                    <a16:creationId xmlns:a16="http://schemas.microsoft.com/office/drawing/2014/main" id="{84F80D09-C877-F35B-BA5C-47C5CC84C7A6}"/>
                  </a:ext>
                </a:extLst>
              </p:cNvPr>
              <p:cNvPicPr/>
              <p:nvPr/>
            </p:nvPicPr>
            <p:blipFill>
              <a:blip r:embed="rId3"/>
              <a:stretch>
                <a:fillRect/>
              </a:stretch>
            </p:blipFill>
            <p:spPr>
              <a:xfrm>
                <a:off x="5578537" y="548014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Cerneală 8">
                <a:extLst>
                  <a:ext uri="{FF2B5EF4-FFF2-40B4-BE49-F238E27FC236}">
                    <a16:creationId xmlns:a16="http://schemas.microsoft.com/office/drawing/2014/main" id="{DB4574B9-E41B-62E8-B8FD-92882E9C6118}"/>
                  </a:ext>
                </a:extLst>
              </p14:cNvPr>
              <p14:cNvContentPartPr/>
              <p14:nvPr/>
            </p14:nvContentPartPr>
            <p14:xfrm>
              <a:off x="-1523903" y="5211228"/>
              <a:ext cx="360" cy="360"/>
            </p14:xfrm>
          </p:contentPart>
        </mc:Choice>
        <mc:Fallback xmlns="">
          <p:pic>
            <p:nvPicPr>
              <p:cNvPr id="9" name="Cerneală 8">
                <a:extLst>
                  <a:ext uri="{FF2B5EF4-FFF2-40B4-BE49-F238E27FC236}">
                    <a16:creationId xmlns:a16="http://schemas.microsoft.com/office/drawing/2014/main" id="{DB4574B9-E41B-62E8-B8FD-92882E9C6118}"/>
                  </a:ext>
                </a:extLst>
              </p:cNvPr>
              <p:cNvPicPr/>
              <p:nvPr/>
            </p:nvPicPr>
            <p:blipFill>
              <a:blip r:embed="rId3"/>
              <a:stretch>
                <a:fillRect/>
              </a:stretch>
            </p:blipFill>
            <p:spPr>
              <a:xfrm>
                <a:off x="-1530023" y="520510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Cerneală 9">
                <a:extLst>
                  <a:ext uri="{FF2B5EF4-FFF2-40B4-BE49-F238E27FC236}">
                    <a16:creationId xmlns:a16="http://schemas.microsoft.com/office/drawing/2014/main" id="{39C49803-5648-B2A2-285F-358D287E35C5}"/>
                  </a:ext>
                </a:extLst>
              </p14:cNvPr>
              <p14:cNvContentPartPr/>
              <p14:nvPr/>
            </p14:nvContentPartPr>
            <p14:xfrm>
              <a:off x="2861257" y="2654508"/>
              <a:ext cx="360" cy="360"/>
            </p14:xfrm>
          </p:contentPart>
        </mc:Choice>
        <mc:Fallback xmlns="">
          <p:pic>
            <p:nvPicPr>
              <p:cNvPr id="10" name="Cerneală 9">
                <a:extLst>
                  <a:ext uri="{FF2B5EF4-FFF2-40B4-BE49-F238E27FC236}">
                    <a16:creationId xmlns:a16="http://schemas.microsoft.com/office/drawing/2014/main" id="{39C49803-5648-B2A2-285F-358D287E35C5}"/>
                  </a:ext>
                </a:extLst>
              </p:cNvPr>
              <p:cNvPicPr/>
              <p:nvPr/>
            </p:nvPicPr>
            <p:blipFill>
              <a:blip r:embed="rId3"/>
              <a:stretch>
                <a:fillRect/>
              </a:stretch>
            </p:blipFill>
            <p:spPr>
              <a:xfrm>
                <a:off x="2855137" y="264838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1" name="Cerneală 10">
                <a:extLst>
                  <a:ext uri="{FF2B5EF4-FFF2-40B4-BE49-F238E27FC236}">
                    <a16:creationId xmlns:a16="http://schemas.microsoft.com/office/drawing/2014/main" id="{36F1DBA7-EF7F-6C20-87B9-EE668AF0D256}"/>
                  </a:ext>
                </a:extLst>
              </p14:cNvPr>
              <p14:cNvContentPartPr/>
              <p14:nvPr/>
            </p14:nvContentPartPr>
            <p14:xfrm>
              <a:off x="1759657" y="3047988"/>
              <a:ext cx="360" cy="360"/>
            </p14:xfrm>
          </p:contentPart>
        </mc:Choice>
        <mc:Fallback xmlns="">
          <p:pic>
            <p:nvPicPr>
              <p:cNvPr id="11" name="Cerneală 10">
                <a:extLst>
                  <a:ext uri="{FF2B5EF4-FFF2-40B4-BE49-F238E27FC236}">
                    <a16:creationId xmlns:a16="http://schemas.microsoft.com/office/drawing/2014/main" id="{36F1DBA7-EF7F-6C20-87B9-EE668AF0D256}"/>
                  </a:ext>
                </a:extLst>
              </p:cNvPr>
              <p:cNvPicPr/>
              <p:nvPr/>
            </p:nvPicPr>
            <p:blipFill>
              <a:blip r:embed="rId3"/>
              <a:stretch>
                <a:fillRect/>
              </a:stretch>
            </p:blipFill>
            <p:spPr>
              <a:xfrm>
                <a:off x="1753537" y="304186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3" name="Cerneală 12">
                <a:extLst>
                  <a:ext uri="{FF2B5EF4-FFF2-40B4-BE49-F238E27FC236}">
                    <a16:creationId xmlns:a16="http://schemas.microsoft.com/office/drawing/2014/main" id="{9C9F7A58-517D-D33C-5539-EA9801D33FD3}"/>
                  </a:ext>
                </a:extLst>
              </p14:cNvPr>
              <p14:cNvContentPartPr/>
              <p14:nvPr/>
            </p14:nvContentPartPr>
            <p14:xfrm>
              <a:off x="7806937" y="6518748"/>
              <a:ext cx="360" cy="360"/>
            </p14:xfrm>
          </p:contentPart>
        </mc:Choice>
        <mc:Fallback xmlns="">
          <p:pic>
            <p:nvPicPr>
              <p:cNvPr id="13" name="Cerneală 12">
                <a:extLst>
                  <a:ext uri="{FF2B5EF4-FFF2-40B4-BE49-F238E27FC236}">
                    <a16:creationId xmlns:a16="http://schemas.microsoft.com/office/drawing/2014/main" id="{9C9F7A58-517D-D33C-5539-EA9801D33FD3}"/>
                  </a:ext>
                </a:extLst>
              </p:cNvPr>
              <p:cNvPicPr/>
              <p:nvPr/>
            </p:nvPicPr>
            <p:blipFill>
              <a:blip r:embed="rId3"/>
              <a:stretch>
                <a:fillRect/>
              </a:stretch>
            </p:blipFill>
            <p:spPr>
              <a:xfrm>
                <a:off x="7800817" y="65126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4" name="Cerneală 13">
                <a:extLst>
                  <a:ext uri="{FF2B5EF4-FFF2-40B4-BE49-F238E27FC236}">
                    <a16:creationId xmlns:a16="http://schemas.microsoft.com/office/drawing/2014/main" id="{6F44A5A6-55F0-5906-24A4-EA854DD09EA9}"/>
                  </a:ext>
                </a:extLst>
              </p14:cNvPr>
              <p14:cNvContentPartPr/>
              <p14:nvPr/>
            </p14:nvContentPartPr>
            <p14:xfrm>
              <a:off x="12929377" y="5346948"/>
              <a:ext cx="360" cy="2160"/>
            </p14:xfrm>
          </p:contentPart>
        </mc:Choice>
        <mc:Fallback xmlns="">
          <p:pic>
            <p:nvPicPr>
              <p:cNvPr id="14" name="Cerneală 13">
                <a:extLst>
                  <a:ext uri="{FF2B5EF4-FFF2-40B4-BE49-F238E27FC236}">
                    <a16:creationId xmlns:a16="http://schemas.microsoft.com/office/drawing/2014/main" id="{6F44A5A6-55F0-5906-24A4-EA854DD09EA9}"/>
                  </a:ext>
                </a:extLst>
              </p:cNvPr>
              <p:cNvPicPr/>
              <p:nvPr/>
            </p:nvPicPr>
            <p:blipFill>
              <a:blip r:embed="rId10"/>
              <a:stretch>
                <a:fillRect/>
              </a:stretch>
            </p:blipFill>
            <p:spPr>
              <a:xfrm>
                <a:off x="12923257" y="5340828"/>
                <a:ext cx="12600" cy="14400"/>
              </a:xfrm>
              <a:prstGeom prst="rect">
                <a:avLst/>
              </a:prstGeom>
            </p:spPr>
          </p:pic>
        </mc:Fallback>
      </mc:AlternateContent>
      <p:grpSp>
        <p:nvGrpSpPr>
          <p:cNvPr id="18" name="Grupare 17">
            <a:extLst>
              <a:ext uri="{FF2B5EF4-FFF2-40B4-BE49-F238E27FC236}">
                <a16:creationId xmlns:a16="http://schemas.microsoft.com/office/drawing/2014/main" id="{84647D9B-9BFE-A324-B62E-C009E1431BEE}"/>
              </a:ext>
            </a:extLst>
          </p:cNvPr>
          <p:cNvGrpSpPr/>
          <p:nvPr/>
        </p:nvGrpSpPr>
        <p:grpSpPr>
          <a:xfrm>
            <a:off x="3352657" y="3028548"/>
            <a:ext cx="360" cy="360"/>
            <a:chOff x="3352657" y="3028548"/>
            <a:chExt cx="360" cy="360"/>
          </a:xfrm>
        </p:grpSpPr>
        <mc:AlternateContent xmlns:mc="http://schemas.openxmlformats.org/markup-compatibility/2006" xmlns:p14="http://schemas.microsoft.com/office/powerpoint/2010/main">
          <mc:Choice Requires="p14">
            <p:contentPart p14:bwMode="auto" r:id="rId11">
              <p14:nvContentPartPr>
                <p14:cNvPr id="15" name="Cerneală 14">
                  <a:extLst>
                    <a:ext uri="{FF2B5EF4-FFF2-40B4-BE49-F238E27FC236}">
                      <a16:creationId xmlns:a16="http://schemas.microsoft.com/office/drawing/2014/main" id="{662F0C2C-A59F-E100-860E-A6E981C29F7E}"/>
                    </a:ext>
                  </a:extLst>
                </p14:cNvPr>
                <p14:cNvContentPartPr/>
                <p14:nvPr/>
              </p14:nvContentPartPr>
              <p14:xfrm>
                <a:off x="3352657" y="3028548"/>
                <a:ext cx="360" cy="360"/>
              </p14:xfrm>
            </p:contentPart>
          </mc:Choice>
          <mc:Fallback xmlns="">
            <p:pic>
              <p:nvPicPr>
                <p:cNvPr id="15" name="Cerneală 14">
                  <a:extLst>
                    <a:ext uri="{FF2B5EF4-FFF2-40B4-BE49-F238E27FC236}">
                      <a16:creationId xmlns:a16="http://schemas.microsoft.com/office/drawing/2014/main" id="{662F0C2C-A59F-E100-860E-A6E981C29F7E}"/>
                    </a:ext>
                  </a:extLst>
                </p:cNvPr>
                <p:cNvPicPr/>
                <p:nvPr/>
              </p:nvPicPr>
              <p:blipFill>
                <a:blip r:embed="rId3"/>
                <a:stretch>
                  <a:fillRect/>
                </a:stretch>
              </p:blipFill>
              <p:spPr>
                <a:xfrm>
                  <a:off x="3346537" y="30224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6" name="Cerneală 15">
                  <a:extLst>
                    <a:ext uri="{FF2B5EF4-FFF2-40B4-BE49-F238E27FC236}">
                      <a16:creationId xmlns:a16="http://schemas.microsoft.com/office/drawing/2014/main" id="{7435DEC7-21DA-8291-1D14-F9A8C3405850}"/>
                    </a:ext>
                  </a:extLst>
                </p14:cNvPr>
                <p14:cNvContentPartPr/>
                <p14:nvPr/>
              </p14:nvContentPartPr>
              <p14:xfrm>
                <a:off x="3352657" y="3028548"/>
                <a:ext cx="360" cy="360"/>
              </p14:xfrm>
            </p:contentPart>
          </mc:Choice>
          <mc:Fallback xmlns="">
            <p:pic>
              <p:nvPicPr>
                <p:cNvPr id="16" name="Cerneală 15">
                  <a:extLst>
                    <a:ext uri="{FF2B5EF4-FFF2-40B4-BE49-F238E27FC236}">
                      <a16:creationId xmlns:a16="http://schemas.microsoft.com/office/drawing/2014/main" id="{7435DEC7-21DA-8291-1D14-F9A8C3405850}"/>
                    </a:ext>
                  </a:extLst>
                </p:cNvPr>
                <p:cNvPicPr/>
                <p:nvPr/>
              </p:nvPicPr>
              <p:blipFill>
                <a:blip r:embed="rId3"/>
                <a:stretch>
                  <a:fillRect/>
                </a:stretch>
              </p:blipFill>
              <p:spPr>
                <a:xfrm>
                  <a:off x="3346537" y="3022428"/>
                  <a:ext cx="12600" cy="12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3">
            <p14:nvContentPartPr>
              <p14:cNvPr id="17" name="Cerneală 16">
                <a:extLst>
                  <a:ext uri="{FF2B5EF4-FFF2-40B4-BE49-F238E27FC236}">
                    <a16:creationId xmlns:a16="http://schemas.microsoft.com/office/drawing/2014/main" id="{6C20D6A9-F833-A9A4-DE3D-D72205461D39}"/>
                  </a:ext>
                </a:extLst>
              </p14:cNvPr>
              <p14:cNvContentPartPr/>
              <p14:nvPr/>
            </p14:nvContentPartPr>
            <p14:xfrm>
              <a:off x="3470377" y="2605188"/>
              <a:ext cx="360" cy="360"/>
            </p14:xfrm>
          </p:contentPart>
        </mc:Choice>
        <mc:Fallback xmlns="">
          <p:pic>
            <p:nvPicPr>
              <p:cNvPr id="17" name="Cerneală 16">
                <a:extLst>
                  <a:ext uri="{FF2B5EF4-FFF2-40B4-BE49-F238E27FC236}">
                    <a16:creationId xmlns:a16="http://schemas.microsoft.com/office/drawing/2014/main" id="{6C20D6A9-F833-A9A4-DE3D-D72205461D39}"/>
                  </a:ext>
                </a:extLst>
              </p:cNvPr>
              <p:cNvPicPr/>
              <p:nvPr/>
            </p:nvPicPr>
            <p:blipFill>
              <a:blip r:embed="rId3"/>
              <a:stretch>
                <a:fillRect/>
              </a:stretch>
            </p:blipFill>
            <p:spPr>
              <a:xfrm>
                <a:off x="3464257" y="2599068"/>
                <a:ext cx="12600" cy="12600"/>
              </a:xfrm>
              <a:prstGeom prst="rect">
                <a:avLst/>
              </a:prstGeom>
            </p:spPr>
          </p:pic>
        </mc:Fallback>
      </mc:AlternateContent>
      <p:sp>
        <p:nvSpPr>
          <p:cNvPr id="19" name="CasetăText 18">
            <a:extLst>
              <a:ext uri="{FF2B5EF4-FFF2-40B4-BE49-F238E27FC236}">
                <a16:creationId xmlns:a16="http://schemas.microsoft.com/office/drawing/2014/main" id="{6D0E95F6-DB8D-7EEF-914E-120065200A07}"/>
              </a:ext>
            </a:extLst>
          </p:cNvPr>
          <p:cNvSpPr txBox="1"/>
          <p:nvPr/>
        </p:nvSpPr>
        <p:spPr>
          <a:xfrm>
            <a:off x="235924" y="3554814"/>
            <a:ext cx="6468906" cy="2862322"/>
          </a:xfrm>
          <a:prstGeom prst="rect">
            <a:avLst/>
          </a:prstGeom>
          <a:solidFill>
            <a:srgbClr val="92D050"/>
          </a:solidFill>
        </p:spPr>
        <p:txBody>
          <a:bodyPr wrap="square" rtlCol="0">
            <a:spAutoFit/>
          </a:bodyPr>
          <a:lstStyle/>
          <a:p>
            <a:r>
              <a:rPr lang="en-US" sz="2000" dirty="0">
                <a:latin typeface="Arial" panose="020B0604020202020204" pitchFamily="34" charset="0"/>
                <a:cs typeface="Arial" panose="020B0604020202020204" pitchFamily="34" charset="0"/>
              </a:rPr>
              <a:t>Principial, </a:t>
            </a:r>
            <a:r>
              <a:rPr lang="en-US" sz="2000" dirty="0" err="1">
                <a:latin typeface="Arial" panose="020B0604020202020204" pitchFamily="34" charset="0"/>
                <a:cs typeface="Arial" panose="020B0604020202020204" pitchFamily="34" charset="0"/>
              </a:rPr>
              <a:t>diferența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următoarea</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variabila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stochează</a:t>
            </a:r>
            <a:r>
              <a:rPr lang="en-US" sz="2000" dirty="0">
                <a:latin typeface="Arial" panose="020B0604020202020204" pitchFamily="34" charset="0"/>
                <a:cs typeface="Arial" panose="020B0604020202020204" pitchFamily="34" charset="0"/>
              </a:rPr>
              <a:t> date care </a:t>
            </a:r>
            <a:r>
              <a:rPr lang="en-US" sz="2000" dirty="0" err="1">
                <a:latin typeface="Arial" panose="020B0604020202020204" pitchFamily="34" charset="0"/>
                <a:cs typeface="Arial" panose="020B0604020202020204" pitchFamily="34" charset="0"/>
              </a:rPr>
              <a:t>își</a:t>
            </a:r>
            <a:r>
              <a:rPr lang="en-US" sz="2000" dirty="0">
                <a:latin typeface="Arial" panose="020B0604020202020204" pitchFamily="34" charset="0"/>
                <a:cs typeface="Arial" panose="020B0604020202020204" pitchFamily="34" charset="0"/>
              </a:rPr>
              <a:t> pot </a:t>
            </a:r>
            <a:r>
              <a:rPr lang="en-US" sz="2000" dirty="0" err="1">
                <a:latin typeface="Arial" panose="020B0604020202020204" pitchFamily="34" charset="0"/>
                <a:cs typeface="Arial" panose="020B0604020202020204" pitchFamily="34" charset="0"/>
              </a:rPr>
              <a:t>schimba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atât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valoarea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tipul</a:t>
            </a:r>
            <a:r>
              <a:rPr lang="en-US" sz="2000" dirty="0">
                <a:latin typeface="Arial" panose="020B0604020202020204" pitchFamily="34" charset="0"/>
                <a:cs typeface="Arial" panose="020B0604020202020204" pitchFamily="34" charset="0"/>
              </a:rPr>
              <a:t> de-a </a:t>
            </a:r>
            <a:r>
              <a:rPr lang="en-US" sz="2000" dirty="0" err="1">
                <a:latin typeface="Arial" panose="020B0604020202020204" pitchFamily="34" charset="0"/>
                <a:cs typeface="Arial" panose="020B0604020202020204" pitchFamily="34" charset="0"/>
              </a:rPr>
              <a:t>lungul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rulării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programului</a:t>
            </a:r>
            <a:r>
              <a:rPr lang="en-US" sz="2000" dirty="0">
                <a:latin typeface="Arial" panose="020B0604020202020204" pitchFamily="34" charset="0"/>
                <a:cs typeface="Arial" panose="020B0604020202020204" pitchFamily="34" charset="0"/>
              </a:rPr>
              <a:t>;</a:t>
            </a:r>
          </a:p>
          <a:p>
            <a:r>
              <a:rPr lang="en-US" sz="2000" dirty="0">
                <a:latin typeface="Arial" panose="020B0604020202020204" pitchFamily="34" charset="0"/>
                <a:cs typeface="Arial" panose="020B0604020202020204" pitchFamily="34" charset="0"/>
              </a:rPr>
              <a:t>• CONSTANTA </a:t>
            </a:r>
            <a:r>
              <a:rPr lang="en-US" sz="2000" dirty="0" err="1">
                <a:latin typeface="Arial" panose="020B0604020202020204" pitchFamily="34" charset="0"/>
                <a:cs typeface="Arial" panose="020B0604020202020204" pitchFamily="34" charset="0"/>
              </a:rPr>
              <a:t>stochează</a:t>
            </a:r>
            <a:r>
              <a:rPr lang="en-US" sz="2000" dirty="0">
                <a:latin typeface="Arial" panose="020B0604020202020204" pitchFamily="34" charset="0"/>
                <a:cs typeface="Arial" panose="020B0604020202020204" pitchFamily="34" charset="0"/>
              </a:rPr>
              <a:t> date pe care ne </a:t>
            </a:r>
            <a:r>
              <a:rPr lang="en-US" sz="2000" dirty="0" err="1">
                <a:latin typeface="Arial" panose="020B0604020202020204" pitchFamily="34" charset="0"/>
                <a:cs typeface="Arial" panose="020B0604020202020204" pitchFamily="34" charset="0"/>
              </a:rPr>
              <a:t>dorim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a:t>
            </a:r>
            <a:r>
              <a:rPr lang="en-US" sz="2000" dirty="0">
                <a:latin typeface="Arial" panose="020B0604020202020204" pitchFamily="34" charset="0"/>
                <a:cs typeface="Arial" panose="020B0604020202020204" pitchFamily="34" charset="0"/>
              </a:rPr>
              <a:t> le</a:t>
            </a:r>
          </a:p>
          <a:p>
            <a:r>
              <a:rPr lang="en-US" sz="2000" dirty="0" err="1">
                <a:latin typeface="Arial" panose="020B0604020202020204" pitchFamily="34" charset="0"/>
                <a:cs typeface="Arial" panose="020B0604020202020204" pitchFamily="34" charset="0"/>
              </a:rPr>
              <a:t>păstrăm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nemodificate</a:t>
            </a:r>
            <a:r>
              <a:rPr lang="en-US" sz="2000" dirty="0">
                <a:latin typeface="Arial" panose="020B0604020202020204" pitchFamily="34" charset="0"/>
                <a:cs typeface="Arial" panose="020B0604020202020204" pitchFamily="34" charset="0"/>
              </a:rPr>
              <a:t> de-a </a:t>
            </a:r>
            <a:r>
              <a:rPr lang="en-US" sz="2000" dirty="0" err="1">
                <a:latin typeface="Arial" panose="020B0604020202020204" pitchFamily="34" charset="0"/>
                <a:cs typeface="Arial" panose="020B0604020202020204" pitchFamily="34" charset="0"/>
              </a:rPr>
              <a:t>lungul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rulării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programului</a:t>
            </a:r>
            <a:r>
              <a:rPr lang="en-US" sz="2000" dirty="0">
                <a:latin typeface="Arial" panose="020B0604020202020204" pitchFamily="34" charset="0"/>
                <a:cs typeface="Arial" panose="020B0604020202020204" pitchFamily="34" charset="0"/>
              </a:rPr>
              <a:t>;</a:t>
            </a:r>
          </a:p>
          <a:p>
            <a:r>
              <a:rPr lang="en-US" sz="2000" dirty="0" err="1">
                <a:latin typeface="Arial" panose="020B0604020202020204" pitchFamily="34" charset="0"/>
                <a:cs typeface="Arial" panose="020B0604020202020204" pitchFamily="34" charset="0"/>
              </a:rPr>
              <a:t>chiar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dacă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tehnic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posibil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schimbăm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atât</a:t>
            </a:r>
            <a:endParaRPr lang="en-US" sz="2000" dirty="0">
              <a:latin typeface="Arial" panose="020B0604020202020204" pitchFamily="34" charset="0"/>
              <a:cs typeface="Arial" panose="020B0604020202020204" pitchFamily="34" charset="0"/>
            </a:endParaRPr>
          </a:p>
          <a:p>
            <a:r>
              <a:rPr lang="en-US" sz="2000" dirty="0" err="1">
                <a:latin typeface="Arial" panose="020B0604020202020204" pitchFamily="34" charset="0"/>
                <a:cs typeface="Arial" panose="020B0604020202020204" pitchFamily="34" charset="0"/>
              </a:rPr>
              <a:t>valoarea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tipul</a:t>
            </a:r>
            <a:r>
              <a:rPr lang="en-US" sz="2000" dirty="0">
                <a:latin typeface="Arial" panose="020B0604020202020204" pitchFamily="34" charset="0"/>
                <a:cs typeface="Arial" panose="020B0604020202020204" pitchFamily="34" charset="0"/>
              </a:rPr>
              <a:t> de date, </a:t>
            </a:r>
            <a:r>
              <a:rPr lang="en-US" sz="2000" dirty="0" err="1">
                <a:latin typeface="Arial" panose="020B0604020202020204" pitchFamily="34" charset="0"/>
                <a:cs typeface="Arial" panose="020B0604020202020204" pitchFamily="34" charset="0"/>
              </a:rPr>
              <a:t>așteptarea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nu</a:t>
            </a:r>
          </a:p>
          <a:p>
            <a:r>
              <a:rPr lang="en-US" sz="2000" dirty="0" err="1">
                <a:latin typeface="Arial" panose="020B0604020202020204" pitchFamily="34" charset="0"/>
                <a:cs typeface="Arial" panose="020B0604020202020204" pitchFamily="34" charset="0"/>
              </a:rPr>
              <a:t>facem</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nicio</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modificare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asupra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ei</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scrie</a:t>
            </a:r>
            <a:r>
              <a:rPr lang="en-US" sz="2000" dirty="0">
                <a:latin typeface="Arial" panose="020B0604020202020204" pitchFamily="34" charset="0"/>
                <a:cs typeface="Arial" panose="020B0604020202020204" pitchFamily="34" charset="0"/>
              </a:rPr>
              <a:t> cu </a:t>
            </a:r>
            <a:r>
              <a:rPr lang="en-US" sz="2000" dirty="0" err="1">
                <a:latin typeface="Arial" panose="020B0604020202020204" pitchFamily="34" charset="0"/>
                <a:cs typeface="Arial" panose="020B0604020202020204" pitchFamily="34" charset="0"/>
              </a:rPr>
              <a:t>litere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mari</a:t>
            </a:r>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pt a se </a:t>
            </a:r>
            <a:r>
              <a:rPr lang="en-US" sz="2000" dirty="0" err="1">
                <a:latin typeface="Arial" panose="020B0604020202020204" pitchFamily="34" charset="0"/>
                <a:cs typeface="Arial" panose="020B0604020202020204" pitchFamily="34" charset="0"/>
              </a:rPr>
              <a:t>diferenția</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variabile</a:t>
            </a:r>
            <a:r>
              <a:rPr lang="en-US" sz="2000" dirty="0">
                <a:latin typeface="Arial" panose="020B0604020202020204" pitchFamily="34" charset="0"/>
                <a:cs typeface="Arial" panose="020B0604020202020204" pitchFamily="34" charset="0"/>
              </a:rPr>
              <a:t>.</a:t>
            </a:r>
          </a:p>
        </p:txBody>
      </p:sp>
      <p:sp>
        <p:nvSpPr>
          <p:cNvPr id="3" name="CasetăText 2">
            <a:extLst>
              <a:ext uri="{FF2B5EF4-FFF2-40B4-BE49-F238E27FC236}">
                <a16:creationId xmlns:a16="http://schemas.microsoft.com/office/drawing/2014/main" id="{CF204336-8EBE-9E95-9673-BCCF5037375E}"/>
              </a:ext>
            </a:extLst>
          </p:cNvPr>
          <p:cNvSpPr txBox="1"/>
          <p:nvPr/>
        </p:nvSpPr>
        <p:spPr>
          <a:xfrm>
            <a:off x="2073119" y="325927"/>
            <a:ext cx="7023076" cy="923330"/>
          </a:xfrm>
          <a:prstGeom prst="rect">
            <a:avLst/>
          </a:prstGeom>
          <a:noFill/>
        </p:spPr>
        <p:txBody>
          <a:bodyPr wrap="none" rtlCol="0">
            <a:spAutoFit/>
          </a:bodyPr>
          <a:lstStyle/>
          <a:p>
            <a:r>
              <a:rPr lang="en-US" dirty="0" err="1">
                <a:latin typeface="Arial" panose="020B0604020202020204" pitchFamily="34" charset="0"/>
                <a:cs typeface="Arial" panose="020B0604020202020204" pitchFamily="34" charset="0"/>
              </a:rPr>
              <a:t>Detalii</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proiect</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Proiectul</a:t>
            </a:r>
            <a:r>
              <a:rPr lang="en-US" dirty="0">
                <a:latin typeface="Arial" panose="020B0604020202020204" pitchFamily="34" charset="0"/>
                <a:cs typeface="Arial" panose="020B0604020202020204" pitchFamily="34" charset="0"/>
              </a:rPr>
              <a:t> se </a:t>
            </a:r>
            <a:r>
              <a:rPr lang="en-US" dirty="0" err="1">
                <a:latin typeface="Arial" panose="020B0604020202020204" pitchFamily="34" charset="0"/>
                <a:cs typeface="Arial" panose="020B0604020202020204" pitchFamily="34" charset="0"/>
              </a:rPr>
              <a:t>regăsește</a:t>
            </a:r>
            <a:r>
              <a:rPr lang="en-US" dirty="0">
                <a:latin typeface="Arial" panose="020B0604020202020204" pitchFamily="34" charset="0"/>
                <a:cs typeface="Arial" panose="020B0604020202020204" pitchFamily="34" charset="0"/>
              </a:rPr>
              <a:t> pe GitHub, </a:t>
            </a:r>
            <a:r>
              <a:rPr lang="en-US" dirty="0" err="1">
                <a:latin typeface="Arial" panose="020B0604020202020204" pitchFamily="34" charset="0"/>
                <a:cs typeface="Arial" panose="020B0604020202020204" pitchFamily="34" charset="0"/>
              </a:rPr>
              <a:t>în</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următorul</a:t>
            </a:r>
            <a:r>
              <a:rPr lang="en-US" dirty="0">
                <a:latin typeface="Arial" panose="020B0604020202020204" pitchFamily="34" charset="0"/>
                <a:cs typeface="Arial" panose="020B0604020202020204" pitchFamily="34" charset="0"/>
              </a:rPr>
              <a:t> repository public:</a:t>
            </a:r>
          </a:p>
          <a:p>
            <a:r>
              <a:rPr lang="en-US">
                <a:latin typeface="Arial" panose="020B0604020202020204" pitchFamily="34" charset="0"/>
                <a:cs typeface="Arial" panose="020B0604020202020204" pitchFamily="34" charset="0"/>
              </a:rPr>
              <a:t>Proiect_Safir.pptx</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50774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7A44148-C5DC-F73E-768B-100A015E010E}"/>
              </a:ext>
            </a:extLst>
          </p:cNvPr>
          <p:cNvSpPr>
            <a:spLocks noGrp="1"/>
          </p:cNvSpPr>
          <p:nvPr>
            <p:ph type="title"/>
          </p:nvPr>
        </p:nvSpPr>
        <p:spPr>
          <a:xfrm>
            <a:off x="1605116" y="768249"/>
            <a:ext cx="10586884" cy="2033946"/>
          </a:xfrm>
        </p:spPr>
        <p:txBody>
          <a:bodyPr>
            <a:normAutofit fontScale="90000"/>
          </a:bodyPr>
          <a:lstStyle/>
          <a:p>
            <a:r>
              <a:rPr lang="en-US" sz="2000" dirty="0">
                <a:latin typeface="Arial" panose="020B0604020202020204" pitchFamily="34" charset="0"/>
                <a:cs typeface="Arial" panose="020B0604020202020204" pitchFamily="34" charset="0"/>
              </a:rPr>
              <a:t>2. </a:t>
            </a:r>
            <a:r>
              <a:rPr lang="en-US" sz="2000" dirty="0" err="1">
                <a:latin typeface="Arial" panose="020B0604020202020204" pitchFamily="34" charset="0"/>
                <a:cs typeface="Arial" panose="020B0604020202020204" pitchFamily="34" charset="0"/>
              </a:rPr>
              <a:t>Explicați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felul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care </a:t>
            </a:r>
            <a:r>
              <a:rPr lang="en-US" sz="2000" dirty="0" err="1">
                <a:latin typeface="Arial" panose="020B0604020202020204" pitchFamily="34" charset="0"/>
                <a:cs typeface="Arial" panose="020B0604020202020204" pitchFamily="34" charset="0"/>
              </a:rPr>
              <a:t>funcționează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structura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condițională</a:t>
            </a:r>
            <a:r>
              <a:rPr lang="en-US" sz="2000" dirty="0">
                <a:latin typeface="Arial" panose="020B0604020202020204" pitchFamily="34" charset="0"/>
                <a:cs typeface="Arial" panose="020B0604020202020204" pitchFamily="34" charset="0"/>
              </a:rPr>
              <a:t> if-</a:t>
            </a:r>
            <a:r>
              <a:rPr lang="en-US" sz="2000" dirty="0" err="1">
                <a:latin typeface="Arial" panose="020B0604020202020204" pitchFamily="34" charset="0"/>
                <a:cs typeface="Arial" panose="020B0604020202020204" pitchFamily="34" charset="0"/>
              </a:rPr>
              <a:t>elif</a:t>
            </a:r>
            <a:r>
              <a:rPr lang="en-US" sz="2000" dirty="0">
                <a:latin typeface="Arial" panose="020B0604020202020204" pitchFamily="34" charset="0"/>
                <a:cs typeface="Arial" panose="020B0604020202020204" pitchFamily="34" charset="0"/>
              </a:rPr>
              <a:t>-else.</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Structura</a:t>
            </a:r>
            <a:r>
              <a:rPr lang="en-US" sz="2000" dirty="0">
                <a:latin typeface="Arial" panose="020B0604020202020204" pitchFamily="34" charset="0"/>
                <a:cs typeface="Arial" panose="020B0604020202020204" pitchFamily="34" charset="0"/>
              </a:rPr>
              <a:t> if-</a:t>
            </a:r>
            <a:r>
              <a:rPr lang="en-US" sz="2000" dirty="0" err="1">
                <a:latin typeface="Arial" panose="020B0604020202020204" pitchFamily="34" charset="0"/>
                <a:cs typeface="Arial" panose="020B0604020202020204" pitchFamily="34" charset="0"/>
              </a:rPr>
              <a:t>elif</a:t>
            </a:r>
            <a:r>
              <a:rPr lang="en-US" sz="2000" dirty="0">
                <a:latin typeface="Arial" panose="020B0604020202020204" pitchFamily="34" charset="0"/>
                <a:cs typeface="Arial" panose="020B0604020202020204" pitchFamily="34" charset="0"/>
              </a:rPr>
              <a:t>-else se </a:t>
            </a:r>
            <a:r>
              <a:rPr lang="en-US" sz="2000" dirty="0" err="1">
                <a:latin typeface="Arial" panose="020B0604020202020204" pitchFamily="34" charset="0"/>
                <a:cs typeface="Arial" panose="020B0604020202020204" pitchFamily="34" charset="0"/>
              </a:rPr>
              <a:t>folosește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când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necesar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executăm</a:t>
            </a:r>
            <a:r>
              <a:rPr lang="en-US" sz="2000" dirty="0">
                <a:latin typeface="Arial" panose="020B0604020202020204" pitchFamily="34" charset="0"/>
                <a:cs typeface="Arial" panose="020B0604020202020204" pitchFamily="34" charset="0"/>
              </a:rPr>
              <a:t> un bloc de cod cu </a:t>
            </a:r>
            <a:r>
              <a:rPr lang="en-US" sz="2000" dirty="0" err="1">
                <a:latin typeface="Arial" panose="020B0604020202020204" pitchFamily="34" charset="0"/>
                <a:cs typeface="Arial" panose="020B0604020202020204" pitchFamily="34" charset="0"/>
              </a:rPr>
              <a:t>mai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mult</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două</a:t>
            </a:r>
            <a:r>
              <a:rPr lang="en-US" sz="2000" dirty="0">
                <a:latin typeface="Arial" panose="020B0604020202020204" pitchFamily="34" charset="0"/>
                <a:cs typeface="Arial" panose="020B0604020202020204" pitchFamily="34" charset="0"/>
              </a:rPr>
              <a:t> alternative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lua</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decizie</a:t>
            </a:r>
            <a:r>
              <a:rPr lang="en-US" sz="20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în</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funcție</a:t>
            </a:r>
            <a:r>
              <a:rPr lang="en-US" sz="2200" dirty="0">
                <a:latin typeface="Arial" panose="020B0604020202020204" pitchFamily="34" charset="0"/>
                <a:cs typeface="Arial" panose="020B0604020202020204" pitchFamily="34" charset="0"/>
              </a:rPr>
              <a:t> de </a:t>
            </a:r>
            <a:r>
              <a:rPr lang="en-US" sz="2200" b="1" dirty="0" err="1">
                <a:latin typeface="Arial" panose="020B0604020202020204" pitchFamily="34" charset="0"/>
                <a:cs typeface="Arial" panose="020B0604020202020204" pitchFamily="34" charset="0"/>
              </a:rPr>
              <a:t>anumite</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condiții</a:t>
            </a:r>
            <a:r>
              <a:rPr lang="en-US" sz="2000" dirty="0">
                <a:latin typeface="Arial" panose="020B0604020202020204" pitchFamily="34" charset="0"/>
                <a:cs typeface="Arial" panose="020B0604020202020204" pitchFamily="34" charset="0"/>
              </a:rPr>
              <a:t>. Mai </a:t>
            </a:r>
            <a:r>
              <a:rPr lang="en-US" sz="2000" dirty="0" err="1">
                <a:latin typeface="Arial" panose="020B0604020202020204" pitchFamily="34" charset="0"/>
                <a:cs typeface="Arial" panose="020B0604020202020204" pitchFamily="34" charset="0"/>
              </a:rPr>
              <a:t>concret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dacă</a:t>
            </a:r>
            <a:r>
              <a:rPr lang="en-US" sz="2000" dirty="0">
                <a:latin typeface="Arial" panose="020B0604020202020204" pitchFamily="34" charset="0"/>
                <a:cs typeface="Arial" panose="020B0604020202020204" pitchFamily="34" charset="0"/>
              </a:rPr>
              <a:t> (if) prima </a:t>
            </a:r>
            <a:r>
              <a:rPr lang="en-US" sz="2000" dirty="0" err="1">
                <a:latin typeface="Arial" panose="020B0604020202020204" pitchFamily="34" charset="0"/>
                <a:cs typeface="Arial" panose="020B0604020202020204" pitchFamily="34" charset="0"/>
              </a:rPr>
              <a:t>condiție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adevărată</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execută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primul</a:t>
            </a:r>
            <a:r>
              <a:rPr lang="en-US" sz="2000" dirty="0">
                <a:latin typeface="Arial" panose="020B0604020202020204" pitchFamily="34" charset="0"/>
                <a:cs typeface="Arial" panose="020B0604020202020204" pitchFamily="34" charset="0"/>
              </a:rPr>
              <a:t> bloc de cod. </a:t>
            </a:r>
            <a:r>
              <a:rPr lang="en-US" sz="2000" dirty="0" err="1">
                <a:latin typeface="Arial" panose="020B0604020202020204" pitchFamily="34" charset="0"/>
                <a:cs typeface="Arial" panose="020B0604020202020204" pitchFamily="34" charset="0"/>
              </a:rPr>
              <a:t>Dacă</a:t>
            </a:r>
            <a:r>
              <a:rPr lang="en-US" sz="2000" dirty="0">
                <a:latin typeface="Arial" panose="020B0604020202020204" pitchFamily="34" charset="0"/>
                <a:cs typeface="Arial" panose="020B0604020202020204" pitchFamily="34" charset="0"/>
              </a:rPr>
              <a:t> nu, </a:t>
            </a:r>
            <a:r>
              <a:rPr lang="en-US" sz="2000" dirty="0" err="1">
                <a:latin typeface="Arial" panose="020B0604020202020204" pitchFamily="34" charset="0"/>
                <a:cs typeface="Arial" panose="020B0604020202020204" pitchFamily="34" charset="0"/>
              </a:rPr>
              <a:t>dacă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elif</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doua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condiție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adevărată</a:t>
            </a:r>
            <a:r>
              <a:rPr lang="en-US" sz="2000" dirty="0">
                <a:latin typeface="Arial" panose="020B0604020202020204" pitchFamily="34" charset="0"/>
                <a:cs typeface="Arial" panose="020B0604020202020204" pitchFamily="34" charset="0"/>
              </a:rPr>
              <a:t>, se </a:t>
            </a:r>
            <a:r>
              <a:rPr lang="en-US" sz="2000" dirty="0" err="1">
                <a:latin typeface="Arial" panose="020B0604020202020204" pitchFamily="34" charset="0"/>
                <a:cs typeface="Arial" panose="020B0604020202020204" pitchFamily="34" charset="0"/>
              </a:rPr>
              <a:t>execută</a:t>
            </a:r>
            <a:r>
              <a:rPr lang="en-US" sz="2000" dirty="0">
                <a:latin typeface="Arial" panose="020B0604020202020204" pitchFamily="34" charset="0"/>
                <a:cs typeface="Arial" panose="020B0604020202020204" pitchFamily="34" charset="0"/>
              </a:rPr>
              <a:t> al </a:t>
            </a:r>
            <a:r>
              <a:rPr lang="en-US" sz="2000" dirty="0" err="1">
                <a:latin typeface="Arial" panose="020B0604020202020204" pitchFamily="34" charset="0"/>
                <a:cs typeface="Arial" panose="020B0604020202020204" pitchFamily="34" charset="0"/>
              </a:rPr>
              <a:t>doilea</a:t>
            </a:r>
            <a:r>
              <a:rPr lang="en-US" sz="2000" dirty="0">
                <a:latin typeface="Arial" panose="020B0604020202020204" pitchFamily="34" charset="0"/>
                <a:cs typeface="Arial" panose="020B0604020202020204" pitchFamily="34" charset="0"/>
              </a:rPr>
              <a:t> bloc de cod, </a:t>
            </a:r>
            <a:r>
              <a:rPr lang="en-US" sz="2000" dirty="0" err="1">
                <a:latin typeface="Arial" panose="020B0604020202020204" pitchFamily="34" charset="0"/>
                <a:cs typeface="Arial" panose="020B0604020202020204" pitchFamily="34" charset="0"/>
              </a:rPr>
              <a:t>s.a.m.d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Programul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verifica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fiecare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conditie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a:t>
            </a:r>
            <a:r>
              <a:rPr lang="en-US" sz="20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execută</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doar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blocul</a:t>
            </a:r>
            <a:r>
              <a:rPr lang="en-US" sz="2200" dirty="0">
                <a:latin typeface="Arial" panose="020B0604020202020204" pitchFamily="34" charset="0"/>
                <a:cs typeface="Arial" panose="020B0604020202020204" pitchFamily="34" charset="0"/>
              </a:rPr>
              <a:t> de cod </a:t>
            </a:r>
            <a:r>
              <a:rPr lang="en-US" sz="2200" dirty="0" err="1">
                <a:latin typeface="Arial" panose="020B0604020202020204" pitchFamily="34" charset="0"/>
                <a:cs typeface="Arial" panose="020B0604020202020204" pitchFamily="34" charset="0"/>
              </a:rPr>
              <a:t>corespunzător</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primei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condiții</a:t>
            </a:r>
            <a:r>
              <a:rPr lang="en-US" sz="2200" dirty="0">
                <a:latin typeface="Arial" panose="020B0604020202020204" pitchFamily="34" charset="0"/>
                <a:cs typeface="Arial" panose="020B0604020202020204" pitchFamily="34" charset="0"/>
              </a:rPr>
              <a:t> </a:t>
            </a:r>
            <a:r>
              <a:rPr lang="en-US" sz="2200" dirty="0" err="1">
                <a:latin typeface="Arial" panose="020B0604020202020204" pitchFamily="34" charset="0"/>
                <a:cs typeface="Arial" panose="020B0604020202020204" pitchFamily="34" charset="0"/>
              </a:rPr>
              <a:t>adevărate</a:t>
            </a:r>
            <a:r>
              <a:rPr lang="en-US" sz="22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A2CA49AE-40E1-B487-0F08-7D11D953DD8A}"/>
              </a:ext>
            </a:extLst>
          </p:cNvPr>
          <p:cNvSpPr>
            <a:spLocks noGrp="1"/>
          </p:cNvSpPr>
          <p:nvPr>
            <p:ph idx="1"/>
          </p:nvPr>
        </p:nvSpPr>
        <p:spPr>
          <a:xfrm>
            <a:off x="1605116" y="2865384"/>
            <a:ext cx="2753033" cy="3224367"/>
          </a:xfrm>
          <a:solidFill>
            <a:schemeClr val="tx1"/>
          </a:solidFill>
        </p:spPr>
        <p:txBody>
          <a:bodyPr>
            <a:normAutofit fontScale="92500"/>
          </a:bodyPr>
          <a:lstStyle/>
          <a:p>
            <a:r>
              <a:rPr lang="en-US" sz="2000" dirty="0" err="1">
                <a:solidFill>
                  <a:schemeClr val="bg1"/>
                </a:solidFill>
              </a:rPr>
              <a:t>Exemplu</a:t>
            </a:r>
            <a:r>
              <a:rPr lang="en-US" sz="2000" dirty="0">
                <a:solidFill>
                  <a:schemeClr val="bg1"/>
                </a:solidFill>
              </a:rPr>
              <a:t>:</a:t>
            </a:r>
          </a:p>
          <a:p>
            <a:pPr>
              <a:buNone/>
            </a:pPr>
            <a:r>
              <a:rPr lang="en-US" sz="2000" dirty="0">
                <a:solidFill>
                  <a:srgbClr val="BCBEC4"/>
                </a:solidFill>
                <a:effectLst/>
                <a:latin typeface="JetBrains Mono"/>
              </a:rPr>
              <a:t>nota = </a:t>
            </a:r>
            <a:r>
              <a:rPr lang="en-US" sz="2000" dirty="0">
                <a:solidFill>
                  <a:srgbClr val="2AACB8"/>
                </a:solidFill>
                <a:effectLst/>
                <a:latin typeface="JetBrains Mono"/>
              </a:rPr>
              <a:t>8</a:t>
            </a:r>
            <a:br>
              <a:rPr lang="en-US" sz="2000" dirty="0">
                <a:solidFill>
                  <a:srgbClr val="2AACB8"/>
                </a:solidFill>
                <a:effectLst/>
                <a:latin typeface="JetBrains Mono"/>
              </a:rPr>
            </a:br>
            <a:r>
              <a:rPr lang="en-US" sz="2000" dirty="0">
                <a:solidFill>
                  <a:srgbClr val="CF8E6D"/>
                </a:solidFill>
                <a:effectLst/>
                <a:latin typeface="JetBrains Mono"/>
              </a:rPr>
              <a:t>if </a:t>
            </a:r>
            <a:r>
              <a:rPr lang="en-US" sz="2000" dirty="0">
                <a:solidFill>
                  <a:srgbClr val="BCBEC4"/>
                </a:solidFill>
                <a:effectLst/>
                <a:latin typeface="JetBrains Mono"/>
              </a:rPr>
              <a:t>nota &gt;= </a:t>
            </a:r>
            <a:r>
              <a:rPr lang="en-US" sz="2000" dirty="0">
                <a:solidFill>
                  <a:srgbClr val="2AACB8"/>
                </a:solidFill>
                <a:effectLst/>
                <a:latin typeface="JetBrains Mono"/>
              </a:rPr>
              <a:t>9</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a:solidFill>
                  <a:srgbClr val="BCBEC4"/>
                </a:solidFill>
                <a:effectLst/>
                <a:latin typeface="JetBrains Mono"/>
              </a:rPr>
              <a:t>    </a:t>
            </a:r>
            <a:r>
              <a:rPr lang="en-US" sz="2000" dirty="0">
                <a:solidFill>
                  <a:srgbClr val="8888C6"/>
                </a:solidFill>
                <a:effectLst/>
                <a:latin typeface="JetBrains Mono"/>
              </a:rPr>
              <a:t>print</a:t>
            </a:r>
            <a:r>
              <a:rPr lang="en-US" sz="2000" dirty="0">
                <a:solidFill>
                  <a:srgbClr val="BCBEC4"/>
                </a:solidFill>
                <a:effectLst/>
                <a:latin typeface="JetBrains Mono"/>
              </a:rPr>
              <a:t>(</a:t>
            </a:r>
            <a:r>
              <a:rPr lang="en-US" sz="2000" dirty="0">
                <a:solidFill>
                  <a:srgbClr val="6AAB73"/>
                </a:solidFill>
                <a:effectLst/>
                <a:latin typeface="JetBrains Mono"/>
              </a:rPr>
              <a:t>"</a:t>
            </a:r>
            <a:r>
              <a:rPr lang="en-US" sz="2000" dirty="0" err="1">
                <a:solidFill>
                  <a:srgbClr val="6AAB73"/>
                </a:solidFill>
                <a:effectLst/>
                <a:latin typeface="JetBrains Mono"/>
              </a:rPr>
              <a:t>Foarte</a:t>
            </a:r>
            <a:r>
              <a:rPr lang="en-US" sz="2000" dirty="0">
                <a:solidFill>
                  <a:srgbClr val="6AAB73"/>
                </a:solidFill>
                <a:effectLst/>
                <a:latin typeface="JetBrains Mono"/>
              </a:rPr>
              <a:t> bine"</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err="1">
                <a:solidFill>
                  <a:srgbClr val="CF8E6D"/>
                </a:solidFill>
                <a:effectLst/>
                <a:latin typeface="JetBrains Mono"/>
              </a:rPr>
              <a:t>elif</a:t>
            </a:r>
            <a:r>
              <a:rPr lang="en-US" sz="2000" dirty="0">
                <a:solidFill>
                  <a:srgbClr val="CF8E6D"/>
                </a:solidFill>
                <a:effectLst/>
                <a:latin typeface="JetBrains Mono"/>
              </a:rPr>
              <a:t> </a:t>
            </a:r>
            <a:r>
              <a:rPr lang="en-US" sz="2000" dirty="0">
                <a:solidFill>
                  <a:srgbClr val="BCBEC4"/>
                </a:solidFill>
                <a:effectLst/>
                <a:latin typeface="JetBrains Mono"/>
              </a:rPr>
              <a:t>nota &gt;= </a:t>
            </a:r>
            <a:r>
              <a:rPr lang="en-US" sz="2000" dirty="0">
                <a:solidFill>
                  <a:srgbClr val="2AACB8"/>
                </a:solidFill>
                <a:effectLst/>
                <a:latin typeface="JetBrains Mono"/>
              </a:rPr>
              <a:t>7</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a:solidFill>
                  <a:srgbClr val="BCBEC4"/>
                </a:solidFill>
                <a:effectLst/>
                <a:latin typeface="JetBrains Mono"/>
              </a:rPr>
              <a:t>    </a:t>
            </a:r>
            <a:r>
              <a:rPr lang="en-US" sz="2000" dirty="0">
                <a:solidFill>
                  <a:srgbClr val="8888C6"/>
                </a:solidFill>
                <a:effectLst/>
                <a:latin typeface="JetBrains Mono"/>
              </a:rPr>
              <a:t>print</a:t>
            </a:r>
            <a:r>
              <a:rPr lang="en-US" sz="2000" dirty="0">
                <a:solidFill>
                  <a:srgbClr val="BCBEC4"/>
                </a:solidFill>
                <a:effectLst/>
                <a:latin typeface="JetBrains Mono"/>
              </a:rPr>
              <a:t>(</a:t>
            </a:r>
            <a:r>
              <a:rPr lang="en-US" sz="2000" dirty="0">
                <a:solidFill>
                  <a:srgbClr val="6AAB73"/>
                </a:solidFill>
                <a:effectLst/>
                <a:latin typeface="JetBrains Mono"/>
              </a:rPr>
              <a:t>"Bine"</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err="1">
                <a:solidFill>
                  <a:srgbClr val="CF8E6D"/>
                </a:solidFill>
                <a:effectLst/>
                <a:latin typeface="JetBrains Mono"/>
              </a:rPr>
              <a:t>elif</a:t>
            </a:r>
            <a:r>
              <a:rPr lang="en-US" sz="2000" dirty="0">
                <a:solidFill>
                  <a:srgbClr val="CF8E6D"/>
                </a:solidFill>
                <a:effectLst/>
                <a:latin typeface="JetBrains Mono"/>
              </a:rPr>
              <a:t> </a:t>
            </a:r>
            <a:r>
              <a:rPr lang="en-US" sz="2000" dirty="0">
                <a:solidFill>
                  <a:srgbClr val="BCBEC4"/>
                </a:solidFill>
                <a:effectLst/>
                <a:latin typeface="JetBrains Mono"/>
              </a:rPr>
              <a:t>nota &gt;= </a:t>
            </a:r>
            <a:r>
              <a:rPr lang="en-US" sz="2000" dirty="0">
                <a:solidFill>
                  <a:srgbClr val="2AACB8"/>
                </a:solidFill>
                <a:effectLst/>
                <a:latin typeface="JetBrains Mono"/>
              </a:rPr>
              <a:t>5</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a:solidFill>
                  <a:srgbClr val="BCBEC4"/>
                </a:solidFill>
                <a:effectLst/>
                <a:latin typeface="JetBrains Mono"/>
              </a:rPr>
              <a:t>    </a:t>
            </a:r>
            <a:r>
              <a:rPr lang="en-US" sz="2000" dirty="0">
                <a:solidFill>
                  <a:srgbClr val="8888C6"/>
                </a:solidFill>
                <a:effectLst/>
                <a:latin typeface="JetBrains Mono"/>
              </a:rPr>
              <a:t>print</a:t>
            </a:r>
            <a:r>
              <a:rPr lang="en-US" sz="2000" dirty="0">
                <a:solidFill>
                  <a:srgbClr val="BCBEC4"/>
                </a:solidFill>
                <a:effectLst/>
                <a:latin typeface="JetBrains Mono"/>
              </a:rPr>
              <a:t>(</a:t>
            </a:r>
            <a:r>
              <a:rPr lang="en-US" sz="2000" dirty="0">
                <a:solidFill>
                  <a:srgbClr val="6AAB73"/>
                </a:solidFill>
                <a:effectLst/>
                <a:latin typeface="JetBrains Mono"/>
              </a:rPr>
              <a:t>"</a:t>
            </a:r>
            <a:r>
              <a:rPr lang="en-US" sz="2000" dirty="0" err="1">
                <a:solidFill>
                  <a:srgbClr val="6AAB73"/>
                </a:solidFill>
                <a:effectLst/>
                <a:latin typeface="JetBrains Mono"/>
              </a:rPr>
              <a:t>Suficient</a:t>
            </a:r>
            <a:r>
              <a:rPr lang="en-US" sz="2000" dirty="0">
                <a:solidFill>
                  <a:srgbClr val="6AAB73"/>
                </a:solidFill>
                <a:effectLst/>
                <a:latin typeface="JetBrains Mono"/>
              </a:rPr>
              <a:t>"</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a:solidFill>
                  <a:srgbClr val="CF8E6D"/>
                </a:solidFill>
                <a:effectLst/>
                <a:latin typeface="JetBrains Mono"/>
              </a:rPr>
              <a:t>else</a:t>
            </a:r>
            <a:r>
              <a:rPr lang="en-US" sz="2000" dirty="0">
                <a:solidFill>
                  <a:srgbClr val="BCBEC4"/>
                </a:solidFill>
                <a:effectLst/>
                <a:latin typeface="JetBrains Mono"/>
              </a:rPr>
              <a:t>:</a:t>
            </a:r>
            <a:br>
              <a:rPr lang="en-US" sz="2000" dirty="0">
                <a:solidFill>
                  <a:srgbClr val="BCBEC4"/>
                </a:solidFill>
                <a:effectLst/>
                <a:latin typeface="JetBrains Mono"/>
              </a:rPr>
            </a:br>
            <a:r>
              <a:rPr lang="en-US" sz="2000" dirty="0">
                <a:solidFill>
                  <a:srgbClr val="BCBEC4"/>
                </a:solidFill>
                <a:effectLst/>
                <a:latin typeface="JetBrains Mono"/>
              </a:rPr>
              <a:t>    </a:t>
            </a:r>
            <a:r>
              <a:rPr lang="en-US" sz="2000" dirty="0">
                <a:solidFill>
                  <a:srgbClr val="8888C6"/>
                </a:solidFill>
                <a:effectLst/>
                <a:latin typeface="JetBrains Mono"/>
              </a:rPr>
              <a:t>print</a:t>
            </a:r>
            <a:r>
              <a:rPr lang="en-US" sz="2000" dirty="0">
                <a:solidFill>
                  <a:srgbClr val="BCBEC4"/>
                </a:solidFill>
                <a:effectLst/>
                <a:latin typeface="JetBrains Mono"/>
              </a:rPr>
              <a:t>(</a:t>
            </a:r>
            <a:r>
              <a:rPr lang="en-US" sz="2000" dirty="0">
                <a:solidFill>
                  <a:srgbClr val="6AAB73"/>
                </a:solidFill>
                <a:effectLst/>
                <a:latin typeface="JetBrains Mono"/>
              </a:rPr>
              <a:t>"</a:t>
            </a:r>
            <a:r>
              <a:rPr lang="en-US" sz="2000" dirty="0" err="1">
                <a:solidFill>
                  <a:srgbClr val="6AAB73"/>
                </a:solidFill>
                <a:effectLst/>
                <a:latin typeface="JetBrains Mono"/>
              </a:rPr>
              <a:t>Insuficient</a:t>
            </a:r>
            <a:r>
              <a:rPr lang="en-US" sz="2000" dirty="0">
                <a:solidFill>
                  <a:srgbClr val="6AAB73"/>
                </a:solidFill>
                <a:effectLst/>
                <a:latin typeface="JetBrains Mono"/>
              </a:rPr>
              <a:t>"</a:t>
            </a:r>
            <a:r>
              <a:rPr lang="en-US" sz="2000" dirty="0">
                <a:solidFill>
                  <a:srgbClr val="BCBEC4"/>
                </a:solidFill>
                <a:effectLst/>
                <a:latin typeface="JetBrains Mono"/>
              </a:rPr>
              <a:t>)</a:t>
            </a:r>
          </a:p>
          <a:p>
            <a:pPr marL="0" indent="0">
              <a:buNone/>
            </a:pPr>
            <a:endParaRPr lang="en-US" sz="2000" dirty="0"/>
          </a:p>
        </p:txBody>
      </p:sp>
      <p:sp>
        <p:nvSpPr>
          <p:cNvPr id="8" name="CasetăText 7">
            <a:extLst>
              <a:ext uri="{FF2B5EF4-FFF2-40B4-BE49-F238E27FC236}">
                <a16:creationId xmlns:a16="http://schemas.microsoft.com/office/drawing/2014/main" id="{F7002666-CA0B-52E4-470B-4D9CF3B3B99F}"/>
              </a:ext>
            </a:extLst>
          </p:cNvPr>
          <p:cNvSpPr txBox="1"/>
          <p:nvPr/>
        </p:nvSpPr>
        <p:spPr>
          <a:xfrm>
            <a:off x="4530213" y="3317142"/>
            <a:ext cx="6096000" cy="1477328"/>
          </a:xfrm>
          <a:prstGeom prst="rect">
            <a:avLst/>
          </a:prstGeom>
          <a:solidFill>
            <a:schemeClr val="bg2">
              <a:lumMod val="75000"/>
            </a:schemeClr>
          </a:solidFill>
        </p:spPr>
        <p:txBody>
          <a:bodyPr wrap="square">
            <a:spAutoFit/>
          </a:bodyPr>
          <a:lstStyle/>
          <a:p>
            <a:r>
              <a:rPr lang="en-US" dirty="0" err="1"/>
              <a:t>Dacă</a:t>
            </a:r>
            <a:r>
              <a:rPr lang="en-US" dirty="0"/>
              <a:t> nota </a:t>
            </a:r>
            <a:r>
              <a:rPr lang="en-US" dirty="0" err="1"/>
              <a:t>este</a:t>
            </a:r>
            <a:r>
              <a:rPr lang="en-US" dirty="0"/>
              <a:t> 9 </a:t>
            </a:r>
            <a:r>
              <a:rPr lang="en-US" dirty="0" err="1"/>
              <a:t>sau</a:t>
            </a:r>
            <a:r>
              <a:rPr lang="en-US" dirty="0"/>
              <a:t> </a:t>
            </a:r>
            <a:r>
              <a:rPr lang="en-US" dirty="0" err="1"/>
              <a:t>mai</a:t>
            </a:r>
            <a:r>
              <a:rPr lang="en-US" dirty="0"/>
              <a:t> mare → se </a:t>
            </a:r>
            <a:r>
              <a:rPr lang="en-US" dirty="0" err="1"/>
              <a:t>afișează</a:t>
            </a:r>
            <a:r>
              <a:rPr lang="en-US" dirty="0"/>
              <a:t> "</a:t>
            </a:r>
            <a:r>
              <a:rPr lang="en-US" dirty="0" err="1"/>
              <a:t>Foarte</a:t>
            </a:r>
            <a:r>
              <a:rPr lang="en-US" dirty="0"/>
              <a:t> bine".</a:t>
            </a:r>
          </a:p>
          <a:p>
            <a:r>
              <a:rPr lang="en-US" dirty="0" err="1"/>
              <a:t>Dacă</a:t>
            </a:r>
            <a:r>
              <a:rPr lang="en-US" dirty="0"/>
              <a:t> nu e ≥9, </a:t>
            </a:r>
            <a:r>
              <a:rPr lang="en-US" dirty="0" err="1"/>
              <a:t>dar</a:t>
            </a:r>
            <a:r>
              <a:rPr lang="en-US" dirty="0"/>
              <a:t> e ≥7 → "Bine".</a:t>
            </a:r>
          </a:p>
          <a:p>
            <a:r>
              <a:rPr lang="en-US" dirty="0" err="1"/>
              <a:t>Dacă</a:t>
            </a:r>
            <a:r>
              <a:rPr lang="en-US" dirty="0"/>
              <a:t> nu e ≥7, </a:t>
            </a:r>
            <a:r>
              <a:rPr lang="en-US" dirty="0" err="1"/>
              <a:t>dar</a:t>
            </a:r>
            <a:r>
              <a:rPr lang="en-US" dirty="0"/>
              <a:t> e ≥5 → "</a:t>
            </a:r>
            <a:r>
              <a:rPr lang="en-US" dirty="0" err="1"/>
              <a:t>Suficient</a:t>
            </a:r>
            <a:r>
              <a:rPr lang="en-US" dirty="0"/>
              <a:t>".</a:t>
            </a:r>
          </a:p>
          <a:p>
            <a:r>
              <a:rPr lang="en-US" dirty="0" err="1"/>
              <a:t>Dacă</a:t>
            </a:r>
            <a:r>
              <a:rPr lang="en-US" dirty="0"/>
              <a:t> nu se </a:t>
            </a:r>
            <a:r>
              <a:rPr lang="en-US" dirty="0" err="1"/>
              <a:t>îndeplinește</a:t>
            </a:r>
            <a:r>
              <a:rPr lang="en-US" dirty="0"/>
              <a:t> </a:t>
            </a:r>
            <a:r>
              <a:rPr lang="en-US" dirty="0" err="1"/>
              <a:t>niciuna</a:t>
            </a:r>
            <a:r>
              <a:rPr lang="en-US" dirty="0"/>
              <a:t> → "</a:t>
            </a:r>
            <a:r>
              <a:rPr lang="en-US" dirty="0" err="1"/>
              <a:t>Insuficient</a:t>
            </a:r>
            <a:r>
              <a:rPr lang="en-US" dirty="0"/>
              <a:t>".</a:t>
            </a:r>
          </a:p>
        </p:txBody>
      </p:sp>
    </p:spTree>
    <p:extLst>
      <p:ext uri="{BB962C8B-B14F-4D97-AF65-F5344CB8AC3E}">
        <p14:creationId xmlns:p14="http://schemas.microsoft.com/office/powerpoint/2010/main" val="374938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D19AC97-FFCD-4B46-22AA-1C6C595F02D5}"/>
              </a:ext>
            </a:extLst>
          </p:cNvPr>
          <p:cNvSpPr>
            <a:spLocks noGrp="1"/>
          </p:cNvSpPr>
          <p:nvPr>
            <p:ph type="title"/>
          </p:nvPr>
        </p:nvSpPr>
        <p:spPr>
          <a:xfrm>
            <a:off x="2849949" y="206477"/>
            <a:ext cx="8393926" cy="1317523"/>
          </a:xfrm>
        </p:spPr>
        <p:txBody>
          <a:bodyPr>
            <a:normAutofit/>
          </a:bodyPr>
          <a:lstStyle/>
          <a:p>
            <a:r>
              <a:rPr lang="en-US" sz="2000" dirty="0">
                <a:latin typeface="Arial" panose="020B0604020202020204" pitchFamily="34" charset="0"/>
                <a:cs typeface="Arial" panose="020B0604020202020204" pitchFamily="34" charset="0"/>
              </a:rPr>
              <a:t>3. Ce </a:t>
            </a:r>
            <a:r>
              <a:rPr lang="en-US" sz="2000" dirty="0" err="1">
                <a:latin typeface="Arial" panose="020B0604020202020204" pitchFamily="34" charset="0"/>
                <a:cs typeface="Arial" panose="020B0604020202020204" pitchFamily="34" charset="0"/>
              </a:rPr>
              <a:t>structuri</a:t>
            </a:r>
            <a:r>
              <a:rPr lang="en-US" sz="2000" dirty="0">
                <a:latin typeface="Arial" panose="020B0604020202020204" pitchFamily="34" charset="0"/>
                <a:cs typeface="Arial" panose="020B0604020202020204" pitchFamily="34" charset="0"/>
              </a:rPr>
              <a:t> de date </a:t>
            </a:r>
            <a:r>
              <a:rPr lang="en-US" sz="2000" dirty="0" err="1">
                <a:latin typeface="Arial" panose="020B0604020202020204" pitchFamily="34" charset="0"/>
                <a:cs typeface="Arial" panose="020B0604020202020204" pitchFamily="34" charset="0"/>
              </a:rPr>
              <a:t>există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Python? (se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caracteriza</a:t>
            </a:r>
            <a:r>
              <a:rPr lang="en-US" sz="2000" dirty="0">
                <a:latin typeface="Arial" panose="020B0604020202020204" pitchFamily="34" charset="0"/>
                <a:cs typeface="Arial" panose="020B0604020202020204" pitchFamily="34" charset="0"/>
              </a:rPr>
              <a:t> din</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punctul</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vedere</a:t>
            </a:r>
            <a:r>
              <a:rPr lang="en-US" sz="2000" dirty="0">
                <a:latin typeface="Arial" panose="020B0604020202020204" pitchFamily="34" charset="0"/>
                <a:cs typeface="Arial" panose="020B0604020202020204" pitchFamily="34" charset="0"/>
              </a:rPr>
              <a:t> al </a:t>
            </a:r>
            <a:r>
              <a:rPr lang="en-US" sz="2000" dirty="0" err="1">
                <a:latin typeface="Arial" panose="020B0604020202020204" pitchFamily="34" charset="0"/>
                <a:cs typeface="Arial" panose="020B0604020202020204" pitchFamily="34" charset="0"/>
              </a:rPr>
              <a:t>indexării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ordonării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mutabilității</a:t>
            </a:r>
            <a:r>
              <a:rPr lang="en-US" sz="2000" dirty="0">
                <a:latin typeface="Arial" panose="020B0604020202020204" pitchFamily="34" charset="0"/>
                <a:cs typeface="Arial" panose="020B0604020202020204" pitchFamily="34" charset="0"/>
              </a:rPr>
              <a:t> +</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caracteristici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particulare</a:t>
            </a:r>
            <a:endParaRPr lang="en-US" sz="2000" dirty="0">
              <a:latin typeface="Arial" panose="020B0604020202020204" pitchFamily="34" charset="0"/>
              <a:cs typeface="Arial" panose="020B0604020202020204" pitchFamily="34" charset="0"/>
            </a:endParaRPr>
          </a:p>
        </p:txBody>
      </p:sp>
      <p:sp>
        <p:nvSpPr>
          <p:cNvPr id="3" name="Substituent text 2">
            <a:extLst>
              <a:ext uri="{FF2B5EF4-FFF2-40B4-BE49-F238E27FC236}">
                <a16:creationId xmlns:a16="http://schemas.microsoft.com/office/drawing/2014/main" id="{7C1FE691-ED2E-476A-E7C7-51807078B801}"/>
              </a:ext>
            </a:extLst>
          </p:cNvPr>
          <p:cNvSpPr>
            <a:spLocks noGrp="1"/>
          </p:cNvSpPr>
          <p:nvPr>
            <p:ph type="body" sz="quarter" idx="13"/>
          </p:nvPr>
        </p:nvSpPr>
        <p:spPr>
          <a:xfrm>
            <a:off x="668594" y="2199968"/>
            <a:ext cx="11523406" cy="2716162"/>
          </a:xfrm>
        </p:spPr>
        <p:txBody>
          <a:bodyPr/>
          <a:lstStyle/>
          <a:p>
            <a:pPr marL="342900" indent="-342900">
              <a:buFont typeface="Arial" panose="020B0604020202020204" pitchFamily="34" charset="0"/>
              <a:buChar char="•"/>
            </a:pPr>
            <a:r>
              <a:rPr lang="en-US" sz="2000" dirty="0"/>
              <a:t>Lista []: </a:t>
            </a:r>
            <a:r>
              <a:rPr lang="en-US" sz="2000" dirty="0" err="1"/>
              <a:t>structură</a:t>
            </a:r>
            <a:r>
              <a:rPr lang="en-US" sz="2000" dirty="0"/>
              <a:t> de date </a:t>
            </a:r>
            <a:r>
              <a:rPr lang="en-US" sz="2000" dirty="0" err="1"/>
              <a:t>indexabilă</a:t>
            </a:r>
            <a:r>
              <a:rPr lang="en-US" sz="2000" dirty="0"/>
              <a:t>, </a:t>
            </a:r>
            <a:r>
              <a:rPr lang="en-US" sz="2000" dirty="0" err="1"/>
              <a:t>ordonată</a:t>
            </a:r>
            <a:r>
              <a:rPr lang="en-US" sz="2000" dirty="0"/>
              <a:t>, </a:t>
            </a:r>
            <a:r>
              <a:rPr lang="en-US" sz="2000" dirty="0" err="1"/>
              <a:t>mutabilă</a:t>
            </a:r>
            <a:r>
              <a:rPr lang="en-US" sz="2000" dirty="0"/>
              <a:t>, care </a:t>
            </a:r>
            <a:r>
              <a:rPr lang="en-US" sz="2000" dirty="0" err="1"/>
              <a:t>permite</a:t>
            </a:r>
            <a:r>
              <a:rPr lang="en-US" sz="2000" dirty="0"/>
              <a:t> duplicate, </a:t>
            </a:r>
            <a:r>
              <a:rPr lang="en-US" sz="2000" dirty="0" err="1"/>
              <a:t>poate</a:t>
            </a:r>
            <a:r>
              <a:rPr lang="en-US" sz="2000" dirty="0"/>
              <a:t> </a:t>
            </a:r>
            <a:r>
              <a:rPr lang="en-US" sz="2000" dirty="0" err="1"/>
              <a:t>contine</a:t>
            </a:r>
            <a:r>
              <a:rPr lang="en-US" sz="2000" dirty="0"/>
              <a:t> </a:t>
            </a:r>
            <a:r>
              <a:rPr lang="en-US" sz="2000" dirty="0" err="1"/>
              <a:t>elemente</a:t>
            </a:r>
            <a:r>
              <a:rPr lang="en-US" sz="2000" dirty="0"/>
              <a:t> de </a:t>
            </a:r>
            <a:r>
              <a:rPr lang="en-US" sz="2000" dirty="0" err="1"/>
              <a:t>orice</a:t>
            </a:r>
            <a:r>
              <a:rPr lang="en-US" sz="2000" dirty="0"/>
              <a:t> tip, inclusive </a:t>
            </a:r>
            <a:r>
              <a:rPr lang="en-US" sz="2000" dirty="0" err="1"/>
              <a:t>alte</a:t>
            </a:r>
            <a:r>
              <a:rPr lang="en-US" sz="2000" dirty="0"/>
              <a:t> </a:t>
            </a:r>
            <a:r>
              <a:rPr lang="en-US" sz="2000" dirty="0" err="1"/>
              <a:t>liste</a:t>
            </a:r>
            <a:endParaRPr lang="en-US" sz="2000" dirty="0"/>
          </a:p>
          <a:p>
            <a:pPr marL="342900" indent="-342900">
              <a:buFont typeface="Arial" panose="020B0604020202020204" pitchFamily="34" charset="0"/>
              <a:buChar char="•"/>
            </a:pPr>
            <a:r>
              <a:rPr lang="en-US" sz="2000" dirty="0" err="1"/>
              <a:t>Tuplul</a:t>
            </a:r>
            <a:r>
              <a:rPr lang="en-US" sz="2000" dirty="0"/>
              <a:t> (): </a:t>
            </a:r>
            <a:r>
              <a:rPr lang="en-US" sz="2000" dirty="0" err="1"/>
              <a:t>structură</a:t>
            </a:r>
            <a:r>
              <a:rPr lang="en-US" sz="2000" dirty="0"/>
              <a:t> de date </a:t>
            </a:r>
            <a:r>
              <a:rPr lang="en-US" sz="2000" dirty="0" err="1"/>
              <a:t>indexabilă</a:t>
            </a:r>
            <a:r>
              <a:rPr lang="en-US" sz="2000" dirty="0"/>
              <a:t>, </a:t>
            </a:r>
            <a:r>
              <a:rPr lang="en-US" sz="2000" dirty="0" err="1"/>
              <a:t>ordonată</a:t>
            </a:r>
            <a:r>
              <a:rPr lang="en-US" sz="2000" dirty="0"/>
              <a:t>, </a:t>
            </a:r>
            <a:r>
              <a:rPr lang="en-US" sz="2000" dirty="0" err="1"/>
              <a:t>imutabilă</a:t>
            </a:r>
            <a:r>
              <a:rPr lang="en-US" sz="2000" dirty="0"/>
              <a:t>, care </a:t>
            </a:r>
            <a:r>
              <a:rPr lang="en-US" sz="2000" dirty="0" err="1"/>
              <a:t>permite</a:t>
            </a:r>
            <a:r>
              <a:rPr lang="en-US" sz="2000" dirty="0"/>
              <a:t> duplicate, </a:t>
            </a:r>
            <a:r>
              <a:rPr lang="en-US" sz="2000" dirty="0" err="1"/>
              <a:t>utila</a:t>
            </a:r>
            <a:r>
              <a:rPr lang="en-US" sz="2000" dirty="0"/>
              <a:t> </a:t>
            </a:r>
            <a:r>
              <a:rPr lang="en-US" sz="2000" dirty="0" err="1"/>
              <a:t>pentru</a:t>
            </a:r>
            <a:r>
              <a:rPr lang="en-US" sz="2000" dirty="0"/>
              <a:t> </a:t>
            </a:r>
            <a:r>
              <a:rPr lang="en-US" sz="2000" dirty="0" err="1"/>
              <a:t>constante</a:t>
            </a:r>
            <a:endParaRPr lang="en-US" sz="2000" dirty="0"/>
          </a:p>
          <a:p>
            <a:pPr marL="342900" indent="-342900">
              <a:buFont typeface="Arial" panose="020B0604020202020204" pitchFamily="34" charset="0"/>
              <a:buChar char="•"/>
            </a:pPr>
            <a:r>
              <a:rPr lang="en-US" sz="2000" dirty="0" err="1"/>
              <a:t>Setul</a:t>
            </a:r>
            <a:r>
              <a:rPr lang="en-US" sz="2000" dirty="0"/>
              <a:t> {}: </a:t>
            </a:r>
            <a:r>
              <a:rPr lang="en-US" sz="2000" dirty="0" err="1"/>
              <a:t>structură</a:t>
            </a:r>
            <a:r>
              <a:rPr lang="en-US" sz="2000" dirty="0"/>
              <a:t> de date </a:t>
            </a:r>
            <a:r>
              <a:rPr lang="en-US" sz="2000" dirty="0" err="1"/>
              <a:t>neindexabilă</a:t>
            </a:r>
            <a:r>
              <a:rPr lang="en-US" sz="2000" dirty="0"/>
              <a:t>, </a:t>
            </a:r>
            <a:r>
              <a:rPr lang="en-US" sz="2000" dirty="0" err="1"/>
              <a:t>neordonată</a:t>
            </a:r>
            <a:r>
              <a:rPr lang="en-US" sz="2000" dirty="0"/>
              <a:t>, </a:t>
            </a:r>
            <a:r>
              <a:rPr lang="en-US" sz="2000" dirty="0" err="1"/>
              <a:t>mutabilă</a:t>
            </a:r>
            <a:r>
              <a:rPr lang="en-US" sz="2000" dirty="0"/>
              <a:t>, care nu </a:t>
            </a:r>
            <a:r>
              <a:rPr lang="en-US" sz="2000" dirty="0" err="1"/>
              <a:t>permite</a:t>
            </a:r>
            <a:r>
              <a:rPr lang="en-US" sz="2000" dirty="0"/>
              <a:t> duplicate</a:t>
            </a:r>
          </a:p>
          <a:p>
            <a:pPr marL="342900" indent="-342900">
              <a:buFont typeface="Arial" panose="020B0604020202020204" pitchFamily="34" charset="0"/>
              <a:buChar char="•"/>
            </a:pPr>
            <a:r>
              <a:rPr lang="en-US" sz="2000" dirty="0" err="1"/>
              <a:t>Dicționarul</a:t>
            </a:r>
            <a:r>
              <a:rPr lang="en-US" sz="2000" dirty="0"/>
              <a:t> {}: </a:t>
            </a:r>
            <a:r>
              <a:rPr lang="en-US" sz="2000" dirty="0" err="1"/>
              <a:t>structură</a:t>
            </a:r>
            <a:r>
              <a:rPr lang="en-US" sz="2000" dirty="0"/>
              <a:t> de date de forma </a:t>
            </a:r>
            <a:r>
              <a:rPr lang="en-US" sz="2000" dirty="0" err="1"/>
              <a:t>perechi</a:t>
            </a:r>
            <a:r>
              <a:rPr lang="en-US" sz="2000" dirty="0"/>
              <a:t> </a:t>
            </a:r>
            <a:r>
              <a:rPr lang="en-US" sz="2000" dirty="0" err="1"/>
              <a:t>cheie-valoare</a:t>
            </a:r>
            <a:r>
              <a:rPr lang="en-US" sz="2000" dirty="0"/>
              <a:t>, </a:t>
            </a:r>
            <a:r>
              <a:rPr lang="en-US" sz="2000" dirty="0" err="1"/>
              <a:t>ordonată</a:t>
            </a:r>
            <a:r>
              <a:rPr lang="en-US" sz="2000" dirty="0"/>
              <a:t>, </a:t>
            </a:r>
            <a:r>
              <a:rPr lang="en-US" sz="2000" dirty="0" err="1"/>
              <a:t>accesibilă</a:t>
            </a:r>
            <a:r>
              <a:rPr lang="en-US" sz="2000" dirty="0"/>
              <a:t> pe </a:t>
            </a:r>
            <a:r>
              <a:rPr lang="en-US" sz="2000" dirty="0" err="1"/>
              <a:t>bază</a:t>
            </a:r>
            <a:r>
              <a:rPr lang="en-US" sz="2000" dirty="0"/>
              <a:t> de </a:t>
            </a:r>
            <a:r>
              <a:rPr lang="en-US" sz="2000" dirty="0" err="1"/>
              <a:t>cheie</a:t>
            </a:r>
            <a:r>
              <a:rPr lang="en-US" sz="2000" dirty="0"/>
              <a:t>, nu index, </a:t>
            </a:r>
            <a:r>
              <a:rPr lang="en-US" sz="2000" dirty="0" err="1"/>
              <a:t>mutabilă</a:t>
            </a:r>
            <a:r>
              <a:rPr lang="en-US" sz="2000" dirty="0"/>
              <a:t>, care nu </a:t>
            </a:r>
            <a:r>
              <a:rPr lang="en-US" sz="2000" dirty="0" err="1"/>
              <a:t>permite</a:t>
            </a:r>
            <a:r>
              <a:rPr lang="en-US" sz="2000" dirty="0"/>
              <a:t> </a:t>
            </a:r>
            <a:r>
              <a:rPr lang="en-US" sz="2000" dirty="0" err="1"/>
              <a:t>chei</a:t>
            </a:r>
            <a:r>
              <a:rPr lang="en-US" sz="2000" dirty="0"/>
              <a:t> duplicate, </a:t>
            </a:r>
            <a:r>
              <a:rPr lang="en-US" sz="2000" dirty="0" err="1"/>
              <a:t>dar</a:t>
            </a:r>
            <a:r>
              <a:rPr lang="en-US" sz="2000" dirty="0"/>
              <a:t> </a:t>
            </a:r>
            <a:r>
              <a:rPr lang="en-US" sz="2000" dirty="0" err="1"/>
              <a:t>acceptă</a:t>
            </a:r>
            <a:r>
              <a:rPr lang="en-US" sz="2000" dirty="0"/>
              <a:t> </a:t>
            </a:r>
            <a:r>
              <a:rPr lang="en-US" sz="2000" dirty="0" err="1"/>
              <a:t>valori</a:t>
            </a:r>
            <a:r>
              <a:rPr lang="en-US" sz="2000" dirty="0"/>
              <a:t> duplicate pe </a:t>
            </a:r>
            <a:r>
              <a:rPr lang="en-US" sz="2000" dirty="0" err="1"/>
              <a:t>chei</a:t>
            </a:r>
            <a:r>
              <a:rPr lang="en-US" sz="2000" dirty="0"/>
              <a:t> </a:t>
            </a:r>
            <a:r>
              <a:rPr lang="en-US" sz="2000" dirty="0" err="1"/>
              <a:t>distincte</a:t>
            </a:r>
            <a:endParaRPr lang="en-US" sz="2000" dirty="0"/>
          </a:p>
        </p:txBody>
      </p:sp>
      <p:sp>
        <p:nvSpPr>
          <p:cNvPr id="4" name="Substituent text 3">
            <a:extLst>
              <a:ext uri="{FF2B5EF4-FFF2-40B4-BE49-F238E27FC236}">
                <a16:creationId xmlns:a16="http://schemas.microsoft.com/office/drawing/2014/main" id="{E1A44187-CA38-05FB-FDE9-7621D97DD7B2}"/>
              </a:ext>
            </a:extLst>
          </p:cNvPr>
          <p:cNvSpPr>
            <a:spLocks noGrp="1"/>
          </p:cNvSpPr>
          <p:nvPr>
            <p:ph type="body" sz="half" idx="2"/>
          </p:nvPr>
        </p:nvSpPr>
        <p:spPr>
          <a:xfrm>
            <a:off x="2422064" y="5459784"/>
            <a:ext cx="8915400" cy="729622"/>
          </a:xfrm>
        </p:spPr>
        <p:txBody>
          <a:bodyPr/>
          <a:lstStyle/>
          <a:p>
            <a:endParaRPr lang="en-US" dirty="0"/>
          </a:p>
        </p:txBody>
      </p:sp>
    </p:spTree>
    <p:extLst>
      <p:ext uri="{BB962C8B-B14F-4D97-AF65-F5344CB8AC3E}">
        <p14:creationId xmlns:p14="http://schemas.microsoft.com/office/powerpoint/2010/main" val="36345857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5A48C6D-1D2E-5143-A221-3B9AD179566A}"/>
              </a:ext>
            </a:extLst>
          </p:cNvPr>
          <p:cNvSpPr>
            <a:spLocks noGrp="1"/>
          </p:cNvSpPr>
          <p:nvPr>
            <p:ph type="title"/>
          </p:nvPr>
        </p:nvSpPr>
        <p:spPr>
          <a:xfrm>
            <a:off x="280220" y="228600"/>
            <a:ext cx="11631560" cy="2895600"/>
          </a:xfrm>
        </p:spPr>
        <p:txBody>
          <a:bodyPr>
            <a:normAutofit/>
          </a:bodyPr>
          <a:lstStyle/>
          <a:p>
            <a:r>
              <a:rPr lang="en-US" sz="2000" dirty="0">
                <a:latin typeface="Arial" panose="020B0604020202020204" pitchFamily="34" charset="0"/>
                <a:cs typeface="Arial" panose="020B0604020202020204" pitchFamily="34" charset="0"/>
              </a:rPr>
              <a:t>	4. </a:t>
            </a:r>
            <a:r>
              <a:rPr lang="en-US" sz="2000" dirty="0" err="1">
                <a:latin typeface="Arial" panose="020B0604020202020204" pitchFamily="34" charset="0"/>
                <a:cs typeface="Arial" panose="020B0604020202020204" pitchFamily="34" charset="0"/>
              </a:rPr>
              <a:t>Explicați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funcție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un </a:t>
            </a:r>
            <a:r>
              <a:rPr lang="en-US" sz="2000" dirty="0" err="1">
                <a:latin typeface="Arial" panose="020B0604020202020204" pitchFamily="34" charset="0"/>
                <a:cs typeface="Arial" panose="020B0604020202020204" pitchFamily="34" charset="0"/>
              </a:rPr>
              <a:t>parametru</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Funcție</a:t>
            </a:r>
            <a:r>
              <a:rPr lang="en-US" sz="2000" dirty="0">
                <a:latin typeface="Arial" panose="020B0604020202020204" pitchFamily="34" charset="0"/>
                <a:cs typeface="Arial" panose="020B0604020202020204" pitchFamily="34" charset="0"/>
              </a:rPr>
              <a:t>: un bloc de cod care </a:t>
            </a:r>
            <a:r>
              <a:rPr lang="en-US" sz="2000" dirty="0" err="1">
                <a:latin typeface="Arial" panose="020B0604020202020204" pitchFamily="34" charset="0"/>
                <a:cs typeface="Arial" panose="020B0604020202020204" pitchFamily="34" charset="0"/>
              </a:rPr>
              <a:t>începe</a:t>
            </a:r>
            <a:r>
              <a:rPr lang="en-US" sz="2000" dirty="0">
                <a:latin typeface="Arial" panose="020B0604020202020204" pitchFamily="34" charset="0"/>
                <a:cs typeface="Arial" panose="020B0604020202020204" pitchFamily="34" charset="0"/>
              </a:rPr>
              <a:t> cu </a:t>
            </a:r>
            <a:r>
              <a:rPr lang="en-US" sz="2000" dirty="0" err="1">
                <a:latin typeface="Arial" panose="020B0604020202020204" pitchFamily="34" charset="0"/>
                <a:cs typeface="Arial" panose="020B0604020202020204" pitchFamily="34" charset="0"/>
              </a:rPr>
              <a:t>cuvântul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cheie</a:t>
            </a:r>
            <a:r>
              <a:rPr lang="en-US" sz="2000" dirty="0">
                <a:latin typeface="Arial" panose="020B0604020202020204" pitchFamily="34" charset="0"/>
                <a:cs typeface="Arial" panose="020B0604020202020204" pitchFamily="34" charset="0"/>
              </a:rPr>
              <a:t> def, </a:t>
            </a:r>
            <a:r>
              <a:rPr lang="en-US" sz="2000" dirty="0" err="1">
                <a:latin typeface="Arial" panose="020B0604020202020204" pitchFamily="34" charset="0"/>
                <a:cs typeface="Arial" panose="020B0604020202020204" pitchFamily="34" charset="0"/>
              </a:rPr>
              <a:t>urmat</a:t>
            </a:r>
            <a:r>
              <a:rPr lang="en-US" sz="2000" dirty="0">
                <a:latin typeface="Arial" panose="020B0604020202020204" pitchFamily="34" charset="0"/>
                <a:cs typeface="Arial" panose="020B0604020202020204" pitchFamily="34" charset="0"/>
              </a:rPr>
              <a:t> de o </a:t>
            </a:r>
            <a:r>
              <a:rPr lang="en-US" sz="2000" dirty="0" err="1">
                <a:latin typeface="Arial" panose="020B0604020202020204" pitchFamily="34" charset="0"/>
                <a:cs typeface="Arial" panose="020B0604020202020204" pitchFamily="34" charset="0"/>
              </a:rPr>
              <a:t>serie</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instrucțiuni</a:t>
            </a:r>
            <a:r>
              <a:rPr lang="en-US" sz="2000" dirty="0">
                <a:latin typeface="Arial" panose="020B0604020202020204" pitchFamily="34" charset="0"/>
                <a:cs typeface="Arial" panose="020B0604020202020204" pitchFamily="34" charset="0"/>
              </a:rPr>
              <a:t> care se </a:t>
            </a:r>
            <a:r>
              <a:rPr lang="en-US" sz="2000" dirty="0" err="1">
                <a:latin typeface="Arial" panose="020B0604020202020204" pitchFamily="34" charset="0"/>
                <a:cs typeface="Arial" panose="020B0604020202020204" pitchFamily="34" charset="0"/>
              </a:rPr>
              <a:t>vor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executa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doar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momentul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care </a:t>
            </a:r>
            <a:r>
              <a:rPr lang="en-US" sz="2000" dirty="0" err="1">
                <a:latin typeface="Arial" panose="020B0604020202020204" pitchFamily="34" charset="0"/>
                <a:cs typeface="Arial" panose="020B0604020202020204" pitchFamily="34" charset="0"/>
              </a:rPr>
              <a:t>funcția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apelată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poate</a:t>
            </a:r>
            <a:r>
              <a:rPr lang="en-US" sz="2000" dirty="0">
                <a:latin typeface="Arial" panose="020B0604020202020204" pitchFamily="34" charset="0"/>
                <a:cs typeface="Arial" panose="020B0604020202020204" pitchFamily="34" charset="0"/>
              </a:rPr>
              <a:t> fi </a:t>
            </a:r>
            <a:r>
              <a:rPr lang="en-US" sz="2000" dirty="0" err="1">
                <a:latin typeface="Arial" panose="020B0604020202020204" pitchFamily="34" charset="0"/>
                <a:cs typeface="Arial" panose="020B0604020202020204" pitchFamily="34" charset="0"/>
              </a:rPr>
              <a:t>reutilizat</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mai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multe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program, </a:t>
            </a:r>
            <a:r>
              <a:rPr lang="en-US" sz="2000" dirty="0" err="1">
                <a:latin typeface="Arial" panose="020B0604020202020204" pitchFamily="34" charset="0"/>
                <a:cs typeface="Arial" panose="020B0604020202020204" pitchFamily="34" charset="0"/>
              </a:rPr>
              <a:t>scopul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fiind</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sa</a:t>
            </a:r>
            <a:r>
              <a:rPr lang="en-US" sz="2000" dirty="0">
                <a:latin typeface="Arial" panose="020B0604020202020204" pitchFamily="34" charset="0"/>
                <a:cs typeface="Arial" panose="020B0604020202020204" pitchFamily="34" charset="0"/>
              </a:rPr>
              <a:t> </a:t>
            </a:r>
            <a:r>
              <a:rPr lang="en-US" sz="2000" b="1" dirty="0"/>
              <a:t>evite </a:t>
            </a:r>
            <a:r>
              <a:rPr lang="en-US" sz="2000" b="1" dirty="0" err="1"/>
              <a:t>repetarea</a:t>
            </a:r>
            <a:r>
              <a:rPr lang="en-US" sz="2000" b="1" dirty="0"/>
              <a:t> </a:t>
            </a:r>
            <a:r>
              <a:rPr lang="en-US" sz="2000" b="1" dirty="0" err="1"/>
              <a:t>codului</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Parametru</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variabilă</a:t>
            </a:r>
            <a:r>
              <a:rPr lang="en-US" sz="2000" dirty="0">
                <a:latin typeface="Arial" panose="020B0604020202020204" pitchFamily="34" charset="0"/>
                <a:cs typeface="Arial" panose="020B0604020202020204" pitchFamily="34" charset="0"/>
              </a:rPr>
              <a:t> care se </a:t>
            </a:r>
            <a:r>
              <a:rPr lang="en-US" sz="2000" dirty="0" err="1">
                <a:latin typeface="Arial" panose="020B0604020202020204" pitchFamily="34" charset="0"/>
                <a:cs typeface="Arial" panose="020B0604020202020204" pitchFamily="34" charset="0"/>
              </a:rPr>
              <a:t>listează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parantezele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definiției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unei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Existența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parametrilor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opțională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însă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dacă</a:t>
            </a:r>
            <a:r>
              <a:rPr lang="en-US" sz="2000" dirty="0">
                <a:latin typeface="Arial" panose="020B0604020202020204" pitchFamily="34" charset="0"/>
                <a:cs typeface="Arial" panose="020B0604020202020204" pitchFamily="34" charset="0"/>
              </a:rPr>
              <a:t> sunt </a:t>
            </a:r>
            <a:r>
              <a:rPr lang="en-US" sz="2000" dirty="0" err="1">
                <a:latin typeface="Arial" panose="020B0604020202020204" pitchFamily="34" charset="0"/>
                <a:cs typeface="Arial" panose="020B0604020202020204" pitchFamily="34" charset="0"/>
              </a:rPr>
              <a:t>listați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definirea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funcției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necesar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să</a:t>
            </a:r>
            <a:r>
              <a:rPr lang="en-US" sz="2000" dirty="0">
                <a:latin typeface="Arial" panose="020B0604020202020204" pitchFamily="34" charset="0"/>
                <a:cs typeface="Arial" panose="020B0604020202020204" pitchFamily="34" charset="0"/>
              </a:rPr>
              <a:t> fie </a:t>
            </a:r>
            <a:r>
              <a:rPr lang="en-US" sz="2000" dirty="0" err="1">
                <a:latin typeface="Arial" panose="020B0604020202020204" pitchFamily="34" charset="0"/>
                <a:cs typeface="Arial" panose="020B0604020202020204" pitchFamily="34" charset="0"/>
              </a:rPr>
              <a:t>listați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momentul</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apelării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funcției</a:t>
            </a:r>
            <a:r>
              <a:rPr lang="en-US" sz="2000" dirty="0">
                <a:latin typeface="Arial" panose="020B0604020202020204" pitchFamily="34" charset="0"/>
                <a:cs typeface="Arial" panose="020B0604020202020204" pitchFamily="34" charset="0"/>
              </a:rPr>
              <a:t> – moment </a:t>
            </a:r>
            <a:r>
              <a:rPr lang="en-US" sz="2000" dirty="0" err="1">
                <a:latin typeface="Arial" panose="020B0604020202020204" pitchFamily="34" charset="0"/>
                <a:cs typeface="Arial" panose="020B0604020202020204" pitchFamily="34" charset="0"/>
              </a:rPr>
              <a:t>în</a:t>
            </a:r>
            <a:r>
              <a:rPr lang="en-US" sz="2000" dirty="0">
                <a:latin typeface="Arial" panose="020B0604020202020204" pitchFamily="34" charset="0"/>
                <a:cs typeface="Arial" panose="020B0604020202020204" pitchFamily="34" charset="0"/>
              </a:rPr>
              <a:t> care </a:t>
            </a:r>
            <a:r>
              <a:rPr lang="en-US" sz="2000" dirty="0" err="1">
                <a:latin typeface="Arial" panose="020B0604020202020204" pitchFamily="34" charset="0"/>
                <a:cs typeface="Arial" panose="020B0604020202020204" pitchFamily="34" charset="0"/>
              </a:rPr>
              <a:t>devin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argumente</a:t>
            </a:r>
            <a:r>
              <a:rPr lang="en-US" sz="2000" dirty="0">
                <a:latin typeface="Arial" panose="020B0604020202020204" pitchFamily="34" charset="0"/>
                <a:cs typeface="Arial" panose="020B0604020202020204" pitchFamily="34" charset="0"/>
              </a:rPr>
              <a:t> ale </a:t>
            </a:r>
            <a:r>
              <a:rPr lang="en-US" sz="2000" dirty="0" err="1">
                <a:latin typeface="Arial" panose="020B0604020202020204" pitchFamily="34" charset="0"/>
                <a:cs typeface="Arial" panose="020B0604020202020204" pitchFamily="34" charset="0"/>
              </a:rPr>
              <a:t>funcției</a:t>
            </a:r>
            <a:endParaRPr lang="en-US" sz="2000" dirty="0">
              <a:latin typeface="Arial" panose="020B0604020202020204" pitchFamily="34" charset="0"/>
              <a:cs typeface="Arial" panose="020B0604020202020204" pitchFamily="34" charset="0"/>
            </a:endParaRPr>
          </a:p>
        </p:txBody>
      </p:sp>
      <p:sp>
        <p:nvSpPr>
          <p:cNvPr id="3" name="Substituent text 2">
            <a:extLst>
              <a:ext uri="{FF2B5EF4-FFF2-40B4-BE49-F238E27FC236}">
                <a16:creationId xmlns:a16="http://schemas.microsoft.com/office/drawing/2014/main" id="{BB05B4E9-8F05-34D7-41C3-0CAD3C2D3D8B}"/>
              </a:ext>
            </a:extLst>
          </p:cNvPr>
          <p:cNvSpPr>
            <a:spLocks noGrp="1"/>
          </p:cNvSpPr>
          <p:nvPr>
            <p:ph type="body" sz="quarter" idx="13"/>
          </p:nvPr>
        </p:nvSpPr>
        <p:spPr>
          <a:xfrm>
            <a:off x="485108" y="3216244"/>
            <a:ext cx="7013575" cy="1508240"/>
          </a:xfrm>
          <a:solidFill>
            <a:schemeClr val="tx1"/>
          </a:solidFill>
        </p:spPr>
        <p:txBody>
          <a:bodyPr/>
          <a:lstStyle/>
          <a:p>
            <a:pPr>
              <a:buNone/>
            </a:pPr>
            <a:r>
              <a:rPr lang="en-US" sz="2400" dirty="0">
                <a:solidFill>
                  <a:srgbClr val="CF8E6D"/>
                </a:solidFill>
                <a:effectLst/>
                <a:latin typeface="JetBrains Mono"/>
              </a:rPr>
              <a:t>def </a:t>
            </a:r>
            <a:r>
              <a:rPr lang="en-US" sz="2400" dirty="0" err="1">
                <a:solidFill>
                  <a:srgbClr val="56A8F5"/>
                </a:solidFill>
                <a:effectLst/>
                <a:latin typeface="JetBrains Mono"/>
              </a:rPr>
              <a:t>datele_p</a:t>
            </a:r>
            <a:r>
              <a:rPr lang="en-US" sz="2400" dirty="0">
                <a:solidFill>
                  <a:srgbClr val="BCBEC4"/>
                </a:solidFill>
                <a:effectLst/>
                <a:latin typeface="JetBrains Mono"/>
              </a:rPr>
              <a:t>(</a:t>
            </a:r>
            <a:r>
              <a:rPr lang="en-US" sz="2400" dirty="0" err="1">
                <a:solidFill>
                  <a:srgbClr val="BCBEC4"/>
                </a:solidFill>
                <a:effectLst/>
                <a:latin typeface="JetBrains Mono"/>
              </a:rPr>
              <a:t>nume</a:t>
            </a:r>
            <a:r>
              <a:rPr lang="en-US" sz="2400" dirty="0">
                <a:solidFill>
                  <a:srgbClr val="BCBEC4"/>
                </a:solidFill>
                <a:effectLst/>
                <a:latin typeface="JetBrains Mono"/>
              </a:rPr>
              <a:t>, </a:t>
            </a:r>
            <a:r>
              <a:rPr lang="en-US" sz="2400" dirty="0" err="1">
                <a:solidFill>
                  <a:srgbClr val="BCBEC4"/>
                </a:solidFill>
                <a:effectLst/>
                <a:latin typeface="JetBrains Mono"/>
              </a:rPr>
              <a:t>varsta</a:t>
            </a:r>
            <a:r>
              <a:rPr lang="en-US" sz="2400" dirty="0">
                <a:solidFill>
                  <a:srgbClr val="BCBEC4"/>
                </a:solidFill>
                <a:effectLst/>
                <a:latin typeface="JetBrains Mono"/>
              </a:rPr>
              <a:t>):</a:t>
            </a:r>
            <a:br>
              <a:rPr lang="en-US" sz="2400" dirty="0">
                <a:solidFill>
                  <a:srgbClr val="BCBEC4"/>
                </a:solidFill>
                <a:effectLst/>
                <a:latin typeface="JetBrains Mono"/>
              </a:rPr>
            </a:br>
            <a:r>
              <a:rPr lang="en-US" sz="2400" dirty="0">
                <a:solidFill>
                  <a:srgbClr val="BCBEC4"/>
                </a:solidFill>
                <a:effectLst/>
                <a:latin typeface="JetBrains Mono"/>
              </a:rPr>
              <a:t>    </a:t>
            </a:r>
            <a:r>
              <a:rPr lang="en-US" sz="2400" dirty="0">
                <a:solidFill>
                  <a:srgbClr val="8888C6"/>
                </a:solidFill>
                <a:effectLst/>
                <a:latin typeface="JetBrains Mono"/>
              </a:rPr>
              <a:t>print</a:t>
            </a:r>
            <a:r>
              <a:rPr lang="en-US" sz="2400" dirty="0">
                <a:solidFill>
                  <a:srgbClr val="BCBEC4"/>
                </a:solidFill>
                <a:effectLst/>
                <a:latin typeface="JetBrains Mono"/>
              </a:rPr>
              <a:t>(</a:t>
            </a:r>
            <a:r>
              <a:rPr lang="en-US" sz="2400" dirty="0" err="1">
                <a:solidFill>
                  <a:srgbClr val="6AAB73"/>
                </a:solidFill>
                <a:effectLst/>
                <a:latin typeface="JetBrains Mono"/>
              </a:rPr>
              <a:t>f"Salut,ma</a:t>
            </a:r>
            <a:r>
              <a:rPr lang="en-US" sz="2400" dirty="0">
                <a:solidFill>
                  <a:srgbClr val="6AAB73"/>
                </a:solidFill>
                <a:effectLst/>
                <a:latin typeface="JetBrains Mono"/>
              </a:rPr>
              <a:t> </a:t>
            </a:r>
            <a:r>
              <a:rPr lang="en-US" sz="2400" dirty="0" err="1">
                <a:solidFill>
                  <a:srgbClr val="6AAB73"/>
                </a:solidFill>
                <a:effectLst/>
                <a:latin typeface="JetBrains Mono"/>
              </a:rPr>
              <a:t>numesc</a:t>
            </a:r>
            <a:r>
              <a:rPr lang="en-US" sz="2400" dirty="0">
                <a:solidFill>
                  <a:srgbClr val="6AAB73"/>
                </a:solidFill>
                <a:effectLst/>
                <a:latin typeface="JetBrains Mono"/>
              </a:rPr>
              <a:t> </a:t>
            </a:r>
            <a:r>
              <a:rPr lang="en-US" sz="2400" dirty="0">
                <a:solidFill>
                  <a:srgbClr val="CF8E6D"/>
                </a:solidFill>
                <a:effectLst/>
                <a:latin typeface="JetBrains Mono"/>
              </a:rPr>
              <a:t>{</a:t>
            </a:r>
            <a:r>
              <a:rPr lang="en-US" sz="2400" dirty="0" err="1">
                <a:solidFill>
                  <a:srgbClr val="BCBEC4"/>
                </a:solidFill>
                <a:effectLst/>
                <a:latin typeface="JetBrains Mono"/>
              </a:rPr>
              <a:t>nume</a:t>
            </a:r>
            <a:r>
              <a:rPr lang="en-US" sz="2400" dirty="0">
                <a:solidFill>
                  <a:srgbClr val="CF8E6D"/>
                </a:solidFill>
                <a:effectLst/>
                <a:latin typeface="JetBrains Mono"/>
              </a:rPr>
              <a:t>}</a:t>
            </a:r>
            <a:r>
              <a:rPr lang="en-US" sz="2400" dirty="0">
                <a:solidFill>
                  <a:srgbClr val="6AAB73"/>
                </a:solidFill>
                <a:effectLst/>
                <a:latin typeface="JetBrains Mono"/>
              </a:rPr>
              <a:t>! </a:t>
            </a:r>
            <a:r>
              <a:rPr lang="en-US" sz="2400" dirty="0" err="1">
                <a:solidFill>
                  <a:srgbClr val="6AAB73"/>
                </a:solidFill>
                <a:effectLst/>
                <a:latin typeface="JetBrains Mono"/>
              </a:rPr>
              <a:t>si</a:t>
            </a:r>
            <a:r>
              <a:rPr lang="en-US" sz="2400" dirty="0">
                <a:solidFill>
                  <a:srgbClr val="6AAB73"/>
                </a:solidFill>
                <a:effectLst/>
                <a:latin typeface="JetBrains Mono"/>
              </a:rPr>
              <a:t> am </a:t>
            </a:r>
            <a:r>
              <a:rPr lang="en-US" sz="2400" dirty="0">
                <a:solidFill>
                  <a:srgbClr val="CF8E6D"/>
                </a:solidFill>
                <a:effectLst/>
                <a:latin typeface="JetBrains Mono"/>
              </a:rPr>
              <a:t>{</a:t>
            </a:r>
            <a:r>
              <a:rPr lang="en-US" sz="2400" dirty="0" err="1">
                <a:solidFill>
                  <a:srgbClr val="BCBEC4"/>
                </a:solidFill>
                <a:effectLst/>
                <a:latin typeface="JetBrains Mono"/>
              </a:rPr>
              <a:t>varsta</a:t>
            </a:r>
            <a:r>
              <a:rPr lang="en-US" sz="2400" dirty="0">
                <a:solidFill>
                  <a:srgbClr val="CF8E6D"/>
                </a:solidFill>
                <a:effectLst/>
                <a:latin typeface="JetBrains Mono"/>
              </a:rPr>
              <a:t>}</a:t>
            </a:r>
            <a:r>
              <a:rPr lang="en-US" sz="2400" dirty="0">
                <a:solidFill>
                  <a:srgbClr val="6AAB73"/>
                </a:solidFill>
                <a:effectLst/>
                <a:latin typeface="JetBrains Mono"/>
              </a:rPr>
              <a:t> ani."</a:t>
            </a:r>
            <a:r>
              <a:rPr lang="en-US" sz="2400" dirty="0">
                <a:solidFill>
                  <a:srgbClr val="BCBEC4"/>
                </a:solidFill>
                <a:effectLst/>
                <a:latin typeface="JetBrains Mono"/>
              </a:rPr>
              <a:t>)</a:t>
            </a:r>
            <a:br>
              <a:rPr lang="en-US" sz="2400" dirty="0">
                <a:solidFill>
                  <a:srgbClr val="BCBEC4"/>
                </a:solidFill>
                <a:effectLst/>
                <a:latin typeface="JetBrains Mono"/>
              </a:rPr>
            </a:br>
            <a:br>
              <a:rPr lang="en-US" sz="2400" dirty="0">
                <a:solidFill>
                  <a:srgbClr val="BCBEC4"/>
                </a:solidFill>
                <a:effectLst/>
                <a:latin typeface="JetBrains Mono"/>
              </a:rPr>
            </a:br>
            <a:r>
              <a:rPr lang="en-US" sz="2400" dirty="0" err="1">
                <a:solidFill>
                  <a:srgbClr val="BCBEC4"/>
                </a:solidFill>
                <a:effectLst/>
                <a:latin typeface="JetBrains Mono"/>
              </a:rPr>
              <a:t>datele_p</a:t>
            </a:r>
            <a:r>
              <a:rPr lang="en-US" sz="2400" dirty="0">
                <a:solidFill>
                  <a:srgbClr val="BCBEC4"/>
                </a:solidFill>
                <a:effectLst/>
                <a:latin typeface="JetBrains Mono"/>
              </a:rPr>
              <a:t>(</a:t>
            </a:r>
            <a:r>
              <a:rPr lang="en-US" sz="2400" dirty="0">
                <a:solidFill>
                  <a:srgbClr val="6AAB73"/>
                </a:solidFill>
                <a:effectLst/>
                <a:latin typeface="JetBrains Mono"/>
              </a:rPr>
              <a:t>"Ionel"</a:t>
            </a:r>
            <a:r>
              <a:rPr lang="en-US" sz="2400" dirty="0">
                <a:solidFill>
                  <a:srgbClr val="BCBEC4"/>
                </a:solidFill>
                <a:effectLst/>
                <a:latin typeface="JetBrains Mono"/>
              </a:rPr>
              <a:t>, </a:t>
            </a:r>
            <a:r>
              <a:rPr lang="en-US" sz="2400" dirty="0">
                <a:solidFill>
                  <a:srgbClr val="2AACB8"/>
                </a:solidFill>
                <a:effectLst/>
                <a:latin typeface="JetBrains Mono"/>
              </a:rPr>
              <a:t>41</a:t>
            </a:r>
            <a:r>
              <a:rPr lang="en-US" sz="2400" dirty="0">
                <a:solidFill>
                  <a:srgbClr val="BCBEC4"/>
                </a:solidFill>
                <a:effectLst/>
                <a:latin typeface="JetBrains Mono"/>
              </a:rPr>
              <a:t>)</a:t>
            </a:r>
          </a:p>
        </p:txBody>
      </p:sp>
      <p:sp>
        <p:nvSpPr>
          <p:cNvPr id="4" name="Substituent text 3">
            <a:extLst>
              <a:ext uri="{FF2B5EF4-FFF2-40B4-BE49-F238E27FC236}">
                <a16:creationId xmlns:a16="http://schemas.microsoft.com/office/drawing/2014/main" id="{9C3DD8F6-0E83-785A-220C-C0715AD8C938}"/>
              </a:ext>
            </a:extLst>
          </p:cNvPr>
          <p:cNvSpPr>
            <a:spLocks noGrp="1"/>
          </p:cNvSpPr>
          <p:nvPr>
            <p:ph type="body" sz="half" idx="2"/>
          </p:nvPr>
        </p:nvSpPr>
        <p:spPr>
          <a:solidFill>
            <a:srgbClr val="92D050"/>
          </a:solidFill>
        </p:spPr>
        <p:txBody>
          <a:bodyPr>
            <a:normAutofit fontScale="92500" lnSpcReduction="20000"/>
          </a:bodyPr>
          <a:lstStyle/>
          <a:p>
            <a:r>
              <a:rPr lang="en-US" sz="2000" dirty="0" err="1">
                <a:latin typeface="Arial" panose="020B0604020202020204" pitchFamily="34" charset="0"/>
                <a:cs typeface="Arial" panose="020B0604020202020204" pitchFamily="34" charset="0"/>
              </a:rPr>
              <a:t>Functia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returna</a:t>
            </a:r>
            <a:r>
              <a:rPr lang="en-US" sz="2000" dirty="0">
                <a:latin typeface="Arial" panose="020B0604020202020204" pitchFamily="34" charset="0"/>
                <a:cs typeface="Arial" panose="020B0604020202020204" pitchFamily="34" charset="0"/>
              </a:rPr>
              <a:t> : </a:t>
            </a:r>
          </a:p>
          <a:p>
            <a:r>
              <a:rPr lang="it-IT" sz="2000" dirty="0">
                <a:latin typeface="Arial" panose="020B0604020202020204" pitchFamily="34" charset="0"/>
                <a:cs typeface="Arial" panose="020B0604020202020204" pitchFamily="34" charset="0"/>
              </a:rPr>
              <a:t>Salut,ma numesc Ionel! si am 41 ani.</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670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A972D61A-2B23-4C6E-F3E2-EEAC0DEC0B7C}"/>
              </a:ext>
            </a:extLst>
          </p:cNvPr>
          <p:cNvSpPr>
            <a:spLocks noGrp="1"/>
          </p:cNvSpPr>
          <p:nvPr>
            <p:ph type="title"/>
          </p:nvPr>
        </p:nvSpPr>
        <p:spPr>
          <a:xfrm>
            <a:off x="1691149" y="820755"/>
            <a:ext cx="10500852" cy="1961774"/>
          </a:xfrm>
        </p:spPr>
        <p:txBody>
          <a:bodyPr>
            <a:normAutofit fontScale="90000"/>
          </a:bodyPr>
          <a:lstStyle/>
          <a:p>
            <a:r>
              <a:rPr lang="en-US" sz="2200" b="1" dirty="0">
                <a:latin typeface="Arial" panose="020B0604020202020204" pitchFamily="34" charset="0"/>
                <a:cs typeface="Arial" panose="020B0604020202020204" pitchFamily="34" charset="0"/>
              </a:rPr>
              <a:t>	5. </a:t>
            </a:r>
            <a:r>
              <a:rPr lang="en-US" sz="2200" b="1" dirty="0" err="1">
                <a:latin typeface="Arial" panose="020B0604020202020204" pitchFamily="34" charset="0"/>
                <a:cs typeface="Arial" panose="020B0604020202020204" pitchFamily="34" charset="0"/>
              </a:rPr>
              <a:t>Explicați</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diferența</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dintre</a:t>
            </a:r>
            <a:r>
              <a:rPr lang="en-US" sz="2200" b="1" dirty="0">
                <a:latin typeface="Arial" panose="020B0604020202020204" pitchFamily="34" charset="0"/>
                <a:cs typeface="Arial" panose="020B0604020202020204" pitchFamily="34" charset="0"/>
              </a:rPr>
              <a:t> o </a:t>
            </a:r>
            <a:r>
              <a:rPr lang="en-US" sz="2200" b="1" dirty="0" err="1">
                <a:latin typeface="Arial" panose="020B0604020202020204" pitchFamily="34" charset="0"/>
                <a:cs typeface="Arial" panose="020B0604020202020204" pitchFamily="34" charset="0"/>
              </a:rPr>
              <a:t>clasă</a:t>
            </a:r>
            <a:r>
              <a:rPr lang="en-US" sz="2200" b="1" dirty="0">
                <a:latin typeface="Arial" panose="020B0604020202020204" pitchFamily="34" charset="0"/>
                <a:cs typeface="Arial" panose="020B0604020202020204" pitchFamily="34" charset="0"/>
              </a:rPr>
              <a:t> </a:t>
            </a:r>
            <a:r>
              <a:rPr lang="en-US" sz="2200" b="1" dirty="0" err="1">
                <a:latin typeface="Arial" panose="020B0604020202020204" pitchFamily="34" charset="0"/>
                <a:cs typeface="Arial" panose="020B0604020202020204" pitchFamily="34" charset="0"/>
              </a:rPr>
              <a:t>și</a:t>
            </a:r>
            <a:r>
              <a:rPr lang="en-US" sz="2200" b="1" dirty="0">
                <a:latin typeface="Arial" panose="020B0604020202020204" pitchFamily="34" charset="0"/>
                <a:cs typeface="Arial" panose="020B0604020202020204" pitchFamily="34" charset="0"/>
              </a:rPr>
              <a:t> un </a:t>
            </a:r>
            <a:r>
              <a:rPr lang="en-US" sz="2200" b="1" dirty="0" err="1">
                <a:latin typeface="Arial" panose="020B0604020202020204" pitchFamily="34" charset="0"/>
                <a:cs typeface="Arial" panose="020B0604020202020204" pitchFamily="34" charset="0"/>
              </a:rPr>
              <a:t>obiect</a:t>
            </a:r>
            <a:r>
              <a:rPr lang="en-US" sz="2200" b="1"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Clasă</a:t>
            </a:r>
            <a:r>
              <a:rPr lang="en-US" sz="2000" dirty="0">
                <a:latin typeface="Arial" panose="020B0604020202020204" pitchFamily="34" charset="0"/>
                <a:cs typeface="Arial" panose="020B0604020202020204" pitchFamily="34" charset="0"/>
              </a:rPr>
              <a:t>: un </a:t>
            </a:r>
            <a:r>
              <a:rPr lang="en-US" sz="2000" dirty="0" err="1">
                <a:latin typeface="Arial" panose="020B0604020202020204" pitchFamily="34" charset="0"/>
                <a:cs typeface="Arial" panose="020B0604020202020204" pitchFamily="34" charset="0"/>
              </a:rPr>
              <a:t>șablon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folosit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grupa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împreună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atributele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acțiunile</a:t>
            </a:r>
            <a:r>
              <a:rPr lang="en-US" sz="2000" dirty="0">
                <a:latin typeface="Arial" panose="020B0604020202020204" pitchFamily="34" charset="0"/>
                <a:cs typeface="Arial" panose="020B0604020202020204" pitchFamily="34" charset="0"/>
              </a:rPr>
              <a:t> care </a:t>
            </a:r>
            <a:r>
              <a:rPr lang="en-US" sz="2000" dirty="0" err="1">
                <a:latin typeface="Arial" panose="020B0604020202020204" pitchFamily="34" charset="0"/>
                <a:cs typeface="Arial" panose="020B0604020202020204" pitchFamily="34" charset="0"/>
              </a:rPr>
              <a:t>definesc</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entitate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trebuie</a:t>
            </a:r>
            <a:br>
              <a:rPr lang="en-US" sz="2000" dirty="0">
                <a:latin typeface="Arial" panose="020B0604020202020204" pitchFamily="34" charset="0"/>
                <a:cs typeface="Arial" panose="020B0604020202020204" pitchFamily="34" charset="0"/>
              </a:rPr>
            </a:br>
            <a:r>
              <a:rPr lang="en-US" sz="2000" dirty="0" err="1">
                <a:latin typeface="Arial" panose="020B0604020202020204" pitchFamily="34" charset="0"/>
                <a:cs typeface="Arial" panose="020B0604020202020204" pitchFamily="34" charset="0"/>
              </a:rPr>
              <a:t>modelată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prin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codul</a:t>
            </a:r>
            <a:r>
              <a:rPr lang="en-US" sz="2000" dirty="0">
                <a:latin typeface="Arial" panose="020B0604020202020204" pitchFamily="34" charset="0"/>
                <a:cs typeface="Arial" panose="020B0604020202020204" pitchFamily="34" charset="0"/>
              </a:rPr>
              <a:t> Python.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Obiect</a:t>
            </a:r>
            <a:r>
              <a:rPr lang="en-US" sz="2000" dirty="0">
                <a:latin typeface="Arial" panose="020B0604020202020204" pitchFamily="34" charset="0"/>
                <a:cs typeface="Arial" panose="020B0604020202020204" pitchFamily="34" charset="0"/>
              </a:rPr>
              <a:t>: o </a:t>
            </a:r>
            <a:r>
              <a:rPr lang="en-US" sz="2000" dirty="0" err="1">
                <a:latin typeface="Arial" panose="020B0604020202020204" pitchFamily="34" charset="0"/>
                <a:cs typeface="Arial" panose="020B0604020202020204" pitchFamily="34" charset="0"/>
              </a:rPr>
              <a:t>instanțiere</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șablonului</a:t>
            </a:r>
            <a:r>
              <a:rPr lang="en-US" sz="2000" dirty="0">
                <a:latin typeface="Arial" panose="020B0604020202020204" pitchFamily="34" charset="0"/>
                <a:cs typeface="Arial" panose="020B0604020202020204" pitchFamily="34" charset="0"/>
              </a:rPr>
              <a:t> cu date specific </a:t>
            </a:r>
            <a:r>
              <a:rPr lang="en-US" sz="2000" dirty="0" err="1">
                <a:latin typeface="Arial" panose="020B0604020202020204" pitchFamily="34" charset="0"/>
                <a:cs typeface="Arial" panose="020B0604020202020204" pitchFamily="34" charset="0"/>
              </a:rPr>
              <a:t>creat</a:t>
            </a: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pe </a:t>
            </a:r>
            <a:r>
              <a:rPr lang="en-US" sz="2000" b="1" dirty="0" err="1">
                <a:latin typeface="Arial" panose="020B0604020202020204" pitchFamily="34" charset="0"/>
                <a:cs typeface="Arial" panose="020B0604020202020204" pitchFamily="34" charset="0"/>
              </a:rPr>
              <a:t>baza</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clasei</a:t>
            </a:r>
            <a:r>
              <a:rPr lang="en-US" sz="2000" dirty="0">
                <a:latin typeface="Arial" panose="020B0604020202020204" pitchFamily="34" charset="0"/>
                <a:cs typeface="Arial" panose="020B0604020202020204" pitchFamily="34" charset="0"/>
              </a:rPr>
              <a:t>.</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 self: </a:t>
            </a:r>
            <a:r>
              <a:rPr lang="en-US" sz="2000" dirty="0" err="1">
                <a:latin typeface="Arial" panose="020B0604020202020204" pitchFamily="34" charset="0"/>
                <a:cs typeface="Arial" panose="020B0604020202020204" pitchFamily="34" charset="0"/>
              </a:rPr>
              <a:t>parametru</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folosit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reprezenta</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face </a:t>
            </a:r>
            <a:r>
              <a:rPr lang="en-US" sz="2000" dirty="0" err="1">
                <a:latin typeface="Arial" panose="020B0604020202020204" pitchFamily="34" charset="0"/>
                <a:cs typeface="Arial" panose="020B0604020202020204" pitchFamily="34" charset="0"/>
              </a:rPr>
              <a:t>referință</a:t>
            </a:r>
            <a:r>
              <a:rPr lang="en-US" sz="2000" dirty="0">
                <a:latin typeface="Arial" panose="020B0604020202020204" pitchFamily="34" charset="0"/>
                <a:cs typeface="Arial" panose="020B0604020202020204" pitchFamily="34" charset="0"/>
              </a:rPr>
              <a:t> la o </a:t>
            </a:r>
            <a:r>
              <a:rPr lang="en-US" sz="2000" dirty="0" err="1">
                <a:latin typeface="Arial" panose="020B0604020202020204" pitchFamily="34" charset="0"/>
                <a:cs typeface="Arial" panose="020B0604020202020204" pitchFamily="34" charset="0"/>
              </a:rPr>
              <a:t>instanță</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unei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clase</a:t>
            </a:r>
            <a:r>
              <a:rPr lang="en-US" sz="2000" dirty="0">
                <a:latin typeface="Arial" panose="020B0604020202020204" pitchFamily="34" charset="0"/>
                <a:cs typeface="Arial" panose="020B0604020202020204" pitchFamily="34" charset="0"/>
              </a:rPr>
              <a:t> / la un </a:t>
            </a:r>
            <a:r>
              <a:rPr lang="en-US" sz="2000" dirty="0" err="1">
                <a:latin typeface="Arial" panose="020B0604020202020204" pitchFamily="34" charset="0"/>
                <a:cs typeface="Arial" panose="020B0604020202020204" pitchFamily="34" charset="0"/>
              </a:rPr>
              <a:t>obiect</a:t>
            </a:r>
            <a:r>
              <a:rPr lang="en-US" sz="20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EACCD3F8-E475-00BF-4082-20B46439B264}"/>
              </a:ext>
            </a:extLst>
          </p:cNvPr>
          <p:cNvSpPr>
            <a:spLocks noGrp="1"/>
          </p:cNvSpPr>
          <p:nvPr>
            <p:ph idx="1"/>
          </p:nvPr>
        </p:nvSpPr>
        <p:spPr>
          <a:xfrm>
            <a:off x="1524000" y="2889620"/>
            <a:ext cx="7270376" cy="3609503"/>
          </a:xfrm>
          <a:solidFill>
            <a:schemeClr val="tx1"/>
          </a:solidFill>
        </p:spPr>
        <p:txBody>
          <a:bodyPr>
            <a:normAutofit lnSpcReduction="10000"/>
          </a:bodyPr>
          <a:lstStyle/>
          <a:p>
            <a:pPr>
              <a:buNone/>
            </a:pPr>
            <a:r>
              <a:rPr lang="en-US" sz="1800" dirty="0">
                <a:solidFill>
                  <a:srgbClr val="CF8E6D"/>
                </a:solidFill>
                <a:effectLst/>
                <a:latin typeface="JetBrains Mono"/>
              </a:rPr>
              <a:t>class </a:t>
            </a:r>
            <a:r>
              <a:rPr lang="en-US" sz="1800" dirty="0">
                <a:solidFill>
                  <a:srgbClr val="BCBEC4"/>
                </a:solidFill>
                <a:effectLst/>
                <a:latin typeface="JetBrains Mono"/>
              </a:rPr>
              <a:t>Masina:</a:t>
            </a:r>
            <a:br>
              <a:rPr lang="en-US" sz="1800" dirty="0">
                <a:solidFill>
                  <a:srgbClr val="BCBEC4"/>
                </a:solidFill>
                <a:effectLst/>
                <a:latin typeface="JetBrains Mono"/>
              </a:rPr>
            </a:br>
            <a:r>
              <a:rPr lang="en-US" sz="1800" dirty="0">
                <a:solidFill>
                  <a:srgbClr val="BCBEC4"/>
                </a:solidFill>
                <a:effectLst/>
                <a:latin typeface="JetBrains Mono"/>
              </a:rPr>
              <a:t>    </a:t>
            </a:r>
            <a:r>
              <a:rPr lang="en-US" sz="1800" dirty="0">
                <a:solidFill>
                  <a:srgbClr val="CF8E6D"/>
                </a:solidFill>
                <a:effectLst/>
                <a:latin typeface="JetBrains Mono"/>
              </a:rPr>
              <a:t>def </a:t>
            </a:r>
            <a:r>
              <a:rPr lang="en-US" sz="1800" dirty="0">
                <a:solidFill>
                  <a:srgbClr val="B200B2"/>
                </a:solidFill>
                <a:effectLst/>
                <a:latin typeface="JetBrains Mono"/>
              </a:rPr>
              <a:t>__</a:t>
            </a:r>
            <a:r>
              <a:rPr lang="en-US" sz="1800" dirty="0" err="1">
                <a:solidFill>
                  <a:srgbClr val="B200B2"/>
                </a:solidFill>
                <a:effectLst/>
                <a:latin typeface="JetBrains Mono"/>
              </a:rPr>
              <a:t>init</a:t>
            </a:r>
            <a:r>
              <a:rPr lang="en-US" sz="1800" dirty="0">
                <a:solidFill>
                  <a:srgbClr val="B200B2"/>
                </a:solidFill>
                <a:effectLst/>
                <a:latin typeface="JetBrains Mono"/>
              </a:rPr>
              <a:t>__</a:t>
            </a:r>
            <a:r>
              <a:rPr lang="en-US" sz="1800" dirty="0">
                <a:solidFill>
                  <a:srgbClr val="BCBEC4"/>
                </a:solidFill>
                <a:effectLst/>
                <a:latin typeface="JetBrains Mono"/>
              </a:rPr>
              <a:t>(</a:t>
            </a:r>
            <a:r>
              <a:rPr lang="en-US" sz="1800" dirty="0">
                <a:solidFill>
                  <a:srgbClr val="94558D"/>
                </a:solidFill>
                <a:effectLst/>
                <a:latin typeface="JetBrains Mono"/>
              </a:rPr>
              <a:t>self</a:t>
            </a:r>
            <a:r>
              <a:rPr lang="en-US" sz="1800" dirty="0">
                <a:solidFill>
                  <a:srgbClr val="BCBEC4"/>
                </a:solidFill>
                <a:effectLst/>
                <a:latin typeface="JetBrains Mono"/>
              </a:rPr>
              <a:t>, </a:t>
            </a:r>
            <a:r>
              <a:rPr lang="en-US" sz="1800" dirty="0" err="1">
                <a:solidFill>
                  <a:srgbClr val="BCBEC4"/>
                </a:solidFill>
                <a:effectLst/>
                <a:latin typeface="JetBrains Mono"/>
              </a:rPr>
              <a:t>marca</a:t>
            </a:r>
            <a:r>
              <a:rPr lang="en-US" sz="1800" dirty="0">
                <a:solidFill>
                  <a:srgbClr val="BCBEC4"/>
                </a:solidFill>
                <a:effectLst/>
                <a:latin typeface="JetBrains Mono"/>
              </a:rPr>
              <a:t>, </a:t>
            </a:r>
            <a:r>
              <a:rPr lang="en-US" sz="1800" dirty="0" err="1">
                <a:solidFill>
                  <a:srgbClr val="BCBEC4"/>
                </a:solidFill>
                <a:effectLst/>
                <a:latin typeface="JetBrains Mono"/>
              </a:rPr>
              <a:t>viteza</a:t>
            </a:r>
            <a:r>
              <a:rPr lang="en-US" sz="1800" dirty="0">
                <a:solidFill>
                  <a:srgbClr val="BCBEC4"/>
                </a:solidFill>
                <a:effectLst/>
                <a:latin typeface="JetBrains Mono"/>
              </a:rPr>
              <a:t>):</a:t>
            </a:r>
            <a:br>
              <a:rPr lang="en-US" sz="1800" dirty="0">
                <a:solidFill>
                  <a:srgbClr val="BCBEC4"/>
                </a:solidFill>
                <a:effectLst/>
                <a:latin typeface="JetBrains Mono"/>
              </a:rPr>
            </a:br>
            <a:r>
              <a:rPr lang="en-US" sz="1800" dirty="0">
                <a:solidFill>
                  <a:srgbClr val="BCBEC4"/>
                </a:solidFill>
                <a:effectLst/>
                <a:latin typeface="JetBrains Mono"/>
              </a:rPr>
              <a:t>        </a:t>
            </a:r>
            <a:r>
              <a:rPr lang="en-US" sz="1800" dirty="0" err="1">
                <a:solidFill>
                  <a:srgbClr val="94558D"/>
                </a:solidFill>
                <a:effectLst/>
                <a:latin typeface="JetBrains Mono"/>
              </a:rPr>
              <a:t>self</a:t>
            </a:r>
            <a:r>
              <a:rPr lang="en-US" sz="1800" dirty="0" err="1">
                <a:solidFill>
                  <a:srgbClr val="BCBEC4"/>
                </a:solidFill>
                <a:effectLst/>
                <a:latin typeface="JetBrains Mono"/>
              </a:rPr>
              <a:t>.marca</a:t>
            </a:r>
            <a:r>
              <a:rPr lang="en-US" sz="1800" dirty="0">
                <a:solidFill>
                  <a:srgbClr val="BCBEC4"/>
                </a:solidFill>
                <a:effectLst/>
                <a:latin typeface="JetBrains Mono"/>
              </a:rPr>
              <a:t> = </a:t>
            </a:r>
            <a:r>
              <a:rPr lang="en-US" sz="1800" dirty="0" err="1">
                <a:solidFill>
                  <a:srgbClr val="BCBEC4"/>
                </a:solidFill>
                <a:effectLst/>
                <a:latin typeface="JetBrains Mono"/>
              </a:rPr>
              <a:t>marca</a:t>
            </a:r>
            <a:br>
              <a:rPr lang="en-US" sz="1800" dirty="0">
                <a:solidFill>
                  <a:srgbClr val="BCBEC4"/>
                </a:solidFill>
                <a:effectLst/>
                <a:latin typeface="JetBrains Mono"/>
              </a:rPr>
            </a:br>
            <a:r>
              <a:rPr lang="en-US" sz="1800" dirty="0">
                <a:solidFill>
                  <a:srgbClr val="BCBEC4"/>
                </a:solidFill>
                <a:effectLst/>
                <a:latin typeface="JetBrains Mono"/>
              </a:rPr>
              <a:t>        </a:t>
            </a:r>
            <a:r>
              <a:rPr lang="en-US" sz="1800" dirty="0" err="1">
                <a:solidFill>
                  <a:srgbClr val="94558D"/>
                </a:solidFill>
                <a:effectLst/>
                <a:latin typeface="JetBrains Mono"/>
              </a:rPr>
              <a:t>self</a:t>
            </a:r>
            <a:r>
              <a:rPr lang="en-US" sz="1800" dirty="0" err="1">
                <a:solidFill>
                  <a:srgbClr val="BCBEC4"/>
                </a:solidFill>
                <a:effectLst/>
                <a:latin typeface="JetBrains Mono"/>
              </a:rPr>
              <a:t>.viteza</a:t>
            </a:r>
            <a:r>
              <a:rPr lang="en-US" sz="1800" dirty="0">
                <a:solidFill>
                  <a:srgbClr val="BCBEC4"/>
                </a:solidFill>
                <a:effectLst/>
                <a:latin typeface="JetBrains Mono"/>
              </a:rPr>
              <a:t> = </a:t>
            </a:r>
            <a:r>
              <a:rPr lang="en-US" sz="1800" dirty="0" err="1">
                <a:solidFill>
                  <a:srgbClr val="BCBEC4"/>
                </a:solidFill>
                <a:effectLst/>
                <a:latin typeface="JetBrains Mono"/>
              </a:rPr>
              <a:t>viteza</a:t>
            </a:r>
            <a:br>
              <a:rPr lang="en-US" sz="1800" dirty="0">
                <a:solidFill>
                  <a:srgbClr val="BCBEC4"/>
                </a:solidFill>
                <a:effectLst/>
                <a:latin typeface="JetBrains Mono"/>
              </a:rPr>
            </a:br>
            <a:br>
              <a:rPr lang="en-US" sz="1800" dirty="0">
                <a:solidFill>
                  <a:srgbClr val="BCBEC4"/>
                </a:solidFill>
                <a:effectLst/>
                <a:latin typeface="JetBrains Mono"/>
              </a:rPr>
            </a:br>
            <a:r>
              <a:rPr lang="en-US" sz="1800" dirty="0">
                <a:solidFill>
                  <a:srgbClr val="BCBEC4"/>
                </a:solidFill>
                <a:effectLst/>
                <a:latin typeface="JetBrains Mono"/>
              </a:rPr>
              <a:t>    </a:t>
            </a:r>
            <a:r>
              <a:rPr lang="en-US" sz="1800" dirty="0">
                <a:solidFill>
                  <a:srgbClr val="CF8E6D"/>
                </a:solidFill>
                <a:effectLst/>
                <a:latin typeface="JetBrains Mono"/>
              </a:rPr>
              <a:t>def </a:t>
            </a:r>
            <a:r>
              <a:rPr lang="en-US" sz="1800" dirty="0" err="1">
                <a:solidFill>
                  <a:srgbClr val="56A8F5"/>
                </a:solidFill>
                <a:effectLst/>
                <a:latin typeface="JetBrains Mono"/>
              </a:rPr>
              <a:t>viteza_max</a:t>
            </a:r>
            <a:r>
              <a:rPr lang="en-US" sz="1800" dirty="0">
                <a:solidFill>
                  <a:srgbClr val="BCBEC4"/>
                </a:solidFill>
                <a:effectLst/>
                <a:latin typeface="JetBrains Mono"/>
              </a:rPr>
              <a:t>(</a:t>
            </a:r>
            <a:r>
              <a:rPr lang="en-US" sz="1800" dirty="0">
                <a:solidFill>
                  <a:srgbClr val="94558D"/>
                </a:solidFill>
                <a:effectLst/>
                <a:latin typeface="JetBrains Mono"/>
              </a:rPr>
              <a:t>self</a:t>
            </a:r>
            <a:r>
              <a:rPr lang="en-US" sz="1800" dirty="0">
                <a:solidFill>
                  <a:srgbClr val="BCBEC4"/>
                </a:solidFill>
                <a:effectLst/>
                <a:latin typeface="JetBrains Mono"/>
              </a:rPr>
              <a:t>):</a:t>
            </a:r>
            <a:br>
              <a:rPr lang="en-US" sz="1800" dirty="0">
                <a:solidFill>
                  <a:srgbClr val="BCBEC4"/>
                </a:solidFill>
                <a:effectLst/>
                <a:latin typeface="JetBrains Mono"/>
              </a:rPr>
            </a:br>
            <a:r>
              <a:rPr lang="en-US" sz="1800" dirty="0">
                <a:solidFill>
                  <a:srgbClr val="BCBEC4"/>
                </a:solidFill>
                <a:effectLst/>
                <a:latin typeface="JetBrains Mono"/>
              </a:rPr>
              <a:t>        </a:t>
            </a:r>
            <a:r>
              <a:rPr lang="en-US" sz="1800" dirty="0">
                <a:solidFill>
                  <a:srgbClr val="8888C6"/>
                </a:solidFill>
                <a:effectLst/>
                <a:latin typeface="JetBrains Mono"/>
              </a:rPr>
              <a:t>print</a:t>
            </a:r>
            <a:r>
              <a:rPr lang="en-US" sz="1800" dirty="0">
                <a:solidFill>
                  <a:srgbClr val="BCBEC4"/>
                </a:solidFill>
                <a:effectLst/>
                <a:latin typeface="JetBrains Mono"/>
              </a:rPr>
              <a:t>(</a:t>
            </a:r>
            <a:r>
              <a:rPr lang="en-US" sz="1800" dirty="0">
                <a:solidFill>
                  <a:srgbClr val="6AAB73"/>
                </a:solidFill>
                <a:effectLst/>
                <a:latin typeface="JetBrains Mono"/>
              </a:rPr>
              <a:t>f"</a:t>
            </a:r>
            <a:r>
              <a:rPr lang="en-US" sz="1800" dirty="0">
                <a:solidFill>
                  <a:srgbClr val="CF8E6D"/>
                </a:solidFill>
                <a:effectLst/>
                <a:latin typeface="JetBrains Mono"/>
              </a:rPr>
              <a:t>{</a:t>
            </a:r>
            <a:r>
              <a:rPr lang="en-US" sz="1800" dirty="0" err="1">
                <a:solidFill>
                  <a:srgbClr val="94558D"/>
                </a:solidFill>
                <a:effectLst/>
                <a:latin typeface="JetBrains Mono"/>
              </a:rPr>
              <a:t>self</a:t>
            </a:r>
            <a:r>
              <a:rPr lang="en-US" sz="1800" dirty="0" err="1">
                <a:solidFill>
                  <a:srgbClr val="BCBEC4"/>
                </a:solidFill>
                <a:effectLst/>
                <a:latin typeface="JetBrains Mono"/>
              </a:rPr>
              <a:t>.marca</a:t>
            </a:r>
            <a:r>
              <a:rPr lang="en-US" sz="1800" dirty="0">
                <a:solidFill>
                  <a:srgbClr val="CF8E6D"/>
                </a:solidFill>
                <a:effectLst/>
                <a:latin typeface="JetBrains Mono"/>
              </a:rPr>
              <a:t>}</a:t>
            </a:r>
            <a:r>
              <a:rPr lang="en-US" sz="1800" dirty="0">
                <a:solidFill>
                  <a:srgbClr val="6AAB73"/>
                </a:solidFill>
                <a:effectLst/>
                <a:latin typeface="JetBrains Mono"/>
              </a:rPr>
              <a:t> </a:t>
            </a:r>
            <a:r>
              <a:rPr lang="en-US" sz="1800" dirty="0" err="1">
                <a:solidFill>
                  <a:srgbClr val="6AAB73"/>
                </a:solidFill>
                <a:effectLst/>
                <a:latin typeface="JetBrains Mono"/>
              </a:rPr>
              <a:t>atinge</a:t>
            </a:r>
            <a:r>
              <a:rPr lang="en-US" sz="1800" dirty="0">
                <a:solidFill>
                  <a:srgbClr val="6AAB73"/>
                </a:solidFill>
                <a:effectLst/>
                <a:latin typeface="JetBrains Mono"/>
              </a:rPr>
              <a:t> </a:t>
            </a:r>
            <a:r>
              <a:rPr lang="en-US" sz="1800" dirty="0" err="1">
                <a:solidFill>
                  <a:srgbClr val="6AAB73"/>
                </a:solidFill>
                <a:effectLst/>
                <a:latin typeface="JetBrains Mono"/>
              </a:rPr>
              <a:t>viteza</a:t>
            </a:r>
            <a:r>
              <a:rPr lang="en-US" sz="1800" dirty="0">
                <a:solidFill>
                  <a:srgbClr val="6AAB73"/>
                </a:solidFill>
                <a:effectLst/>
                <a:latin typeface="JetBrains Mono"/>
              </a:rPr>
              <a:t> maxima de </a:t>
            </a:r>
            <a:r>
              <a:rPr lang="en-US" sz="1800" dirty="0">
                <a:solidFill>
                  <a:srgbClr val="CF8E6D"/>
                </a:solidFill>
                <a:effectLst/>
                <a:latin typeface="JetBrains Mono"/>
              </a:rPr>
              <a:t>{</a:t>
            </a:r>
            <a:r>
              <a:rPr lang="en-US" sz="1800" dirty="0" err="1">
                <a:solidFill>
                  <a:srgbClr val="94558D"/>
                </a:solidFill>
                <a:effectLst/>
                <a:latin typeface="JetBrains Mono"/>
              </a:rPr>
              <a:t>self</a:t>
            </a:r>
            <a:r>
              <a:rPr lang="en-US" sz="1800" dirty="0" err="1">
                <a:solidFill>
                  <a:srgbClr val="BCBEC4"/>
                </a:solidFill>
                <a:effectLst/>
                <a:latin typeface="JetBrains Mono"/>
              </a:rPr>
              <a:t>.viteza</a:t>
            </a:r>
            <a:r>
              <a:rPr lang="en-US" sz="1800" dirty="0">
                <a:solidFill>
                  <a:srgbClr val="CF8E6D"/>
                </a:solidFill>
                <a:effectLst/>
                <a:latin typeface="JetBrains Mono"/>
              </a:rPr>
              <a:t>}</a:t>
            </a:r>
            <a:r>
              <a:rPr lang="en-US" sz="1800" dirty="0">
                <a:solidFill>
                  <a:srgbClr val="6AAB73"/>
                </a:solidFill>
                <a:effectLst/>
                <a:latin typeface="JetBrains Mono"/>
              </a:rPr>
              <a:t> km/h"</a:t>
            </a:r>
            <a:r>
              <a:rPr lang="en-US" sz="1800" dirty="0">
                <a:solidFill>
                  <a:srgbClr val="BCBEC4"/>
                </a:solidFill>
                <a:effectLst/>
                <a:latin typeface="JetBrains Mono"/>
              </a:rPr>
              <a:t>)</a:t>
            </a:r>
          </a:p>
          <a:p>
            <a:pPr>
              <a:buNone/>
            </a:pPr>
            <a:r>
              <a:rPr lang="en-US" sz="1800" dirty="0">
                <a:solidFill>
                  <a:srgbClr val="BCBEC4"/>
                </a:solidFill>
                <a:effectLst/>
                <a:latin typeface="JetBrains Mono"/>
              </a:rPr>
              <a:t>masina1 = Masina(</a:t>
            </a:r>
            <a:r>
              <a:rPr lang="en-US" sz="1800" dirty="0">
                <a:solidFill>
                  <a:srgbClr val="6AAB73"/>
                </a:solidFill>
                <a:effectLst/>
                <a:latin typeface="JetBrains Mono"/>
              </a:rPr>
              <a:t>"Toyota"</a:t>
            </a:r>
            <a:r>
              <a:rPr lang="en-US" sz="1800" dirty="0">
                <a:solidFill>
                  <a:srgbClr val="BCBEC4"/>
                </a:solidFill>
                <a:effectLst/>
                <a:latin typeface="JetBrains Mono"/>
              </a:rPr>
              <a:t>, </a:t>
            </a:r>
            <a:r>
              <a:rPr lang="en-US" sz="1800" dirty="0">
                <a:solidFill>
                  <a:srgbClr val="2AACB8"/>
                </a:solidFill>
                <a:effectLst/>
                <a:latin typeface="JetBrains Mono"/>
              </a:rPr>
              <a:t>200</a:t>
            </a:r>
            <a:r>
              <a:rPr lang="en-US" sz="1800" dirty="0">
                <a:solidFill>
                  <a:srgbClr val="BCBEC4"/>
                </a:solidFill>
                <a:effectLst/>
                <a:latin typeface="JetBrains Mono"/>
              </a:rPr>
              <a:t>)  </a:t>
            </a:r>
            <a:r>
              <a:rPr lang="en-US" sz="1800" dirty="0">
                <a:solidFill>
                  <a:srgbClr val="7A7E85"/>
                </a:solidFill>
                <a:effectLst/>
                <a:latin typeface="JetBrains Mono"/>
              </a:rPr>
              <a:t># </a:t>
            </a:r>
            <a:r>
              <a:rPr lang="en-US" sz="1800" dirty="0" err="1">
                <a:solidFill>
                  <a:srgbClr val="7A7E85"/>
                </a:solidFill>
                <a:effectLst/>
                <a:latin typeface="JetBrains Mono"/>
              </a:rPr>
              <a:t>obiect</a:t>
            </a:r>
            <a:endParaRPr lang="en-US" dirty="0">
              <a:solidFill>
                <a:srgbClr val="7A7E85"/>
              </a:solidFill>
              <a:latin typeface="JetBrains Mono"/>
            </a:endParaRPr>
          </a:p>
          <a:p>
            <a:pPr>
              <a:buNone/>
            </a:pPr>
            <a:r>
              <a:rPr lang="en-US" sz="1800" dirty="0">
                <a:solidFill>
                  <a:srgbClr val="BCBEC4"/>
                </a:solidFill>
                <a:effectLst/>
                <a:latin typeface="JetBrains Mono"/>
              </a:rPr>
              <a:t>masina2 = Masina(</a:t>
            </a:r>
            <a:r>
              <a:rPr lang="en-US" sz="1800" dirty="0">
                <a:solidFill>
                  <a:srgbClr val="6AAB73"/>
                </a:solidFill>
                <a:effectLst/>
                <a:latin typeface="JetBrains Mono"/>
              </a:rPr>
              <a:t>"BMW"</a:t>
            </a:r>
            <a:r>
              <a:rPr lang="en-US" sz="1800" dirty="0">
                <a:solidFill>
                  <a:srgbClr val="BCBEC4"/>
                </a:solidFill>
                <a:effectLst/>
                <a:latin typeface="JetBrains Mono"/>
              </a:rPr>
              <a:t>, </a:t>
            </a:r>
            <a:r>
              <a:rPr lang="en-US" dirty="0">
                <a:solidFill>
                  <a:srgbClr val="2AACB8"/>
                </a:solidFill>
                <a:latin typeface="JetBrains Mono"/>
              </a:rPr>
              <a:t>25</a:t>
            </a:r>
            <a:r>
              <a:rPr lang="en-US" sz="1800" dirty="0">
                <a:solidFill>
                  <a:srgbClr val="2AACB8"/>
                </a:solidFill>
                <a:effectLst/>
                <a:latin typeface="JetBrains Mono"/>
              </a:rPr>
              <a:t>0</a:t>
            </a:r>
            <a:r>
              <a:rPr lang="en-US" sz="1800" dirty="0">
                <a:solidFill>
                  <a:srgbClr val="BCBEC4"/>
                </a:solidFill>
                <a:effectLst/>
                <a:latin typeface="JetBrains Mono"/>
              </a:rPr>
              <a:t>)     </a:t>
            </a:r>
            <a:r>
              <a:rPr lang="en-US" sz="1800" dirty="0">
                <a:solidFill>
                  <a:srgbClr val="7A7E85"/>
                </a:solidFill>
                <a:effectLst/>
                <a:latin typeface="JetBrains Mono"/>
              </a:rPr>
              <a:t># alt </a:t>
            </a:r>
            <a:r>
              <a:rPr lang="en-US" sz="1800" dirty="0" err="1">
                <a:solidFill>
                  <a:srgbClr val="7A7E85"/>
                </a:solidFill>
                <a:effectLst/>
                <a:latin typeface="JetBrains Mono"/>
              </a:rPr>
              <a:t>obiect</a:t>
            </a:r>
            <a:br>
              <a:rPr lang="en-US" sz="1800" dirty="0">
                <a:solidFill>
                  <a:srgbClr val="7A7E85"/>
                </a:solidFill>
                <a:effectLst/>
                <a:latin typeface="JetBrains Mono"/>
              </a:rPr>
            </a:br>
            <a:endParaRPr lang="en-US" sz="1800" dirty="0">
              <a:solidFill>
                <a:srgbClr val="7A7E85"/>
              </a:solidFill>
              <a:effectLst/>
              <a:latin typeface="JetBrains Mono"/>
            </a:endParaRPr>
          </a:p>
          <a:p>
            <a:pPr>
              <a:buNone/>
            </a:pPr>
            <a:r>
              <a:rPr lang="en-US" sz="1800" dirty="0">
                <a:solidFill>
                  <a:srgbClr val="BCBEC4"/>
                </a:solidFill>
                <a:effectLst/>
                <a:latin typeface="JetBrains Mono"/>
              </a:rPr>
              <a:t>masina1.viteza_max()</a:t>
            </a:r>
          </a:p>
          <a:p>
            <a:pPr>
              <a:buNone/>
            </a:pPr>
            <a:r>
              <a:rPr lang="en-US" sz="1800" dirty="0">
                <a:solidFill>
                  <a:srgbClr val="BCBEC4"/>
                </a:solidFill>
                <a:effectLst/>
                <a:latin typeface="JetBrains Mono"/>
              </a:rPr>
              <a:t>masina2.viteza_max()</a:t>
            </a:r>
          </a:p>
          <a:p>
            <a:pPr>
              <a:buNone/>
            </a:pPr>
            <a:endParaRPr lang="en-US" sz="1800" dirty="0">
              <a:solidFill>
                <a:srgbClr val="BCBEC4"/>
              </a:solidFill>
              <a:effectLst/>
              <a:latin typeface="JetBrains Mono"/>
            </a:endParaRPr>
          </a:p>
        </p:txBody>
      </p:sp>
    </p:spTree>
    <p:extLst>
      <p:ext uri="{BB962C8B-B14F-4D97-AF65-F5344CB8AC3E}">
        <p14:creationId xmlns:p14="http://schemas.microsoft.com/office/powerpoint/2010/main" val="20932335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535F249-C9E1-649F-4569-BB30A723DBA5}"/>
              </a:ext>
            </a:extLst>
          </p:cNvPr>
          <p:cNvSpPr>
            <a:spLocks noGrp="1"/>
          </p:cNvSpPr>
          <p:nvPr>
            <p:ph type="title"/>
          </p:nvPr>
        </p:nvSpPr>
        <p:spPr>
          <a:xfrm>
            <a:off x="1737518" y="732265"/>
            <a:ext cx="8911687" cy="477103"/>
          </a:xfrm>
        </p:spPr>
        <p:txBody>
          <a:bodyPr>
            <a:normAutofit/>
          </a:bodyPr>
          <a:lstStyle/>
          <a:p>
            <a:r>
              <a:rPr lang="en-US" sz="2000" dirty="0">
                <a:latin typeface="Arial" panose="020B0604020202020204" pitchFamily="34" charset="0"/>
                <a:cs typeface="Arial" panose="020B0604020202020204" pitchFamily="34" charset="0"/>
              </a:rPr>
              <a:t>6. La </a:t>
            </a:r>
            <a:r>
              <a:rPr lang="en-US" sz="2000" dirty="0" err="1">
                <a:latin typeface="Arial" panose="020B0604020202020204" pitchFamily="34" charset="0"/>
                <a:cs typeface="Arial" panose="020B0604020202020204" pitchFamily="34" charset="0"/>
              </a:rPr>
              <a:t>ce</a:t>
            </a:r>
            <a:r>
              <a:rPr lang="en-US" sz="2000" dirty="0">
                <a:latin typeface="Arial" panose="020B0604020202020204" pitchFamily="34" charset="0"/>
                <a:cs typeface="Arial" panose="020B0604020202020204" pitchFamily="34" charset="0"/>
              </a:rPr>
              <a:t> ne </a:t>
            </a:r>
            <a:r>
              <a:rPr lang="en-US" sz="2000" dirty="0" err="1">
                <a:latin typeface="Arial" panose="020B0604020202020204" pitchFamily="34" charset="0"/>
                <a:cs typeface="Arial" panose="020B0604020202020204" pitchFamily="34" charset="0"/>
              </a:rPr>
              <a:t>ajută</a:t>
            </a:r>
            <a:r>
              <a:rPr lang="en-US" sz="2000" dirty="0">
                <a:latin typeface="Arial" panose="020B0604020202020204" pitchFamily="34" charset="0"/>
                <a:cs typeface="Arial" panose="020B0604020202020204" pitchFamily="34" charset="0"/>
              </a:rPr>
              <a:t> un selector? </a:t>
            </a:r>
            <a:r>
              <a:rPr lang="en-US" sz="2000" dirty="0" err="1">
                <a:latin typeface="Arial" panose="020B0604020202020204" pitchFamily="34" charset="0"/>
                <a:cs typeface="Arial" panose="020B0604020202020204" pitchFamily="34" charset="0"/>
              </a:rPr>
              <a:t>Câte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tipuri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cunoști</a:t>
            </a:r>
            <a:r>
              <a:rPr lang="en-US" sz="20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DAE1EA53-E04D-F88C-8459-E58C20E973C0}"/>
              </a:ext>
            </a:extLst>
          </p:cNvPr>
          <p:cNvSpPr>
            <a:spLocks noGrp="1"/>
          </p:cNvSpPr>
          <p:nvPr>
            <p:ph idx="1"/>
          </p:nvPr>
        </p:nvSpPr>
        <p:spPr>
          <a:xfrm>
            <a:off x="1411210" y="2540970"/>
            <a:ext cx="2894372" cy="3777622"/>
          </a:xfrm>
        </p:spPr>
        <p:txBody>
          <a:bodyPr>
            <a:normAutofit/>
          </a:bodyPr>
          <a:lstStyle/>
          <a:p>
            <a:pPr marL="0" indent="0">
              <a:buNone/>
            </a:pPr>
            <a:r>
              <a:rPr lang="en-US" sz="2000" dirty="0" err="1">
                <a:latin typeface="Arial" panose="020B0604020202020204" pitchFamily="34" charset="0"/>
                <a:cs typeface="Arial" panose="020B0604020202020204" pitchFamily="34" charset="0"/>
              </a:rPr>
              <a:t>Tipuri</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selectori</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 ID </a:t>
            </a:r>
          </a:p>
          <a:p>
            <a:pPr marL="0" indent="0">
              <a:buNone/>
            </a:pPr>
            <a:r>
              <a:rPr lang="en-US" sz="2000" dirty="0">
                <a:latin typeface="Arial" panose="020B0604020202020204" pitchFamily="34" charset="0"/>
                <a:cs typeface="Arial" panose="020B0604020202020204" pitchFamily="34" charset="0"/>
              </a:rPr>
              <a:t>• CLASS_NAME</a:t>
            </a:r>
          </a:p>
          <a:p>
            <a:pPr marL="0" indent="0">
              <a:buNone/>
            </a:pPr>
            <a:r>
              <a:rPr lang="en-US" sz="2000" dirty="0">
                <a:latin typeface="Arial" panose="020B0604020202020204" pitchFamily="34" charset="0"/>
                <a:cs typeface="Arial" panose="020B0604020202020204" pitchFamily="34" charset="0"/>
              </a:rPr>
              <a:t>• NAME</a:t>
            </a:r>
          </a:p>
          <a:p>
            <a:pPr marL="0" indent="0">
              <a:buNone/>
            </a:pPr>
            <a:r>
              <a:rPr lang="en-US" sz="2000" dirty="0">
                <a:latin typeface="Arial" panose="020B0604020202020204" pitchFamily="34" charset="0"/>
                <a:cs typeface="Arial" panose="020B0604020202020204" pitchFamily="34" charset="0"/>
              </a:rPr>
              <a:t>• XPATH</a:t>
            </a:r>
          </a:p>
          <a:p>
            <a:pPr marL="0" indent="0">
              <a:buNone/>
            </a:pPr>
            <a:r>
              <a:rPr lang="en-US" sz="2000" dirty="0">
                <a:latin typeface="Arial" panose="020B0604020202020204" pitchFamily="34" charset="0"/>
                <a:cs typeface="Arial" panose="020B0604020202020204" pitchFamily="34" charset="0"/>
              </a:rPr>
              <a:t>• LINK_TEXT</a:t>
            </a:r>
          </a:p>
          <a:p>
            <a:pPr marL="0" indent="0">
              <a:buNone/>
            </a:pPr>
            <a:r>
              <a:rPr lang="en-US" sz="2000" dirty="0">
                <a:latin typeface="Arial" panose="020B0604020202020204" pitchFamily="34" charset="0"/>
                <a:cs typeface="Arial" panose="020B0604020202020204" pitchFamily="34" charset="0"/>
              </a:rPr>
              <a:t>• PARTIAL_LINK_TEXT</a:t>
            </a:r>
          </a:p>
          <a:p>
            <a:pPr marL="0" indent="0">
              <a:buNone/>
            </a:pPr>
            <a:r>
              <a:rPr lang="en-US" sz="2000" dirty="0">
                <a:latin typeface="Arial" panose="020B0604020202020204" pitchFamily="34" charset="0"/>
                <a:cs typeface="Arial" panose="020B0604020202020204" pitchFamily="34" charset="0"/>
              </a:rPr>
              <a:t>• CSS_SELECTOR</a:t>
            </a:r>
          </a:p>
        </p:txBody>
      </p:sp>
      <p:sp>
        <p:nvSpPr>
          <p:cNvPr id="5" name="CasetăText 4">
            <a:extLst>
              <a:ext uri="{FF2B5EF4-FFF2-40B4-BE49-F238E27FC236}">
                <a16:creationId xmlns:a16="http://schemas.microsoft.com/office/drawing/2014/main" id="{3FF8F609-D116-3A0F-40C3-51FCCCD0EAAB}"/>
              </a:ext>
            </a:extLst>
          </p:cNvPr>
          <p:cNvSpPr txBox="1"/>
          <p:nvPr/>
        </p:nvSpPr>
        <p:spPr>
          <a:xfrm>
            <a:off x="1253793" y="1443335"/>
            <a:ext cx="9103262" cy="984885"/>
          </a:xfrm>
          <a:prstGeom prst="rect">
            <a:avLst/>
          </a:prstGeom>
          <a:noFill/>
        </p:spPr>
        <p:txBody>
          <a:bodyPr wrap="square" rtlCol="0">
            <a:spAutoFit/>
          </a:bodyPr>
          <a:lstStyle/>
          <a:p>
            <a:r>
              <a:rPr lang="en-US" sz="2000" dirty="0" err="1">
                <a:latin typeface="Arial" panose="020B0604020202020204" pitchFamily="34" charset="0"/>
                <a:cs typeface="Arial" panose="020B0604020202020204" pitchFamily="34" charset="0"/>
              </a:rPr>
              <a:t>Selectorii</a:t>
            </a:r>
            <a:r>
              <a:rPr lang="en-US" sz="2000" dirty="0">
                <a:latin typeface="Arial" panose="020B0604020202020204" pitchFamily="34" charset="0"/>
                <a:cs typeface="Arial" panose="020B0604020202020204" pitchFamily="34" charset="0"/>
              </a:rPr>
              <a:t> sunt un </a:t>
            </a:r>
            <a:r>
              <a:rPr lang="en-US" sz="2000" dirty="0" err="1">
                <a:latin typeface="Arial" panose="020B0604020202020204" pitchFamily="34" charset="0"/>
                <a:cs typeface="Arial" panose="020B0604020202020204" pitchFamily="34" charset="0"/>
              </a:rPr>
              <a:t>mecanism</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identificare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si</a:t>
            </a:r>
            <a:r>
              <a:rPr lang="en-US" sz="2000" dirty="0">
                <a:latin typeface="Arial" panose="020B0604020202020204" pitchFamily="34" charset="0"/>
                <a:cs typeface="Arial" panose="020B0604020202020204" pitchFamily="34" charset="0"/>
              </a:rPr>
              <a:t>  a </a:t>
            </a:r>
            <a:r>
              <a:rPr lang="en-US" sz="2000" dirty="0" err="1">
                <a:latin typeface="Arial" panose="020B0604020202020204" pitchFamily="34" charset="0"/>
                <a:cs typeface="Arial" panose="020B0604020202020204" pitchFamily="34" charset="0"/>
              </a:rPr>
              <a:t>elementelor</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dintr</a:t>
            </a:r>
            <a:r>
              <a:rPr lang="en-US" sz="2000" dirty="0">
                <a:latin typeface="Arial" panose="020B0604020202020204" pitchFamily="34" charset="0"/>
                <a:cs typeface="Arial" panose="020B0604020202020204" pitchFamily="34" charset="0"/>
              </a:rPr>
              <a:t>-o </a:t>
            </a:r>
            <a:r>
              <a:rPr lang="en-US" sz="2000" dirty="0" err="1">
                <a:latin typeface="Arial" panose="020B0604020202020204" pitchFamily="34" charset="0"/>
                <a:cs typeface="Arial" panose="020B0604020202020204" pitchFamily="34" charset="0"/>
              </a:rPr>
              <a:t>interfață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grafică</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folosit</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pentru</a:t>
            </a:r>
            <a:r>
              <a:rPr lang="en-US" sz="2000" dirty="0">
                <a:latin typeface="Arial" panose="020B0604020202020204" pitchFamily="34" charset="0"/>
                <a:cs typeface="Arial" panose="020B0604020202020204" pitchFamily="34" charset="0"/>
              </a:rPr>
              <a:t> a </a:t>
            </a:r>
            <a:r>
              <a:rPr lang="en-US" sz="2000" b="1" dirty="0" err="1">
                <a:latin typeface="Arial" panose="020B0604020202020204" pitchFamily="34" charset="0"/>
                <a:cs typeface="Arial" panose="020B0604020202020204" pitchFamily="34" charset="0"/>
              </a:rPr>
              <a:t>identifica</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interacționa</a:t>
            </a:r>
            <a:r>
              <a:rPr lang="en-US" sz="2000" dirty="0">
                <a:latin typeface="Arial" panose="020B0604020202020204" pitchFamily="34" charset="0"/>
                <a:cs typeface="Arial" panose="020B0604020202020204" pitchFamily="34" charset="0"/>
              </a:rPr>
              <a:t> cu </a:t>
            </a:r>
            <a:r>
              <a:rPr lang="en-US" sz="2000" dirty="0" err="1">
                <a:latin typeface="Arial" panose="020B0604020202020204" pitchFamily="34" charset="0"/>
                <a:cs typeface="Arial" panose="020B0604020202020204" pitchFamily="34" charset="0"/>
              </a:rPr>
              <a:t>elementele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acesteia</a:t>
            </a:r>
            <a:endParaRPr lang="en-US" sz="2000" dirty="0">
              <a:latin typeface="Arial" panose="020B0604020202020204" pitchFamily="34" charset="0"/>
              <a:cs typeface="Arial" panose="020B0604020202020204" pitchFamily="34" charset="0"/>
            </a:endParaRPr>
          </a:p>
          <a:p>
            <a:endParaRPr lang="en-US" dirty="0"/>
          </a:p>
        </p:txBody>
      </p:sp>
      <p:sp>
        <p:nvSpPr>
          <p:cNvPr id="6" name="CasetăText 5">
            <a:extLst>
              <a:ext uri="{FF2B5EF4-FFF2-40B4-BE49-F238E27FC236}">
                <a16:creationId xmlns:a16="http://schemas.microsoft.com/office/drawing/2014/main" id="{546FF342-CF09-D474-9E1B-2F5570D8DF51}"/>
              </a:ext>
            </a:extLst>
          </p:cNvPr>
          <p:cNvSpPr txBox="1"/>
          <p:nvPr/>
        </p:nvSpPr>
        <p:spPr>
          <a:xfrm>
            <a:off x="3652548" y="2910960"/>
            <a:ext cx="4433674" cy="646331"/>
          </a:xfrm>
          <a:prstGeom prst="rect">
            <a:avLst/>
          </a:prstGeom>
          <a:solidFill>
            <a:schemeClr val="tx1"/>
          </a:solidFill>
        </p:spPr>
        <p:txBody>
          <a:bodyPr wrap="square" rtlCol="0">
            <a:spAutoFit/>
          </a:bodyPr>
          <a:lstStyle/>
          <a:p>
            <a:pPr>
              <a:buNone/>
            </a:pPr>
            <a:r>
              <a:rPr lang="en-US" sz="1200" dirty="0">
                <a:solidFill>
                  <a:srgbClr val="BCBEC4"/>
                </a:solidFill>
                <a:effectLst/>
                <a:latin typeface="JetBrains Mono"/>
              </a:rPr>
              <a:t>ITEMS_NAME = (</a:t>
            </a:r>
            <a:r>
              <a:rPr lang="en-US" sz="1200" dirty="0" err="1">
                <a:solidFill>
                  <a:srgbClr val="BCBEC4"/>
                </a:solidFill>
                <a:effectLst/>
                <a:latin typeface="JetBrains Mono"/>
              </a:rPr>
              <a:t>By.CLASS_NAME</a:t>
            </a:r>
            <a:r>
              <a:rPr lang="en-US" sz="1200" dirty="0">
                <a:solidFill>
                  <a:srgbClr val="BCBEC4"/>
                </a:solidFill>
                <a:effectLst/>
                <a:latin typeface="JetBrains Mono"/>
              </a:rPr>
              <a:t>, </a:t>
            </a:r>
            <a:r>
              <a:rPr lang="en-US" sz="1200" dirty="0">
                <a:solidFill>
                  <a:srgbClr val="6AAB73"/>
                </a:solidFill>
                <a:effectLst/>
                <a:latin typeface="JetBrains Mono"/>
              </a:rPr>
              <a:t>"</a:t>
            </a:r>
            <a:r>
              <a:rPr lang="en-US" sz="1200" dirty="0" err="1">
                <a:solidFill>
                  <a:srgbClr val="6AAB73"/>
                </a:solidFill>
                <a:effectLst/>
                <a:latin typeface="JetBrains Mono"/>
              </a:rPr>
              <a:t>inventory_item_name</a:t>
            </a:r>
            <a:r>
              <a:rPr lang="en-US" sz="1200" dirty="0">
                <a:solidFill>
                  <a:srgbClr val="6AAB73"/>
                </a:solidFill>
                <a:effectLst/>
                <a:latin typeface="JetBrains Mono"/>
              </a:rPr>
              <a:t>"</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ITEMS_PRICE= (</a:t>
            </a:r>
            <a:r>
              <a:rPr lang="en-US" sz="1200" dirty="0" err="1">
                <a:solidFill>
                  <a:srgbClr val="BCBEC4"/>
                </a:solidFill>
                <a:effectLst/>
                <a:latin typeface="JetBrains Mono"/>
              </a:rPr>
              <a:t>By.CLASS_NAME</a:t>
            </a:r>
            <a:r>
              <a:rPr lang="en-US" sz="1200" dirty="0">
                <a:solidFill>
                  <a:srgbClr val="BCBEC4"/>
                </a:solidFill>
                <a:effectLst/>
                <a:latin typeface="JetBrains Mono"/>
              </a:rPr>
              <a:t>, </a:t>
            </a:r>
            <a:r>
              <a:rPr lang="en-US" sz="1200" dirty="0">
                <a:solidFill>
                  <a:srgbClr val="6AAB73"/>
                </a:solidFill>
                <a:effectLst/>
                <a:latin typeface="JetBrains Mono"/>
              </a:rPr>
              <a:t>"</a:t>
            </a:r>
            <a:r>
              <a:rPr lang="en-US" sz="1200" dirty="0" err="1">
                <a:solidFill>
                  <a:srgbClr val="6AAB73"/>
                </a:solidFill>
                <a:effectLst/>
                <a:latin typeface="JetBrains Mono"/>
              </a:rPr>
              <a:t>inventory_item_price</a:t>
            </a:r>
            <a:r>
              <a:rPr lang="en-US" sz="1200" dirty="0">
                <a:solidFill>
                  <a:srgbClr val="6AAB73"/>
                </a:solidFill>
                <a:effectLst/>
                <a:latin typeface="JetBrains Mono"/>
              </a:rPr>
              <a:t>"</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DROPDOWN_SORT = (</a:t>
            </a:r>
            <a:r>
              <a:rPr lang="en-US" sz="1200" dirty="0" err="1">
                <a:solidFill>
                  <a:srgbClr val="BCBEC4"/>
                </a:solidFill>
                <a:effectLst/>
                <a:latin typeface="JetBrains Mono"/>
              </a:rPr>
              <a:t>By.CLASS_NAME</a:t>
            </a:r>
            <a:r>
              <a:rPr lang="en-US" sz="1200" dirty="0">
                <a:solidFill>
                  <a:srgbClr val="BCBEC4"/>
                </a:solidFill>
                <a:effectLst/>
                <a:latin typeface="JetBrains Mono"/>
              </a:rPr>
              <a:t>, </a:t>
            </a:r>
            <a:r>
              <a:rPr lang="en-US" sz="1200" dirty="0">
                <a:solidFill>
                  <a:srgbClr val="6AAB73"/>
                </a:solidFill>
                <a:effectLst/>
                <a:latin typeface="JetBrains Mono"/>
              </a:rPr>
              <a:t>"</a:t>
            </a:r>
            <a:r>
              <a:rPr lang="en-US" sz="1200" dirty="0" err="1">
                <a:solidFill>
                  <a:srgbClr val="6AAB73"/>
                </a:solidFill>
                <a:effectLst/>
                <a:latin typeface="JetBrains Mono"/>
              </a:rPr>
              <a:t>product_sort_container</a:t>
            </a:r>
            <a:r>
              <a:rPr lang="en-US" sz="1200" dirty="0">
                <a:solidFill>
                  <a:srgbClr val="6AAB73"/>
                </a:solidFill>
                <a:effectLst/>
                <a:latin typeface="JetBrains Mono"/>
              </a:rPr>
              <a:t>"</a:t>
            </a:r>
            <a:r>
              <a:rPr lang="en-US" sz="1200" dirty="0">
                <a:solidFill>
                  <a:srgbClr val="BCBEC4"/>
                </a:solidFill>
                <a:effectLst/>
                <a:latin typeface="JetBrains Mono"/>
              </a:rPr>
              <a:t>)</a:t>
            </a:r>
            <a:endParaRPr lang="en-US" sz="1200" dirty="0">
              <a:latin typeface="Arial" panose="020B0604020202020204" pitchFamily="34" charset="0"/>
              <a:cs typeface="Arial" panose="020B0604020202020204" pitchFamily="34" charset="0"/>
            </a:endParaRPr>
          </a:p>
        </p:txBody>
      </p:sp>
      <p:sp>
        <p:nvSpPr>
          <p:cNvPr id="7" name="CasetăText 6">
            <a:extLst>
              <a:ext uri="{FF2B5EF4-FFF2-40B4-BE49-F238E27FC236}">
                <a16:creationId xmlns:a16="http://schemas.microsoft.com/office/drawing/2014/main" id="{81AD1DE1-552A-44DA-0CE5-102D016EE636}"/>
              </a:ext>
            </a:extLst>
          </p:cNvPr>
          <p:cNvSpPr txBox="1"/>
          <p:nvPr/>
        </p:nvSpPr>
        <p:spPr>
          <a:xfrm>
            <a:off x="7118556" y="2359186"/>
            <a:ext cx="4620047" cy="461665"/>
          </a:xfrm>
          <a:prstGeom prst="rect">
            <a:avLst/>
          </a:prstGeom>
          <a:solidFill>
            <a:schemeClr val="tx1"/>
          </a:solidFill>
        </p:spPr>
        <p:txBody>
          <a:bodyPr wrap="none" rtlCol="0">
            <a:spAutoFit/>
          </a:bodyPr>
          <a:lstStyle/>
          <a:p>
            <a:pPr>
              <a:buNone/>
            </a:pPr>
            <a:r>
              <a:rPr lang="en-US" sz="1200" dirty="0">
                <a:solidFill>
                  <a:srgbClr val="BCBEC4"/>
                </a:solidFill>
                <a:effectLst/>
                <a:latin typeface="JetBrains Mono"/>
              </a:rPr>
              <a:t>ADD_TO_CART_BACKPACK = (By.ID, </a:t>
            </a:r>
            <a:r>
              <a:rPr lang="en-US" sz="1200" dirty="0">
                <a:solidFill>
                  <a:srgbClr val="6AAB73"/>
                </a:solidFill>
                <a:effectLst/>
                <a:latin typeface="JetBrains Mono"/>
              </a:rPr>
              <a:t>"add-to-cart-sauce-labs-backpack"</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REMOVE_BACKPACK = (By.ID, </a:t>
            </a:r>
            <a:r>
              <a:rPr lang="en-US" sz="1200" dirty="0">
                <a:solidFill>
                  <a:srgbClr val="6AAB73"/>
                </a:solidFill>
                <a:effectLst/>
                <a:latin typeface="JetBrains Mono"/>
              </a:rPr>
              <a:t>"remove-sauce-labs-backpack"</a:t>
            </a:r>
            <a:r>
              <a:rPr lang="en-US" sz="1200" dirty="0">
                <a:solidFill>
                  <a:srgbClr val="BCBEC4"/>
                </a:solidFill>
                <a:effectLst/>
                <a:latin typeface="JetBrains Mono"/>
              </a:rPr>
              <a:t>)</a:t>
            </a:r>
            <a:endParaRPr lang="en-US" dirty="0"/>
          </a:p>
        </p:txBody>
      </p:sp>
      <p:sp>
        <p:nvSpPr>
          <p:cNvPr id="8" name="CasetăText 7">
            <a:extLst>
              <a:ext uri="{FF2B5EF4-FFF2-40B4-BE49-F238E27FC236}">
                <a16:creationId xmlns:a16="http://schemas.microsoft.com/office/drawing/2014/main" id="{381D4161-79CE-70D1-8462-DE6493524E92}"/>
              </a:ext>
            </a:extLst>
          </p:cNvPr>
          <p:cNvSpPr txBox="1"/>
          <p:nvPr/>
        </p:nvSpPr>
        <p:spPr>
          <a:xfrm>
            <a:off x="6029158" y="3647400"/>
            <a:ext cx="4620047" cy="461665"/>
          </a:xfrm>
          <a:prstGeom prst="rect">
            <a:avLst/>
          </a:prstGeom>
          <a:solidFill>
            <a:schemeClr val="tx1"/>
          </a:solidFill>
        </p:spPr>
        <p:txBody>
          <a:bodyPr wrap="none" rtlCol="0">
            <a:spAutoFit/>
          </a:bodyPr>
          <a:lstStyle/>
          <a:p>
            <a:pPr>
              <a:buNone/>
            </a:pPr>
            <a:r>
              <a:rPr lang="en-US" sz="1200" dirty="0">
                <a:solidFill>
                  <a:srgbClr val="BCBEC4"/>
                </a:solidFill>
                <a:effectLst/>
                <a:latin typeface="JetBrains Mono"/>
              </a:rPr>
              <a:t>ADD_TO_CART_BACKPACK = (By.ID, </a:t>
            </a:r>
            <a:r>
              <a:rPr lang="en-US" sz="1200" dirty="0">
                <a:solidFill>
                  <a:srgbClr val="6AAB73"/>
                </a:solidFill>
                <a:effectLst/>
                <a:latin typeface="JetBrains Mono"/>
              </a:rPr>
              <a:t>"add-to-cart-sauce-labs-backpack"</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REMOVE_BACKPACK = (By.ID, </a:t>
            </a:r>
            <a:r>
              <a:rPr lang="en-US" sz="1200" dirty="0">
                <a:solidFill>
                  <a:srgbClr val="6AAB73"/>
                </a:solidFill>
                <a:effectLst/>
                <a:latin typeface="JetBrains Mono"/>
              </a:rPr>
              <a:t>"remove-sauce-labs-backpack"</a:t>
            </a:r>
            <a:r>
              <a:rPr lang="en-US" sz="1200" dirty="0">
                <a:solidFill>
                  <a:srgbClr val="BCBEC4"/>
                </a:solidFill>
                <a:effectLst/>
                <a:latin typeface="JetBrains Mono"/>
              </a:rPr>
              <a:t>)</a:t>
            </a:r>
          </a:p>
        </p:txBody>
      </p:sp>
      <p:sp>
        <p:nvSpPr>
          <p:cNvPr id="12" name="CasetăText 11">
            <a:extLst>
              <a:ext uri="{FF2B5EF4-FFF2-40B4-BE49-F238E27FC236}">
                <a16:creationId xmlns:a16="http://schemas.microsoft.com/office/drawing/2014/main" id="{BE37600D-6431-1815-D979-91BE6CAE4030}"/>
              </a:ext>
            </a:extLst>
          </p:cNvPr>
          <p:cNvSpPr txBox="1"/>
          <p:nvPr/>
        </p:nvSpPr>
        <p:spPr>
          <a:xfrm>
            <a:off x="4835793" y="5575018"/>
            <a:ext cx="6101254" cy="415498"/>
          </a:xfrm>
          <a:prstGeom prst="rect">
            <a:avLst/>
          </a:prstGeom>
          <a:solidFill>
            <a:schemeClr val="tx1"/>
          </a:solidFill>
        </p:spPr>
        <p:txBody>
          <a:bodyPr wrap="square">
            <a:spAutoFit/>
          </a:bodyPr>
          <a:lstStyle/>
          <a:p>
            <a:pPr>
              <a:buNone/>
            </a:pPr>
            <a:r>
              <a:rPr lang="en-US" sz="1050">
                <a:solidFill>
                  <a:srgbClr val="BCBEC4"/>
                </a:solidFill>
                <a:effectLst/>
                <a:latin typeface="JetBrains Mono"/>
              </a:rPr>
              <a:t>submit_header = driver.find_element(By.CSS_SELECTOR, </a:t>
            </a:r>
            <a:r>
              <a:rPr lang="en-US" sz="1050">
                <a:solidFill>
                  <a:srgbClr val="6AAB73"/>
                </a:solidFill>
                <a:effectLst/>
                <a:latin typeface="JetBrains Mono"/>
              </a:rPr>
              <a:t>"div.container&gt;h1"</a:t>
            </a:r>
            <a:r>
              <a:rPr lang="en-US" sz="1050">
                <a:solidFill>
                  <a:srgbClr val="BCBEC4"/>
                </a:solidFill>
                <a:effectLst/>
                <a:latin typeface="JetBrains Mono"/>
              </a:rPr>
              <a:t>)</a:t>
            </a:r>
            <a:br>
              <a:rPr lang="en-US" sz="1050">
                <a:solidFill>
                  <a:srgbClr val="BCBEC4"/>
                </a:solidFill>
                <a:effectLst/>
                <a:latin typeface="JetBrains Mono"/>
              </a:rPr>
            </a:br>
            <a:r>
              <a:rPr lang="en-US" sz="1050">
                <a:solidFill>
                  <a:srgbClr val="BCBEC4"/>
                </a:solidFill>
                <a:effectLst/>
                <a:latin typeface="JetBrains Mono"/>
              </a:rPr>
              <a:t>message = driver.find_element(By.CSS_SELECTOR, </a:t>
            </a:r>
            <a:r>
              <a:rPr lang="en-US" sz="1050">
                <a:solidFill>
                  <a:srgbClr val="6AAB73"/>
                </a:solidFill>
                <a:effectLst/>
                <a:latin typeface="JetBrains Mono"/>
              </a:rPr>
              <a:t>'.alert-success'</a:t>
            </a:r>
            <a:r>
              <a:rPr lang="en-US" sz="1050">
                <a:solidFill>
                  <a:srgbClr val="BCBEC4"/>
                </a:solidFill>
                <a:effectLst/>
                <a:latin typeface="JetBrains Mono"/>
              </a:rPr>
              <a:t>)</a:t>
            </a:r>
          </a:p>
        </p:txBody>
      </p:sp>
      <p:sp>
        <p:nvSpPr>
          <p:cNvPr id="4" name="CasetăText 3">
            <a:extLst>
              <a:ext uri="{FF2B5EF4-FFF2-40B4-BE49-F238E27FC236}">
                <a16:creationId xmlns:a16="http://schemas.microsoft.com/office/drawing/2014/main" id="{82D8939D-A5FF-C060-DAD0-15056ADB2E37}"/>
              </a:ext>
            </a:extLst>
          </p:cNvPr>
          <p:cNvSpPr txBox="1"/>
          <p:nvPr/>
        </p:nvSpPr>
        <p:spPr>
          <a:xfrm>
            <a:off x="3215149" y="4291281"/>
            <a:ext cx="4458336" cy="276999"/>
          </a:xfrm>
          <a:prstGeom prst="rect">
            <a:avLst/>
          </a:prstGeom>
          <a:solidFill>
            <a:schemeClr val="tx1"/>
          </a:solidFill>
        </p:spPr>
        <p:txBody>
          <a:bodyPr wrap="none" rtlCol="0">
            <a:spAutoFit/>
          </a:bodyPr>
          <a:lstStyle/>
          <a:p>
            <a:pPr>
              <a:buNone/>
            </a:pPr>
            <a:r>
              <a:rPr lang="en-US" sz="1200">
                <a:solidFill>
                  <a:srgbClr val="BCBEC4"/>
                </a:solidFill>
                <a:effectLst/>
                <a:latin typeface="JetBrains Mono"/>
              </a:rPr>
              <a:t>search_bar = driver.find_element(By.XPATH, </a:t>
            </a:r>
            <a:r>
              <a:rPr lang="en-US" sz="1200">
                <a:solidFill>
                  <a:srgbClr val="6AAB73"/>
                </a:solidFill>
                <a:effectLst/>
                <a:latin typeface="JetBrains Mono"/>
              </a:rPr>
              <a:t>"//input[@id='search']"</a:t>
            </a:r>
            <a:r>
              <a:rPr lang="en-US" sz="1200">
                <a:solidFill>
                  <a:srgbClr val="BCBEC4"/>
                </a:solidFill>
                <a:effectLst/>
                <a:latin typeface="JetBrains Mono"/>
              </a:rPr>
              <a:t>)</a:t>
            </a:r>
          </a:p>
        </p:txBody>
      </p:sp>
    </p:spTree>
    <p:extLst>
      <p:ext uri="{BB962C8B-B14F-4D97-AF65-F5344CB8AC3E}">
        <p14:creationId xmlns:p14="http://schemas.microsoft.com/office/powerpoint/2010/main" val="298614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BC67EFC4-E736-F9C6-4317-C5C7EBE8A8A6}"/>
              </a:ext>
            </a:extLst>
          </p:cNvPr>
          <p:cNvSpPr>
            <a:spLocks noGrp="1"/>
          </p:cNvSpPr>
          <p:nvPr>
            <p:ph type="title"/>
          </p:nvPr>
        </p:nvSpPr>
        <p:spPr/>
        <p:txBody>
          <a:bodyPr>
            <a:normAutofit/>
          </a:bodyPr>
          <a:lstStyle/>
          <a:p>
            <a:r>
              <a:rPr lang="en-US" sz="2000" dirty="0">
                <a:latin typeface="Arial" panose="020B0604020202020204" pitchFamily="34" charset="0"/>
                <a:cs typeface="Arial" panose="020B0604020202020204" pitchFamily="34" charset="0"/>
              </a:rPr>
              <a:t>7. Ce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Libraria</a:t>
            </a:r>
            <a:r>
              <a:rPr lang="en-US" sz="2000" dirty="0">
                <a:latin typeface="Arial" panose="020B0604020202020204" pitchFamily="34" charset="0"/>
                <a:cs typeface="Arial" panose="020B0604020202020204" pitchFamily="34" charset="0"/>
              </a:rPr>
              <a:t> Unit Test </a:t>
            </a:r>
            <a:r>
              <a:rPr lang="en-US" sz="2000" dirty="0" err="1">
                <a:latin typeface="Arial" panose="020B0604020202020204" pitchFamily="34" charset="0"/>
                <a:cs typeface="Arial" panose="020B0604020202020204" pitchFamily="34" charset="0"/>
              </a:rPr>
              <a:t>si</a:t>
            </a:r>
            <a:r>
              <a:rPr lang="en-US" sz="2000" dirty="0">
                <a:latin typeface="Arial" panose="020B0604020202020204" pitchFamily="34" charset="0"/>
                <a:cs typeface="Arial" panose="020B0604020202020204" pitchFamily="34" charset="0"/>
              </a:rPr>
              <a:t> care sunt </a:t>
            </a:r>
            <a:r>
              <a:rPr lang="en-US" sz="2000" dirty="0" err="1">
                <a:latin typeface="Arial" panose="020B0604020202020204" pitchFamily="34" charset="0"/>
                <a:cs typeface="Arial" panose="020B0604020202020204" pitchFamily="34" charset="0"/>
              </a:rPr>
              <a:t>avantajele</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utilizarii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acesteia</a:t>
            </a:r>
            <a:r>
              <a:rPr lang="en-US" sz="20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0027A436-F625-8DE1-20F8-E14625E48C98}"/>
              </a:ext>
            </a:extLst>
          </p:cNvPr>
          <p:cNvSpPr>
            <a:spLocks noGrp="1"/>
          </p:cNvSpPr>
          <p:nvPr>
            <p:ph idx="1"/>
          </p:nvPr>
        </p:nvSpPr>
        <p:spPr>
          <a:xfrm>
            <a:off x="1556571" y="1264555"/>
            <a:ext cx="8549126" cy="1389993"/>
          </a:xfrm>
        </p:spPr>
        <p:txBody>
          <a:bodyPr>
            <a:normAutofit fontScale="92500" lnSpcReduction="20000"/>
          </a:bodyPr>
          <a:lstStyle/>
          <a:p>
            <a:pPr marL="0" indent="0">
              <a:buNone/>
            </a:pPr>
            <a:r>
              <a:rPr lang="en-US" sz="2000" dirty="0"/>
              <a:t>	Este o </a:t>
            </a:r>
            <a:r>
              <a:rPr lang="en-US" sz="2000" dirty="0" err="1"/>
              <a:t>bibliotecă</a:t>
            </a:r>
            <a:r>
              <a:rPr lang="en-US" sz="2000" dirty="0"/>
              <a:t> standard </a:t>
            </a:r>
            <a:r>
              <a:rPr lang="en-US" sz="2000" dirty="0" err="1"/>
              <a:t>folosită</a:t>
            </a:r>
            <a:r>
              <a:rPr lang="en-US" sz="2000" dirty="0"/>
              <a:t> </a:t>
            </a:r>
            <a:r>
              <a:rPr lang="en-US" sz="2000" dirty="0" err="1"/>
              <a:t>pentru</a:t>
            </a:r>
            <a:r>
              <a:rPr lang="en-US" sz="2000" dirty="0"/>
              <a:t> </a:t>
            </a:r>
            <a:r>
              <a:rPr lang="en-US" sz="2000" b="1" dirty="0" err="1"/>
              <a:t>testarea</a:t>
            </a:r>
            <a:r>
              <a:rPr lang="en-US" sz="2000" b="1" dirty="0"/>
              <a:t> </a:t>
            </a:r>
            <a:r>
              <a:rPr lang="en-US" sz="2000" b="1" dirty="0" err="1"/>
              <a:t>automată</a:t>
            </a:r>
            <a:r>
              <a:rPr lang="en-US" sz="2000" b="1" dirty="0"/>
              <a:t> a </a:t>
            </a:r>
            <a:r>
              <a:rPr lang="en-US" sz="2000" b="1" dirty="0" err="1"/>
              <a:t>codului</a:t>
            </a:r>
            <a:r>
              <a:rPr lang="en-US" sz="2000" dirty="0"/>
              <a:t> </a:t>
            </a:r>
            <a:r>
              <a:rPr lang="en-US" sz="2000" dirty="0" err="1"/>
              <a:t>ce</a:t>
            </a:r>
            <a:r>
              <a:rPr lang="en-US" sz="2000" dirty="0"/>
              <a:t> ne </a:t>
            </a:r>
            <a:r>
              <a:rPr lang="en-US" sz="2000" dirty="0" err="1"/>
              <a:t>permite</a:t>
            </a:r>
            <a:r>
              <a:rPr lang="en-US" sz="2000" dirty="0"/>
              <a:t> </a:t>
            </a:r>
            <a:r>
              <a:rPr lang="en-US" sz="2000" dirty="0" err="1"/>
              <a:t>să</a:t>
            </a:r>
            <a:r>
              <a:rPr lang="en-US" sz="2000" dirty="0"/>
              <a:t> </a:t>
            </a:r>
            <a:r>
              <a:rPr lang="en-US" sz="2000" dirty="0" err="1"/>
              <a:t>grupăm</a:t>
            </a:r>
            <a:r>
              <a:rPr lang="en-US" sz="2000" dirty="0"/>
              <a:t> </a:t>
            </a:r>
            <a:r>
              <a:rPr lang="en-US" sz="2000" dirty="0" err="1"/>
              <a:t>și</a:t>
            </a:r>
            <a:r>
              <a:rPr lang="en-US" sz="2000" dirty="0"/>
              <a:t> </a:t>
            </a:r>
            <a:r>
              <a:rPr lang="en-US" sz="2000" dirty="0" err="1"/>
              <a:t>să</a:t>
            </a:r>
            <a:r>
              <a:rPr lang="en-US" sz="2000" dirty="0"/>
              <a:t> </a:t>
            </a:r>
            <a:r>
              <a:rPr lang="en-US" sz="2000" dirty="0" err="1"/>
              <a:t>rulam</a:t>
            </a:r>
            <a:r>
              <a:rPr lang="en-US" sz="2000" dirty="0"/>
              <a:t> </a:t>
            </a:r>
            <a:r>
              <a:rPr lang="en-US" sz="2000" dirty="0" err="1"/>
              <a:t>concomitent</a:t>
            </a:r>
            <a:r>
              <a:rPr lang="en-US" sz="2000" dirty="0"/>
              <a:t> un set de teste  (unit tests) din </a:t>
            </a:r>
            <a:r>
              <a:rPr lang="en-US" sz="2000" dirty="0" err="1"/>
              <a:t>mai</a:t>
            </a:r>
            <a:r>
              <a:rPr lang="en-US" sz="2000" dirty="0"/>
              <a:t> </a:t>
            </a:r>
            <a:r>
              <a:rPr lang="en-US" sz="2000" dirty="0" err="1"/>
              <a:t>multe</a:t>
            </a:r>
            <a:r>
              <a:rPr lang="en-US" sz="2000" dirty="0"/>
              <a:t> </a:t>
            </a:r>
            <a:r>
              <a:rPr lang="en-US" sz="2000" dirty="0" err="1"/>
              <a:t>clase</a:t>
            </a:r>
            <a:r>
              <a:rPr lang="en-US" sz="2000" dirty="0"/>
              <a:t> –  teste care </a:t>
            </a:r>
            <a:r>
              <a:rPr lang="en-US" sz="2000" dirty="0" err="1"/>
              <a:t>verifică</a:t>
            </a:r>
            <a:r>
              <a:rPr lang="en-US" sz="2000" dirty="0"/>
              <a:t> </a:t>
            </a:r>
            <a:r>
              <a:rPr lang="en-US" sz="2000" dirty="0" err="1"/>
              <a:t>dacă</a:t>
            </a:r>
            <a:r>
              <a:rPr lang="en-US" sz="2000" dirty="0"/>
              <a:t> </a:t>
            </a:r>
            <a:r>
              <a:rPr lang="en-US" sz="2000" dirty="0" err="1"/>
              <a:t>părți</a:t>
            </a:r>
            <a:r>
              <a:rPr lang="en-US" sz="2000" dirty="0"/>
              <a:t> </a:t>
            </a:r>
            <a:r>
              <a:rPr lang="en-US" sz="2000" dirty="0" err="1"/>
              <a:t>individuale</a:t>
            </a:r>
            <a:r>
              <a:rPr lang="en-US" sz="2000" dirty="0"/>
              <a:t> (</a:t>
            </a:r>
            <a:r>
              <a:rPr lang="en-US" sz="2000" dirty="0" err="1"/>
              <a:t>funcții</a:t>
            </a:r>
            <a:r>
              <a:rPr lang="en-US" sz="2000" dirty="0"/>
              <a:t>, </a:t>
            </a:r>
            <a:r>
              <a:rPr lang="en-US" sz="2000" dirty="0" err="1"/>
              <a:t>metode</a:t>
            </a:r>
            <a:r>
              <a:rPr lang="en-US" sz="2000" dirty="0"/>
              <a:t>, </a:t>
            </a:r>
            <a:r>
              <a:rPr lang="en-US" sz="2000" dirty="0" err="1"/>
              <a:t>clase</a:t>
            </a:r>
            <a:r>
              <a:rPr lang="en-US" sz="2000" dirty="0"/>
              <a:t>) </a:t>
            </a:r>
            <a:r>
              <a:rPr lang="en-US" sz="2000" dirty="0" err="1"/>
              <a:t>dintr</a:t>
            </a:r>
            <a:r>
              <a:rPr lang="en-US" sz="2000" dirty="0"/>
              <a:t>-un program </a:t>
            </a:r>
            <a:r>
              <a:rPr lang="en-US" sz="2000" dirty="0" err="1"/>
              <a:t>funcționează</a:t>
            </a:r>
            <a:r>
              <a:rPr lang="en-US" sz="2000" dirty="0"/>
              <a:t> </a:t>
            </a:r>
            <a:r>
              <a:rPr lang="en-US" sz="2000" dirty="0" err="1"/>
              <a:t>corespunzător</a:t>
            </a:r>
            <a:r>
              <a:rPr lang="en-US" sz="2000" dirty="0"/>
              <a:t>.</a:t>
            </a:r>
            <a:endParaRPr lang="en-US" sz="2000" dirty="0">
              <a:latin typeface="Arial" panose="020B0604020202020204" pitchFamily="34" charset="0"/>
              <a:cs typeface="Arial" panose="020B0604020202020204" pitchFamily="34" charset="0"/>
            </a:endParaRPr>
          </a:p>
        </p:txBody>
      </p:sp>
      <p:sp>
        <p:nvSpPr>
          <p:cNvPr id="4" name="CasetăText 3">
            <a:extLst>
              <a:ext uri="{FF2B5EF4-FFF2-40B4-BE49-F238E27FC236}">
                <a16:creationId xmlns:a16="http://schemas.microsoft.com/office/drawing/2014/main" id="{A25D717D-24AA-007E-027D-B9C2FCD4EAC5}"/>
              </a:ext>
            </a:extLst>
          </p:cNvPr>
          <p:cNvSpPr txBox="1"/>
          <p:nvPr/>
        </p:nvSpPr>
        <p:spPr>
          <a:xfrm>
            <a:off x="9501741" y="2033066"/>
            <a:ext cx="2440796" cy="3785652"/>
          </a:xfrm>
          <a:prstGeom prst="rect">
            <a:avLst/>
          </a:prstGeom>
          <a:solidFill>
            <a:schemeClr val="tx1"/>
          </a:solidFill>
        </p:spPr>
        <p:txBody>
          <a:bodyPr wrap="none" rtlCol="0">
            <a:spAutoFit/>
          </a:bodyPr>
          <a:lstStyle/>
          <a:p>
            <a:pPr>
              <a:buNone/>
            </a:pPr>
            <a:r>
              <a:rPr lang="en-US" sz="1200" dirty="0">
                <a:solidFill>
                  <a:srgbClr val="CF8E6D"/>
                </a:solidFill>
                <a:effectLst/>
                <a:latin typeface="JetBrains Mono"/>
              </a:rPr>
              <a:t>import </a:t>
            </a:r>
            <a:r>
              <a:rPr lang="en-US" sz="1200" dirty="0" err="1">
                <a:solidFill>
                  <a:srgbClr val="BCBEC4"/>
                </a:solidFill>
                <a:effectLst/>
                <a:latin typeface="JetBrains Mono"/>
              </a:rPr>
              <a:t>unittest</a:t>
            </a:r>
            <a:br>
              <a:rPr lang="en-US" sz="1200" dirty="0">
                <a:solidFill>
                  <a:srgbClr val="BCBEC4"/>
                </a:solidFill>
                <a:effectLst/>
                <a:latin typeface="JetBrains Mono"/>
              </a:rPr>
            </a:b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CF8E6D"/>
                </a:solidFill>
                <a:effectLst/>
                <a:latin typeface="JetBrains Mono"/>
              </a:rPr>
              <a:t>class </a:t>
            </a:r>
            <a:r>
              <a:rPr lang="en-US" sz="1200" dirty="0" err="1">
                <a:solidFill>
                  <a:srgbClr val="BCBEC4"/>
                </a:solidFill>
                <a:effectLst/>
                <a:latin typeface="JetBrains Mono"/>
              </a:rPr>
              <a:t>TestLogin</a:t>
            </a:r>
            <a:r>
              <a:rPr lang="en-US" sz="1200" dirty="0">
                <a:solidFill>
                  <a:srgbClr val="BCBEC4"/>
                </a:solidFill>
                <a:effectLst/>
                <a:latin typeface="JetBrains Mono"/>
              </a:rPr>
              <a:t>(</a:t>
            </a:r>
            <a:r>
              <a:rPr lang="en-US" sz="1200" dirty="0" err="1">
                <a:solidFill>
                  <a:srgbClr val="BCBEC4"/>
                </a:solidFill>
                <a:effectLst/>
                <a:latin typeface="JetBrains Mono"/>
              </a:rPr>
              <a:t>unittest.TestCase</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setUp</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8888C6"/>
                </a:solidFill>
                <a:effectLst/>
                <a:latin typeface="JetBrains Mono"/>
              </a:rPr>
              <a:t>print</a:t>
            </a:r>
            <a:r>
              <a:rPr lang="en-US" sz="1200" dirty="0">
                <a:solidFill>
                  <a:srgbClr val="BCBEC4"/>
                </a:solidFill>
                <a:effectLst/>
                <a:latin typeface="JetBrains Mono"/>
              </a:rPr>
              <a:t>(</a:t>
            </a:r>
            <a:r>
              <a:rPr lang="en-US" sz="1200" dirty="0">
                <a:solidFill>
                  <a:srgbClr val="6AAB73"/>
                </a:solidFill>
                <a:effectLst/>
                <a:latin typeface="JetBrains Mono"/>
              </a:rPr>
              <a:t>"Setup method"</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login_steps</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8888C6"/>
                </a:solidFill>
                <a:effectLst/>
                <a:latin typeface="JetBrains Mono"/>
              </a:rPr>
              <a:t>print</a:t>
            </a:r>
            <a:r>
              <a:rPr lang="en-US" sz="1200" dirty="0">
                <a:solidFill>
                  <a:srgbClr val="BCBEC4"/>
                </a:solidFill>
                <a:effectLst/>
                <a:latin typeface="JetBrains Mono"/>
              </a:rPr>
              <a:t>(</a:t>
            </a:r>
            <a:r>
              <a:rPr lang="en-US" sz="1200" dirty="0">
                <a:solidFill>
                  <a:srgbClr val="6AAB73"/>
                </a:solidFill>
                <a:effectLst/>
                <a:latin typeface="JetBrains Mono"/>
              </a:rPr>
              <a:t>"Login steps"</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test_login_invalid_email</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8888C6"/>
                </a:solidFill>
                <a:effectLst/>
                <a:latin typeface="JetBrains Mono"/>
              </a:rPr>
              <a:t>print</a:t>
            </a:r>
            <a:r>
              <a:rPr lang="en-US" sz="1200" dirty="0">
                <a:solidFill>
                  <a:srgbClr val="BCBEC4"/>
                </a:solidFill>
                <a:effectLst/>
                <a:latin typeface="JetBrains Mono"/>
              </a:rPr>
              <a:t>(</a:t>
            </a:r>
            <a:r>
              <a:rPr lang="en-US" sz="1200" dirty="0">
                <a:solidFill>
                  <a:srgbClr val="6AAB73"/>
                </a:solidFill>
                <a:effectLst/>
                <a:latin typeface="JetBrains Mono"/>
              </a:rPr>
              <a:t>"Test case 1"</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.login_steps</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test_login_invalid_fields</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8888C6"/>
                </a:solidFill>
                <a:effectLst/>
                <a:latin typeface="JetBrains Mono"/>
              </a:rPr>
              <a:t>print</a:t>
            </a:r>
            <a:r>
              <a:rPr lang="en-US" sz="1200" dirty="0">
                <a:solidFill>
                  <a:srgbClr val="BCBEC4"/>
                </a:solidFill>
                <a:effectLst/>
                <a:latin typeface="JetBrains Mono"/>
              </a:rPr>
              <a:t>(</a:t>
            </a:r>
            <a:r>
              <a:rPr lang="en-US" sz="1200" dirty="0">
                <a:solidFill>
                  <a:srgbClr val="6AAB73"/>
                </a:solidFill>
                <a:effectLst/>
                <a:latin typeface="JetBrains Mono"/>
              </a:rPr>
              <a:t>"Test case 2"</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tearDown</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8888C6"/>
                </a:solidFill>
                <a:effectLst/>
                <a:latin typeface="JetBrains Mono"/>
              </a:rPr>
              <a:t>print</a:t>
            </a:r>
            <a:r>
              <a:rPr lang="en-US" sz="1200" dirty="0">
                <a:solidFill>
                  <a:srgbClr val="BCBEC4"/>
                </a:solidFill>
                <a:effectLst/>
                <a:latin typeface="JetBrains Mono"/>
              </a:rPr>
              <a:t>(</a:t>
            </a:r>
            <a:r>
              <a:rPr lang="en-US" sz="1200" dirty="0">
                <a:solidFill>
                  <a:srgbClr val="6AAB73"/>
                </a:solidFill>
                <a:effectLst/>
                <a:latin typeface="JetBrains Mono"/>
              </a:rPr>
              <a:t>"Teardown method"</a:t>
            </a:r>
            <a:r>
              <a:rPr lang="en-US" sz="1200" dirty="0">
                <a:solidFill>
                  <a:srgbClr val="BCBEC4"/>
                </a:solidFill>
                <a:effectLst/>
                <a:latin typeface="JetBrains Mono"/>
              </a:rPr>
              <a:t>)</a:t>
            </a:r>
          </a:p>
        </p:txBody>
      </p:sp>
      <p:sp>
        <p:nvSpPr>
          <p:cNvPr id="5" name="CasetăText 4">
            <a:extLst>
              <a:ext uri="{FF2B5EF4-FFF2-40B4-BE49-F238E27FC236}">
                <a16:creationId xmlns:a16="http://schemas.microsoft.com/office/drawing/2014/main" id="{F9E3F174-B54F-AB5D-68A6-A34F292F6334}"/>
              </a:ext>
            </a:extLst>
          </p:cNvPr>
          <p:cNvSpPr txBox="1"/>
          <p:nvPr/>
        </p:nvSpPr>
        <p:spPr>
          <a:xfrm>
            <a:off x="1556571" y="2654548"/>
            <a:ext cx="7792381" cy="2585323"/>
          </a:xfrm>
          <a:prstGeom prst="rect">
            <a:avLst/>
          </a:prstGeom>
          <a:noFill/>
        </p:spPr>
        <p:txBody>
          <a:bodyPr wrap="square" rtlCol="0">
            <a:spAutoFit/>
          </a:bodyPr>
          <a:lstStyle/>
          <a:p>
            <a:r>
              <a:rPr lang="en-US" dirty="0" err="1"/>
              <a:t>Avantajele</a:t>
            </a:r>
            <a:r>
              <a:rPr lang="en-US" dirty="0"/>
              <a:t> </a:t>
            </a:r>
            <a:r>
              <a:rPr lang="en-US" dirty="0" err="1"/>
              <a:t>utilizării</a:t>
            </a:r>
            <a:r>
              <a:rPr lang="en-US" dirty="0"/>
              <a:t> </a:t>
            </a:r>
            <a:r>
              <a:rPr lang="en-US" dirty="0" err="1"/>
              <a:t>librăriei</a:t>
            </a:r>
            <a:r>
              <a:rPr lang="en-US" dirty="0"/>
              <a:t> </a:t>
            </a:r>
            <a:r>
              <a:rPr lang="en-US" dirty="0" err="1"/>
              <a:t>UnitTest</a:t>
            </a:r>
            <a:r>
              <a:rPr lang="en-US" dirty="0"/>
              <a:t> sunt:</a:t>
            </a:r>
          </a:p>
          <a:p>
            <a:r>
              <a:rPr lang="en-US" dirty="0">
                <a:latin typeface="Arial" panose="020B0604020202020204" pitchFamily="34" charset="0"/>
                <a:cs typeface="Arial" panose="020B0604020202020204" pitchFamily="34" charset="0"/>
              </a:rPr>
              <a:t>	1. </a:t>
            </a:r>
            <a:r>
              <a:rPr lang="en-US" b="1" dirty="0" err="1"/>
              <a:t>Automatizarea</a:t>
            </a:r>
            <a:r>
              <a:rPr lang="en-US" b="1" dirty="0"/>
              <a:t> </a:t>
            </a:r>
            <a:r>
              <a:rPr lang="en-US" b="1" dirty="0" err="1"/>
              <a:t>testelor</a:t>
            </a:r>
            <a:r>
              <a:rPr lang="en-US" b="1" dirty="0"/>
              <a:t>-</a:t>
            </a:r>
            <a:endParaRPr lang="en-US" dirty="0"/>
          </a:p>
          <a:p>
            <a:r>
              <a:rPr lang="en-US" dirty="0" err="1"/>
              <a:t>Putem</a:t>
            </a:r>
            <a:r>
              <a:rPr lang="en-US" dirty="0"/>
              <a:t> </a:t>
            </a:r>
            <a:r>
              <a:rPr lang="en-US" dirty="0" err="1"/>
              <a:t>rula</a:t>
            </a:r>
            <a:r>
              <a:rPr lang="en-US" dirty="0"/>
              <a:t> </a:t>
            </a:r>
            <a:r>
              <a:rPr lang="en-US" dirty="0" err="1"/>
              <a:t>sute</a:t>
            </a:r>
            <a:r>
              <a:rPr lang="en-US" dirty="0"/>
              <a:t> de teste cu o </a:t>
            </a:r>
            <a:r>
              <a:rPr lang="en-US" dirty="0" err="1"/>
              <a:t>singură</a:t>
            </a:r>
            <a:r>
              <a:rPr lang="en-US" dirty="0"/>
              <a:t> </a:t>
            </a:r>
            <a:r>
              <a:rPr lang="en-US" dirty="0" err="1"/>
              <a:t>comandă</a:t>
            </a:r>
            <a:r>
              <a:rPr lang="en-US" dirty="0"/>
              <a:t>.</a:t>
            </a:r>
          </a:p>
          <a:p>
            <a:r>
              <a:rPr lang="en-US" dirty="0"/>
              <a:t>	2. </a:t>
            </a:r>
            <a:r>
              <a:rPr lang="en-US" b="1" dirty="0" err="1"/>
              <a:t>Detecția</a:t>
            </a:r>
            <a:r>
              <a:rPr lang="en-US" b="1" dirty="0"/>
              <a:t> </a:t>
            </a:r>
            <a:r>
              <a:rPr lang="en-US" b="1" dirty="0" err="1"/>
              <a:t>timpurie</a:t>
            </a:r>
            <a:r>
              <a:rPr lang="en-US" b="1" dirty="0"/>
              <a:t> a </a:t>
            </a:r>
            <a:r>
              <a:rPr lang="en-US" b="1" dirty="0" err="1"/>
              <a:t>erorilor</a:t>
            </a:r>
            <a:endParaRPr lang="en-US" dirty="0"/>
          </a:p>
          <a:p>
            <a:r>
              <a:rPr lang="en-US" dirty="0" err="1"/>
              <a:t>Testele</a:t>
            </a:r>
            <a:r>
              <a:rPr lang="en-US" dirty="0"/>
              <a:t> </a:t>
            </a:r>
            <a:r>
              <a:rPr lang="en-US" dirty="0" err="1"/>
              <a:t>ajută</a:t>
            </a:r>
            <a:r>
              <a:rPr lang="en-US" dirty="0"/>
              <a:t> la </a:t>
            </a:r>
            <a:r>
              <a:rPr lang="en-US" dirty="0" err="1"/>
              <a:t>identificarea</a:t>
            </a:r>
            <a:r>
              <a:rPr lang="en-US" dirty="0"/>
              <a:t> </a:t>
            </a:r>
            <a:r>
              <a:rPr lang="en-US" dirty="0" err="1"/>
              <a:t>rapidă</a:t>
            </a:r>
            <a:r>
              <a:rPr lang="en-US" dirty="0"/>
              <a:t> a bug-</a:t>
            </a:r>
            <a:r>
              <a:rPr lang="en-US" dirty="0" err="1"/>
              <a:t>urilor</a:t>
            </a:r>
            <a:r>
              <a:rPr lang="en-US" dirty="0"/>
              <a:t> </a:t>
            </a:r>
            <a:r>
              <a:rPr lang="en-US" dirty="0" err="1"/>
              <a:t>deoarece</a:t>
            </a:r>
            <a:r>
              <a:rPr lang="en-US" dirty="0"/>
              <a:t> </a:t>
            </a:r>
            <a:r>
              <a:rPr lang="en-US" dirty="0" err="1"/>
              <a:t>poate</a:t>
            </a:r>
            <a:r>
              <a:rPr lang="en-US" dirty="0"/>
              <a:t> fi </a:t>
            </a:r>
            <a:r>
              <a:rPr lang="en-US" dirty="0" err="1"/>
              <a:t>integrat</a:t>
            </a:r>
            <a:r>
              <a:rPr lang="en-US" dirty="0"/>
              <a:t> </a:t>
            </a:r>
            <a:r>
              <a:rPr lang="en-US" dirty="0" err="1"/>
              <a:t>în</a:t>
            </a:r>
            <a:r>
              <a:rPr lang="en-US" dirty="0"/>
              <a:t> </a:t>
            </a:r>
            <a:r>
              <a:rPr lang="en-US" dirty="0" err="1"/>
              <a:t>fluxurile</a:t>
            </a:r>
            <a:r>
              <a:rPr lang="en-US" dirty="0"/>
              <a:t> de </a:t>
            </a:r>
            <a:r>
              <a:rPr lang="en-US" dirty="0" err="1"/>
              <a:t>lucru</a:t>
            </a:r>
            <a:r>
              <a:rPr lang="en-US" dirty="0"/>
              <a:t>  </a:t>
            </a:r>
            <a:r>
              <a:rPr lang="en-US" dirty="0" err="1"/>
              <a:t>pentru</a:t>
            </a:r>
            <a:r>
              <a:rPr lang="en-US" dirty="0"/>
              <a:t> </a:t>
            </a:r>
            <a:r>
              <a:rPr lang="en-US" dirty="0" err="1"/>
              <a:t>reutilizare</a:t>
            </a:r>
            <a:r>
              <a:rPr lang="en-US" dirty="0"/>
              <a:t>, </a:t>
            </a:r>
            <a:r>
              <a:rPr lang="fr-FR" dirty="0" err="1"/>
              <a:t>imediat</a:t>
            </a:r>
            <a:r>
              <a:rPr lang="fr-FR" dirty="0"/>
              <a:t> ce </a:t>
            </a:r>
            <a:r>
              <a:rPr lang="fr-FR" dirty="0" err="1"/>
              <a:t>apar</a:t>
            </a:r>
            <a:r>
              <a:rPr lang="fr-FR" dirty="0"/>
              <a:t> </a:t>
            </a:r>
            <a:r>
              <a:rPr lang="fr-FR" dirty="0" err="1"/>
              <a:t>modificări</a:t>
            </a:r>
            <a:r>
              <a:rPr lang="fr-FR" dirty="0"/>
              <a:t> </a:t>
            </a:r>
            <a:r>
              <a:rPr lang="fr-FR" dirty="0" err="1"/>
              <a:t>în</a:t>
            </a:r>
            <a:r>
              <a:rPr lang="fr-FR" dirty="0"/>
              <a:t> </a:t>
            </a:r>
            <a:r>
              <a:rPr lang="fr-FR" dirty="0" err="1"/>
              <a:t>cod</a:t>
            </a:r>
            <a:endParaRPr lang="en-US" dirty="0"/>
          </a:p>
          <a:p>
            <a:r>
              <a:rPr lang="en-US" dirty="0">
                <a:latin typeface="Arial" panose="020B0604020202020204" pitchFamily="34" charset="0"/>
                <a:cs typeface="Arial" panose="020B0604020202020204" pitchFamily="34" charset="0"/>
              </a:rPr>
              <a:t>	3. </a:t>
            </a:r>
            <a:r>
              <a:rPr lang="en-US" dirty="0" err="1">
                <a:latin typeface="Arial" panose="020B0604020202020204" pitchFamily="34" charset="0"/>
                <a:cs typeface="Arial" panose="020B0604020202020204" pitchFamily="34" charset="0"/>
              </a:rPr>
              <a:t>O</a:t>
            </a:r>
            <a:r>
              <a:rPr lang="en-US" dirty="0" err="1"/>
              <a:t>feră</a:t>
            </a:r>
            <a:r>
              <a:rPr lang="en-US" dirty="0"/>
              <a:t> </a:t>
            </a:r>
            <a:r>
              <a:rPr lang="en-US" dirty="0" err="1"/>
              <a:t>mai</a:t>
            </a:r>
            <a:r>
              <a:rPr lang="en-US" dirty="0"/>
              <a:t> </a:t>
            </a:r>
            <a:r>
              <a:rPr lang="en-US" dirty="0" err="1"/>
              <a:t>multe</a:t>
            </a:r>
            <a:r>
              <a:rPr lang="en-US" dirty="0"/>
              <a:t> </a:t>
            </a:r>
            <a:r>
              <a:rPr lang="en-US" dirty="0" err="1"/>
              <a:t>moduri</a:t>
            </a:r>
            <a:r>
              <a:rPr lang="en-US" dirty="0"/>
              <a:t> de a </a:t>
            </a:r>
            <a:r>
              <a:rPr lang="en-US" dirty="0" err="1"/>
              <a:t>raporta</a:t>
            </a:r>
            <a:r>
              <a:rPr lang="en-US" dirty="0"/>
              <a:t> </a:t>
            </a:r>
            <a:r>
              <a:rPr lang="en-US" dirty="0" err="1"/>
              <a:t>rezultatele</a:t>
            </a:r>
            <a:r>
              <a:rPr lang="en-US" dirty="0"/>
              <a:t> </a:t>
            </a:r>
            <a:r>
              <a:rPr lang="en-US" dirty="0" err="1"/>
              <a:t>testelor</a:t>
            </a:r>
            <a:r>
              <a:rPr lang="en-US" dirty="0"/>
              <a:t>, </a:t>
            </a:r>
            <a:r>
              <a:rPr lang="en-US" dirty="0" err="1"/>
              <a:t>raportare</a:t>
            </a:r>
            <a:r>
              <a:rPr lang="en-US" dirty="0"/>
              <a:t> </a:t>
            </a:r>
            <a:r>
              <a:rPr lang="en-US" dirty="0" err="1"/>
              <a:t>simpla</a:t>
            </a:r>
            <a:r>
              <a:rPr lang="en-US" dirty="0"/>
              <a:t> in </a:t>
            </a:r>
            <a:r>
              <a:rPr lang="en-US" dirty="0" err="1"/>
              <a:t>consola</a:t>
            </a:r>
            <a:r>
              <a:rPr lang="en-US" dirty="0"/>
              <a:t> </a:t>
            </a:r>
            <a:r>
              <a:rPr lang="en-US" dirty="0" err="1"/>
              <a:t>sau</a:t>
            </a:r>
            <a:r>
              <a:rPr lang="en-US" dirty="0"/>
              <a:t> </a:t>
            </a:r>
            <a:r>
              <a:rPr lang="en-US" dirty="0" err="1"/>
              <a:t>rapoarte</a:t>
            </a:r>
            <a:r>
              <a:rPr lang="en-US" dirty="0"/>
              <a:t> </a:t>
            </a:r>
            <a:r>
              <a:rPr lang="en-US" dirty="0" err="1"/>
              <a:t>detaliate</a:t>
            </a:r>
            <a:r>
              <a:rPr lang="en-US" dirty="0"/>
              <a:t> in HTML </a:t>
            </a:r>
            <a:r>
              <a:rPr lang="en-US" dirty="0" err="1"/>
              <a:t>sau</a:t>
            </a:r>
            <a:r>
              <a:rPr lang="en-US" dirty="0"/>
              <a:t> XML</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520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2E08D27-BA0F-FCFF-0854-67229A76812C}"/>
              </a:ext>
            </a:extLst>
          </p:cNvPr>
          <p:cNvSpPr>
            <a:spLocks noGrp="1"/>
          </p:cNvSpPr>
          <p:nvPr>
            <p:ph type="title"/>
          </p:nvPr>
        </p:nvSpPr>
        <p:spPr>
          <a:xfrm>
            <a:off x="1788885" y="789648"/>
            <a:ext cx="4714392" cy="455828"/>
          </a:xfrm>
        </p:spPr>
        <p:txBody>
          <a:bodyPr>
            <a:normAutofit/>
          </a:bodyPr>
          <a:lstStyle/>
          <a:p>
            <a:r>
              <a:rPr lang="en-US" sz="2000" dirty="0">
                <a:latin typeface="Arial" panose="020B0604020202020204" pitchFamily="34" charset="0"/>
                <a:cs typeface="Arial" panose="020B0604020202020204" pitchFamily="34" charset="0"/>
              </a:rPr>
              <a:t>. Ce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TDD </a:t>
            </a:r>
            <a:r>
              <a:rPr lang="en-US" sz="2000" dirty="0" err="1">
                <a:latin typeface="Arial" panose="020B0604020202020204" pitchFamily="34" charset="0"/>
                <a:cs typeface="Arial" panose="020B0604020202020204" pitchFamily="34" charset="0"/>
              </a:rPr>
              <a:t>și</a:t>
            </a:r>
            <a:r>
              <a:rPr lang="en-US" sz="2000" dirty="0">
                <a:latin typeface="Arial" panose="020B0604020202020204" pitchFamily="34" charset="0"/>
                <a:cs typeface="Arial" panose="020B0604020202020204" pitchFamily="34" charset="0"/>
              </a:rPr>
              <a:t> care sunt </a:t>
            </a:r>
            <a:r>
              <a:rPr lang="en-US" sz="2000" dirty="0" err="1">
                <a:latin typeface="Arial" panose="020B0604020202020204" pitchFamily="34" charset="0"/>
                <a:cs typeface="Arial" panose="020B0604020202020204" pitchFamily="34" charset="0"/>
              </a:rPr>
              <a:t>avantajele</a:t>
            </a:r>
            <a:r>
              <a:rPr lang="en-US" sz="2000" dirty="0">
                <a:latin typeface="Arial" panose="020B0604020202020204" pitchFamily="34" charset="0"/>
                <a:cs typeface="Arial" panose="020B0604020202020204" pitchFamily="34" charset="0"/>
              </a:rPr>
              <a:t>?</a:t>
            </a:r>
          </a:p>
        </p:txBody>
      </p:sp>
      <p:sp>
        <p:nvSpPr>
          <p:cNvPr id="3" name="Substituent conținut 2">
            <a:extLst>
              <a:ext uri="{FF2B5EF4-FFF2-40B4-BE49-F238E27FC236}">
                <a16:creationId xmlns:a16="http://schemas.microsoft.com/office/drawing/2014/main" id="{25D97342-C73F-65A7-5800-AC9A006AC11D}"/>
              </a:ext>
            </a:extLst>
          </p:cNvPr>
          <p:cNvSpPr>
            <a:spLocks noGrp="1"/>
          </p:cNvSpPr>
          <p:nvPr>
            <p:ph idx="1"/>
          </p:nvPr>
        </p:nvSpPr>
        <p:spPr>
          <a:xfrm>
            <a:off x="1422564" y="1412269"/>
            <a:ext cx="8430885" cy="1177159"/>
          </a:xfrm>
        </p:spPr>
        <p:txBody>
          <a:bodyPr>
            <a:normAutofit/>
          </a:bodyPr>
          <a:lstStyle/>
          <a:p>
            <a:pPr marL="0" indent="0">
              <a:buNone/>
            </a:pPr>
            <a:r>
              <a:rPr lang="en-US" sz="2000" dirty="0">
                <a:latin typeface="Arial" panose="020B0604020202020204" pitchFamily="34" charset="0"/>
                <a:cs typeface="Arial" panose="020B0604020202020204" pitchFamily="34" charset="0"/>
              </a:rPr>
              <a:t>Test Driven Development -</a:t>
            </a:r>
            <a:r>
              <a:rPr lang="en-US" sz="2000" dirty="0" err="1">
                <a:latin typeface="Arial" panose="020B0604020202020204" pitchFamily="34" charset="0"/>
                <a:cs typeface="Arial" panose="020B0604020202020204" pitchFamily="34" charset="0"/>
              </a:rPr>
              <a:t>este</a:t>
            </a:r>
            <a:r>
              <a:rPr lang="en-US" sz="2000" dirty="0">
                <a:latin typeface="Arial" panose="020B0604020202020204" pitchFamily="34" charset="0"/>
                <a:cs typeface="Arial" panose="020B0604020202020204" pitchFamily="34" charset="0"/>
              </a:rPr>
              <a:t> un tip de </a:t>
            </a:r>
            <a:r>
              <a:rPr lang="en-US" sz="2000" dirty="0" err="1">
                <a:latin typeface="Arial" panose="020B0604020202020204" pitchFamily="34" charset="0"/>
                <a:cs typeface="Arial" panose="020B0604020202020204" pitchFamily="34" charset="0"/>
              </a:rPr>
              <a:t>proces</a:t>
            </a:r>
            <a:r>
              <a:rPr lang="en-US" sz="2000" dirty="0">
                <a:latin typeface="Arial" panose="020B0604020202020204" pitchFamily="34" charset="0"/>
                <a:cs typeface="Arial" panose="020B0604020202020204" pitchFamily="34" charset="0"/>
              </a:rPr>
              <a:t> de </a:t>
            </a:r>
            <a:r>
              <a:rPr lang="en-US" sz="2000" dirty="0" err="1">
                <a:latin typeface="Arial" panose="020B0604020202020204" pitchFamily="34" charset="0"/>
                <a:cs typeface="Arial" panose="020B0604020202020204" pitchFamily="34" charset="0"/>
              </a:rPr>
              <a:t>dezvoltare</a:t>
            </a:r>
            <a:r>
              <a:rPr lang="en-US" sz="2000" dirty="0">
                <a:latin typeface="Arial" panose="020B0604020202020204" pitchFamily="34" charset="0"/>
                <a:cs typeface="Arial" panose="020B0604020202020204" pitchFamily="34" charset="0"/>
              </a:rPr>
              <a:t> software </a:t>
            </a:r>
            <a:r>
              <a:rPr lang="en-US" sz="2000" dirty="0" err="1"/>
              <a:t>în</a:t>
            </a:r>
            <a:r>
              <a:rPr lang="en-US" sz="2000" dirty="0"/>
              <a:t> care </a:t>
            </a:r>
            <a:r>
              <a:rPr lang="en-US" sz="2000" dirty="0" err="1"/>
              <a:t>testele</a:t>
            </a:r>
            <a:r>
              <a:rPr lang="en-US" sz="2000" dirty="0"/>
              <a:t> sunt </a:t>
            </a:r>
            <a:r>
              <a:rPr lang="en-US" sz="2000" dirty="0" err="1"/>
              <a:t>scrise</a:t>
            </a:r>
            <a:r>
              <a:rPr lang="en-US" sz="2000" dirty="0"/>
              <a:t> </a:t>
            </a:r>
            <a:r>
              <a:rPr lang="en-US" sz="2000" dirty="0" err="1"/>
              <a:t>inainte</a:t>
            </a:r>
            <a:r>
              <a:rPr lang="en-US" sz="2000" dirty="0"/>
              <a:t> de </a:t>
            </a:r>
            <a:r>
              <a:rPr lang="en-US" sz="2000" dirty="0" err="1"/>
              <a:t>scrierea</a:t>
            </a:r>
            <a:r>
              <a:rPr lang="en-US" sz="2000" dirty="0"/>
              <a:t> </a:t>
            </a:r>
            <a:r>
              <a:rPr lang="en-US" sz="2000" dirty="0" err="1"/>
              <a:t>codului</a:t>
            </a:r>
            <a:r>
              <a:rPr lang="en-US" sz="2000" dirty="0"/>
              <a:t> </a:t>
            </a:r>
            <a:r>
              <a:rPr lang="en-US" sz="2000" dirty="0" err="1"/>
              <a:t>efectiv</a:t>
            </a:r>
            <a:endParaRPr lang="en-US" sz="2000" dirty="0">
              <a:latin typeface="Arial" panose="020B0604020202020204" pitchFamily="34" charset="0"/>
              <a:cs typeface="Arial" panose="020B0604020202020204" pitchFamily="34" charset="0"/>
            </a:endParaRPr>
          </a:p>
        </p:txBody>
      </p:sp>
      <p:sp>
        <p:nvSpPr>
          <p:cNvPr id="4" name="CasetăText 3">
            <a:extLst>
              <a:ext uri="{FF2B5EF4-FFF2-40B4-BE49-F238E27FC236}">
                <a16:creationId xmlns:a16="http://schemas.microsoft.com/office/drawing/2014/main" id="{B189086C-EA47-ACEA-3A98-7E639875F404}"/>
              </a:ext>
            </a:extLst>
          </p:cNvPr>
          <p:cNvSpPr txBox="1"/>
          <p:nvPr/>
        </p:nvSpPr>
        <p:spPr>
          <a:xfrm>
            <a:off x="1349168" y="2756221"/>
            <a:ext cx="4363374" cy="3416320"/>
          </a:xfrm>
          <a:prstGeom prst="rect">
            <a:avLst/>
          </a:prstGeom>
          <a:solidFill>
            <a:schemeClr val="tx1"/>
          </a:solidFill>
        </p:spPr>
        <p:txBody>
          <a:bodyPr wrap="none" rtlCol="0">
            <a:spAutoFit/>
          </a:bodyPr>
          <a:lstStyle/>
          <a:p>
            <a:pPr>
              <a:buNone/>
            </a:pPr>
            <a:r>
              <a:rPr lang="en-US" sz="1200" dirty="0">
                <a:solidFill>
                  <a:srgbClr val="CF8E6D"/>
                </a:solidFill>
                <a:effectLst/>
                <a:latin typeface="JetBrains Mono"/>
              </a:rPr>
              <a:t>import </a:t>
            </a:r>
            <a:r>
              <a:rPr lang="en-US" sz="1200" dirty="0" err="1">
                <a:solidFill>
                  <a:srgbClr val="BCBEC4"/>
                </a:solidFill>
                <a:effectLst/>
                <a:latin typeface="JetBrains Mono"/>
              </a:rPr>
              <a:t>unittest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CF8E6D"/>
                </a:solidFill>
                <a:effectLst/>
                <a:latin typeface="JetBrains Mono"/>
              </a:rPr>
              <a:t>class </a:t>
            </a:r>
            <a:r>
              <a:rPr lang="en-US" sz="1200" dirty="0" err="1">
                <a:solidFill>
                  <a:srgbClr val="BCBEC4"/>
                </a:solidFill>
                <a:effectLst/>
                <a:latin typeface="JetBrains Mono"/>
              </a:rPr>
              <a:t>TestToDoList</a:t>
            </a:r>
            <a:r>
              <a:rPr lang="en-US" sz="1200" dirty="0">
                <a:solidFill>
                  <a:srgbClr val="BCBEC4"/>
                </a:solidFill>
                <a:effectLst/>
                <a:latin typeface="JetBrains Mono"/>
              </a:rPr>
              <a:t>(</a:t>
            </a:r>
            <a:r>
              <a:rPr lang="en-US" sz="1200" dirty="0" err="1">
                <a:solidFill>
                  <a:srgbClr val="BCBEC4"/>
                </a:solidFill>
                <a:effectLst/>
                <a:latin typeface="JetBrains Mono"/>
              </a:rPr>
              <a:t>unittest.TestCase</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setUp</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from </a:t>
            </a:r>
            <a:r>
              <a:rPr lang="en-US" sz="1200" dirty="0" err="1">
                <a:solidFill>
                  <a:srgbClr val="BCBEC4"/>
                </a:solidFill>
                <a:effectLst/>
                <a:latin typeface="JetBrains Mono"/>
              </a:rPr>
              <a:t>todo</a:t>
            </a:r>
            <a:r>
              <a:rPr lang="en-US" sz="1200" dirty="0">
                <a:solidFill>
                  <a:srgbClr val="BCBEC4"/>
                </a:solidFill>
                <a:effectLst/>
                <a:latin typeface="JetBrains Mono"/>
              </a:rPr>
              <a:t> </a:t>
            </a:r>
            <a:r>
              <a:rPr lang="en-US" sz="1200" dirty="0">
                <a:solidFill>
                  <a:srgbClr val="CF8E6D"/>
                </a:solidFill>
                <a:effectLst/>
                <a:latin typeface="JetBrains Mono"/>
              </a:rPr>
              <a:t>import </a:t>
            </a:r>
            <a:r>
              <a:rPr lang="en-US" sz="1200" dirty="0" err="1">
                <a:solidFill>
                  <a:srgbClr val="BCBEC4"/>
                </a:solidFill>
                <a:effectLst/>
                <a:latin typeface="JetBrains Mono"/>
              </a:rPr>
              <a:t>ToDoList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a:t>
            </a:r>
            <a:r>
              <a:rPr lang="en-US" sz="1200" dirty="0">
                <a:solidFill>
                  <a:srgbClr val="BCBEC4"/>
                </a:solidFill>
                <a:effectLst/>
                <a:latin typeface="JetBrains Mono"/>
              </a:rPr>
              <a:t> = </a:t>
            </a:r>
            <a:r>
              <a:rPr lang="en-US" sz="1200" dirty="0" err="1">
                <a:solidFill>
                  <a:srgbClr val="BCBEC4"/>
                </a:solidFill>
                <a:effectLst/>
                <a:latin typeface="JetBrains Mono"/>
              </a:rPr>
              <a:t>ToDoList</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test_adauga_sarcina</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.todo.adauga</a:t>
            </a:r>
            <a:r>
              <a:rPr lang="en-US" sz="1200" dirty="0">
                <a:solidFill>
                  <a:srgbClr val="BCBEC4"/>
                </a:solidFill>
                <a:effectLst/>
                <a:latin typeface="JetBrains Mono"/>
              </a:rPr>
              <a:t>(</a:t>
            </a:r>
            <a:r>
              <a:rPr lang="en-US" sz="1200" dirty="0">
                <a:solidFill>
                  <a:srgbClr val="6AAB73"/>
                </a:solidFill>
                <a:effectLst/>
                <a:latin typeface="JetBrains Mono"/>
              </a:rPr>
              <a:t>"</a:t>
            </a:r>
            <a:r>
              <a:rPr lang="en-US" sz="1200" dirty="0" err="1">
                <a:solidFill>
                  <a:srgbClr val="6AAB73"/>
                </a:solidFill>
                <a:effectLst/>
                <a:latin typeface="JetBrains Mono"/>
              </a:rPr>
              <a:t>Invata</a:t>
            </a:r>
            <a:r>
              <a:rPr lang="en-US" sz="1200" dirty="0">
                <a:solidFill>
                  <a:srgbClr val="6AAB73"/>
                </a:solidFill>
                <a:effectLst/>
                <a:latin typeface="JetBrains Mono"/>
              </a:rPr>
              <a:t> </a:t>
            </a:r>
            <a:r>
              <a:rPr lang="en-US" sz="1200" dirty="0" err="1">
                <a:solidFill>
                  <a:srgbClr val="6AAB73"/>
                </a:solidFill>
                <a:effectLst/>
                <a:latin typeface="JetBrains Mono"/>
              </a:rPr>
              <a:t>Responsabilitatea</a:t>
            </a:r>
            <a:r>
              <a:rPr lang="en-US" sz="1200" dirty="0">
                <a:solidFill>
                  <a:srgbClr val="6AAB73"/>
                </a:solidFill>
                <a:effectLst/>
                <a:latin typeface="JetBrains Mono"/>
              </a:rPr>
              <a:t>"</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.assertIn</a:t>
            </a:r>
            <a:r>
              <a:rPr lang="en-US" sz="1200" dirty="0">
                <a:solidFill>
                  <a:srgbClr val="BCBEC4"/>
                </a:solidFill>
                <a:effectLst/>
                <a:latin typeface="JetBrains Mono"/>
              </a:rPr>
              <a:t>(</a:t>
            </a:r>
            <a:r>
              <a:rPr lang="en-US" sz="1200" dirty="0">
                <a:solidFill>
                  <a:srgbClr val="6AAB73"/>
                </a:solidFill>
                <a:effectLst/>
                <a:latin typeface="JetBrains Mono"/>
              </a:rPr>
              <a:t>"</a:t>
            </a:r>
            <a:r>
              <a:rPr lang="en-US" sz="1200" dirty="0" err="1">
                <a:solidFill>
                  <a:srgbClr val="6AAB73"/>
                </a:solidFill>
                <a:effectLst/>
                <a:latin typeface="JetBrains Mono"/>
              </a:rPr>
              <a:t>Invata</a:t>
            </a:r>
            <a:r>
              <a:rPr lang="en-US" sz="1200" dirty="0">
                <a:solidFill>
                  <a:srgbClr val="6AAB73"/>
                </a:solidFill>
                <a:effectLst/>
                <a:latin typeface="JetBrains Mono"/>
              </a:rPr>
              <a:t> </a:t>
            </a:r>
            <a:r>
              <a:rPr lang="en-US" sz="1200" dirty="0" err="1">
                <a:solidFill>
                  <a:srgbClr val="6AAB73"/>
                </a:solidFill>
                <a:effectLst/>
                <a:latin typeface="JetBrains Mono"/>
              </a:rPr>
              <a:t>Responsabilitatea</a:t>
            </a:r>
            <a:r>
              <a:rPr lang="en-US" sz="1200" dirty="0">
                <a:solidFill>
                  <a:srgbClr val="6AAB73"/>
                </a:solidFill>
                <a:effectLst/>
                <a:latin typeface="JetBrains Mono"/>
              </a:rPr>
              <a:t>"</a:t>
            </a: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.todo.get_sarcini</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test_sterge_sarcina</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.todo.adauga</a:t>
            </a:r>
            <a:r>
              <a:rPr lang="en-US" sz="1200" dirty="0">
                <a:solidFill>
                  <a:srgbClr val="BCBEC4"/>
                </a:solidFill>
                <a:effectLst/>
                <a:latin typeface="JetBrains Mono"/>
              </a:rPr>
              <a:t>(</a:t>
            </a:r>
            <a:r>
              <a:rPr lang="en-US" sz="1200" dirty="0">
                <a:solidFill>
                  <a:srgbClr val="6AAB73"/>
                </a:solidFill>
                <a:effectLst/>
                <a:latin typeface="JetBrains Mono"/>
              </a:rPr>
              <a:t>"Fa </a:t>
            </a:r>
            <a:r>
              <a:rPr lang="en-US" sz="1200" dirty="0" err="1">
                <a:solidFill>
                  <a:srgbClr val="6AAB73"/>
                </a:solidFill>
                <a:effectLst/>
                <a:latin typeface="JetBrains Mono"/>
              </a:rPr>
              <a:t>curat</a:t>
            </a:r>
            <a:r>
              <a:rPr lang="en-US" sz="1200" dirty="0">
                <a:solidFill>
                  <a:srgbClr val="6AAB73"/>
                </a:solidFill>
                <a:effectLst/>
                <a:latin typeface="JetBrains Mono"/>
              </a:rPr>
              <a:t> in camera"</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.todo.sterge</a:t>
            </a:r>
            <a:r>
              <a:rPr lang="en-US" sz="1200" dirty="0">
                <a:solidFill>
                  <a:srgbClr val="BCBEC4"/>
                </a:solidFill>
                <a:effectLst/>
                <a:latin typeface="JetBrains Mono"/>
              </a:rPr>
              <a:t>(</a:t>
            </a:r>
            <a:r>
              <a:rPr lang="en-US" sz="1200" dirty="0">
                <a:solidFill>
                  <a:srgbClr val="6AAB73"/>
                </a:solidFill>
                <a:effectLst/>
                <a:latin typeface="JetBrains Mono"/>
              </a:rPr>
              <a:t>"Fa </a:t>
            </a:r>
            <a:r>
              <a:rPr lang="en-US" sz="1200" dirty="0" err="1">
                <a:solidFill>
                  <a:srgbClr val="6AAB73"/>
                </a:solidFill>
                <a:effectLst/>
                <a:latin typeface="JetBrains Mono"/>
              </a:rPr>
              <a:t>curat</a:t>
            </a:r>
            <a:r>
              <a:rPr lang="en-US" sz="1200" dirty="0">
                <a:solidFill>
                  <a:srgbClr val="6AAB73"/>
                </a:solidFill>
                <a:effectLst/>
                <a:latin typeface="JetBrains Mono"/>
              </a:rPr>
              <a:t> in camera"</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.assertNotIn</a:t>
            </a:r>
            <a:r>
              <a:rPr lang="en-US" sz="1200" dirty="0">
                <a:solidFill>
                  <a:srgbClr val="BCBEC4"/>
                </a:solidFill>
                <a:effectLst/>
                <a:latin typeface="JetBrains Mono"/>
              </a:rPr>
              <a:t>(</a:t>
            </a:r>
            <a:r>
              <a:rPr lang="en-US" sz="1200" dirty="0">
                <a:solidFill>
                  <a:srgbClr val="6AAB73"/>
                </a:solidFill>
                <a:effectLst/>
                <a:latin typeface="JetBrains Mono"/>
              </a:rPr>
              <a:t>"Fa </a:t>
            </a:r>
            <a:r>
              <a:rPr lang="en-US" sz="1200" dirty="0" err="1">
                <a:solidFill>
                  <a:srgbClr val="6AAB73"/>
                </a:solidFill>
                <a:effectLst/>
                <a:latin typeface="JetBrains Mono"/>
              </a:rPr>
              <a:t>curat</a:t>
            </a:r>
            <a:r>
              <a:rPr lang="en-US" sz="1200" dirty="0">
                <a:solidFill>
                  <a:srgbClr val="6AAB73"/>
                </a:solidFill>
                <a:effectLst/>
                <a:latin typeface="JetBrains Mono"/>
              </a:rPr>
              <a:t> in camera"</a:t>
            </a: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.todo.get_sarcini</a:t>
            </a:r>
            <a:r>
              <a:rPr lang="en-US" sz="1200" dirty="0">
                <a:solidFill>
                  <a:srgbClr val="BCBEC4"/>
                </a:solidFill>
                <a:effectLst/>
                <a:latin typeface="JetBrains Mono"/>
              </a:rPr>
              <a:t>())</a:t>
            </a:r>
            <a:br>
              <a:rPr lang="en-US" sz="1200" dirty="0">
                <a:solidFill>
                  <a:srgbClr val="BCBEC4"/>
                </a:solidFill>
                <a:effectLst/>
                <a:latin typeface="JetBrains Mono"/>
              </a:rPr>
            </a:b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a:solidFill>
                  <a:srgbClr val="CF8E6D"/>
                </a:solidFill>
                <a:effectLst/>
                <a:latin typeface="JetBrains Mono"/>
              </a:rPr>
              <a:t>def </a:t>
            </a:r>
            <a:r>
              <a:rPr lang="en-US" sz="1200" dirty="0" err="1">
                <a:solidFill>
                  <a:srgbClr val="56A8F5"/>
                </a:solidFill>
                <a:effectLst/>
                <a:latin typeface="JetBrains Mono"/>
              </a:rPr>
              <a:t>test_lista_goala_initial</a:t>
            </a:r>
            <a:r>
              <a:rPr lang="en-US" sz="1200" dirty="0">
                <a:solidFill>
                  <a:srgbClr val="BCBEC4"/>
                </a:solidFill>
                <a:effectLst/>
                <a:latin typeface="JetBrains Mono"/>
              </a:rPr>
              <a:t>(</a:t>
            </a:r>
            <a:r>
              <a:rPr lang="en-US" sz="1200" dirty="0">
                <a:solidFill>
                  <a:srgbClr val="94558D"/>
                </a:solidFill>
                <a:effectLst/>
                <a:latin typeface="JetBrains Mono"/>
              </a:rPr>
              <a:t>self</a:t>
            </a:r>
            <a:r>
              <a:rPr lang="en-US" sz="1200" dirty="0">
                <a:solidFill>
                  <a:srgbClr val="BCBEC4"/>
                </a:solidFill>
                <a:effectLst/>
                <a:latin typeface="JetBrains Mono"/>
              </a:rPr>
              <a:t>):</a:t>
            </a:r>
            <a:br>
              <a:rPr lang="en-US" sz="1200" dirty="0">
                <a:solidFill>
                  <a:srgbClr val="BCBEC4"/>
                </a:solidFill>
                <a:effectLst/>
                <a:latin typeface="JetBrains Mono"/>
              </a:rPr>
            </a:br>
            <a:r>
              <a:rPr lang="en-US" sz="1200" dirty="0">
                <a:solidFill>
                  <a:srgbClr val="BCBEC4"/>
                </a:solidFill>
                <a:effectLst/>
                <a:latin typeface="JetBrains Mono"/>
              </a:rPr>
              <a:t>        </a:t>
            </a:r>
            <a:r>
              <a:rPr lang="en-US" sz="1200" dirty="0" err="1">
                <a:solidFill>
                  <a:srgbClr val="94558D"/>
                </a:solidFill>
                <a:effectLst/>
                <a:latin typeface="JetBrains Mono"/>
              </a:rPr>
              <a:t>self</a:t>
            </a:r>
            <a:r>
              <a:rPr lang="en-US" sz="1200" dirty="0" err="1">
                <a:solidFill>
                  <a:srgbClr val="BCBEC4"/>
                </a:solidFill>
                <a:effectLst/>
                <a:latin typeface="JetBrains Mono"/>
              </a:rPr>
              <a:t>.assertEqual</a:t>
            </a:r>
            <a:r>
              <a:rPr lang="en-US" sz="1200" dirty="0">
                <a:solidFill>
                  <a:srgbClr val="BCBEC4"/>
                </a:solidFill>
                <a:effectLst/>
                <a:latin typeface="JetBrains Mono"/>
              </a:rPr>
              <a:t>(</a:t>
            </a:r>
            <a:r>
              <a:rPr lang="en-US" sz="1200" dirty="0" err="1">
                <a:solidFill>
                  <a:srgbClr val="94558D"/>
                </a:solidFill>
                <a:effectLst/>
                <a:latin typeface="JetBrains Mono"/>
              </a:rPr>
              <a:t>self</a:t>
            </a:r>
            <a:r>
              <a:rPr lang="en-US" sz="1200" dirty="0" err="1">
                <a:solidFill>
                  <a:srgbClr val="BCBEC4"/>
                </a:solidFill>
                <a:effectLst/>
                <a:latin typeface="JetBrains Mono"/>
              </a:rPr>
              <a:t>.todo.get_sarcini</a:t>
            </a:r>
            <a:r>
              <a:rPr lang="en-US" sz="1200" dirty="0">
                <a:solidFill>
                  <a:srgbClr val="BCBEC4"/>
                </a:solidFill>
                <a:effectLst/>
                <a:latin typeface="JetBrains Mono"/>
              </a:rPr>
              <a:t>(), [])</a:t>
            </a:r>
          </a:p>
        </p:txBody>
      </p:sp>
      <p:sp>
        <p:nvSpPr>
          <p:cNvPr id="5" name="Săgeată: dreapta 4">
            <a:extLst>
              <a:ext uri="{FF2B5EF4-FFF2-40B4-BE49-F238E27FC236}">
                <a16:creationId xmlns:a16="http://schemas.microsoft.com/office/drawing/2014/main" id="{B5B7ED1A-70AE-0573-10A1-026233841F55}"/>
              </a:ext>
            </a:extLst>
          </p:cNvPr>
          <p:cNvSpPr/>
          <p:nvPr/>
        </p:nvSpPr>
        <p:spPr>
          <a:xfrm>
            <a:off x="5712542" y="3783941"/>
            <a:ext cx="97840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asetăText 5">
            <a:extLst>
              <a:ext uri="{FF2B5EF4-FFF2-40B4-BE49-F238E27FC236}">
                <a16:creationId xmlns:a16="http://schemas.microsoft.com/office/drawing/2014/main" id="{75E60F5A-7051-705B-C721-1EE73BA169AB}"/>
              </a:ext>
            </a:extLst>
          </p:cNvPr>
          <p:cNvSpPr txBox="1"/>
          <p:nvPr/>
        </p:nvSpPr>
        <p:spPr>
          <a:xfrm>
            <a:off x="7059562" y="3022078"/>
            <a:ext cx="2305759" cy="2492990"/>
          </a:xfrm>
          <a:prstGeom prst="rect">
            <a:avLst/>
          </a:prstGeom>
          <a:solidFill>
            <a:schemeClr val="tx1"/>
          </a:solidFill>
        </p:spPr>
        <p:txBody>
          <a:bodyPr wrap="none" rtlCol="0">
            <a:spAutoFit/>
          </a:bodyPr>
          <a:lstStyle/>
          <a:p>
            <a:pPr>
              <a:buNone/>
            </a:pPr>
            <a:r>
              <a:rPr lang="en-US" sz="1200">
                <a:solidFill>
                  <a:srgbClr val="CF8E6D"/>
                </a:solidFill>
                <a:effectLst/>
                <a:latin typeface="JetBrains Mono"/>
              </a:rPr>
              <a:t>class </a:t>
            </a:r>
            <a:r>
              <a:rPr lang="en-US" sz="1200">
                <a:solidFill>
                  <a:srgbClr val="BCBEC4"/>
                </a:solidFill>
                <a:effectLst/>
                <a:latin typeface="JetBrains Mono"/>
              </a:rPr>
              <a:t>ToDoList:</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def </a:t>
            </a:r>
            <a:r>
              <a:rPr lang="en-US" sz="1200">
                <a:solidFill>
                  <a:srgbClr val="B200B2"/>
                </a:solidFill>
                <a:effectLst/>
                <a:latin typeface="JetBrains Mono"/>
              </a:rPr>
              <a:t>__init__</a:t>
            </a:r>
            <a:r>
              <a:rPr lang="en-US" sz="1200">
                <a:solidFill>
                  <a:srgbClr val="BCBEC4"/>
                </a:solidFill>
                <a:effectLst/>
                <a:latin typeface="JetBrains Mono"/>
              </a:rPr>
              <a:t>(</a:t>
            </a:r>
            <a:r>
              <a:rPr lang="en-US" sz="1200">
                <a:solidFill>
                  <a:srgbClr val="94558D"/>
                </a:solidFill>
                <a:effectLst/>
                <a:latin typeface="JetBrains Mono"/>
              </a:rPr>
              <a:t>self</a:t>
            </a:r>
            <a:r>
              <a:rPr lang="en-US" sz="1200">
                <a:solidFill>
                  <a:srgbClr val="BCBEC4"/>
                </a:solidFill>
                <a:effectLst/>
                <a:latin typeface="JetBrains Mono"/>
              </a:rPr>
              <a:t>):</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94558D"/>
                </a:solidFill>
                <a:effectLst/>
                <a:latin typeface="JetBrains Mono"/>
              </a:rPr>
              <a:t>self</a:t>
            </a:r>
            <a:r>
              <a:rPr lang="en-US" sz="1200">
                <a:solidFill>
                  <a:srgbClr val="BCBEC4"/>
                </a:solidFill>
                <a:effectLst/>
                <a:latin typeface="JetBrains Mono"/>
              </a:rPr>
              <a:t>.sarcini = []</a:t>
            </a:r>
            <a:br>
              <a:rPr lang="en-US" sz="1200">
                <a:solidFill>
                  <a:srgbClr val="BCBEC4"/>
                </a:solidFill>
                <a:effectLst/>
                <a:latin typeface="JetBrains Mono"/>
              </a:rPr>
            </a:b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def </a:t>
            </a:r>
            <a:r>
              <a:rPr lang="en-US" sz="1200">
                <a:solidFill>
                  <a:srgbClr val="56A8F5"/>
                </a:solidFill>
                <a:effectLst/>
                <a:latin typeface="JetBrains Mono"/>
              </a:rPr>
              <a:t>adauga</a:t>
            </a:r>
            <a:r>
              <a:rPr lang="en-US" sz="1200">
                <a:solidFill>
                  <a:srgbClr val="BCBEC4"/>
                </a:solidFill>
                <a:effectLst/>
                <a:latin typeface="JetBrains Mono"/>
              </a:rPr>
              <a:t>(</a:t>
            </a:r>
            <a:r>
              <a:rPr lang="en-US" sz="1200">
                <a:solidFill>
                  <a:srgbClr val="94558D"/>
                </a:solidFill>
                <a:effectLst/>
                <a:latin typeface="JetBrains Mono"/>
              </a:rPr>
              <a:t>self</a:t>
            </a:r>
            <a:r>
              <a:rPr lang="en-US" sz="1200">
                <a:solidFill>
                  <a:srgbClr val="BCBEC4"/>
                </a:solidFill>
                <a:effectLst/>
                <a:latin typeface="JetBrains Mono"/>
              </a:rPr>
              <a:t>, sarcina):</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94558D"/>
                </a:solidFill>
                <a:effectLst/>
                <a:latin typeface="JetBrains Mono"/>
              </a:rPr>
              <a:t>self</a:t>
            </a:r>
            <a:r>
              <a:rPr lang="en-US" sz="1200">
                <a:solidFill>
                  <a:srgbClr val="BCBEC4"/>
                </a:solidFill>
                <a:effectLst/>
                <a:latin typeface="JetBrains Mono"/>
              </a:rPr>
              <a:t>.sarcini.append(sarcina)</a:t>
            </a:r>
            <a:br>
              <a:rPr lang="en-US" sz="1200">
                <a:solidFill>
                  <a:srgbClr val="BCBEC4"/>
                </a:solidFill>
                <a:effectLst/>
                <a:latin typeface="JetBrains Mono"/>
              </a:rPr>
            </a:b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def </a:t>
            </a:r>
            <a:r>
              <a:rPr lang="en-US" sz="1200">
                <a:solidFill>
                  <a:srgbClr val="56A8F5"/>
                </a:solidFill>
                <a:effectLst/>
                <a:latin typeface="JetBrains Mono"/>
              </a:rPr>
              <a:t>sterge</a:t>
            </a:r>
            <a:r>
              <a:rPr lang="en-US" sz="1200">
                <a:solidFill>
                  <a:srgbClr val="BCBEC4"/>
                </a:solidFill>
                <a:effectLst/>
                <a:latin typeface="JetBrains Mono"/>
              </a:rPr>
              <a:t>(</a:t>
            </a:r>
            <a:r>
              <a:rPr lang="en-US" sz="1200">
                <a:solidFill>
                  <a:srgbClr val="94558D"/>
                </a:solidFill>
                <a:effectLst/>
                <a:latin typeface="JetBrains Mono"/>
              </a:rPr>
              <a:t>self</a:t>
            </a:r>
            <a:r>
              <a:rPr lang="en-US" sz="1200">
                <a:solidFill>
                  <a:srgbClr val="BCBEC4"/>
                </a:solidFill>
                <a:effectLst/>
                <a:latin typeface="JetBrains Mono"/>
              </a:rPr>
              <a:t>, sarcina):</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if </a:t>
            </a:r>
            <a:r>
              <a:rPr lang="en-US" sz="1200">
                <a:solidFill>
                  <a:srgbClr val="BCBEC4"/>
                </a:solidFill>
                <a:effectLst/>
                <a:latin typeface="JetBrains Mono"/>
              </a:rPr>
              <a:t>sarcina </a:t>
            </a:r>
            <a:r>
              <a:rPr lang="en-US" sz="1200">
                <a:solidFill>
                  <a:srgbClr val="CF8E6D"/>
                </a:solidFill>
                <a:effectLst/>
                <a:latin typeface="JetBrains Mono"/>
              </a:rPr>
              <a:t>in </a:t>
            </a:r>
            <a:r>
              <a:rPr lang="en-US" sz="1200">
                <a:solidFill>
                  <a:srgbClr val="94558D"/>
                </a:solidFill>
                <a:effectLst/>
                <a:latin typeface="JetBrains Mono"/>
              </a:rPr>
              <a:t>self</a:t>
            </a:r>
            <a:r>
              <a:rPr lang="en-US" sz="1200">
                <a:solidFill>
                  <a:srgbClr val="BCBEC4"/>
                </a:solidFill>
                <a:effectLst/>
                <a:latin typeface="JetBrains Mono"/>
              </a:rPr>
              <a:t>.sarcini:</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94558D"/>
                </a:solidFill>
                <a:effectLst/>
                <a:latin typeface="JetBrains Mono"/>
              </a:rPr>
              <a:t>self</a:t>
            </a:r>
            <a:r>
              <a:rPr lang="en-US" sz="1200">
                <a:solidFill>
                  <a:srgbClr val="BCBEC4"/>
                </a:solidFill>
                <a:effectLst/>
                <a:latin typeface="JetBrains Mono"/>
              </a:rPr>
              <a:t>.sarcini.remove(sarcina)</a:t>
            </a:r>
            <a:br>
              <a:rPr lang="en-US" sz="1200">
                <a:solidFill>
                  <a:srgbClr val="BCBEC4"/>
                </a:solidFill>
                <a:effectLst/>
                <a:latin typeface="JetBrains Mono"/>
              </a:rPr>
            </a:b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def </a:t>
            </a:r>
            <a:r>
              <a:rPr lang="en-US" sz="1200">
                <a:solidFill>
                  <a:srgbClr val="56A8F5"/>
                </a:solidFill>
                <a:effectLst/>
                <a:latin typeface="JetBrains Mono"/>
              </a:rPr>
              <a:t>get_sarcini</a:t>
            </a:r>
            <a:r>
              <a:rPr lang="en-US" sz="1200">
                <a:solidFill>
                  <a:srgbClr val="BCBEC4"/>
                </a:solidFill>
                <a:effectLst/>
                <a:latin typeface="JetBrains Mono"/>
              </a:rPr>
              <a:t>(</a:t>
            </a:r>
            <a:r>
              <a:rPr lang="en-US" sz="1200">
                <a:solidFill>
                  <a:srgbClr val="94558D"/>
                </a:solidFill>
                <a:effectLst/>
                <a:latin typeface="JetBrains Mono"/>
              </a:rPr>
              <a:t>self</a:t>
            </a:r>
            <a:r>
              <a:rPr lang="en-US" sz="1200">
                <a:solidFill>
                  <a:srgbClr val="BCBEC4"/>
                </a:solidFill>
                <a:effectLst/>
                <a:latin typeface="JetBrains Mono"/>
              </a:rPr>
              <a:t>):</a:t>
            </a:r>
            <a:br>
              <a:rPr lang="en-US" sz="1200">
                <a:solidFill>
                  <a:srgbClr val="BCBEC4"/>
                </a:solidFill>
                <a:effectLst/>
                <a:latin typeface="JetBrains Mono"/>
              </a:rPr>
            </a:br>
            <a:r>
              <a:rPr lang="en-US" sz="1200">
                <a:solidFill>
                  <a:srgbClr val="BCBEC4"/>
                </a:solidFill>
                <a:effectLst/>
                <a:latin typeface="JetBrains Mono"/>
              </a:rPr>
              <a:t>        </a:t>
            </a:r>
            <a:r>
              <a:rPr lang="en-US" sz="1200">
                <a:solidFill>
                  <a:srgbClr val="CF8E6D"/>
                </a:solidFill>
                <a:effectLst/>
                <a:latin typeface="JetBrains Mono"/>
              </a:rPr>
              <a:t>return </a:t>
            </a:r>
            <a:r>
              <a:rPr lang="en-US" sz="1200">
                <a:solidFill>
                  <a:srgbClr val="94558D"/>
                </a:solidFill>
                <a:effectLst/>
                <a:latin typeface="JetBrains Mono"/>
              </a:rPr>
              <a:t>self</a:t>
            </a:r>
            <a:r>
              <a:rPr lang="en-US" sz="1200">
                <a:solidFill>
                  <a:srgbClr val="BCBEC4"/>
                </a:solidFill>
                <a:effectLst/>
                <a:latin typeface="JetBrains Mono"/>
              </a:rPr>
              <a:t>.sarcini</a:t>
            </a:r>
          </a:p>
        </p:txBody>
      </p:sp>
      <p:sp>
        <p:nvSpPr>
          <p:cNvPr id="7" name="CasetăText 6">
            <a:extLst>
              <a:ext uri="{FF2B5EF4-FFF2-40B4-BE49-F238E27FC236}">
                <a16:creationId xmlns:a16="http://schemas.microsoft.com/office/drawing/2014/main" id="{5475BB24-83DA-5668-691F-C61BC6ED71A5}"/>
              </a:ext>
            </a:extLst>
          </p:cNvPr>
          <p:cNvSpPr txBox="1"/>
          <p:nvPr/>
        </p:nvSpPr>
        <p:spPr>
          <a:xfrm>
            <a:off x="2890684" y="2399071"/>
            <a:ext cx="119782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Test initial</a:t>
            </a:r>
          </a:p>
        </p:txBody>
      </p:sp>
      <p:sp>
        <p:nvSpPr>
          <p:cNvPr id="8" name="CasetăText 7">
            <a:extLst>
              <a:ext uri="{FF2B5EF4-FFF2-40B4-BE49-F238E27FC236}">
                <a16:creationId xmlns:a16="http://schemas.microsoft.com/office/drawing/2014/main" id="{03A0E360-B173-113F-5F16-D5FD111C564E}"/>
              </a:ext>
            </a:extLst>
          </p:cNvPr>
          <p:cNvSpPr txBox="1"/>
          <p:nvPr/>
        </p:nvSpPr>
        <p:spPr>
          <a:xfrm>
            <a:off x="6503277" y="2632686"/>
            <a:ext cx="3922869" cy="369332"/>
          </a:xfrm>
          <a:prstGeom prst="rect">
            <a:avLst/>
          </a:prstGeom>
          <a:noFill/>
        </p:spPr>
        <p:txBody>
          <a:bodyPr wrap="none" rtlCol="0">
            <a:spAutoFit/>
          </a:bodyPr>
          <a:lstStyle/>
          <a:p>
            <a:r>
              <a:rPr lang="en-US" dirty="0"/>
              <a:t>Cod </a:t>
            </a:r>
            <a:r>
              <a:rPr lang="en-US" dirty="0" err="1"/>
              <a:t>scris</a:t>
            </a:r>
            <a:r>
              <a:rPr lang="en-US" dirty="0"/>
              <a:t> </a:t>
            </a:r>
            <a:r>
              <a:rPr lang="en-US" dirty="0" err="1"/>
              <a:t>dupa</a:t>
            </a:r>
            <a:r>
              <a:rPr lang="en-US" dirty="0"/>
              <a:t> </a:t>
            </a:r>
            <a:r>
              <a:rPr lang="en-US" dirty="0" err="1"/>
              <a:t>crearea</a:t>
            </a:r>
            <a:r>
              <a:rPr lang="en-US" dirty="0"/>
              <a:t> test initial</a:t>
            </a:r>
          </a:p>
        </p:txBody>
      </p:sp>
    </p:spTree>
    <p:extLst>
      <p:ext uri="{BB962C8B-B14F-4D97-AF65-F5344CB8AC3E}">
        <p14:creationId xmlns:p14="http://schemas.microsoft.com/office/powerpoint/2010/main" val="359559891"/>
      </p:ext>
    </p:extLst>
  </p:cSld>
  <p:clrMapOvr>
    <a:masterClrMapping/>
  </p:clrMapOvr>
</p:sld>
</file>

<file path=ppt/theme/theme1.xml><?xml version="1.0" encoding="utf-8"?>
<a:theme xmlns:a="http://schemas.openxmlformats.org/drawingml/2006/main" name="Adiere">
  <a:themeElements>
    <a:clrScheme name="Adiere">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Adier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diere">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560E646-30AD-4BA0-97EA-A7A07DF549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CB38EC-895A-4F8F-8F75-E263501ABB5A}">
  <ds:schemaRefs>
    <ds:schemaRef ds:uri="http://schemas.microsoft.com/sharepoint/v3/contenttype/forms"/>
  </ds:schemaRefs>
</ds:datastoreItem>
</file>

<file path=customXml/itemProps3.xml><?xml version="1.0" encoding="utf-8"?>
<ds:datastoreItem xmlns:ds="http://schemas.openxmlformats.org/officeDocument/2006/customXml" ds:itemID="{F7E70FC5-1855-47AB-8CE1-CB3C873A8988}">
  <ds:schemaRefs>
    <ds:schemaRef ds:uri="http://schemas.microsoft.com/office/2006/metadata/properties"/>
    <ds:schemaRef ds:uri="16c05727-aa75-4e4a-9b5f-8a80a1165891"/>
    <ds:schemaRef ds:uri="http://www.w3.org/XML/1998/namespace"/>
    <ds:schemaRef ds:uri="http://schemas.microsoft.com/office/2006/documentManagement/types"/>
    <ds:schemaRef ds:uri="http://purl.org/dc/elements/1.1/"/>
    <ds:schemaRef ds:uri="71af3243-3dd4-4a8d-8c0d-dd76da1f02a5"/>
    <ds:schemaRef ds:uri="http://schemas.microsoft.com/office/infopath/2007/PartnerControls"/>
    <ds:schemaRef ds:uri="http://schemas.openxmlformats.org/package/2006/metadata/core-properties"/>
    <ds:schemaRef ds:uri="http://purl.org/dc/term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Wisp</Template>
  <TotalTime>6619</TotalTime>
  <Words>2160</Words>
  <Application>Microsoft Office PowerPoint</Application>
  <PresentationFormat>Ecran lat</PresentationFormat>
  <Paragraphs>98</Paragraphs>
  <Slides>13</Slides>
  <Notes>1</Notes>
  <HiddenSlides>0</HiddenSlides>
  <MMClips>0</MMClips>
  <ScaleCrop>false</ScaleCrop>
  <HeadingPairs>
    <vt:vector size="6" baseType="variant">
      <vt:variant>
        <vt:lpstr>Fonturi utilizate</vt:lpstr>
      </vt:variant>
      <vt:variant>
        <vt:i4>6</vt:i4>
      </vt:variant>
      <vt:variant>
        <vt:lpstr>Temă</vt:lpstr>
      </vt:variant>
      <vt:variant>
        <vt:i4>1</vt:i4>
      </vt:variant>
      <vt:variant>
        <vt:lpstr>Titluri diapozitive</vt:lpstr>
      </vt:variant>
      <vt:variant>
        <vt:i4>13</vt:i4>
      </vt:variant>
    </vt:vector>
  </HeadingPairs>
  <TitlesOfParts>
    <vt:vector size="20" baseType="lpstr">
      <vt:lpstr>Algerian</vt:lpstr>
      <vt:lpstr>Arial</vt:lpstr>
      <vt:lpstr>Calibri</vt:lpstr>
      <vt:lpstr>Century Gothic</vt:lpstr>
      <vt:lpstr>JetBrains Mono</vt:lpstr>
      <vt:lpstr>Wingdings 3</vt:lpstr>
      <vt:lpstr>Adiere</vt:lpstr>
      <vt:lpstr>PROIECT FINAL   </vt:lpstr>
      <vt:lpstr>    1. Explicați ce sunt variabilele. Dar constantele?    În Python, nu există diferențe tehnice între o variabilă și o constantă. Amândouă reprezintă nume simbolice care adresează zone de memorie în care sunt stocate valori ce pot fi folosite mai târziu în program. Ele acționează ca niște „containere” care păstrează date, cum ar fi numere, texte, liste etc. </vt:lpstr>
      <vt:lpstr>2. Explicați felul în care funcționează structura condițională if-elif-else.  Structura if-elif-else se folosește când este necesar să executăm un bloc de cod cu mai mult de două alternative pentru a lua o decizie în funcție de anumite condiții. Mai concret: dacă (if) prima condiție este adevărată, se execută primul bloc de cod. Dacă nu, dacă (elif) a doua condiție este adevărată, se execută al doilea bloc de cod, s.a.m.d. Programul verifica fiecare conditie si execută doar blocul de cod corespunzător primei condiții adevărate.</vt:lpstr>
      <vt:lpstr>3. Ce structuri de date există în Python? (se va caracteriza din punctul de vedere al indexării, ordonării și mutabilității + caracteristici particulare</vt:lpstr>
      <vt:lpstr> 4. Explicați ce este o funcție și ce este un parametru.  • Funcție: un bloc de cod care începe cu cuvântul cheie def, urmat de o serie de instrucțiuni care se vor executa doar în momentul în care funcția este apelată și poate fi reutilizat de mai multe ori în program, scopul fiind sa evite repetarea codului • Parametru: o variabilă care se listează în parantezele definiției unei funcții. Existența parametrilor este opțională, însă dacă sunt listați în definirea funcției, este necesar să fie listați și în momentul apelării funcției – moment în care devin argumente ale funcției</vt:lpstr>
      <vt:lpstr> 5. Explicați diferența dintre o clasă și un obiect. • Clasă: un șablon folosit pentru a grupa împreună atributele și acțiunile care definesc o entitate ce trebuie modelată prin codul Python. • Obiect: o instanțiere a șablonului cu date specific creat pe baza clasei. • self: parametru folosit pentru a reprezenta / pentru a face referință la o instanță a unei clase / la un obiect.</vt:lpstr>
      <vt:lpstr>6. La ce ne ajută un selector? Câte tipuri cunoști?</vt:lpstr>
      <vt:lpstr>7. Ce este Libraria Unit Test si care sunt avantajele utilizarii acesteia.</vt:lpstr>
      <vt:lpstr>. Ce este TDD și care sunt avantajele?</vt:lpstr>
      <vt:lpstr>Avantajele TDD:   ✓ Prin scrierea testelor înaintea codului, se asigură că fiecare funcționalitate este testată de la început, ceea ce reduce numărul de bug-uri si sunt urmărite de-a lungul întregului proces de dezvoltare     ✓ Îmbunătățirea design-ului software, deoarece testele unitare forțează programatori să gândească o structură organizată, modulară și mai ușor de întreținut.   ✓ Asigură concentrarea pe testare, asigurând astfel o aplicație mai apropiată de nevoile clientului.   ✓ Debugging-ul este mai ușor de făcut, deoarece funcționalitatea este deja spartă în unități logice foarte mici.</vt:lpstr>
      <vt:lpstr>9.Ce este BDD si cum se aplica in testarea unei API?</vt:lpstr>
      <vt:lpstr>API - Application Programming Interface, este o interfață software care permite aplicațiilor să se conecteze între ele și să comunice indiferent de tehnologia pe care o folosesc. .</vt:lpstr>
      <vt:lpstr>10. Care sunt Metodele de cerere standard pentru HTTP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Safir Ionel</dc:creator>
  <cp:lastModifiedBy>Safir Ionel</cp:lastModifiedBy>
  <cp:revision>18</cp:revision>
  <cp:lastPrinted>2025-09-02T18:17:30Z</cp:lastPrinted>
  <dcterms:created xsi:type="dcterms:W3CDTF">2025-08-27T17:25:02Z</dcterms:created>
  <dcterms:modified xsi:type="dcterms:W3CDTF">2025-09-03T17:40:39Z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