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14AB-4D7D-BFF9-3E07-FEC9DED2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5312-61B3-8D21-A030-86E8DC60D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7F7C-6AC6-2A37-B7EC-04F3118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7DCE-3CC2-4B6C-6889-E12A25D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5A01-28C7-5D2E-35E3-6EC7DBB8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1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B10E-91EE-2E71-68F0-46678E90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5F63B-7672-76CC-27DA-155B4ACBC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E1E2-3AED-72A0-A706-71D4F434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0392-0E65-4578-57A4-0F646D8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2CDE-EBD6-F90A-CF0C-83D9657E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8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FAD3A-EAAB-E619-2E23-AE5A88E27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667C3-717D-09AC-364F-2D2F8E64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8B7C-8D35-20EB-B2F0-ACE5E52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D6CA-6380-D27D-8261-959957F6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2A8A-3DD9-CB82-6303-490E5D1A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0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0F6C-7365-D936-0A25-D1D03F6B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AC36-3F8F-926E-A795-A1A8A427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3B5B-ED3E-4D87-F6D3-89ADF09F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E0D7-2558-99AD-DC22-E25B494C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AD64-2F3F-E0EB-A6F2-3D7812ED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1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0EB-690D-136D-727E-3DA25CB6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C8D0-7205-E5FE-2C03-CDFD7559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41420-7C1F-9D1B-84C4-5B0FDAE4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0C10-E0DC-E62E-C024-BD8E0F79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B778-5E77-B462-B18D-1CF9078F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42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DA7-8BD3-9913-F890-68BF4679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3B30-7FAD-24E9-89C6-6D3BF00B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0DB0C-B6CD-48DA-CAB6-05706FE08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143C-C388-40A2-C73C-BBEF3699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CD18-8B9D-2BC7-F1FA-97AE43E8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EFB4-15A5-4DE4-3C19-2AB65BCF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3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0BCC-E69B-E157-CADB-612E9288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DF974-9F33-7AB7-2AD2-F3F740571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BB18-B744-B130-DABA-10435D67C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1609-B225-7CED-592D-B53A57AD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A837A-7BE8-4DEE-9C30-E3C48074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A6153-3E27-FF08-35C8-BE7BA842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7ABD-DD28-39ED-1426-0940FDF4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43CC3-98D4-4FBF-308F-06641D1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6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4A51-366D-CAD6-8046-517B8AE6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1033A-C7E7-2B68-89F2-ED0CB4B7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5AF94-3E8D-2D88-9176-1575BEE6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A1FB-19E3-6754-2164-976C1A69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4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99D17-2CC0-0F8B-AFC7-30CBA5B4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D0400-0DBA-E618-4397-2A185F48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3B98-1237-33AB-1D17-E5B58FA0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9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2629-37FB-85AC-EDF3-2C0442D4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46B4-4733-0D03-09F8-C6E46DB1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A487-4433-44C2-2DAE-73F888D0A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4CACF-48DF-29E7-A91E-AADF17E6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354D-A88E-B96C-4D49-61212994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49FD2-9846-403A-6461-FA4550F4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AE89-2543-2422-BE60-AFB9BF79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E8B24-33C4-BA2A-BC4C-887DBD29D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F51D1-65DE-C0A2-9536-DE217177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DF74E-1604-335A-A1C5-B75DBF40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12326-1E63-5C7C-4C3D-1EC201F5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DCA3B-C31A-D5B9-CF33-59B4ABCF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2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DCCCB-CD3B-0A5A-25A5-4E47928A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3A079-829F-E8A9-6915-54FFB8E8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11E-4F85-4696-2713-93807F70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62D8A-8594-4090-B37A-DA57C962651F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0AF3-6F9A-6D7E-6082-6B06AC52A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685A-D97F-6791-783C-B96697F5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50D33-F695-4672-A4F3-3EE9AC7E4A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83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businessonline.lumonpay.com/paymen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identity.lumonpay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A7ABB-DF12-F18F-9FF3-1DA236D9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0F386B2-345E-24B5-A241-236FB71A8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70" y="173219"/>
            <a:ext cx="8891060" cy="6511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D9EE2-5862-8752-2E03-814CF9550E60}"/>
              </a:ext>
            </a:extLst>
          </p:cNvPr>
          <p:cNvSpPr txBox="1"/>
          <p:nvPr/>
        </p:nvSpPr>
        <p:spPr>
          <a:xfrm>
            <a:off x="14792325" y="2437537"/>
            <a:ext cx="4306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Access Token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code flow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(Password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credentials flow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owner password credentials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(Username &amp;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authorization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PKCE flow</a:t>
            </a:r>
          </a:p>
        </p:txBody>
      </p:sp>
    </p:spTree>
    <p:extLst>
      <p:ext uri="{BB962C8B-B14F-4D97-AF65-F5344CB8AC3E}">
        <p14:creationId xmlns:p14="http://schemas.microsoft.com/office/powerpoint/2010/main" val="871801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7EC6BD8-1FBF-7116-8760-B44FE00D8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0" y="527413"/>
            <a:ext cx="7923809" cy="5803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AAB3A-35D2-CD17-0E78-831EB934A9B5}"/>
              </a:ext>
            </a:extLst>
          </p:cNvPr>
          <p:cNvSpPr txBox="1"/>
          <p:nvPr/>
        </p:nvSpPr>
        <p:spPr>
          <a:xfrm>
            <a:off x="7667625" y="2418487"/>
            <a:ext cx="4306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Access Token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code flow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(Password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credentials flow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owner password credentials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(Username &amp;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authorization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PKCE flow</a:t>
            </a:r>
          </a:p>
        </p:txBody>
      </p:sp>
    </p:spTree>
    <p:extLst>
      <p:ext uri="{BB962C8B-B14F-4D97-AF65-F5344CB8AC3E}">
        <p14:creationId xmlns:p14="http://schemas.microsoft.com/office/powerpoint/2010/main" val="3504556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9F3F5F-946A-30A2-3774-550C793043CC}"/>
              </a:ext>
            </a:extLst>
          </p:cNvPr>
          <p:cNvGrpSpPr/>
          <p:nvPr/>
        </p:nvGrpSpPr>
        <p:grpSpPr>
          <a:xfrm>
            <a:off x="5555880" y="322551"/>
            <a:ext cx="1840015" cy="1269160"/>
            <a:chOff x="4085296" y="605360"/>
            <a:chExt cx="1840015" cy="12691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F41A-C0F1-068C-C151-44025C6A988C}"/>
                </a:ext>
              </a:extLst>
            </p:cNvPr>
            <p:cNvGrpSpPr/>
            <p:nvPr/>
          </p:nvGrpSpPr>
          <p:grpSpPr>
            <a:xfrm>
              <a:off x="4440220" y="905255"/>
              <a:ext cx="1109812" cy="969265"/>
              <a:chOff x="3048000" y="1163053"/>
              <a:chExt cx="2099035" cy="19100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981406A-EE16-AAD5-3066-1163FA861441}"/>
                  </a:ext>
                </a:extLst>
              </p:cNvPr>
              <p:cNvSpPr/>
              <p:nvPr/>
            </p:nvSpPr>
            <p:spPr>
              <a:xfrm>
                <a:off x="3048000" y="1163053"/>
                <a:ext cx="2099035" cy="191008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8" name="Picture 7" descr="A picture containing text, clipart&#10;&#10;Description automatically generated">
                <a:extLst>
                  <a:ext uri="{FF2B5EF4-FFF2-40B4-BE49-F238E27FC236}">
                    <a16:creationId xmlns:a16="http://schemas.microsoft.com/office/drawing/2014/main" id="{906E180C-0C88-CF8F-5E94-07BF7D036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6165" y="1200647"/>
                <a:ext cx="1822704" cy="1834896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FAB4F9-7679-6903-D416-5D9C213047C4}"/>
                </a:ext>
              </a:extLst>
            </p:cNvPr>
            <p:cNvSpPr txBox="1"/>
            <p:nvPr/>
          </p:nvSpPr>
          <p:spPr>
            <a:xfrm>
              <a:off x="4085296" y="605360"/>
              <a:ext cx="1840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Identity Server</a:t>
              </a:r>
              <a:endParaRPr lang="en-CA" sz="1200" dirty="0"/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DFE4362-D904-70CD-768C-A4DC9A4F4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130" y="561480"/>
            <a:ext cx="1110245" cy="111024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AAD03B-F659-F279-7B0A-DE8854D30AEA}"/>
              </a:ext>
            </a:extLst>
          </p:cNvPr>
          <p:cNvGrpSpPr/>
          <p:nvPr/>
        </p:nvGrpSpPr>
        <p:grpSpPr>
          <a:xfrm>
            <a:off x="1300923" y="-68745"/>
            <a:ext cx="2338858" cy="1865708"/>
            <a:chOff x="2243898" y="45552"/>
            <a:chExt cx="2338858" cy="18657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6F6DD5-B1E3-8E09-EBEC-1B75A268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039"/>
            <a:stretch/>
          </p:blipFill>
          <p:spPr>
            <a:xfrm>
              <a:off x="2649804" y="561479"/>
              <a:ext cx="1527048" cy="1349781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F0FC0-EE6D-35AD-B4E7-3C9C0A2BEE0A}"/>
                </a:ext>
              </a:extLst>
            </p:cNvPr>
            <p:cNvSpPr txBox="1"/>
            <p:nvPr/>
          </p:nvSpPr>
          <p:spPr>
            <a:xfrm>
              <a:off x="2243898" y="45552"/>
              <a:ext cx="2338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hlinkClick r:id="rId5"/>
                </a:rPr>
                <a:t>https://identity.mywebsite.com</a:t>
              </a:r>
              <a:r>
                <a:rPr lang="en-US" sz="1200" dirty="0"/>
                <a:t> </a:t>
              </a:r>
              <a:endParaRPr lang="en-CA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B0FD62-68B9-552D-6C0E-93A636681FAA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3233877" y="1107079"/>
            <a:ext cx="2749978" cy="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0A6344-DFE5-B5B0-14BC-05075A58F43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52115" y="1116603"/>
            <a:ext cx="754714" cy="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09DBB74-EAAC-4FCE-E998-9236FCAAB65A}"/>
              </a:ext>
            </a:extLst>
          </p:cNvPr>
          <p:cNvCxnSpPr>
            <a:stCxn id="9" idx="2"/>
            <a:endCxn id="18" idx="1"/>
          </p:cNvCxnSpPr>
          <p:nvPr/>
        </p:nvCxnSpPr>
        <p:spPr>
          <a:xfrm rot="16200000" flipH="1">
            <a:off x="-652366" y="2721084"/>
            <a:ext cx="2822204" cy="723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0F65D32-1CC5-9C8D-8FFD-A96CD3A118E4}"/>
              </a:ext>
            </a:extLst>
          </p:cNvPr>
          <p:cNvCxnSpPr>
            <a:stCxn id="11" idx="2"/>
            <a:endCxn id="18" idx="0"/>
          </p:cNvCxnSpPr>
          <p:nvPr/>
        </p:nvCxnSpPr>
        <p:spPr>
          <a:xfrm rot="5400000">
            <a:off x="1955245" y="2312071"/>
            <a:ext cx="10302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937B58-1DCE-5678-3409-0225C71E58FB}"/>
              </a:ext>
            </a:extLst>
          </p:cNvPr>
          <p:cNvGrpSpPr/>
          <p:nvPr/>
        </p:nvGrpSpPr>
        <p:grpSpPr>
          <a:xfrm>
            <a:off x="1053139" y="2827180"/>
            <a:ext cx="2834430" cy="3610497"/>
            <a:chOff x="1996114" y="2827180"/>
            <a:chExt cx="2834430" cy="36104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A5047F2-EA78-D638-6B38-C2D976CEE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792"/>
            <a:stretch/>
          </p:blipFill>
          <p:spPr>
            <a:xfrm>
              <a:off x="2063454" y="2827180"/>
              <a:ext cx="2699745" cy="3333498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EB192E-0F89-110B-4021-F2A910610E8B}"/>
                </a:ext>
              </a:extLst>
            </p:cNvPr>
            <p:cNvSpPr txBox="1"/>
            <p:nvPr/>
          </p:nvSpPr>
          <p:spPr>
            <a:xfrm>
              <a:off x="1996114" y="6160678"/>
              <a:ext cx="2834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hlinkClick r:id="rId7"/>
                </a:rPr>
                <a:t>https://portal.mywebsite.com/payment</a:t>
              </a:r>
              <a:r>
                <a:rPr lang="en-US" sz="1200" dirty="0"/>
                <a:t> </a:t>
              </a:r>
              <a:endParaRPr lang="en-CA" sz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828889-E591-DD1D-CA4D-7BA6B787DD3A}"/>
              </a:ext>
            </a:extLst>
          </p:cNvPr>
          <p:cNvSpPr txBox="1"/>
          <p:nvPr/>
        </p:nvSpPr>
        <p:spPr>
          <a:xfrm>
            <a:off x="2416938" y="2041914"/>
            <a:ext cx="122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>
                <a:solidFill>
                  <a:srgbClr val="FF0000"/>
                </a:solidFill>
              </a:rPr>
              <a:t>&lt;Access Token&gt;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4FD76F-503F-4C9D-BA00-D265F542AF9B}"/>
              </a:ext>
            </a:extLst>
          </p:cNvPr>
          <p:cNvSpPr/>
          <p:nvPr/>
        </p:nvSpPr>
        <p:spPr>
          <a:xfrm>
            <a:off x="5800242" y="3934440"/>
            <a:ext cx="1351290" cy="10517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Payment API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5628627-6793-D18F-20C8-FEEADF913B69}"/>
              </a:ext>
            </a:extLst>
          </p:cNvPr>
          <p:cNvCxnSpPr>
            <a:cxnSpLocks/>
          </p:cNvCxnSpPr>
          <p:nvPr/>
        </p:nvCxnSpPr>
        <p:spPr>
          <a:xfrm flipV="1">
            <a:off x="3840502" y="1601536"/>
            <a:ext cx="2179613" cy="1499675"/>
          </a:xfrm>
          <a:prstGeom prst="bentConnector3">
            <a:avLst>
              <a:gd name="adj1" fmla="val 99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24436D-7926-14A1-46E7-3CC92904F888}"/>
              </a:ext>
            </a:extLst>
          </p:cNvPr>
          <p:cNvSpPr txBox="1"/>
          <p:nvPr/>
        </p:nvSpPr>
        <p:spPr>
          <a:xfrm>
            <a:off x="4222817" y="2812186"/>
            <a:ext cx="1829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2a. Validate Access Tokens</a:t>
            </a:r>
            <a:endParaRPr lang="en-CA" sz="12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3458BE-A1D1-7CA3-9C5D-8005DA7A5E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4860" y="1596913"/>
            <a:ext cx="2376170" cy="1607763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D84A7-3EA1-7018-1AC1-4E50905BA3CE}"/>
              </a:ext>
            </a:extLst>
          </p:cNvPr>
          <p:cNvSpPr txBox="1"/>
          <p:nvPr/>
        </p:nvSpPr>
        <p:spPr>
          <a:xfrm>
            <a:off x="4197308" y="3152001"/>
            <a:ext cx="1822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2b. </a:t>
            </a:r>
            <a:r>
              <a:rPr lang="en-US" sz="1200" dirty="0">
                <a:solidFill>
                  <a:srgbClr val="FF0000"/>
                </a:solidFill>
              </a:rPr>
              <a:t>&lt;Authorization Token&gt;</a:t>
            </a:r>
            <a:endParaRPr lang="en-CA" sz="12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A3BC59-7105-406C-6716-AF394AA59994}"/>
              </a:ext>
            </a:extLst>
          </p:cNvPr>
          <p:cNvCxnSpPr>
            <a:cxnSpLocks/>
          </p:cNvCxnSpPr>
          <p:nvPr/>
        </p:nvCxnSpPr>
        <p:spPr>
          <a:xfrm>
            <a:off x="3840502" y="4565153"/>
            <a:ext cx="1959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900FC8-4E07-8773-55B9-16D0B8D6489F}"/>
              </a:ext>
            </a:extLst>
          </p:cNvPr>
          <p:cNvGrpSpPr/>
          <p:nvPr/>
        </p:nvGrpSpPr>
        <p:grpSpPr>
          <a:xfrm>
            <a:off x="3869684" y="4288155"/>
            <a:ext cx="1641107" cy="515978"/>
            <a:chOff x="5117459" y="4288155"/>
            <a:chExt cx="1641107" cy="5159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F4895A-EBEC-AAD8-EBB5-D09FB8CB1AB5}"/>
                </a:ext>
              </a:extLst>
            </p:cNvPr>
            <p:cNvSpPr txBox="1"/>
            <p:nvPr/>
          </p:nvSpPr>
          <p:spPr>
            <a:xfrm>
              <a:off x="5168194" y="4527134"/>
              <a:ext cx="1590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&lt;Authorization Token&gt;</a:t>
              </a:r>
              <a:endParaRPr lang="en-CA" sz="12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BBF161-12F8-236E-617A-CD2B14FDBB41}"/>
                </a:ext>
              </a:extLst>
            </p:cNvPr>
            <p:cNvSpPr txBox="1"/>
            <p:nvPr/>
          </p:nvSpPr>
          <p:spPr>
            <a:xfrm>
              <a:off x="5117459" y="4288155"/>
              <a:ext cx="1554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3. </a:t>
              </a:r>
              <a:r>
                <a:rPr lang="en-US" sz="1200" dirty="0">
                  <a:solidFill>
                    <a:srgbClr val="FF0000"/>
                  </a:solidFill>
                </a:rPr>
                <a:t>&lt;Access Token&gt;</a:t>
              </a:r>
              <a:endParaRPr lang="en-CA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95E58F-4339-99FC-8C3B-862DC92BE6B4}"/>
              </a:ext>
            </a:extLst>
          </p:cNvPr>
          <p:cNvCxnSpPr>
            <a:cxnSpLocks/>
          </p:cNvCxnSpPr>
          <p:nvPr/>
        </p:nvCxnSpPr>
        <p:spPr>
          <a:xfrm>
            <a:off x="6356042" y="1601536"/>
            <a:ext cx="6197" cy="2332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DF00C1-FA1E-C6C5-3CF6-05A0D62C6B20}"/>
              </a:ext>
            </a:extLst>
          </p:cNvPr>
          <p:cNvSpPr txBox="1"/>
          <p:nvPr/>
        </p:nvSpPr>
        <p:spPr>
          <a:xfrm>
            <a:off x="5642537" y="3448893"/>
            <a:ext cx="80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Tokens </a:t>
            </a:r>
            <a:br>
              <a:rPr lang="en-US" sz="1200" dirty="0"/>
            </a:br>
            <a:r>
              <a:rPr lang="en-US" sz="1200" dirty="0"/>
              <a:t>Validation</a:t>
            </a:r>
            <a:endParaRPr lang="en-CA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A09DF7-58EB-C7AE-60EE-920E112B4C29}"/>
              </a:ext>
            </a:extLst>
          </p:cNvPr>
          <p:cNvCxnSpPr/>
          <p:nvPr/>
        </p:nvCxnSpPr>
        <p:spPr>
          <a:xfrm>
            <a:off x="6555428" y="1601537"/>
            <a:ext cx="0" cy="2332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5C2537-8BFE-7DE8-2439-CA6F53270300}"/>
              </a:ext>
            </a:extLst>
          </p:cNvPr>
          <p:cNvSpPr txBox="1"/>
          <p:nvPr/>
        </p:nvSpPr>
        <p:spPr>
          <a:xfrm>
            <a:off x="6516957" y="2320539"/>
            <a:ext cx="149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 Obtain </a:t>
            </a:r>
            <a:r>
              <a:rPr lang="en-US" sz="1200" dirty="0">
                <a:solidFill>
                  <a:srgbClr val="0662EA"/>
                </a:solidFill>
              </a:rPr>
              <a:t>SMS </a:t>
            </a:r>
            <a:br>
              <a:rPr lang="en-US" sz="1200" dirty="0">
                <a:solidFill>
                  <a:srgbClr val="0662EA"/>
                </a:solidFill>
              </a:rPr>
            </a:br>
            <a:r>
              <a:rPr lang="en-US" sz="1200" dirty="0">
                <a:solidFill>
                  <a:srgbClr val="0662EA"/>
                </a:solidFill>
              </a:rPr>
              <a:t>Access Authorization</a:t>
            </a:r>
            <a:endParaRPr lang="en-CA" sz="1200" dirty="0">
              <a:solidFill>
                <a:srgbClr val="0662EA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88F4F4-D35E-919E-BB4A-4B63F35204FB}"/>
              </a:ext>
            </a:extLst>
          </p:cNvPr>
          <p:cNvSpPr/>
          <p:nvPr/>
        </p:nvSpPr>
        <p:spPr>
          <a:xfrm>
            <a:off x="8634644" y="3934440"/>
            <a:ext cx="1351290" cy="10517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SMS API</a:t>
            </a:r>
            <a:endParaRPr lang="en-CA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156618-4BF6-6D7C-F2F2-2F50D3E22CCD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>
            <a:off x="7151532" y="4460337"/>
            <a:ext cx="148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8A0799-6CCE-C18D-CCA0-1AC7551B6A6C}"/>
              </a:ext>
            </a:extLst>
          </p:cNvPr>
          <p:cNvGrpSpPr/>
          <p:nvPr/>
        </p:nvGrpSpPr>
        <p:grpSpPr>
          <a:xfrm>
            <a:off x="7150259" y="4187673"/>
            <a:ext cx="1564162" cy="515979"/>
            <a:chOff x="7150259" y="4187673"/>
            <a:chExt cx="1564162" cy="51597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2BD67C-930D-6215-29D2-4BFADC090F21}"/>
                </a:ext>
              </a:extLst>
            </p:cNvPr>
            <p:cNvSpPr txBox="1"/>
            <p:nvPr/>
          </p:nvSpPr>
          <p:spPr>
            <a:xfrm>
              <a:off x="7200993" y="4426653"/>
              <a:ext cx="1513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Authorization Token&gt;</a:t>
              </a:r>
              <a:endParaRPr lang="en-CA" sz="1200" dirty="0">
                <a:solidFill>
                  <a:srgbClr val="00B0F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971F48-CAB8-7786-6508-2CCA080992AD}"/>
                </a:ext>
              </a:extLst>
            </p:cNvPr>
            <p:cNvSpPr txBox="1"/>
            <p:nvPr/>
          </p:nvSpPr>
          <p:spPr>
            <a:xfrm>
              <a:off x="7150259" y="4187673"/>
              <a:ext cx="1351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  <a:r>
                <a:rPr lang="en-US" sz="1200" dirty="0">
                  <a:solidFill>
                    <a:srgbClr val="00B0F0"/>
                  </a:solidFill>
                </a:rPr>
                <a:t>. &lt;SMS</a:t>
              </a:r>
              <a:endParaRPr lang="en-CA" sz="12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A3473AB-AA4E-B3D3-F13E-615649B000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50566" y="1698800"/>
            <a:ext cx="2505690" cy="1965589"/>
          </a:xfrm>
          <a:prstGeom prst="bentConnector3">
            <a:avLst>
              <a:gd name="adj1" fmla="val 1001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E6DDE2-141A-294A-7582-01F0C5AAEB42}"/>
              </a:ext>
            </a:extLst>
          </p:cNvPr>
          <p:cNvSpPr txBox="1"/>
          <p:nvPr/>
        </p:nvSpPr>
        <p:spPr>
          <a:xfrm>
            <a:off x="8289358" y="3101211"/>
            <a:ext cx="807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7. Token </a:t>
            </a:r>
            <a:br>
              <a:rPr lang="en-US" sz="1200" dirty="0"/>
            </a:br>
            <a:r>
              <a:rPr lang="en-US" sz="1200" dirty="0"/>
              <a:t>Validation</a:t>
            </a:r>
            <a:endParaRPr lang="en-CA" sz="1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9EECCC4-9041-29E6-3D0A-3DF2E7AB3E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4625" y="1533289"/>
            <a:ext cx="2677141" cy="2125160"/>
          </a:xfrm>
          <a:prstGeom prst="bentConnector3">
            <a:avLst>
              <a:gd name="adj1" fmla="val 18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4CDA619-5C6A-92AA-73C3-907352507309}"/>
              </a:ext>
            </a:extLst>
          </p:cNvPr>
          <p:cNvSpPr txBox="1"/>
          <p:nvPr/>
        </p:nvSpPr>
        <p:spPr>
          <a:xfrm>
            <a:off x="9097208" y="2320539"/>
            <a:ext cx="186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 Obtain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00B0F0"/>
                </a:solidFill>
              </a:rPr>
              <a:t>GrameenPhone</a:t>
            </a:r>
            <a:br>
              <a:rPr lang="en-US" sz="1200" dirty="0">
                <a:solidFill>
                  <a:srgbClr val="00B0F0"/>
                </a:solidFill>
              </a:rPr>
            </a:br>
            <a:r>
              <a:rPr lang="en-US" sz="1200" dirty="0">
                <a:solidFill>
                  <a:srgbClr val="00B0F0"/>
                </a:solidFill>
              </a:rPr>
              <a:t> Authorization</a:t>
            </a:r>
            <a:endParaRPr lang="en-CA" sz="1200" dirty="0">
              <a:solidFill>
                <a:srgbClr val="00B0F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430F2F-0EA2-F4F7-8622-63752DA8FD84}"/>
              </a:ext>
            </a:extLst>
          </p:cNvPr>
          <p:cNvSpPr/>
          <p:nvPr/>
        </p:nvSpPr>
        <p:spPr>
          <a:xfrm>
            <a:off x="10737134" y="3938856"/>
            <a:ext cx="1351290" cy="10517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GrameenPhone</a:t>
            </a:r>
            <a:br>
              <a:rPr lang="en-US" sz="1200" dirty="0"/>
            </a:br>
            <a:r>
              <a:rPr lang="en-US" sz="1200" dirty="0"/>
              <a:t>Adapter</a:t>
            </a:r>
            <a:endParaRPr lang="en-CA" sz="1200" dirty="0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72162978-9A66-45D5-2328-6D0462C8E5F1}"/>
              </a:ext>
            </a:extLst>
          </p:cNvPr>
          <p:cNvSpPr/>
          <p:nvPr/>
        </p:nvSpPr>
        <p:spPr>
          <a:xfrm>
            <a:off x="10824657" y="5930855"/>
            <a:ext cx="1190625" cy="5524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Corporate.grameenPhone.com</a:t>
            </a:r>
            <a:endParaRPr lang="en-CA" sz="8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761DC9-5F37-1915-F755-AA9039AF0E6D}"/>
              </a:ext>
            </a:extLst>
          </p:cNvPr>
          <p:cNvCxnSpPr>
            <a:stCxn id="43" idx="2"/>
            <a:endCxn id="44" idx="3"/>
          </p:cNvCxnSpPr>
          <p:nvPr/>
        </p:nvCxnSpPr>
        <p:spPr>
          <a:xfrm>
            <a:off x="11412779" y="4990650"/>
            <a:ext cx="7191" cy="97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668F99-464C-86CB-5382-CFE0DB936B74}"/>
              </a:ext>
            </a:extLst>
          </p:cNvPr>
          <p:cNvCxnSpPr>
            <a:stCxn id="34" idx="3"/>
            <a:endCxn id="43" idx="1"/>
          </p:cNvCxnSpPr>
          <p:nvPr/>
        </p:nvCxnSpPr>
        <p:spPr>
          <a:xfrm>
            <a:off x="9985934" y="4460337"/>
            <a:ext cx="751200" cy="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44A4F2F-2F9A-3885-28B0-F578D8929A60}"/>
              </a:ext>
            </a:extLst>
          </p:cNvPr>
          <p:cNvCxnSpPr>
            <a:stCxn id="7" idx="3"/>
            <a:endCxn id="43" idx="0"/>
          </p:cNvCxnSpPr>
          <p:nvPr/>
        </p:nvCxnSpPr>
        <p:spPr>
          <a:xfrm>
            <a:off x="7020616" y="1107079"/>
            <a:ext cx="4392163" cy="28317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5F5582-71E1-C526-BCC7-96AF2A7BEFF2}"/>
              </a:ext>
            </a:extLst>
          </p:cNvPr>
          <p:cNvGrpSpPr/>
          <p:nvPr/>
        </p:nvGrpSpPr>
        <p:grpSpPr>
          <a:xfrm>
            <a:off x="9644583" y="3266837"/>
            <a:ext cx="1564162" cy="515979"/>
            <a:chOff x="7150259" y="4187673"/>
            <a:chExt cx="1564162" cy="51597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2C8A0B-85CF-FC21-1421-80EE085E085C}"/>
                </a:ext>
              </a:extLst>
            </p:cNvPr>
            <p:cNvSpPr txBox="1"/>
            <p:nvPr/>
          </p:nvSpPr>
          <p:spPr>
            <a:xfrm>
              <a:off x="7200993" y="4426653"/>
              <a:ext cx="1513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Authorization Token&gt;</a:t>
              </a:r>
              <a:endParaRPr lang="en-CA" sz="1200" dirty="0">
                <a:solidFill>
                  <a:srgbClr val="00B0F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D4567E-15F5-E057-F1F1-4CDD2C92D989}"/>
                </a:ext>
              </a:extLst>
            </p:cNvPr>
            <p:cNvSpPr txBox="1"/>
            <p:nvPr/>
          </p:nvSpPr>
          <p:spPr>
            <a:xfrm>
              <a:off x="7150259" y="4187673"/>
              <a:ext cx="1463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  <a:r>
                <a:rPr lang="en-US" sz="1200" dirty="0">
                  <a:solidFill>
                    <a:srgbClr val="00B0F0"/>
                  </a:solidFill>
                </a:rPr>
                <a:t>. &lt;</a:t>
              </a:r>
              <a:r>
                <a:rPr lang="en-US" sz="1200" dirty="0" err="1">
                  <a:solidFill>
                    <a:srgbClr val="00B0F0"/>
                  </a:solidFill>
                </a:rPr>
                <a:t>GrameenPhone</a:t>
              </a:r>
              <a:endParaRPr lang="en-CA" sz="1200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F274EA-8439-1702-DE21-8D69C177276D}"/>
              </a:ext>
            </a:extLst>
          </p:cNvPr>
          <p:cNvCxnSpPr/>
          <p:nvPr/>
        </p:nvCxnSpPr>
        <p:spPr>
          <a:xfrm>
            <a:off x="10361534" y="3802885"/>
            <a:ext cx="0" cy="62713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A52852-1E5C-992D-9D14-3C4F91F67AEA}"/>
              </a:ext>
            </a:extLst>
          </p:cNvPr>
          <p:cNvSpPr txBox="1"/>
          <p:nvPr/>
        </p:nvSpPr>
        <p:spPr>
          <a:xfrm>
            <a:off x="11391083" y="2169962"/>
            <a:ext cx="816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 Token </a:t>
            </a:r>
            <a:br>
              <a:rPr lang="en-US" sz="1200" dirty="0"/>
            </a:br>
            <a:r>
              <a:rPr lang="en-US" sz="1200" dirty="0"/>
              <a:t>Validation</a:t>
            </a:r>
            <a:endParaRPr lang="en-CA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B38E65-BE36-53C6-57A7-8D14DDB8B092}"/>
              </a:ext>
            </a:extLst>
          </p:cNvPr>
          <p:cNvSpPr txBox="1"/>
          <p:nvPr/>
        </p:nvSpPr>
        <p:spPr>
          <a:xfrm>
            <a:off x="10361534" y="5299476"/>
            <a:ext cx="154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11. &lt;</a:t>
            </a:r>
            <a:r>
              <a:rPr lang="en-US" sz="1200" dirty="0" err="1">
                <a:solidFill>
                  <a:schemeClr val="accent6"/>
                </a:solidFill>
              </a:rPr>
              <a:t>GrameenPhone</a:t>
            </a:r>
            <a:r>
              <a:rPr lang="en-US" sz="1200" dirty="0">
                <a:solidFill>
                  <a:schemeClr val="accent6"/>
                </a:solidFill>
              </a:rPr>
              <a:t> Authorization</a:t>
            </a:r>
            <a:r>
              <a:rPr lang="en-US" sz="1200" dirty="0"/>
              <a:t>&gt;</a:t>
            </a:r>
            <a:endParaRPr lang="en-CA" sz="1200" dirty="0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F568E587-79C1-4239-96EA-D5FE0932BC24}"/>
              </a:ext>
            </a:extLst>
          </p:cNvPr>
          <p:cNvSpPr/>
          <p:nvPr/>
        </p:nvSpPr>
        <p:spPr>
          <a:xfrm>
            <a:off x="8421311" y="167087"/>
            <a:ext cx="674421" cy="754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91A53CD-4828-008C-EBD0-C5EDE0AEF4D2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020615" y="544192"/>
            <a:ext cx="1400696" cy="336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7F7EB4-A327-83FA-B63D-025A63A79687}"/>
              </a:ext>
            </a:extLst>
          </p:cNvPr>
          <p:cNvSpPr txBox="1"/>
          <p:nvPr/>
        </p:nvSpPr>
        <p:spPr>
          <a:xfrm>
            <a:off x="9036083" y="200007"/>
            <a:ext cx="246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Identity Server Database</a:t>
            </a:r>
            <a:br>
              <a:rPr lang="en-US" sz="1200" dirty="0"/>
            </a:br>
            <a:r>
              <a:rPr lang="en-US" sz="1200" dirty="0"/>
              <a:t>- Store Users’ Credential and Scopes</a:t>
            </a:r>
          </a:p>
          <a:p>
            <a:r>
              <a:rPr lang="en-US" sz="1200" dirty="0"/>
              <a:t>- Stores App Ids, Secrets, and Scopes</a:t>
            </a:r>
            <a:endParaRPr lang="en-CA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19F323-41DE-5452-75BE-23EDB06C7AF5}"/>
              </a:ext>
            </a:extLst>
          </p:cNvPr>
          <p:cNvSpPr/>
          <p:nvPr/>
        </p:nvSpPr>
        <p:spPr>
          <a:xfrm>
            <a:off x="8058106" y="6073818"/>
            <a:ext cx="638203" cy="270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53D8EF-68B1-0E21-7612-0F101247D132}"/>
              </a:ext>
            </a:extLst>
          </p:cNvPr>
          <p:cNvSpPr txBox="1"/>
          <p:nvPr/>
        </p:nvSpPr>
        <p:spPr>
          <a:xfrm>
            <a:off x="8727569" y="6065415"/>
            <a:ext cx="183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Password-based Token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5D1CE3-B4C8-071E-6D8C-26808F0B4BF6}"/>
              </a:ext>
            </a:extLst>
          </p:cNvPr>
          <p:cNvSpPr/>
          <p:nvPr/>
        </p:nvSpPr>
        <p:spPr>
          <a:xfrm>
            <a:off x="8067504" y="6429391"/>
            <a:ext cx="638203" cy="2708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6214CD-90F8-EB8C-FE9A-23CB93C50C58}"/>
              </a:ext>
            </a:extLst>
          </p:cNvPr>
          <p:cNvSpPr txBox="1"/>
          <p:nvPr/>
        </p:nvSpPr>
        <p:spPr>
          <a:xfrm>
            <a:off x="8730170" y="6403857"/>
            <a:ext cx="1970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Client-Secret Base Token</a:t>
            </a:r>
            <a:endParaRPr lang="en-CA" sz="1400" dirty="0">
              <a:solidFill>
                <a:srgbClr val="00B0F0"/>
              </a:solidFill>
            </a:endParaRPr>
          </a:p>
        </p:txBody>
      </p:sp>
      <p:sp>
        <p:nvSpPr>
          <p:cNvPr id="61" name="Cylinder 60">
            <a:extLst>
              <a:ext uri="{FF2B5EF4-FFF2-40B4-BE49-F238E27FC236}">
                <a16:creationId xmlns:a16="http://schemas.microsoft.com/office/drawing/2014/main" id="{31C897AD-317F-AD26-4CEC-2E72BAFDFA1B}"/>
              </a:ext>
            </a:extLst>
          </p:cNvPr>
          <p:cNvSpPr/>
          <p:nvPr/>
        </p:nvSpPr>
        <p:spPr>
          <a:xfrm>
            <a:off x="6156686" y="5696713"/>
            <a:ext cx="674421" cy="7542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Payment</a:t>
            </a:r>
            <a:endParaRPr lang="en-CA" sz="105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B7F34ED-7030-AC08-3D18-B56AB60EE325}"/>
              </a:ext>
            </a:extLst>
          </p:cNvPr>
          <p:cNvCxnSpPr>
            <a:stCxn id="21" idx="2"/>
            <a:endCxn id="61" idx="1"/>
          </p:cNvCxnSpPr>
          <p:nvPr/>
        </p:nvCxnSpPr>
        <p:spPr>
          <a:xfrm>
            <a:off x="6475887" y="4986234"/>
            <a:ext cx="18010" cy="7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ate Placeholder 1">
            <a:extLst>
              <a:ext uri="{FF2B5EF4-FFF2-40B4-BE49-F238E27FC236}">
                <a16:creationId xmlns:a16="http://schemas.microsoft.com/office/drawing/2014/main" id="{72A25D82-0C33-144F-A81D-17A9184E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41E748B-9B31-404A-A42D-77EF7D7A7898}" type="datetime1">
              <a:rPr lang="en-CA" smtClean="0"/>
              <a:t>2025-02-11</a:t>
            </a:fld>
            <a:endParaRPr lang="en-CA" dirty="0"/>
          </a:p>
        </p:txBody>
      </p:sp>
      <p:sp>
        <p:nvSpPr>
          <p:cNvPr id="64" name="Footer Placeholder 2">
            <a:extLst>
              <a:ext uri="{FF2B5EF4-FFF2-40B4-BE49-F238E27FC236}">
                <a16:creationId xmlns:a16="http://schemas.microsoft.com/office/drawing/2014/main" id="{11302032-A4B9-BC0A-6895-9FC93FE6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CA" dirty="0"/>
              <a:t>Md Monjur Ul Hasan</a:t>
            </a:r>
          </a:p>
        </p:txBody>
      </p:sp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25EAF6CD-7537-6801-50BC-FA62F88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D5C5A9-255C-4328-A0A4-6A0FA4C6471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18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204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Monjur ul Hasan</dc:creator>
  <cp:lastModifiedBy>Md. Monjur ul Hasan</cp:lastModifiedBy>
  <cp:revision>6</cp:revision>
  <dcterms:created xsi:type="dcterms:W3CDTF">2025-02-11T16:17:33Z</dcterms:created>
  <dcterms:modified xsi:type="dcterms:W3CDTF">2025-02-11T16:39:01Z</dcterms:modified>
</cp:coreProperties>
</file>