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7" r:id="rId3"/>
    <p:sldId id="289" r:id="rId4"/>
    <p:sldId id="290" r:id="rId5"/>
    <p:sldId id="291" r:id="rId6"/>
    <p:sldId id="297" r:id="rId7"/>
    <p:sldId id="302" r:id="rId8"/>
    <p:sldId id="300" r:id="rId9"/>
    <p:sldId id="299" r:id="rId10"/>
    <p:sldId id="298" r:id="rId11"/>
    <p:sldId id="309" r:id="rId12"/>
    <p:sldId id="301" r:id="rId13"/>
    <p:sldId id="304" r:id="rId14"/>
    <p:sldId id="305" r:id="rId15"/>
    <p:sldId id="303" r:id="rId16"/>
    <p:sldId id="306" r:id="rId17"/>
    <p:sldId id="307" r:id="rId18"/>
    <p:sldId id="30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B7892-13AC-493D-9E67-522265CC42DD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C2A0D-9730-49EF-B73B-961D577C7F2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92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Knows how to connect to the database</a:t>
            </a:r>
          </a:p>
          <a:p>
            <a:r>
              <a:rPr lang="en-US" dirty="0"/>
              <a:t>- Knows the table structures</a:t>
            </a:r>
          </a:p>
          <a:p>
            <a:r>
              <a:rPr lang="en-US" dirty="0"/>
              <a:t>-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A11E-EFFB-4EBB-A26A-BACCDB168A1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046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 date calculation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A11E-EFFB-4EBB-A26A-BACCDB168A1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490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Knows how to calculate bonus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A11E-EFFB-4EBB-A26A-BACCDB168A1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103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Is this pattern of code similar to what you write?</a:t>
            </a:r>
          </a:p>
          <a:p>
            <a:r>
              <a:rPr lang="en-US" dirty="0"/>
              <a:t>   - What is the pattern?</a:t>
            </a:r>
          </a:p>
          <a:p>
            <a:r>
              <a:rPr lang="en-US" dirty="0"/>
              <a:t>- Analyze the code</a:t>
            </a:r>
          </a:p>
          <a:p>
            <a:r>
              <a:rPr lang="en-US" dirty="0"/>
              <a:t>    - Make some database query, and then do some calculation and repeat</a:t>
            </a:r>
          </a:p>
          <a:p>
            <a:r>
              <a:rPr lang="en-US" dirty="0"/>
              <a:t>         - Some calculation are long and some are simple</a:t>
            </a:r>
          </a:p>
          <a:p>
            <a:r>
              <a:rPr lang="en-US" dirty="0"/>
              <a:t>         - The last if does not have any use</a:t>
            </a:r>
          </a:p>
          <a:p>
            <a:r>
              <a:rPr lang="en-US" dirty="0"/>
              <a:t>   - The code works</a:t>
            </a:r>
          </a:p>
          <a:p>
            <a:r>
              <a:rPr lang="en-US" dirty="0"/>
              <a:t>- What does this code do?</a:t>
            </a:r>
          </a:p>
          <a:p>
            <a:r>
              <a:rPr lang="en-US" dirty="0"/>
              <a:t>    - First assignment in your first job?</a:t>
            </a:r>
          </a:p>
          <a:p>
            <a:r>
              <a:rPr lang="en-US" dirty="0"/>
              <a:t>- Rude code</a:t>
            </a:r>
          </a:p>
          <a:p>
            <a:r>
              <a:rPr lang="en-US" dirty="0"/>
              <a:t>    - Why?</a:t>
            </a:r>
          </a:p>
          <a:p>
            <a:r>
              <a:rPr lang="en-US" dirty="0"/>
              <a:t>        - It put together way too much info, responsible for many things</a:t>
            </a:r>
          </a:p>
          <a:p>
            <a:r>
              <a:rPr lang="en-US" dirty="0"/>
              <a:t>        - Breaking SRP rules (Single responsibility principle) =&gt; How many responsibility this function has?</a:t>
            </a:r>
          </a:p>
          <a:p>
            <a:r>
              <a:rPr lang="en-US" dirty="0"/>
              <a:t>               - Making it hard for you to understand</a:t>
            </a:r>
          </a:p>
          <a:p>
            <a:r>
              <a:rPr lang="en-US" dirty="0"/>
              <a:t>               - Making it extremely difficult to change</a:t>
            </a:r>
          </a:p>
          <a:p>
            <a:endParaRPr lang="en-US" dirty="0"/>
          </a:p>
          <a:p>
            <a:r>
              <a:rPr lang="en-US" dirty="0"/>
              <a:t>    - Where will you get this rude code?</a:t>
            </a:r>
          </a:p>
          <a:p>
            <a:r>
              <a:rPr lang="en-US" dirty="0"/>
              <a:t>    - What is wrong with this code? (For tomorrow)</a:t>
            </a:r>
          </a:p>
          <a:p>
            <a:endParaRPr lang="en-US" dirty="0"/>
          </a:p>
          <a:p>
            <a:r>
              <a:rPr lang="en-US" dirty="0"/>
              <a:t>-  What can be a good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A11E-EFFB-4EBB-A26A-BACCDB168A1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369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1A11E-EFFB-4EBB-A26A-BACCDB168A1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4954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B0D4-FB26-74D5-8D0D-BD3957A3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9B62B-E964-2439-0BB2-D96997B62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FFE9-0F6A-6B4E-34CD-34AB1853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6F36E-153F-69AD-2626-D85301A9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A3962-170E-A22D-5BE9-D9B85E3E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7852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AE7D-101A-9C47-D131-72CE2562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1D090-A88C-DBE2-4F58-D503B893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8AB33-D1B6-3F2A-600A-72A2B307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23795-2C99-F2A3-38BA-346694B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EDA0-8A5E-0D45-3475-CD229AB0B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428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A6A86-6EE9-EA48-14A9-7021CDE71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506EE-C3E5-1B9E-F84C-2716EC1EB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EC83-C2C3-0A11-72E6-1979D960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7D755-14C9-5DF1-BC00-6E5FD652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2586C-3F41-A699-2FC5-25DC29E8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7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A17C-6FC8-EED0-AFC3-548C8BD9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5ED1-D208-A043-D32C-1D1EEE51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678C3-51BA-3339-58B6-60FAEDFB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FA3A1-9517-D401-A633-2738E23C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28E8-F99F-CA43-8788-63977CD7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2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C89D-F97E-7662-810A-450C0D8D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31576-E9EB-822E-1588-1AEB919CF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2F40-6A11-E17B-A7C5-9F20F4EC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1127-1D52-10B2-663D-F91A74EA8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47374-981A-F312-34F0-9D1042C7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72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D53E-7975-2CA2-D322-2B9DAA5EB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5816-B89D-4E6C-CDCE-3BA84A64C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58A97-B2C8-86EC-F83C-0F1DD5EC2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2BE1-0DBC-8E24-F82E-BE4F81BE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390C6-845C-84DF-F6B4-04F7C7CA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57F1-BA1D-023C-AFD6-18C72374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24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30C2-456F-6339-BEFC-E48C768A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55367-043D-CE02-4FF9-3A9466A04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4A1CF5-E6F9-C2FA-3F52-E63AA5759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8C061-8823-58B6-C4EE-6A15D2336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B974AF-8E5C-0AD4-E54F-894A93CE8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E0DCD-B91F-EBF0-08A3-4C4699FB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2BDA4-D2D9-BF6D-FB8E-7E6057E2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D7F2D-8F62-6693-F6EB-AD9A3C7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67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3366-C47B-51EA-37B2-F00C895A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678E4-D40C-F91C-ABE4-7A1BBB2D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CCB62-6FE0-94A7-B2B4-827F3EB4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3F38-7AF1-9854-B29F-B1060792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573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3E544-0A7E-6799-F96E-58B33E1C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11177-C42A-3E84-DB14-69628D29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74E6-0E4B-C163-308B-745DDD19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30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6176-8BB2-BDFA-1B62-8159F1AF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193F-3169-F79E-13C5-B1FE56585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960BE-F2F0-8BE7-59A6-6049E42F6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8396D-24F3-E754-8997-15E1B024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10B8-6E85-4127-5D82-8795ADD2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79D18-B901-AFAB-F70D-B584B676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5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03A5-58D7-61EA-3D01-2D0EACBD1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50905-53A7-33A8-F7D5-64E4B68E4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2414F-4EA0-F400-A3AE-7CBF418E8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FD67-91B0-8049-452D-21792506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DD17A-E64B-84F8-2A91-EAA6C2417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02410-FB8C-CB4F-2512-005EF942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912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6AA2D-1668-A2FC-39EA-87BDE8E24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A2ED3-F28C-FEC5-1537-16A1A1CAC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02BC2-37F9-5987-5CEA-C6440A2C8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4D227D-002C-48AB-8338-6B43DF7348BF}" type="datetimeFigureOut">
              <a:rPr lang="en-CA" smtClean="0"/>
              <a:t>2023-12-19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A4C37-A0BB-1BEA-5896-2E3E62EB1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AA2C2-434F-10CF-1AB1-74267A062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19E56-EDA0-4877-9E55-FC899BA80A9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324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ED75-BB0E-A692-83BD-6E468399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927225"/>
            <a:ext cx="9144000" cy="238760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Application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238097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B53AFA7E-3D09-998B-BE7B-B05D23172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114" y="1102360"/>
            <a:ext cx="4477096" cy="4448605"/>
          </a:xfrm>
          <a:prstGeom prst="rect">
            <a:avLst/>
          </a:prstGeom>
        </p:spPr>
      </p:pic>
      <p:pic>
        <p:nvPicPr>
          <p:cNvPr id="7" name="Picture 6" descr="Diagram of a diagram of a clean architecture&#10;&#10;Description automatically generated">
            <a:extLst>
              <a:ext uri="{FF2B5EF4-FFF2-40B4-BE49-F238E27FC236}">
                <a16:creationId xmlns:a16="http://schemas.microsoft.com/office/drawing/2014/main" id="{AE9B0825-5DA4-0145-97AD-E5C3456A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90" y="1102360"/>
            <a:ext cx="6057007" cy="444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7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73F77A-06DE-2868-79A1-2B5CFDEA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564" y="439072"/>
            <a:ext cx="2941234" cy="61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57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0C6-BD1A-216B-501D-9A0E9B5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Other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0D903-CF68-E00D-DFAD-C17F614E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Monolith</a:t>
            </a:r>
          </a:p>
          <a:p>
            <a:r>
              <a:rPr lang="en-CA" dirty="0">
                <a:solidFill>
                  <a:schemeClr val="bg1"/>
                </a:solidFill>
              </a:rPr>
              <a:t>MVC</a:t>
            </a:r>
          </a:p>
          <a:p>
            <a:r>
              <a:rPr lang="en-CA" dirty="0">
                <a:solidFill>
                  <a:schemeClr val="bg1"/>
                </a:solidFill>
              </a:rPr>
              <a:t>Hexagonal</a:t>
            </a:r>
          </a:p>
          <a:p>
            <a:r>
              <a:rPr lang="en-CA" dirty="0">
                <a:solidFill>
                  <a:schemeClr val="bg1"/>
                </a:solidFill>
              </a:rPr>
              <a:t>Four Tier</a:t>
            </a:r>
          </a:p>
          <a:p>
            <a:r>
              <a:rPr lang="en-CA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98978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ED75-BB0E-A692-83BD-6E468399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927225"/>
            <a:ext cx="9144000" cy="238760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Unit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79277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roduct testing&#10;&#10;Description automatically generated">
            <a:extLst>
              <a:ext uri="{FF2B5EF4-FFF2-40B4-BE49-F238E27FC236}">
                <a16:creationId xmlns:a16="http://schemas.microsoft.com/office/drawing/2014/main" id="{F860153E-141D-4030-7BB8-EC615DF06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016"/>
            <a:ext cx="12192000" cy="677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37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E0C6-BD1A-216B-501D-9A0E9B5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Folder Architecture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84AC6FE4-7AE2-5E2E-AD10-F4742DB3D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26" y="1881598"/>
            <a:ext cx="3721948" cy="368383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15CF06-6F5A-D56C-B28A-640828C6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920" y="259457"/>
            <a:ext cx="2941234" cy="618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8468727-63BE-4191-B4A6-C30C82C0E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EFE0C6-BD1A-216B-501D-9A0E9B56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12454"/>
            <a:ext cx="2381250" cy="2101850"/>
          </a:xfrm>
        </p:spPr>
        <p:txBody>
          <a:bodyPr>
            <a:norm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Test Structures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355BB6-1BB8-4828-B246-CFB31742D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3483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52A9B9-B2B3-46F0-9D53-0EFF9905B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245238" y="1452646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39502D-419D-65EC-E625-0800C84FA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244" y="216511"/>
            <a:ext cx="3243262" cy="2101850"/>
          </a:xfrm>
        </p:spPr>
        <p:txBody>
          <a:bodyPr anchor="ctr">
            <a:normAutofit/>
          </a:bodyPr>
          <a:lstStyle/>
          <a:p>
            <a:r>
              <a:rPr lang="en-CA" sz="1700" dirty="0">
                <a:solidFill>
                  <a:schemeClr val="bg1"/>
                </a:solidFill>
              </a:rPr>
              <a:t>Setup</a:t>
            </a:r>
          </a:p>
          <a:p>
            <a:r>
              <a:rPr lang="en-CA" sz="1700" dirty="0">
                <a:solidFill>
                  <a:schemeClr val="bg1"/>
                </a:solidFill>
              </a:rPr>
              <a:t>Test</a:t>
            </a:r>
          </a:p>
          <a:p>
            <a:pPr lvl="1"/>
            <a:r>
              <a:rPr lang="en-CA" sz="1700" dirty="0">
                <a:solidFill>
                  <a:schemeClr val="bg1"/>
                </a:solidFill>
              </a:rPr>
              <a:t>Fact</a:t>
            </a:r>
          </a:p>
          <a:p>
            <a:pPr lvl="1"/>
            <a:r>
              <a:rPr lang="en-CA" sz="1700" dirty="0">
                <a:solidFill>
                  <a:schemeClr val="bg1"/>
                </a:solidFill>
              </a:rPr>
              <a:t>Theory</a:t>
            </a:r>
          </a:p>
          <a:p>
            <a:r>
              <a:rPr lang="en-CA" sz="1700" dirty="0">
                <a:solidFill>
                  <a:schemeClr val="bg1"/>
                </a:solidFill>
              </a:rPr>
              <a:t>Teardown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05E65B-6711-F44A-BA52-894ABDADD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55" b="-525"/>
          <a:stretch/>
        </p:blipFill>
        <p:spPr>
          <a:xfrm>
            <a:off x="16349" y="2077876"/>
            <a:ext cx="6400781" cy="4709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6D4BC0-1F7B-2D37-834B-A813C56AE5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186"/>
          <a:stretch/>
        </p:blipFill>
        <p:spPr>
          <a:xfrm>
            <a:off x="6591299" y="1"/>
            <a:ext cx="56007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8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98F4-B68D-C0F6-3D52-491CF74F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Function Name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0543-4E67-1F83-1841-D15F0859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1690688"/>
            <a:ext cx="11643360" cy="5258752"/>
          </a:xfrm>
        </p:spPr>
        <p:txBody>
          <a:bodyPr>
            <a:normAutofit/>
          </a:bodyPr>
          <a:lstStyle/>
          <a:p>
            <a:r>
              <a:rPr lang="en-CA" b="1" dirty="0" err="1">
                <a:solidFill>
                  <a:schemeClr val="bg1"/>
                </a:solidFill>
              </a:rPr>
              <a:t>MethodName_StateUnderTest_ExpectedBehavior</a:t>
            </a:r>
            <a:endParaRPr lang="en-CA" b="1" dirty="0">
              <a:solidFill>
                <a:schemeClr val="bg1"/>
              </a:solidFill>
            </a:endParaRPr>
          </a:p>
          <a:p>
            <a:pPr lvl="1"/>
            <a:r>
              <a:rPr lang="en-CA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CalculateTotal_WithValidInputs_ReturnsCorrectResult</a:t>
            </a:r>
            <a:r>
              <a:rPr lang="en-CA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b="1" dirty="0" err="1">
                <a:solidFill>
                  <a:schemeClr val="bg1"/>
                </a:solidFill>
              </a:rPr>
              <a:t>MethodNameShould_ExpectedBehavior</a:t>
            </a:r>
            <a:r>
              <a:rPr lang="en-CA" b="1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CA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SaveOrderShould_ThrowExceptionIfInvalidInput</a:t>
            </a:r>
            <a:r>
              <a:rPr lang="en-CA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b="1" dirty="0" err="1">
                <a:solidFill>
                  <a:schemeClr val="bg1"/>
                </a:solidFill>
              </a:rPr>
              <a:t>UnitOfWork</a:t>
            </a:r>
            <a:r>
              <a:rPr lang="en-CA" b="1" dirty="0">
                <a:solidFill>
                  <a:schemeClr val="bg1"/>
                </a:solidFill>
              </a:rPr>
              <a:t>__</a:t>
            </a:r>
            <a:r>
              <a:rPr lang="en-CA" b="1" dirty="0" err="1">
                <a:solidFill>
                  <a:schemeClr val="bg1"/>
                </a:solidFill>
              </a:rPr>
              <a:t>Scenario_ExpectedResult</a:t>
            </a:r>
            <a:r>
              <a:rPr lang="en-CA" b="1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CA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UserService_GetUserById_InvalidId_ReturnsNull</a:t>
            </a:r>
            <a:r>
              <a:rPr lang="en-CA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b="1" dirty="0" err="1">
                <a:solidFill>
                  <a:schemeClr val="bg1"/>
                </a:solidFill>
              </a:rPr>
              <a:t>Should_ExpectedBehavior_WhenState</a:t>
            </a:r>
            <a:endParaRPr lang="en-CA" b="1" dirty="0">
              <a:solidFill>
                <a:schemeClr val="bg1"/>
              </a:solidFill>
            </a:endParaRPr>
          </a:p>
          <a:p>
            <a:pPr lvl="1"/>
            <a:r>
              <a:rPr lang="en-CA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SortArray_ShouldReturnSortedArray_WhenUnsorted</a:t>
            </a:r>
            <a:r>
              <a:rPr lang="en-CA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CA" b="1" dirty="0" err="1">
                <a:solidFill>
                  <a:schemeClr val="bg1"/>
                </a:solidFill>
              </a:rPr>
              <a:t>MethodName_ReturnValue_Condition</a:t>
            </a:r>
            <a:endParaRPr lang="en-CA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CA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DivideNumber_ReturnCorrectResult_WhenBothPositiive</a:t>
            </a:r>
            <a:r>
              <a:rPr lang="en-CA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CA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DivideNumber_ThrowException_WhenDonomeZero</a:t>
            </a:r>
            <a:r>
              <a:rPr lang="en-CA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CA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58738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98F4-B68D-C0F6-3D52-491CF74F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Function Structures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9D56E-4A4D-A1A5-F941-4B37A09AB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312" y="2163128"/>
            <a:ext cx="8206423" cy="345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959FA-D625-2713-EE3E-0704F958B667}"/>
              </a:ext>
            </a:extLst>
          </p:cNvPr>
          <p:cNvSpPr txBox="1"/>
          <p:nvPr/>
        </p:nvSpPr>
        <p:spPr>
          <a:xfrm>
            <a:off x="628650" y="178902"/>
            <a:ext cx="10934699" cy="2557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public void Decision2022(int b)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try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Connection c = </a:t>
            </a:r>
            <a:r>
              <a:rPr lang="en-CA" sz="2400" dirty="0" err="1">
                <a:solidFill>
                  <a:schemeClr val="bg1"/>
                </a:solidFill>
              </a:rPr>
              <a:t>DriverManager.getConnection</a:t>
            </a:r>
            <a:r>
              <a:rPr lang="en-CA" sz="2400" dirty="0">
                <a:solidFill>
                  <a:schemeClr val="bg1"/>
                </a:solidFill>
              </a:rPr>
              <a:t>("</a:t>
            </a:r>
            <a:r>
              <a:rPr lang="en-CA" sz="2400" dirty="0" err="1">
                <a:solidFill>
                  <a:schemeClr val="bg1"/>
                </a:solidFill>
              </a:rPr>
              <a:t>jdbc:mysql</a:t>
            </a:r>
            <a:r>
              <a:rPr lang="en-CA" sz="2400" dirty="0">
                <a:solidFill>
                  <a:schemeClr val="bg1"/>
                </a:solidFill>
              </a:rPr>
              <a:t>://localhost:3306/employees", "username", "password");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Statement d = </a:t>
            </a:r>
            <a:r>
              <a:rPr lang="en-CA" sz="2400" dirty="0" err="1">
                <a:solidFill>
                  <a:schemeClr val="bg1"/>
                </a:solidFill>
              </a:rPr>
              <a:t>c.createStatement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e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COUNT(*) FROM writeups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int f = </a:t>
            </a:r>
            <a:r>
              <a:rPr lang="en-CA" sz="2400" dirty="0" err="1">
                <a:solidFill>
                  <a:schemeClr val="bg1"/>
                </a:solidFill>
              </a:rPr>
              <a:t>e.getInt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g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employees WHERE id = " + b);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if (</a:t>
            </a:r>
            <a:r>
              <a:rPr lang="en-CA" sz="2400" dirty="0" err="1">
                <a:solidFill>
                  <a:schemeClr val="bg1"/>
                </a:solidFill>
              </a:rPr>
              <a:t>g.next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String h =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("name");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Date 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g.getDate</a:t>
            </a:r>
            <a:r>
              <a:rPr lang="en-CA" sz="2400" dirty="0">
                <a:solidFill>
                  <a:schemeClr val="bg1"/>
                </a:solidFill>
              </a:rPr>
              <a:t>("start");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Calendar j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j.setTime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Calendar k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l = </a:t>
            </a:r>
            <a:r>
              <a:rPr lang="en-CA" sz="2400" dirty="0" err="1">
                <a:solidFill>
                  <a:schemeClr val="bg1"/>
                </a:solidFill>
              </a:rPr>
              <a:t>k.get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m = </a:t>
            </a:r>
            <a:r>
              <a:rPr lang="en-CA" sz="2400" dirty="0" err="1">
                <a:solidFill>
                  <a:schemeClr val="bg1"/>
                </a:solidFill>
              </a:rPr>
              <a:t>j.get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int n = l - m;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o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SUM(duration) FROM </a:t>
            </a:r>
            <a:r>
              <a:rPr lang="en-CA" sz="2400" dirty="0" err="1">
                <a:solidFill>
                  <a:schemeClr val="bg1"/>
                </a:solidFill>
              </a:rPr>
              <a:t>unpaid_leave</a:t>
            </a:r>
            <a:r>
              <a:rPr lang="en-CA" sz="2400" dirty="0">
                <a:solidFill>
                  <a:schemeClr val="bg1"/>
                </a:solidFill>
              </a:rPr>
              <a:t>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p = </a:t>
            </a:r>
            <a:r>
              <a:rPr lang="en-CA" sz="2400" dirty="0" err="1">
                <a:solidFill>
                  <a:schemeClr val="bg1"/>
                </a:solidFill>
              </a:rPr>
              <a:t>o.getInt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n -= p;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q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payment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ORDER BY month DESC LIMIT 1");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if (</a:t>
            </a:r>
            <a:r>
              <a:rPr lang="en-CA" sz="2400" dirty="0" err="1">
                <a:solidFill>
                  <a:schemeClr val="bg1"/>
                </a:solidFill>
              </a:rPr>
              <a:t>q.next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double r = </a:t>
            </a:r>
            <a:r>
              <a:rPr lang="en-CA" sz="2400" dirty="0" err="1">
                <a:solidFill>
                  <a:schemeClr val="bg1"/>
                </a:solidFill>
              </a:rPr>
              <a:t>q.getDouble</a:t>
            </a:r>
            <a:r>
              <a:rPr lang="en-CA" sz="2400" dirty="0">
                <a:solidFill>
                  <a:schemeClr val="bg1"/>
                </a:solidFill>
              </a:rPr>
              <a:t>("salary");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    if (!f &amp;&amp; n &gt; 3 )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s = r + r*0.10;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  <a:r>
              <a:rPr lang="en-CA" sz="2400" dirty="0" err="1">
                <a:solidFill>
                  <a:schemeClr val="bg1"/>
                </a:solidFill>
              </a:rPr>
              <a:t>d.executeUpdate</a:t>
            </a:r>
            <a:r>
              <a:rPr lang="en-CA" sz="2400" dirty="0">
                <a:solidFill>
                  <a:schemeClr val="bg1"/>
                </a:solidFill>
              </a:rPr>
              <a:t>("UPDATE payment SET salary = " + s + "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AND month = '" + </a:t>
            </a:r>
            <a:r>
              <a:rPr lang="en-CA" sz="2400" dirty="0" err="1">
                <a:solidFill>
                  <a:schemeClr val="bg1"/>
                </a:solidFill>
              </a:rPr>
              <a:t>q.getString</a:t>
            </a:r>
            <a:r>
              <a:rPr lang="en-CA" sz="2400" dirty="0">
                <a:solidFill>
                  <a:schemeClr val="bg1"/>
                </a:solidFill>
              </a:rPr>
              <a:t>("month")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r>
              <a:rPr lang="en-CA" sz="2400" dirty="0" err="1">
                <a:solidFill>
                  <a:schemeClr val="bg1"/>
                </a:solidFill>
              </a:rPr>
              <a:t>structureResult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standard FROM structure WHERE position = '" +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("position")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if (</a:t>
            </a:r>
            <a:r>
              <a:rPr lang="en-CA" sz="2400" dirty="0" err="1">
                <a:solidFill>
                  <a:schemeClr val="bg1"/>
                </a:solidFill>
              </a:rPr>
              <a:t>structureResult.next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structureResult.getDouble</a:t>
            </a:r>
            <a:r>
              <a:rPr lang="en-CA" sz="2400" dirty="0">
                <a:solidFill>
                  <a:schemeClr val="bg1"/>
                </a:solidFill>
              </a:rPr>
              <a:t>("standard");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newSalary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* 1.10;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structureResult.close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System.out.println</a:t>
            </a:r>
            <a:r>
              <a:rPr lang="en-CA" sz="2400" dirty="0">
                <a:solidFill>
                  <a:schemeClr val="bg1"/>
                </a:solidFill>
              </a:rPr>
              <a:t>("Employee with ID " + b + " not found.");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g.close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d.close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c.close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 catch (</a:t>
            </a:r>
            <a:r>
              <a:rPr lang="en-CA" sz="2400" dirty="0" err="1">
                <a:solidFill>
                  <a:schemeClr val="bg1"/>
                </a:solidFill>
              </a:rPr>
              <a:t>SQLException</a:t>
            </a:r>
            <a:r>
              <a:rPr lang="en-CA" sz="2400" dirty="0">
                <a:solidFill>
                  <a:schemeClr val="bg1"/>
                </a:solidFill>
              </a:rPr>
              <a:t> t)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t.printStackTrace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235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959FA-D625-2713-EE3E-0704F958B667}"/>
              </a:ext>
            </a:extLst>
          </p:cNvPr>
          <p:cNvSpPr txBox="1"/>
          <p:nvPr/>
        </p:nvSpPr>
        <p:spPr>
          <a:xfrm>
            <a:off x="449745" y="-6625854"/>
            <a:ext cx="10934699" cy="2557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public void Decision2022(int b)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try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Connection c = </a:t>
            </a:r>
            <a:r>
              <a:rPr lang="en-CA" sz="2400" dirty="0" err="1">
                <a:solidFill>
                  <a:schemeClr val="bg1"/>
                </a:solidFill>
              </a:rPr>
              <a:t>DriverManager.getConnection</a:t>
            </a:r>
            <a:r>
              <a:rPr lang="en-CA" sz="2400" dirty="0">
                <a:solidFill>
                  <a:schemeClr val="bg1"/>
                </a:solidFill>
              </a:rPr>
              <a:t>("</a:t>
            </a:r>
            <a:r>
              <a:rPr lang="en-CA" sz="2400" dirty="0" err="1">
                <a:solidFill>
                  <a:schemeClr val="bg1"/>
                </a:solidFill>
              </a:rPr>
              <a:t>jdbc:mysql</a:t>
            </a:r>
            <a:r>
              <a:rPr lang="en-CA" sz="2400" dirty="0">
                <a:solidFill>
                  <a:schemeClr val="bg1"/>
                </a:solidFill>
              </a:rPr>
              <a:t>://localhost:3306/employees", "username", "password");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Statement d = </a:t>
            </a:r>
            <a:r>
              <a:rPr lang="en-CA" sz="2400" dirty="0" err="1">
                <a:solidFill>
                  <a:schemeClr val="bg1"/>
                </a:solidFill>
              </a:rPr>
              <a:t>c.createStatement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e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COUNT(*) FROM writeups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int f = </a:t>
            </a:r>
            <a:r>
              <a:rPr lang="en-CA" sz="2400" dirty="0" err="1">
                <a:solidFill>
                  <a:schemeClr val="bg1"/>
                </a:solidFill>
              </a:rPr>
              <a:t>e.getInt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g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employees WHERE id = " + b);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if (</a:t>
            </a:r>
            <a:r>
              <a:rPr lang="en-CA" sz="2400" dirty="0" err="1">
                <a:solidFill>
                  <a:schemeClr val="bg1"/>
                </a:solidFill>
              </a:rPr>
              <a:t>g.next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String h =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("name");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Date 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g.getDate</a:t>
            </a:r>
            <a:r>
              <a:rPr lang="en-CA" sz="2400" dirty="0">
                <a:solidFill>
                  <a:schemeClr val="bg1"/>
                </a:solidFill>
              </a:rPr>
              <a:t>("start");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Calendar j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j.setTime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Calendar k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l = </a:t>
            </a:r>
            <a:r>
              <a:rPr lang="en-CA" sz="2400" dirty="0" err="1">
                <a:solidFill>
                  <a:schemeClr val="bg1"/>
                </a:solidFill>
              </a:rPr>
              <a:t>k.get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m = </a:t>
            </a:r>
            <a:r>
              <a:rPr lang="en-CA" sz="2400" dirty="0" err="1">
                <a:solidFill>
                  <a:schemeClr val="bg1"/>
                </a:solidFill>
              </a:rPr>
              <a:t>j.get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int n = l - m;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o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SUM(duration) FROM </a:t>
            </a:r>
            <a:r>
              <a:rPr lang="en-CA" sz="2400" dirty="0" err="1">
                <a:solidFill>
                  <a:schemeClr val="bg1"/>
                </a:solidFill>
              </a:rPr>
              <a:t>unpaid_leave</a:t>
            </a:r>
            <a:r>
              <a:rPr lang="en-CA" sz="2400" dirty="0">
                <a:solidFill>
                  <a:schemeClr val="bg1"/>
                </a:solidFill>
              </a:rPr>
              <a:t>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p = </a:t>
            </a:r>
            <a:r>
              <a:rPr lang="en-CA" sz="2400" dirty="0" err="1">
                <a:solidFill>
                  <a:schemeClr val="bg1"/>
                </a:solidFill>
              </a:rPr>
              <a:t>o.getInt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n -= p;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q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payment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ORDER BY month DESC LIMIT 1");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if (</a:t>
            </a:r>
            <a:r>
              <a:rPr lang="en-CA" sz="2400" dirty="0" err="1">
                <a:solidFill>
                  <a:schemeClr val="bg1"/>
                </a:solidFill>
              </a:rPr>
              <a:t>q.next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double r = </a:t>
            </a:r>
            <a:r>
              <a:rPr lang="en-CA" sz="2400" dirty="0" err="1">
                <a:solidFill>
                  <a:schemeClr val="bg1"/>
                </a:solidFill>
              </a:rPr>
              <a:t>q.getDouble</a:t>
            </a:r>
            <a:r>
              <a:rPr lang="en-CA" sz="2400" dirty="0">
                <a:solidFill>
                  <a:schemeClr val="bg1"/>
                </a:solidFill>
              </a:rPr>
              <a:t>("salary");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    if (!f &amp;&amp; n &gt; 3 )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s = r + r*0.10;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  <a:r>
              <a:rPr lang="en-CA" sz="2400" dirty="0" err="1">
                <a:solidFill>
                  <a:schemeClr val="bg1"/>
                </a:solidFill>
              </a:rPr>
              <a:t>d.executeUpdate</a:t>
            </a:r>
            <a:r>
              <a:rPr lang="en-CA" sz="2400" dirty="0">
                <a:solidFill>
                  <a:schemeClr val="bg1"/>
                </a:solidFill>
              </a:rPr>
              <a:t>("UPDATE payment SET salary = " + s + "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AND month = '" + </a:t>
            </a:r>
            <a:r>
              <a:rPr lang="en-CA" sz="2400" dirty="0" err="1">
                <a:solidFill>
                  <a:schemeClr val="bg1"/>
                </a:solidFill>
              </a:rPr>
              <a:t>q.getString</a:t>
            </a:r>
            <a:r>
              <a:rPr lang="en-CA" sz="2400" dirty="0">
                <a:solidFill>
                  <a:schemeClr val="bg1"/>
                </a:solidFill>
              </a:rPr>
              <a:t>("month")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r>
              <a:rPr lang="en-CA" sz="2400" dirty="0" err="1">
                <a:solidFill>
                  <a:schemeClr val="bg1"/>
                </a:solidFill>
              </a:rPr>
              <a:t>structureResult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standard FROM structure WHERE position = '" +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("position")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if (</a:t>
            </a:r>
            <a:r>
              <a:rPr lang="en-CA" sz="2400" dirty="0" err="1">
                <a:solidFill>
                  <a:schemeClr val="bg1"/>
                </a:solidFill>
              </a:rPr>
              <a:t>structureResult.next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structureResult.getDouble</a:t>
            </a:r>
            <a:r>
              <a:rPr lang="en-CA" sz="2400" dirty="0">
                <a:solidFill>
                  <a:schemeClr val="bg1"/>
                </a:solidFill>
              </a:rPr>
              <a:t>("standard");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newSalary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* 1.10;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structureResult.close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System.out.println</a:t>
            </a:r>
            <a:r>
              <a:rPr lang="en-CA" sz="2400" dirty="0">
                <a:solidFill>
                  <a:schemeClr val="bg1"/>
                </a:solidFill>
              </a:rPr>
              <a:t>("Employee with ID " + b + " not found.");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g.close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d.close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c.close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 catch (</a:t>
            </a:r>
            <a:r>
              <a:rPr lang="en-CA" sz="2400" dirty="0" err="1">
                <a:solidFill>
                  <a:schemeClr val="bg1"/>
                </a:solidFill>
              </a:rPr>
              <a:t>SQLException</a:t>
            </a:r>
            <a:r>
              <a:rPr lang="en-CA" sz="2400" dirty="0">
                <a:solidFill>
                  <a:schemeClr val="bg1"/>
                </a:solidFill>
              </a:rPr>
              <a:t> t)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t.printStackTrace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831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959FA-D625-2713-EE3E-0704F958B667}"/>
              </a:ext>
            </a:extLst>
          </p:cNvPr>
          <p:cNvSpPr txBox="1"/>
          <p:nvPr/>
        </p:nvSpPr>
        <p:spPr>
          <a:xfrm>
            <a:off x="628650" y="-13344707"/>
            <a:ext cx="10934699" cy="2557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public void Decision2022(int b)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try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Connection c = </a:t>
            </a:r>
            <a:r>
              <a:rPr lang="en-CA" sz="2400" dirty="0" err="1">
                <a:solidFill>
                  <a:schemeClr val="bg1"/>
                </a:solidFill>
              </a:rPr>
              <a:t>DriverManager.getConnection</a:t>
            </a:r>
            <a:r>
              <a:rPr lang="en-CA" sz="2400" dirty="0">
                <a:solidFill>
                  <a:schemeClr val="bg1"/>
                </a:solidFill>
              </a:rPr>
              <a:t>("</a:t>
            </a:r>
            <a:r>
              <a:rPr lang="en-CA" sz="2400" dirty="0" err="1">
                <a:solidFill>
                  <a:schemeClr val="bg1"/>
                </a:solidFill>
              </a:rPr>
              <a:t>jdbc:mysql</a:t>
            </a:r>
            <a:r>
              <a:rPr lang="en-CA" sz="2400" dirty="0">
                <a:solidFill>
                  <a:schemeClr val="bg1"/>
                </a:solidFill>
              </a:rPr>
              <a:t>://localhost:3306/employees", "username", "password");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Statement d = </a:t>
            </a:r>
            <a:r>
              <a:rPr lang="en-CA" sz="2400" dirty="0" err="1">
                <a:solidFill>
                  <a:schemeClr val="bg1"/>
                </a:solidFill>
              </a:rPr>
              <a:t>c.createStatement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e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COUNT(*) FROM writeups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int f = </a:t>
            </a:r>
            <a:r>
              <a:rPr lang="en-CA" sz="2400" dirty="0" err="1">
                <a:solidFill>
                  <a:schemeClr val="bg1"/>
                </a:solidFill>
              </a:rPr>
              <a:t>e.getInt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g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employees WHERE id = " + b);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if (</a:t>
            </a:r>
            <a:r>
              <a:rPr lang="en-CA" sz="2400" dirty="0" err="1">
                <a:solidFill>
                  <a:schemeClr val="bg1"/>
                </a:solidFill>
              </a:rPr>
              <a:t>g.next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String h =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("name");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Date 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g.getDate</a:t>
            </a:r>
            <a:r>
              <a:rPr lang="en-CA" sz="2400" dirty="0">
                <a:solidFill>
                  <a:schemeClr val="bg1"/>
                </a:solidFill>
              </a:rPr>
              <a:t>("start");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Calendar j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j.setTime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Calendar k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l = </a:t>
            </a:r>
            <a:r>
              <a:rPr lang="en-CA" sz="2400" dirty="0" err="1">
                <a:solidFill>
                  <a:schemeClr val="bg1"/>
                </a:solidFill>
              </a:rPr>
              <a:t>k.get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m = </a:t>
            </a:r>
            <a:r>
              <a:rPr lang="en-CA" sz="2400" dirty="0" err="1">
                <a:solidFill>
                  <a:schemeClr val="bg1"/>
                </a:solidFill>
              </a:rPr>
              <a:t>j.get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int n = l - m;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o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SUM(duration) FROM </a:t>
            </a:r>
            <a:r>
              <a:rPr lang="en-CA" sz="2400" dirty="0" err="1">
                <a:solidFill>
                  <a:schemeClr val="bg1"/>
                </a:solidFill>
              </a:rPr>
              <a:t>unpaid_leave</a:t>
            </a:r>
            <a:r>
              <a:rPr lang="en-CA" sz="2400" dirty="0">
                <a:solidFill>
                  <a:schemeClr val="bg1"/>
                </a:solidFill>
              </a:rPr>
              <a:t>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p = </a:t>
            </a:r>
            <a:r>
              <a:rPr lang="en-CA" sz="2400" dirty="0" err="1">
                <a:solidFill>
                  <a:schemeClr val="bg1"/>
                </a:solidFill>
              </a:rPr>
              <a:t>o.getInt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n -= p;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q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payment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ORDER BY month DESC LIMIT 1");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if (</a:t>
            </a:r>
            <a:r>
              <a:rPr lang="en-CA" sz="2400" dirty="0" err="1">
                <a:solidFill>
                  <a:schemeClr val="bg1"/>
                </a:solidFill>
              </a:rPr>
              <a:t>q.next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double r = </a:t>
            </a:r>
            <a:r>
              <a:rPr lang="en-CA" sz="2400" dirty="0" err="1">
                <a:solidFill>
                  <a:schemeClr val="bg1"/>
                </a:solidFill>
              </a:rPr>
              <a:t>q.getDouble</a:t>
            </a:r>
            <a:r>
              <a:rPr lang="en-CA" sz="2400" dirty="0">
                <a:solidFill>
                  <a:schemeClr val="bg1"/>
                </a:solidFill>
              </a:rPr>
              <a:t>("salary");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    if (!f &amp;&amp; n &gt; 3 )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s = r + r*0.10;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  <a:r>
              <a:rPr lang="en-CA" sz="2400" dirty="0" err="1">
                <a:solidFill>
                  <a:schemeClr val="bg1"/>
                </a:solidFill>
              </a:rPr>
              <a:t>d.executeUpdate</a:t>
            </a:r>
            <a:r>
              <a:rPr lang="en-CA" sz="2400" dirty="0">
                <a:solidFill>
                  <a:schemeClr val="bg1"/>
                </a:solidFill>
              </a:rPr>
              <a:t>("UPDATE payment SET salary = " + s + "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AND month = '" + </a:t>
            </a:r>
            <a:r>
              <a:rPr lang="en-CA" sz="2400" dirty="0" err="1">
                <a:solidFill>
                  <a:schemeClr val="bg1"/>
                </a:solidFill>
              </a:rPr>
              <a:t>q.getString</a:t>
            </a:r>
            <a:r>
              <a:rPr lang="en-CA" sz="2400" dirty="0">
                <a:solidFill>
                  <a:schemeClr val="bg1"/>
                </a:solidFill>
              </a:rPr>
              <a:t>("month")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r>
              <a:rPr lang="en-CA" sz="2400" dirty="0" err="1">
                <a:solidFill>
                  <a:schemeClr val="bg1"/>
                </a:solidFill>
              </a:rPr>
              <a:t>structureResult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standard FROM structure WHERE position = '" +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("position")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if (</a:t>
            </a:r>
            <a:r>
              <a:rPr lang="en-CA" sz="2400" dirty="0" err="1">
                <a:solidFill>
                  <a:schemeClr val="bg1"/>
                </a:solidFill>
              </a:rPr>
              <a:t>structureResult.next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structureResult.getDouble</a:t>
            </a:r>
            <a:r>
              <a:rPr lang="en-CA" sz="2400" dirty="0">
                <a:solidFill>
                  <a:schemeClr val="bg1"/>
                </a:solidFill>
              </a:rPr>
              <a:t>("standard");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newSalary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* 1.10;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structureResult.close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System.out.println</a:t>
            </a:r>
            <a:r>
              <a:rPr lang="en-CA" sz="2400" dirty="0">
                <a:solidFill>
                  <a:schemeClr val="bg1"/>
                </a:solidFill>
              </a:rPr>
              <a:t>("Employee with ID " + b + " not found.");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g.close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d.close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c.close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 catch (</a:t>
            </a:r>
            <a:r>
              <a:rPr lang="en-CA" sz="2400" dirty="0" err="1">
                <a:solidFill>
                  <a:schemeClr val="bg1"/>
                </a:solidFill>
              </a:rPr>
              <a:t>SQLException</a:t>
            </a:r>
            <a:r>
              <a:rPr lang="en-CA" sz="2400" dirty="0">
                <a:solidFill>
                  <a:schemeClr val="bg1"/>
                </a:solidFill>
              </a:rPr>
              <a:t> t)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t.printStackTrace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0828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5959FA-D625-2713-EE3E-0704F958B667}"/>
              </a:ext>
            </a:extLst>
          </p:cNvPr>
          <p:cNvSpPr txBox="1"/>
          <p:nvPr/>
        </p:nvSpPr>
        <p:spPr>
          <a:xfrm>
            <a:off x="867189" y="-20182828"/>
            <a:ext cx="10934699" cy="2557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public void Decision2022(int b)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try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Connection c = </a:t>
            </a:r>
            <a:r>
              <a:rPr lang="en-CA" sz="2400" dirty="0" err="1">
                <a:solidFill>
                  <a:schemeClr val="bg1"/>
                </a:solidFill>
              </a:rPr>
              <a:t>DriverManager.getConnection</a:t>
            </a:r>
            <a:r>
              <a:rPr lang="en-CA" sz="2400" dirty="0">
                <a:solidFill>
                  <a:schemeClr val="bg1"/>
                </a:solidFill>
              </a:rPr>
              <a:t>("</a:t>
            </a:r>
            <a:r>
              <a:rPr lang="en-CA" sz="2400" dirty="0" err="1">
                <a:solidFill>
                  <a:schemeClr val="bg1"/>
                </a:solidFill>
              </a:rPr>
              <a:t>jdbc:mysql</a:t>
            </a:r>
            <a:r>
              <a:rPr lang="en-CA" sz="2400" dirty="0">
                <a:solidFill>
                  <a:schemeClr val="bg1"/>
                </a:solidFill>
              </a:rPr>
              <a:t>://localhost:3306/employees", "username", "password");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Statement d = </a:t>
            </a:r>
            <a:r>
              <a:rPr lang="en-CA" sz="2400" dirty="0" err="1">
                <a:solidFill>
                  <a:schemeClr val="bg1"/>
                </a:solidFill>
              </a:rPr>
              <a:t>c.createStatement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e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COUNT(*) FROM writeups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int f = </a:t>
            </a:r>
            <a:r>
              <a:rPr lang="en-CA" sz="2400" dirty="0" err="1">
                <a:solidFill>
                  <a:schemeClr val="bg1"/>
                </a:solidFill>
              </a:rPr>
              <a:t>e.getInt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g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employees WHERE id = " + b);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if (</a:t>
            </a:r>
            <a:r>
              <a:rPr lang="en-CA" sz="2400" dirty="0" err="1">
                <a:solidFill>
                  <a:schemeClr val="bg1"/>
                </a:solidFill>
              </a:rPr>
              <a:t>g.next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String h =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("name");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Date 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g.getDate</a:t>
            </a:r>
            <a:r>
              <a:rPr lang="en-CA" sz="2400" dirty="0">
                <a:solidFill>
                  <a:schemeClr val="bg1"/>
                </a:solidFill>
              </a:rPr>
              <a:t>("start");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Calendar j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j.setTime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i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Calendar k = </a:t>
            </a:r>
            <a:r>
              <a:rPr lang="en-CA" sz="2400" dirty="0" err="1">
                <a:solidFill>
                  <a:schemeClr val="bg1"/>
                </a:solidFill>
              </a:rPr>
              <a:t>Calendar.getInstance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l = </a:t>
            </a:r>
            <a:r>
              <a:rPr lang="en-CA" sz="2400" dirty="0" err="1">
                <a:solidFill>
                  <a:schemeClr val="bg1"/>
                </a:solidFill>
              </a:rPr>
              <a:t>k.get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m = </a:t>
            </a:r>
            <a:r>
              <a:rPr lang="en-CA" sz="2400" dirty="0" err="1">
                <a:solidFill>
                  <a:schemeClr val="bg1"/>
                </a:solidFill>
              </a:rPr>
              <a:t>j.get</a:t>
            </a:r>
            <a:r>
              <a:rPr lang="en-CA" sz="2400" dirty="0">
                <a:solidFill>
                  <a:schemeClr val="bg1"/>
                </a:solidFill>
              </a:rPr>
              <a:t>(</a:t>
            </a:r>
            <a:r>
              <a:rPr lang="en-CA" sz="2400" dirty="0" err="1">
                <a:solidFill>
                  <a:schemeClr val="bg1"/>
                </a:solidFill>
              </a:rPr>
              <a:t>Calendar.YEAR</a:t>
            </a:r>
            <a:r>
              <a:rPr lang="en-CA" sz="2400" dirty="0">
                <a:solidFill>
                  <a:schemeClr val="bg1"/>
                </a:solidFill>
              </a:rPr>
              <a:t>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int n = l - m;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o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SUM(duration) FROM </a:t>
            </a:r>
            <a:r>
              <a:rPr lang="en-CA" sz="2400" dirty="0" err="1">
                <a:solidFill>
                  <a:schemeClr val="bg1"/>
                </a:solidFill>
              </a:rPr>
              <a:t>unpaid_leave</a:t>
            </a:r>
            <a:r>
              <a:rPr lang="en-CA" sz="2400" dirty="0">
                <a:solidFill>
                  <a:schemeClr val="bg1"/>
                </a:solidFill>
              </a:rPr>
              <a:t>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o.next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int p = </a:t>
            </a:r>
            <a:r>
              <a:rPr lang="en-CA" sz="2400" dirty="0" err="1">
                <a:solidFill>
                  <a:schemeClr val="bg1"/>
                </a:solidFill>
              </a:rPr>
              <a:t>o.getInt</a:t>
            </a:r>
            <a:r>
              <a:rPr lang="en-CA" sz="2400" dirty="0">
                <a:solidFill>
                  <a:schemeClr val="bg1"/>
                </a:solidFill>
              </a:rPr>
              <a:t>(1);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n -= p;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q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* FROM payment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ORDER BY month DESC LIMIT 1");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if (</a:t>
            </a:r>
            <a:r>
              <a:rPr lang="en-CA" sz="2400" dirty="0" err="1">
                <a:solidFill>
                  <a:schemeClr val="bg1"/>
                </a:solidFill>
              </a:rPr>
              <a:t>q.next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double r = </a:t>
            </a:r>
            <a:r>
              <a:rPr lang="en-CA" sz="2400" dirty="0" err="1">
                <a:solidFill>
                  <a:schemeClr val="bg1"/>
                </a:solidFill>
              </a:rPr>
              <a:t>q.getDouble</a:t>
            </a:r>
            <a:r>
              <a:rPr lang="en-CA" sz="2400" dirty="0">
                <a:solidFill>
                  <a:schemeClr val="bg1"/>
                </a:solidFill>
              </a:rPr>
              <a:t>("salary");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    if (!f &amp;&amp; </a:t>
            </a:r>
            <a:r>
              <a:rPr lang="en-CA" sz="2400">
                <a:solidFill>
                  <a:schemeClr val="bg1"/>
                </a:solidFill>
              </a:rPr>
              <a:t>n &gt; </a:t>
            </a:r>
            <a:r>
              <a:rPr lang="en-CA" sz="2400" dirty="0">
                <a:solidFill>
                  <a:schemeClr val="bg1"/>
                </a:solidFill>
              </a:rPr>
              <a:t>3 )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s = r + r*0.10;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  <a:r>
              <a:rPr lang="en-CA" sz="2400" dirty="0" err="1">
                <a:solidFill>
                  <a:schemeClr val="bg1"/>
                </a:solidFill>
              </a:rPr>
              <a:t>d.executeUpdate</a:t>
            </a:r>
            <a:r>
              <a:rPr lang="en-CA" sz="2400" dirty="0">
                <a:solidFill>
                  <a:schemeClr val="bg1"/>
                </a:solidFill>
              </a:rPr>
              <a:t>("UPDATE payment SET salary = " + s + " WHERE </a:t>
            </a:r>
            <a:r>
              <a:rPr lang="en-CA" sz="2400" dirty="0" err="1">
                <a:solidFill>
                  <a:schemeClr val="bg1"/>
                </a:solidFill>
              </a:rPr>
              <a:t>employee_id</a:t>
            </a:r>
            <a:r>
              <a:rPr lang="en-CA" sz="2400" dirty="0">
                <a:solidFill>
                  <a:schemeClr val="bg1"/>
                </a:solidFill>
              </a:rPr>
              <a:t> = " + b + " AND month = '" + </a:t>
            </a:r>
            <a:r>
              <a:rPr lang="en-CA" sz="2400" dirty="0" err="1">
                <a:solidFill>
                  <a:schemeClr val="bg1"/>
                </a:solidFill>
              </a:rPr>
              <a:t>q.getString</a:t>
            </a:r>
            <a:r>
              <a:rPr lang="en-CA" sz="2400" dirty="0">
                <a:solidFill>
                  <a:schemeClr val="bg1"/>
                </a:solidFill>
              </a:rPr>
              <a:t>("month")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ResultSet</a:t>
            </a:r>
            <a:r>
              <a:rPr lang="en-CA" sz="2400" dirty="0">
                <a:solidFill>
                  <a:schemeClr val="bg1"/>
                </a:solidFill>
              </a:rPr>
              <a:t> </a:t>
            </a:r>
            <a:r>
              <a:rPr lang="en-CA" sz="2400" dirty="0" err="1">
                <a:solidFill>
                  <a:schemeClr val="bg1"/>
                </a:solidFill>
              </a:rPr>
              <a:t>structureResult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d.executeQuery</a:t>
            </a:r>
            <a:r>
              <a:rPr lang="en-CA" sz="2400" dirty="0">
                <a:solidFill>
                  <a:schemeClr val="bg1"/>
                </a:solidFill>
              </a:rPr>
              <a:t>("SELECT standard FROM structure WHERE position = '" + </a:t>
            </a:r>
            <a:r>
              <a:rPr lang="en-CA" sz="2400" dirty="0" err="1">
                <a:solidFill>
                  <a:schemeClr val="bg1"/>
                </a:solidFill>
              </a:rPr>
              <a:t>g.getString</a:t>
            </a:r>
            <a:r>
              <a:rPr lang="en-CA" sz="2400" dirty="0">
                <a:solidFill>
                  <a:schemeClr val="bg1"/>
                </a:solidFill>
              </a:rPr>
              <a:t>("position") + "'");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if (</a:t>
            </a:r>
            <a:r>
              <a:rPr lang="en-CA" sz="2400" dirty="0" err="1">
                <a:solidFill>
                  <a:schemeClr val="bg1"/>
                </a:solidFill>
              </a:rPr>
              <a:t>structureResult.next</a:t>
            </a:r>
            <a:r>
              <a:rPr lang="en-CA" sz="2400" dirty="0">
                <a:solidFill>
                  <a:schemeClr val="bg1"/>
                </a:solidFill>
              </a:rPr>
              <a:t>())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structureResult.getDouble</a:t>
            </a:r>
            <a:r>
              <a:rPr lang="en-CA" sz="2400" dirty="0">
                <a:solidFill>
                  <a:schemeClr val="bg1"/>
                </a:solidFill>
              </a:rPr>
              <a:t>("standard");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    double </a:t>
            </a:r>
            <a:r>
              <a:rPr lang="en-CA" sz="2400" dirty="0" err="1">
                <a:solidFill>
                  <a:schemeClr val="bg1"/>
                </a:solidFill>
              </a:rPr>
              <a:t>newSalary</a:t>
            </a:r>
            <a:r>
              <a:rPr lang="en-CA" sz="2400" dirty="0">
                <a:solidFill>
                  <a:schemeClr val="bg1"/>
                </a:solidFill>
              </a:rPr>
              <a:t> = </a:t>
            </a:r>
            <a:r>
              <a:rPr lang="en-CA" sz="2400" dirty="0" err="1">
                <a:solidFill>
                  <a:schemeClr val="bg1"/>
                </a:solidFill>
              </a:rPr>
              <a:t>standardSalary</a:t>
            </a:r>
            <a:r>
              <a:rPr lang="en-CA" sz="2400" dirty="0">
                <a:solidFill>
                  <a:schemeClr val="bg1"/>
                </a:solidFill>
              </a:rPr>
              <a:t> * 1.10;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} 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    </a:t>
            </a:r>
            <a:r>
              <a:rPr lang="en-CA" sz="2400" dirty="0" err="1">
                <a:solidFill>
                  <a:schemeClr val="bg1"/>
                </a:solidFill>
              </a:rPr>
              <a:t>structureResult.close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o.close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 else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    </a:t>
            </a:r>
            <a:r>
              <a:rPr lang="en-CA" sz="2400" dirty="0" err="1">
                <a:solidFill>
                  <a:schemeClr val="bg1"/>
                </a:solidFill>
              </a:rPr>
              <a:t>System.out.println</a:t>
            </a:r>
            <a:r>
              <a:rPr lang="en-CA" sz="2400" dirty="0">
                <a:solidFill>
                  <a:schemeClr val="bg1"/>
                </a:solidFill>
              </a:rPr>
              <a:t>("Employee with ID " + b + " not found.");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}</a:t>
            </a:r>
          </a:p>
          <a:p>
            <a:endParaRPr lang="en-CA" sz="2400" dirty="0">
              <a:solidFill>
                <a:schemeClr val="bg1"/>
              </a:solidFill>
            </a:endParaRP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e.close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g.close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d.close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c.close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 catch (</a:t>
            </a:r>
            <a:r>
              <a:rPr lang="en-CA" sz="2400" dirty="0" err="1">
                <a:solidFill>
                  <a:schemeClr val="bg1"/>
                </a:solidFill>
              </a:rPr>
              <a:t>SQLException</a:t>
            </a:r>
            <a:r>
              <a:rPr lang="en-CA" sz="2400" dirty="0">
                <a:solidFill>
                  <a:schemeClr val="bg1"/>
                </a:solidFill>
              </a:rPr>
              <a:t> t) {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    </a:t>
            </a:r>
            <a:r>
              <a:rPr lang="en-CA" sz="2400" dirty="0" err="1">
                <a:solidFill>
                  <a:schemeClr val="bg1"/>
                </a:solidFill>
              </a:rPr>
              <a:t>t.printStackTrace</a:t>
            </a:r>
            <a:r>
              <a:rPr lang="en-CA" sz="2400" dirty="0">
                <a:solidFill>
                  <a:schemeClr val="bg1"/>
                </a:solidFill>
              </a:rPr>
              <a:t>();</a:t>
            </a:r>
          </a:p>
          <a:p>
            <a:r>
              <a:rPr lang="en-CA" sz="2400" dirty="0">
                <a:solidFill>
                  <a:schemeClr val="bg1"/>
                </a:solidFill>
              </a:rPr>
              <a:t>    }</a:t>
            </a:r>
          </a:p>
          <a:p>
            <a:r>
              <a:rPr lang="en-CA" sz="2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211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0B23AA-01F5-F9BF-8FE4-7A229496F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223" y="0"/>
            <a:ext cx="9503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176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DF8E-F045-9925-50ED-BE8E6FF6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Type of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6A31-326A-375F-0FA7-6AE9973B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CA" dirty="0">
                <a:solidFill>
                  <a:schemeClr val="bg1"/>
                </a:solidFill>
              </a:rPr>
              <a:t>Entities</a:t>
            </a:r>
          </a:p>
          <a:p>
            <a:r>
              <a:rPr lang="en-CA" dirty="0">
                <a:solidFill>
                  <a:schemeClr val="bg1"/>
                </a:solidFill>
              </a:rPr>
              <a:t>Abstracts</a:t>
            </a:r>
          </a:p>
          <a:p>
            <a:r>
              <a:rPr lang="en-CA" dirty="0">
                <a:solidFill>
                  <a:schemeClr val="bg1"/>
                </a:solidFill>
              </a:rPr>
              <a:t>Aggregates</a:t>
            </a:r>
          </a:p>
          <a:p>
            <a:r>
              <a:rPr lang="en-CA" dirty="0">
                <a:solidFill>
                  <a:schemeClr val="bg1"/>
                </a:solidFill>
              </a:rPr>
              <a:t>Enums</a:t>
            </a:r>
          </a:p>
          <a:p>
            <a:r>
              <a:rPr lang="en-CA" dirty="0">
                <a:solidFill>
                  <a:schemeClr val="bg1"/>
                </a:solidFill>
              </a:rPr>
              <a:t>Exceptions</a:t>
            </a:r>
          </a:p>
          <a:p>
            <a:r>
              <a:rPr lang="en-CA" dirty="0">
                <a:solidFill>
                  <a:schemeClr val="bg1"/>
                </a:solidFill>
              </a:rPr>
              <a:t>Events</a:t>
            </a:r>
          </a:p>
          <a:p>
            <a:r>
              <a:rPr lang="en-CA" dirty="0">
                <a:solidFill>
                  <a:schemeClr val="bg1"/>
                </a:solidFill>
              </a:rPr>
              <a:t>Exceptions</a:t>
            </a:r>
          </a:p>
          <a:p>
            <a:r>
              <a:rPr lang="en-CA" dirty="0">
                <a:solidFill>
                  <a:schemeClr val="bg1"/>
                </a:solidFill>
              </a:rPr>
              <a:t>Factories</a:t>
            </a:r>
          </a:p>
          <a:p>
            <a:r>
              <a:rPr lang="en-CA" dirty="0">
                <a:solidFill>
                  <a:schemeClr val="bg1"/>
                </a:solidFill>
              </a:rPr>
              <a:t>Interfaces </a:t>
            </a:r>
          </a:p>
          <a:p>
            <a:r>
              <a:rPr lang="en-CA" dirty="0">
                <a:solidFill>
                  <a:schemeClr val="bg1"/>
                </a:solidFill>
              </a:rPr>
              <a:t>Services</a:t>
            </a:r>
          </a:p>
          <a:p>
            <a:r>
              <a:rPr lang="en-CA" dirty="0">
                <a:solidFill>
                  <a:schemeClr val="bg1"/>
                </a:solidFill>
              </a:rPr>
              <a:t>Hydrators and Extractors</a:t>
            </a:r>
          </a:p>
          <a:p>
            <a:r>
              <a:rPr lang="en-CA" dirty="0">
                <a:solidFill>
                  <a:schemeClr val="bg1"/>
                </a:solidFill>
              </a:rPr>
              <a:t>Controllers</a:t>
            </a:r>
          </a:p>
          <a:p>
            <a:r>
              <a:rPr lang="en-CA" dirty="0">
                <a:solidFill>
                  <a:schemeClr val="bg1"/>
                </a:solidFill>
              </a:rPr>
              <a:t>Handlers</a:t>
            </a:r>
          </a:p>
          <a:p>
            <a:r>
              <a:rPr lang="en-CA" dirty="0" err="1">
                <a:solidFill>
                  <a:schemeClr val="bg1"/>
                </a:solidFill>
              </a:rPr>
              <a:t>Middlewares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>
                <a:solidFill>
                  <a:schemeClr val="bg1"/>
                </a:solidFill>
              </a:rPr>
              <a:t>Validators </a:t>
            </a:r>
          </a:p>
          <a:p>
            <a:r>
              <a:rPr lang="en-CA" dirty="0">
                <a:solidFill>
                  <a:schemeClr val="bg1"/>
                </a:solidFill>
              </a:rPr>
              <a:t>Tests</a:t>
            </a: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56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ructure&#10;&#10;Description automatically generated">
            <a:extLst>
              <a:ext uri="{FF2B5EF4-FFF2-40B4-BE49-F238E27FC236}">
                <a16:creationId xmlns:a16="http://schemas.microsoft.com/office/drawing/2014/main" id="{BE0F3CB6-EE9B-2808-CBF1-E48E68393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18" y="0"/>
            <a:ext cx="11260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5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ED75-BB0E-A692-83BD-6E468399D1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50" y="1927225"/>
            <a:ext cx="9144000" cy="2387600"/>
          </a:xfrm>
        </p:spPr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Clean </a:t>
            </a:r>
            <a:br>
              <a:rPr lang="en-CA" dirty="0">
                <a:solidFill>
                  <a:schemeClr val="bg1"/>
                </a:solidFill>
              </a:rPr>
            </a:br>
            <a:r>
              <a:rPr lang="en-CA" dirty="0">
                <a:solidFill>
                  <a:schemeClr val="bg1"/>
                </a:solidFill>
              </a:rPr>
              <a:t>Architecture </a:t>
            </a:r>
          </a:p>
        </p:txBody>
      </p:sp>
    </p:spTree>
    <p:extLst>
      <p:ext uri="{BB962C8B-B14F-4D97-AF65-F5344CB8AC3E}">
        <p14:creationId xmlns:p14="http://schemas.microsoft.com/office/powerpoint/2010/main" val="2723026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2167</Words>
  <Application>Microsoft Office PowerPoint</Application>
  <PresentationFormat>Widescreen</PresentationFormat>
  <Paragraphs>325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Courier New</vt:lpstr>
      <vt:lpstr>Office Theme</vt:lpstr>
      <vt:lpstr>Application  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 of Objects</vt:lpstr>
      <vt:lpstr>PowerPoint Presentation</vt:lpstr>
      <vt:lpstr>Clean  Architecture </vt:lpstr>
      <vt:lpstr>PowerPoint Presentation</vt:lpstr>
      <vt:lpstr>PowerPoint Presentation</vt:lpstr>
      <vt:lpstr>Other Architectures</vt:lpstr>
      <vt:lpstr>Unit Testing</vt:lpstr>
      <vt:lpstr>PowerPoint Presentation</vt:lpstr>
      <vt:lpstr>Folder Architecture</vt:lpstr>
      <vt:lpstr>Test Structures</vt:lpstr>
      <vt:lpstr>Function Name Structures</vt:lpstr>
      <vt:lpstr>Function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 Architecture </dc:title>
  <dc:creator>Md. Monjur ul Hasan</dc:creator>
  <cp:lastModifiedBy>Md. Monjur ul Hasan</cp:lastModifiedBy>
  <cp:revision>14</cp:revision>
  <dcterms:created xsi:type="dcterms:W3CDTF">2023-12-17T16:58:43Z</dcterms:created>
  <dcterms:modified xsi:type="dcterms:W3CDTF">2023-12-20T01:37:14Z</dcterms:modified>
</cp:coreProperties>
</file>