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6"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64C6-DBA9-FA0C-BFA4-EFE329FE4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2991B-25E9-439A-1838-C6084F0A4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E6D03-92C2-9A7A-EAFB-2CF6ED66D4C2}"/>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C2086444-7E19-FCB1-687C-ABD013873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0A669-DD48-8696-C5F0-2EF4E49A16FA}"/>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81122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19CD-D4FA-0B56-8474-6A733B0D6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0A5CE0-C190-0707-1A6C-BC83A25B2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72404-436D-E93B-65F0-9B11C6C9E358}"/>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D2A364B6-F944-61DE-75C4-8F3FECFF6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19DD5-1D4B-7ED8-AB6C-73C567D44E07}"/>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242287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22C53-E20D-9750-D863-11E324B57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0534E2-18EC-01C7-06D2-119D30297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02D74-5EA7-BCF2-CDEB-0CDDB657B155}"/>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53AA9694-431D-32EB-8C23-85DAB79FB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CC6DE-9DD8-2890-3A49-CDDF590F8BEA}"/>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167915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74FC-7759-31EC-CCDE-830F52A9F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3E87C0-EE54-AEFB-8355-DCD447727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78B64-31E9-B777-6031-4CDA3C25CC80}"/>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197A2B4B-B92B-9D05-1D3A-5E54ABABF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7D3AD-9C61-E651-F691-D4EA183DCDE5}"/>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415687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2147-4096-2BA5-4BAB-DB4BDB2BE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6E6E0-76A1-0AFC-6D3A-7172729FE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3B540-1408-4D49-D74A-78D5DA9BCD10}"/>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B3B08D87-CE1D-1579-41FF-9FDCB4671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F76F7-5922-A7D0-F27E-CCBAE10F914B}"/>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194816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4F8D-180E-9BDB-D138-1174D602E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F3719-27E9-4BED-7E63-FABE45C3B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AFB96-4805-DA56-F426-442EEFC7F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75CD8F-00E8-859F-BCEA-AD4263116256}"/>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6" name="Footer Placeholder 5">
            <a:extLst>
              <a:ext uri="{FF2B5EF4-FFF2-40B4-BE49-F238E27FC236}">
                <a16:creationId xmlns:a16="http://schemas.microsoft.com/office/drawing/2014/main" id="{042D1F8A-9E99-BBC3-B7EA-21981B5EC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AE60A-8E21-5F0D-5394-54A749B09A87}"/>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182078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597-EA6F-678A-DC5F-12CA2441FC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793A5D-ED12-C626-E04B-03BB7A036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09E5D-228C-E418-7674-CEA7B034E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26ABE-3FE2-344D-FC0D-D931A41C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C19AF0-057D-0D66-D7EC-7A75AB586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050A3D-F073-21BA-C84A-6C1ECFCEB02E}"/>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8" name="Footer Placeholder 7">
            <a:extLst>
              <a:ext uri="{FF2B5EF4-FFF2-40B4-BE49-F238E27FC236}">
                <a16:creationId xmlns:a16="http://schemas.microsoft.com/office/drawing/2014/main" id="{6A2E834C-7669-B25B-58C1-1778C88E3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3FB5BC-DE10-8759-C053-9FB07A8F07BA}"/>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117066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013A-9084-6D6F-7D2E-A46EAFEBFB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26FD8-6E25-801F-0B70-6E9C322F8738}"/>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4" name="Footer Placeholder 3">
            <a:extLst>
              <a:ext uri="{FF2B5EF4-FFF2-40B4-BE49-F238E27FC236}">
                <a16:creationId xmlns:a16="http://schemas.microsoft.com/office/drawing/2014/main" id="{0490AB06-6F82-42E5-04AD-11A26E9A85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4A6BC7-72BA-30CC-39C0-CB547B9D9458}"/>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40101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DDB2C-F4ED-3903-DD54-D6E80B93C5A7}"/>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3" name="Footer Placeholder 2">
            <a:extLst>
              <a:ext uri="{FF2B5EF4-FFF2-40B4-BE49-F238E27FC236}">
                <a16:creationId xmlns:a16="http://schemas.microsoft.com/office/drawing/2014/main" id="{0D029EE7-F821-19E3-A736-130133F82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90841-3486-C23E-E174-4DD751B51563}"/>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276883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7615-335B-34FD-B3A5-863A6E6FE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6395CD-0528-CF8D-DAF8-1D1A7404F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BB0585-CBFB-8972-33A4-361400A8C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FD7C-6EB8-27F4-AF41-70012124D16D}"/>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6" name="Footer Placeholder 5">
            <a:extLst>
              <a:ext uri="{FF2B5EF4-FFF2-40B4-BE49-F238E27FC236}">
                <a16:creationId xmlns:a16="http://schemas.microsoft.com/office/drawing/2014/main" id="{EAB8F358-DEF3-486E-8C6C-351F064B1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F5A94-2BFD-B96E-31BF-0F8598DCF203}"/>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66373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C620-F519-FF28-AB8F-D8AC37C60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1754EC-FE4E-C2C7-7D5D-0C36E3023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18211A-307C-A38E-F323-BBA8BB012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FD-E401-416A-8750-ACCEDB8E6B07}"/>
              </a:ext>
            </a:extLst>
          </p:cNvPr>
          <p:cNvSpPr>
            <a:spLocks noGrp="1"/>
          </p:cNvSpPr>
          <p:nvPr>
            <p:ph type="dt" sz="half" idx="10"/>
          </p:nvPr>
        </p:nvSpPr>
        <p:spPr/>
        <p:txBody>
          <a:bodyPr/>
          <a:lstStyle/>
          <a:p>
            <a:fld id="{A7C3804B-6E48-4CB4-BEE4-FBFBD28DDC14}" type="datetimeFigureOut">
              <a:rPr lang="en-US" smtClean="0"/>
              <a:t>1/20/2023</a:t>
            </a:fld>
            <a:endParaRPr lang="en-US"/>
          </a:p>
        </p:txBody>
      </p:sp>
      <p:sp>
        <p:nvSpPr>
          <p:cNvPr id="6" name="Footer Placeholder 5">
            <a:extLst>
              <a:ext uri="{FF2B5EF4-FFF2-40B4-BE49-F238E27FC236}">
                <a16:creationId xmlns:a16="http://schemas.microsoft.com/office/drawing/2014/main" id="{7AD52C8B-64DC-6C55-3B74-574878AD9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056B5-4F7D-4BD4-6737-D4BFB9F6D832}"/>
              </a:ext>
            </a:extLst>
          </p:cNvPr>
          <p:cNvSpPr>
            <a:spLocks noGrp="1"/>
          </p:cNvSpPr>
          <p:nvPr>
            <p:ph type="sldNum" sz="quarter" idx="12"/>
          </p:nvPr>
        </p:nvSpPr>
        <p:spPr/>
        <p:txBody>
          <a:bodyPr/>
          <a:lstStyle/>
          <a:p>
            <a:fld id="{AD67014B-02DE-4087-9D25-F30D4C3EAD89}" type="slidenum">
              <a:rPr lang="en-US" smtClean="0"/>
              <a:t>‹#›</a:t>
            </a:fld>
            <a:endParaRPr lang="en-US"/>
          </a:p>
        </p:txBody>
      </p:sp>
    </p:spTree>
    <p:extLst>
      <p:ext uri="{BB962C8B-B14F-4D97-AF65-F5344CB8AC3E}">
        <p14:creationId xmlns:p14="http://schemas.microsoft.com/office/powerpoint/2010/main" val="195440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3634D-3554-D3E4-5619-0E2D7F482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6E10D-574F-7C1C-DFF5-7A7700455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2E3D4-FD33-CEE5-7E49-BC685580A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3804B-6E48-4CB4-BEE4-FBFBD28DDC14}" type="datetimeFigureOut">
              <a:rPr lang="en-US" smtClean="0"/>
              <a:t>1/20/2023</a:t>
            </a:fld>
            <a:endParaRPr lang="en-US"/>
          </a:p>
        </p:txBody>
      </p:sp>
      <p:sp>
        <p:nvSpPr>
          <p:cNvPr id="5" name="Footer Placeholder 4">
            <a:extLst>
              <a:ext uri="{FF2B5EF4-FFF2-40B4-BE49-F238E27FC236}">
                <a16:creationId xmlns:a16="http://schemas.microsoft.com/office/drawing/2014/main" id="{955C7A07-F354-983B-255B-69F13FABB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CEE44E-D6A7-7DFF-3C70-C290B16F7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014B-02DE-4087-9D25-F30D4C3EAD89}" type="slidenum">
              <a:rPr lang="en-US" smtClean="0"/>
              <a:t>‹#›</a:t>
            </a:fld>
            <a:endParaRPr lang="en-US"/>
          </a:p>
        </p:txBody>
      </p:sp>
    </p:spTree>
    <p:extLst>
      <p:ext uri="{BB962C8B-B14F-4D97-AF65-F5344CB8AC3E}">
        <p14:creationId xmlns:p14="http://schemas.microsoft.com/office/powerpoint/2010/main" val="137741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DR Light Dependent Resistor Light Sensor: Buy Online at Best Prices in  Pakistan | Daraz.pk">
            <a:extLst>
              <a:ext uri="{FF2B5EF4-FFF2-40B4-BE49-F238E27FC236}">
                <a16:creationId xmlns:a16="http://schemas.microsoft.com/office/drawing/2014/main" id="{CAB5A027-11E5-C3D8-A5E2-3DC06E782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752" y="3255961"/>
            <a:ext cx="4266248" cy="35552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5AEBE0-DCA7-72EB-1850-C5D901A87CBF}"/>
              </a:ext>
            </a:extLst>
          </p:cNvPr>
          <p:cNvSpPr>
            <a:spLocks noGrp="1"/>
          </p:cNvSpPr>
          <p:nvPr>
            <p:ph type="ctrTitle"/>
          </p:nvPr>
        </p:nvSpPr>
        <p:spPr/>
        <p:txBody>
          <a:bodyPr/>
          <a:lstStyle/>
          <a:p>
            <a:r>
              <a:rPr lang="en-US" dirty="0"/>
              <a:t>LDR Sensor</a:t>
            </a:r>
          </a:p>
        </p:txBody>
      </p:sp>
      <p:sp>
        <p:nvSpPr>
          <p:cNvPr id="3" name="Subtitle 2">
            <a:extLst>
              <a:ext uri="{FF2B5EF4-FFF2-40B4-BE49-F238E27FC236}">
                <a16:creationId xmlns:a16="http://schemas.microsoft.com/office/drawing/2014/main" id="{F8357E18-9E0D-6F98-5292-2EF217102B99}"/>
              </a:ext>
            </a:extLst>
          </p:cNvPr>
          <p:cNvSpPr>
            <a:spLocks noGrp="1"/>
          </p:cNvSpPr>
          <p:nvPr>
            <p:ph type="subTitle" idx="1"/>
          </p:nvPr>
        </p:nvSpPr>
        <p:spPr/>
        <p:txBody>
          <a:bodyPr/>
          <a:lstStyle/>
          <a:p>
            <a:r>
              <a:rPr lang="en-US" dirty="0"/>
              <a:t>LDR Interfacing with Arduino</a:t>
            </a:r>
          </a:p>
        </p:txBody>
      </p:sp>
    </p:spTree>
    <p:extLst>
      <p:ext uri="{BB962C8B-B14F-4D97-AF65-F5344CB8AC3E}">
        <p14:creationId xmlns:p14="http://schemas.microsoft.com/office/powerpoint/2010/main" val="92662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D71B-5D39-DFBB-6B58-5F7FB334F584}"/>
              </a:ext>
            </a:extLst>
          </p:cNvPr>
          <p:cNvSpPr>
            <a:spLocks noGrp="1"/>
          </p:cNvSpPr>
          <p:nvPr>
            <p:ph type="title"/>
          </p:nvPr>
        </p:nvSpPr>
        <p:spPr/>
        <p:txBody>
          <a:bodyPr/>
          <a:lstStyle/>
          <a:p>
            <a:r>
              <a:rPr lang="en-US" dirty="0"/>
              <a:t>What is LDR?</a:t>
            </a:r>
          </a:p>
        </p:txBody>
      </p:sp>
      <p:sp>
        <p:nvSpPr>
          <p:cNvPr id="3" name="Content Placeholder 2">
            <a:extLst>
              <a:ext uri="{FF2B5EF4-FFF2-40B4-BE49-F238E27FC236}">
                <a16:creationId xmlns:a16="http://schemas.microsoft.com/office/drawing/2014/main" id="{D93C0268-44B9-F424-8AEE-4B33337FD31D}"/>
              </a:ext>
            </a:extLst>
          </p:cNvPr>
          <p:cNvSpPr>
            <a:spLocks noGrp="1"/>
          </p:cNvSpPr>
          <p:nvPr>
            <p:ph idx="1"/>
          </p:nvPr>
        </p:nvSpPr>
        <p:spPr/>
        <p:txBody>
          <a:bodyPr>
            <a:normAutofit fontScale="92500" lnSpcReduction="10000"/>
          </a:bodyPr>
          <a:lstStyle/>
          <a:p>
            <a:r>
              <a:rPr lang="en-US" sz="3600" dirty="0"/>
              <a:t>LDR stands for Light Dependent Resistor. Additionally, it is known as a photoresistor or photocell. </a:t>
            </a:r>
          </a:p>
          <a:p>
            <a:r>
              <a:rPr lang="en-US" sz="3600" dirty="0"/>
              <a:t>A LDR is a type of resistor that changes resistance as light on its surface changes. That is, as more light shines on the LDR, its resistance decreases. </a:t>
            </a:r>
          </a:p>
          <a:p>
            <a:r>
              <a:rPr lang="en-US" sz="3600" dirty="0"/>
              <a:t>Conversely less light or more darkness on the LDR surface causes its resistance to increase.</a:t>
            </a:r>
          </a:p>
          <a:p>
            <a:r>
              <a:rPr lang="en-US" sz="3600" dirty="0"/>
              <a:t>We generally use these resistors as "Light Sensors", meaning we can sense if the light is dim or bright.</a:t>
            </a:r>
          </a:p>
        </p:txBody>
      </p:sp>
    </p:spTree>
    <p:extLst>
      <p:ext uri="{BB962C8B-B14F-4D97-AF65-F5344CB8AC3E}">
        <p14:creationId xmlns:p14="http://schemas.microsoft.com/office/powerpoint/2010/main" val="326315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3A73-2AE1-767C-D4CD-EE56C908538B}"/>
              </a:ext>
            </a:extLst>
          </p:cNvPr>
          <p:cNvSpPr>
            <a:spLocks noGrp="1"/>
          </p:cNvSpPr>
          <p:nvPr>
            <p:ph type="title"/>
          </p:nvPr>
        </p:nvSpPr>
        <p:spPr/>
        <p:txBody>
          <a:bodyPr/>
          <a:lstStyle/>
          <a:p>
            <a:r>
              <a:rPr lang="en-US" dirty="0"/>
              <a:t>Schematic Diagram</a:t>
            </a:r>
          </a:p>
        </p:txBody>
      </p:sp>
      <p:pic>
        <p:nvPicPr>
          <p:cNvPr id="1026" name="Picture 2">
            <a:extLst>
              <a:ext uri="{FF2B5EF4-FFF2-40B4-BE49-F238E27FC236}">
                <a16:creationId xmlns:a16="http://schemas.microsoft.com/office/drawing/2014/main" id="{66A52E5C-E0AB-AC1D-3C1F-4109D8223F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43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8777-9E20-5C66-8F4B-409B7BACA5B5}"/>
              </a:ext>
            </a:extLst>
          </p:cNvPr>
          <p:cNvSpPr>
            <a:spLocks noGrp="1"/>
          </p:cNvSpPr>
          <p:nvPr>
            <p:ph type="title"/>
          </p:nvPr>
        </p:nvSpPr>
        <p:spPr/>
        <p:txBody>
          <a:bodyPr>
            <a:normAutofit fontScale="90000"/>
          </a:bodyPr>
          <a:lstStyle/>
          <a:p>
            <a:r>
              <a:rPr lang="en-US" dirty="0"/>
              <a:t>C</a:t>
            </a:r>
            <a:r>
              <a:rPr lang="en-US" b="0" i="0" dirty="0">
                <a:effectLst/>
              </a:rPr>
              <a:t>onnect the LDR with the Arduino Uno, follow the step by step, and connect in the same way:</a:t>
            </a:r>
            <a:endParaRPr lang="en-US" dirty="0"/>
          </a:p>
        </p:txBody>
      </p:sp>
      <p:sp>
        <p:nvSpPr>
          <p:cNvPr id="3" name="Content Placeholder 2">
            <a:extLst>
              <a:ext uri="{FF2B5EF4-FFF2-40B4-BE49-F238E27FC236}">
                <a16:creationId xmlns:a16="http://schemas.microsoft.com/office/drawing/2014/main" id="{4F83DBAA-09F0-7E3F-7597-A97963775D3C}"/>
              </a:ext>
            </a:extLst>
          </p:cNvPr>
          <p:cNvSpPr>
            <a:spLocks noGrp="1"/>
          </p:cNvSpPr>
          <p:nvPr>
            <p:ph idx="1"/>
          </p:nvPr>
        </p:nvSpPr>
        <p:spPr/>
        <p:txBody>
          <a:bodyPr>
            <a:normAutofit/>
          </a:bodyPr>
          <a:lstStyle/>
          <a:p>
            <a:pPr algn="l">
              <a:buFont typeface="+mj-lt"/>
              <a:buAutoNum type="arabicPeriod"/>
            </a:pPr>
            <a:r>
              <a:rPr lang="en-US" b="0" i="0" dirty="0">
                <a:effectLst/>
              </a:rPr>
              <a:t>First place the </a:t>
            </a:r>
            <a:r>
              <a:rPr lang="en-US" b="1" i="0" dirty="0">
                <a:effectLst/>
              </a:rPr>
              <a:t>LDR </a:t>
            </a:r>
            <a:r>
              <a:rPr lang="en-US" b="0" i="0" dirty="0">
                <a:effectLst/>
              </a:rPr>
              <a:t>inside a </a:t>
            </a:r>
            <a:r>
              <a:rPr lang="en-US" b="1" i="0" dirty="0">
                <a:effectLst/>
              </a:rPr>
              <a:t>breadboard</a:t>
            </a:r>
            <a:r>
              <a:rPr lang="en-US" b="0" i="0" dirty="0">
                <a:effectLst/>
              </a:rPr>
              <a:t>, orientation is not important, same as normal resistors, LDR don't care about the polarity. </a:t>
            </a:r>
          </a:p>
          <a:p>
            <a:pPr algn="l">
              <a:buFont typeface="+mj-lt"/>
              <a:buAutoNum type="arabicPeriod"/>
            </a:pPr>
            <a:r>
              <a:rPr lang="en-US" b="0" i="0" dirty="0">
                <a:effectLst/>
              </a:rPr>
              <a:t>Place the </a:t>
            </a:r>
            <a:r>
              <a:rPr lang="en-US" b="1" i="0" dirty="0">
                <a:effectLst/>
              </a:rPr>
              <a:t>10 k Ohm resistor </a:t>
            </a:r>
            <a:r>
              <a:rPr lang="en-US" b="0" i="0" dirty="0">
                <a:effectLst/>
              </a:rPr>
              <a:t>on one side of the LDR, this is our Pull Down resistor which we are going to connect with the ground. </a:t>
            </a:r>
          </a:p>
          <a:p>
            <a:pPr algn="l">
              <a:buFont typeface="+mj-lt"/>
              <a:buAutoNum type="arabicPeriod"/>
            </a:pPr>
            <a:r>
              <a:rPr lang="en-US" b="0" i="0" dirty="0">
                <a:effectLst/>
              </a:rPr>
              <a:t>Connect the other end of the </a:t>
            </a:r>
            <a:r>
              <a:rPr lang="en-US" b="1" i="0" dirty="0">
                <a:effectLst/>
              </a:rPr>
              <a:t>10 k Ohm resistor</a:t>
            </a:r>
            <a:r>
              <a:rPr lang="en-US" b="0" i="0" dirty="0">
                <a:effectLst/>
              </a:rPr>
              <a:t> with the </a:t>
            </a:r>
            <a:r>
              <a:rPr lang="en-US" b="1" i="0" dirty="0">
                <a:effectLst/>
              </a:rPr>
              <a:t>GND</a:t>
            </a:r>
            <a:r>
              <a:rPr lang="en-US" b="0" i="0" dirty="0">
                <a:effectLst/>
              </a:rPr>
              <a:t> on the Arduino, and the other side of the </a:t>
            </a:r>
            <a:r>
              <a:rPr lang="en-US" b="1" i="0" dirty="0">
                <a:effectLst/>
              </a:rPr>
              <a:t>LDR </a:t>
            </a:r>
            <a:r>
              <a:rPr lang="en-US" b="0" i="0" dirty="0">
                <a:effectLst/>
              </a:rPr>
              <a:t>with the </a:t>
            </a:r>
            <a:r>
              <a:rPr lang="en-US" b="1" i="0" dirty="0">
                <a:effectLst/>
              </a:rPr>
              <a:t>5 V pin </a:t>
            </a:r>
            <a:r>
              <a:rPr lang="en-US" b="0" i="0" dirty="0">
                <a:effectLst/>
              </a:rPr>
              <a:t>on the Arduino. </a:t>
            </a:r>
          </a:p>
          <a:p>
            <a:pPr algn="l">
              <a:buFont typeface="+mj-lt"/>
              <a:buAutoNum type="arabicPeriod"/>
            </a:pPr>
            <a:r>
              <a:rPr lang="en-US" b="0" i="0" dirty="0">
                <a:effectLst/>
              </a:rPr>
              <a:t>Now we need to insert an analog read jumper wire in parallel with the LDR. We do that by connecting the </a:t>
            </a:r>
            <a:r>
              <a:rPr lang="en-US" b="1" i="0" dirty="0">
                <a:effectLst/>
              </a:rPr>
              <a:t>A0 </a:t>
            </a:r>
            <a:r>
              <a:rPr lang="en-US" b="0" i="0" dirty="0">
                <a:effectLst/>
              </a:rPr>
              <a:t>with the </a:t>
            </a:r>
            <a:r>
              <a:rPr lang="en-US" b="1" i="0" dirty="0">
                <a:effectLst/>
              </a:rPr>
              <a:t>LDR </a:t>
            </a:r>
            <a:r>
              <a:rPr lang="en-US" b="0" i="0" dirty="0">
                <a:effectLst/>
              </a:rPr>
              <a:t>at the point before the 10 k Ohm resistor. </a:t>
            </a:r>
          </a:p>
          <a:p>
            <a:endParaRPr lang="en-US" dirty="0"/>
          </a:p>
        </p:txBody>
      </p:sp>
    </p:spTree>
    <p:extLst>
      <p:ext uri="{BB962C8B-B14F-4D97-AF65-F5344CB8AC3E}">
        <p14:creationId xmlns:p14="http://schemas.microsoft.com/office/powerpoint/2010/main" val="10304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A5B0-509B-5B6B-4F59-32A0387D187F}"/>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12AB0A7-6481-C4E3-4F5A-BBA0B6031BA7}"/>
              </a:ext>
            </a:extLst>
          </p:cNvPr>
          <p:cNvSpPr>
            <a:spLocks noGrp="1"/>
          </p:cNvSpPr>
          <p:nvPr>
            <p:ph idx="1"/>
          </p:nvPr>
        </p:nvSpPr>
        <p:spPr>
          <a:xfrm>
            <a:off x="838200" y="1454046"/>
            <a:ext cx="10515600" cy="5403953"/>
          </a:xfrm>
        </p:spPr>
        <p:txBody>
          <a:bodyPr>
            <a:normAutofit lnSpcReduction="10000"/>
          </a:bodyPr>
          <a:lstStyle/>
          <a:p>
            <a:pPr marL="0" indent="0">
              <a:buNone/>
            </a:pPr>
            <a:r>
              <a:rPr lang="en-US" sz="2000" dirty="0"/>
              <a:t>#define LDRpin A0</a:t>
            </a:r>
          </a:p>
          <a:p>
            <a:pPr marL="0" indent="0">
              <a:buNone/>
            </a:pPr>
            <a:r>
              <a:rPr lang="en-US" sz="2000" dirty="0"/>
              <a:t>int LDRValue = 0;</a:t>
            </a:r>
          </a:p>
          <a:p>
            <a:pPr marL="0" indent="0">
              <a:buNone/>
            </a:pPr>
            <a:endParaRPr lang="en-US" sz="2000" dirty="0"/>
          </a:p>
          <a:p>
            <a:pPr marL="0" indent="0">
              <a:buNone/>
            </a:pPr>
            <a:r>
              <a:rPr lang="en-US" sz="2000" dirty="0"/>
              <a:t>void setup()</a:t>
            </a:r>
          </a:p>
          <a:p>
            <a:pPr marL="0" indent="0">
              <a:buNone/>
            </a:pPr>
            <a:r>
              <a:rPr lang="en-US" sz="2000" dirty="0"/>
              <a:t>{</a:t>
            </a:r>
          </a:p>
          <a:p>
            <a:pPr marL="0" indent="0">
              <a:buNone/>
            </a:pPr>
            <a:r>
              <a:rPr lang="en-US" sz="2000" dirty="0"/>
              <a:t>  Serial.begin(9600);</a:t>
            </a:r>
          </a:p>
          <a:p>
            <a:pPr marL="0" indent="0">
              <a:buNone/>
            </a:pPr>
            <a:r>
              <a:rPr lang="en-US" sz="2000" dirty="0"/>
              <a:t>}</a:t>
            </a:r>
          </a:p>
          <a:p>
            <a:pPr marL="0" indent="0">
              <a:buNone/>
            </a:pPr>
            <a:endParaRPr lang="en-US" sz="2000" dirty="0"/>
          </a:p>
          <a:p>
            <a:pPr marL="0" indent="0">
              <a:buNone/>
            </a:pPr>
            <a:r>
              <a:rPr lang="en-US" sz="2000" dirty="0"/>
              <a:t>void loop()</a:t>
            </a:r>
          </a:p>
          <a:p>
            <a:pPr marL="0" indent="0">
              <a:buNone/>
            </a:pPr>
            <a:r>
              <a:rPr lang="en-US" sz="2000" dirty="0"/>
              <a:t>{</a:t>
            </a:r>
          </a:p>
          <a:p>
            <a:pPr marL="0" indent="0">
              <a:buNone/>
            </a:pPr>
            <a:r>
              <a:rPr lang="en-US" sz="2000" dirty="0"/>
              <a:t>  LDRValue = analogRead(LDRpin);</a:t>
            </a:r>
          </a:p>
          <a:p>
            <a:pPr marL="0" indent="0">
              <a:buNone/>
            </a:pPr>
            <a:r>
              <a:rPr lang="en-US" sz="2000" dirty="0"/>
              <a:t>  Serial.println(LDRValue);</a:t>
            </a:r>
          </a:p>
          <a:p>
            <a:pPr marL="0" indent="0">
              <a:buNone/>
            </a:pPr>
            <a:r>
              <a:rPr lang="en-US" sz="2000" dirty="0"/>
              <a:t>  delay(2);</a:t>
            </a:r>
          </a:p>
          <a:p>
            <a:pPr marL="0" indent="0">
              <a:buNone/>
            </a:pPr>
            <a:r>
              <a:rPr lang="en-US" sz="2000" dirty="0"/>
              <a:t>}</a:t>
            </a:r>
          </a:p>
        </p:txBody>
      </p:sp>
    </p:spTree>
    <p:extLst>
      <p:ext uri="{BB962C8B-B14F-4D97-AF65-F5344CB8AC3E}">
        <p14:creationId xmlns:p14="http://schemas.microsoft.com/office/powerpoint/2010/main" val="200969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15AC-5435-6F51-39AB-A6EA85934AF1}"/>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20D2B621-587A-5006-D55E-106C402C929A}"/>
              </a:ext>
            </a:extLst>
          </p:cNvPr>
          <p:cNvSpPr>
            <a:spLocks noGrp="1"/>
          </p:cNvSpPr>
          <p:nvPr>
            <p:ph idx="1"/>
          </p:nvPr>
        </p:nvSpPr>
        <p:spPr/>
        <p:txBody>
          <a:bodyPr>
            <a:normAutofit fontScale="92500" lnSpcReduction="10000"/>
          </a:bodyPr>
          <a:lstStyle/>
          <a:p>
            <a:r>
              <a:rPr lang="en-US" b="0" i="0" dirty="0">
                <a:solidFill>
                  <a:srgbClr val="555555"/>
                </a:solidFill>
                <a:effectLst/>
                <a:latin typeface="myriad-pro"/>
              </a:rPr>
              <a:t>We first define a variable </a:t>
            </a:r>
            <a:r>
              <a:rPr lang="en-US" b="1" i="0" dirty="0">
                <a:solidFill>
                  <a:srgbClr val="555555"/>
                </a:solidFill>
                <a:effectLst/>
                <a:latin typeface="myriad-pro"/>
              </a:rPr>
              <a:t>LDRpin </a:t>
            </a:r>
            <a:r>
              <a:rPr lang="en-US" b="0" i="0" dirty="0">
                <a:solidFill>
                  <a:srgbClr val="555555"/>
                </a:solidFill>
                <a:effectLst/>
                <a:latin typeface="myriad-pro"/>
              </a:rPr>
              <a:t>and designate the </a:t>
            </a:r>
            <a:r>
              <a:rPr lang="en-US" b="1" i="0" dirty="0">
                <a:solidFill>
                  <a:srgbClr val="555555"/>
                </a:solidFill>
                <a:effectLst/>
                <a:latin typeface="myriad-pro"/>
              </a:rPr>
              <a:t>A0 </a:t>
            </a:r>
            <a:r>
              <a:rPr lang="en-US" b="0" i="0" dirty="0">
                <a:solidFill>
                  <a:srgbClr val="555555"/>
                </a:solidFill>
                <a:effectLst/>
                <a:latin typeface="myriad-pro"/>
              </a:rPr>
              <a:t>analog pin for it, also we will create the </a:t>
            </a:r>
            <a:r>
              <a:rPr lang="en-US" b="1" i="0" dirty="0">
                <a:solidFill>
                  <a:srgbClr val="555555"/>
                </a:solidFill>
                <a:effectLst/>
                <a:latin typeface="myriad-pro"/>
              </a:rPr>
              <a:t>LDRValue </a:t>
            </a:r>
            <a:r>
              <a:rPr lang="en-US" b="0" i="0" dirty="0">
                <a:solidFill>
                  <a:srgbClr val="555555"/>
                </a:solidFill>
                <a:effectLst/>
                <a:latin typeface="myriad-pro"/>
              </a:rPr>
              <a:t>variable where we will </a:t>
            </a:r>
            <a:r>
              <a:rPr lang="en-US" b="1" i="0" dirty="0">
                <a:solidFill>
                  <a:srgbClr val="555555"/>
                </a:solidFill>
                <a:effectLst/>
                <a:latin typeface="myriad-pro"/>
              </a:rPr>
              <a:t>store </a:t>
            </a:r>
            <a:r>
              <a:rPr lang="en-US" b="0" i="0" dirty="0">
                <a:solidFill>
                  <a:srgbClr val="555555"/>
                </a:solidFill>
                <a:effectLst/>
                <a:latin typeface="myriad-pro"/>
              </a:rPr>
              <a:t>current "light intensity".</a:t>
            </a:r>
          </a:p>
          <a:p>
            <a:r>
              <a:rPr lang="en-US" b="0" i="0" dirty="0">
                <a:solidFill>
                  <a:srgbClr val="555555"/>
                </a:solidFill>
                <a:effectLst/>
                <a:latin typeface="myriad-pro"/>
              </a:rPr>
              <a:t>We start the </a:t>
            </a:r>
            <a:r>
              <a:rPr lang="en-US" b="1" i="0" dirty="0">
                <a:solidFill>
                  <a:srgbClr val="555555"/>
                </a:solidFill>
                <a:effectLst/>
                <a:latin typeface="myriad-pro"/>
              </a:rPr>
              <a:t>serial communication</a:t>
            </a:r>
            <a:r>
              <a:rPr lang="en-US" b="0" i="0" dirty="0">
                <a:solidFill>
                  <a:srgbClr val="555555"/>
                </a:solidFill>
                <a:effectLst/>
                <a:latin typeface="myriad-pro"/>
              </a:rPr>
              <a:t>, which we need if we want to see the sensor data on the </a:t>
            </a:r>
            <a:r>
              <a:rPr lang="en-US" b="1" i="0" dirty="0">
                <a:solidFill>
                  <a:srgbClr val="555555"/>
                </a:solidFill>
                <a:effectLst/>
                <a:latin typeface="myriad-pro"/>
              </a:rPr>
              <a:t>serial monitor</a:t>
            </a:r>
            <a:r>
              <a:rPr lang="en-US" b="0" i="0" dirty="0">
                <a:solidFill>
                  <a:srgbClr val="555555"/>
                </a:solidFill>
                <a:effectLst/>
                <a:latin typeface="myriad-pro"/>
              </a:rPr>
              <a:t>, we choose that the date rate transmitted will be </a:t>
            </a:r>
            <a:r>
              <a:rPr lang="en-US" b="1" i="0" dirty="0">
                <a:solidFill>
                  <a:srgbClr val="555555"/>
                </a:solidFill>
                <a:effectLst/>
                <a:latin typeface="myriad-pro"/>
              </a:rPr>
              <a:t>9600 </a:t>
            </a:r>
            <a:r>
              <a:rPr lang="en-US" b="0" i="0" dirty="0">
                <a:solidFill>
                  <a:srgbClr val="555555"/>
                </a:solidFill>
                <a:effectLst/>
                <a:latin typeface="myriad-pro"/>
              </a:rPr>
              <a:t>bits per second, which is basically a default.</a:t>
            </a:r>
          </a:p>
          <a:p>
            <a:r>
              <a:rPr lang="en-US" b="0" i="0" dirty="0">
                <a:solidFill>
                  <a:srgbClr val="555555"/>
                </a:solidFill>
                <a:effectLst/>
                <a:latin typeface="myriad-pro"/>
              </a:rPr>
              <a:t>We now store the value of the LDR into an </a:t>
            </a:r>
            <a:r>
              <a:rPr lang="en-US" b="1" i="0" dirty="0">
                <a:solidFill>
                  <a:srgbClr val="555555"/>
                </a:solidFill>
                <a:effectLst/>
                <a:latin typeface="myriad-pro"/>
              </a:rPr>
              <a:t>LDRValue </a:t>
            </a:r>
            <a:r>
              <a:rPr lang="en-US" b="0" i="0" dirty="0">
                <a:solidFill>
                  <a:srgbClr val="555555"/>
                </a:solidFill>
                <a:effectLst/>
                <a:latin typeface="myriad-pro"/>
              </a:rPr>
              <a:t>variable using the </a:t>
            </a:r>
            <a:r>
              <a:rPr lang="en-US" b="1" i="0" dirty="0">
                <a:solidFill>
                  <a:srgbClr val="555555"/>
                </a:solidFill>
                <a:effectLst/>
                <a:latin typeface="myriad-pro"/>
              </a:rPr>
              <a:t>analogRead </a:t>
            </a:r>
            <a:r>
              <a:rPr lang="en-US" b="0" i="0" dirty="0">
                <a:solidFill>
                  <a:srgbClr val="555555"/>
                </a:solidFill>
                <a:effectLst/>
                <a:latin typeface="myriad-pro"/>
              </a:rPr>
              <a:t>command and we display that value on a Serial Monitor with the </a:t>
            </a:r>
            <a:r>
              <a:rPr lang="en-US" b="1" i="0" dirty="0">
                <a:solidFill>
                  <a:srgbClr val="555555"/>
                </a:solidFill>
                <a:effectLst/>
                <a:latin typeface="myriad-pro"/>
              </a:rPr>
              <a:t>Serial.println</a:t>
            </a:r>
            <a:r>
              <a:rPr lang="en-US" b="0" i="0" dirty="0">
                <a:solidFill>
                  <a:srgbClr val="555555"/>
                </a:solidFill>
                <a:effectLst/>
                <a:latin typeface="myriad-pro"/>
              </a:rPr>
              <a:t> command.</a:t>
            </a:r>
            <a:endParaRPr lang="en-US" dirty="0">
              <a:solidFill>
                <a:srgbClr val="555555"/>
              </a:solidFill>
              <a:latin typeface="myriad-pro"/>
            </a:endParaRPr>
          </a:p>
          <a:p>
            <a:r>
              <a:rPr lang="en-US" b="0" i="0" dirty="0">
                <a:solidFill>
                  <a:srgbClr val="555555"/>
                </a:solidFill>
                <a:effectLst/>
                <a:latin typeface="myriad-pro"/>
              </a:rPr>
              <a:t>Now we have to connect the Arduino with the PC using the USB cable, upload the code to the board, and press the Serial Monitor button in the top right corner of the Arduino IDE.</a:t>
            </a:r>
            <a:endParaRPr lang="en-US" dirty="0"/>
          </a:p>
        </p:txBody>
      </p:sp>
    </p:spTree>
    <p:extLst>
      <p:ext uri="{BB962C8B-B14F-4D97-AF65-F5344CB8AC3E}">
        <p14:creationId xmlns:p14="http://schemas.microsoft.com/office/powerpoint/2010/main" val="194210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4E4-AE9F-364D-69DC-4D6BCA2843B6}"/>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FA4C342A-9049-3BC8-A78B-D19BD1B18EEC}"/>
              </a:ext>
            </a:extLst>
          </p:cNvPr>
          <p:cNvSpPr>
            <a:spLocks noGrp="1"/>
          </p:cNvSpPr>
          <p:nvPr>
            <p:ph idx="1"/>
          </p:nvPr>
        </p:nvSpPr>
        <p:spPr/>
        <p:txBody>
          <a:bodyPr/>
          <a:lstStyle/>
          <a:p>
            <a:r>
              <a:rPr lang="en-US" b="0" i="0" dirty="0">
                <a:solidFill>
                  <a:srgbClr val="333333"/>
                </a:solidFill>
                <a:effectLst/>
                <a:latin typeface="Roboto" panose="02000000000000000000" pitchFamily="2" charset="0"/>
              </a:rPr>
              <a:t>It is used for automatic contrast and brightness control in television receivers.</a:t>
            </a:r>
          </a:p>
          <a:p>
            <a:r>
              <a:rPr lang="en-US" b="0" i="0" dirty="0">
                <a:solidFill>
                  <a:srgbClr val="333333"/>
                </a:solidFill>
                <a:effectLst/>
                <a:latin typeface="Roboto" panose="02000000000000000000" pitchFamily="2" charset="0"/>
              </a:rPr>
              <a:t>It is used in photosensitive relay</a:t>
            </a:r>
          </a:p>
          <a:p>
            <a:r>
              <a:rPr lang="en-US" b="0" i="0" dirty="0">
                <a:solidFill>
                  <a:srgbClr val="333333"/>
                </a:solidFill>
                <a:effectLst/>
                <a:latin typeface="Roboto" panose="02000000000000000000" pitchFamily="2" charset="0"/>
              </a:rPr>
              <a:t>It is used in optical coding.</a:t>
            </a:r>
          </a:p>
          <a:p>
            <a:r>
              <a:rPr lang="en-US" b="0" i="0" dirty="0">
                <a:solidFill>
                  <a:srgbClr val="333333"/>
                </a:solidFill>
                <a:effectLst/>
                <a:latin typeface="Roboto" panose="02000000000000000000" pitchFamily="2" charset="0"/>
              </a:rPr>
              <a:t>It is used in street light control circuits.</a:t>
            </a:r>
          </a:p>
          <a:p>
            <a:r>
              <a:rPr lang="en-US" b="0" i="0" dirty="0">
                <a:solidFill>
                  <a:srgbClr val="333333"/>
                </a:solidFill>
                <a:effectLst/>
                <a:latin typeface="Roboto" panose="02000000000000000000" pitchFamily="2" charset="0"/>
              </a:rPr>
              <a:t>It is used in the security alarm.</a:t>
            </a:r>
          </a:p>
          <a:p>
            <a:r>
              <a:rPr lang="en-US" b="0" i="0" dirty="0">
                <a:solidFill>
                  <a:srgbClr val="333333"/>
                </a:solidFill>
                <a:effectLst/>
                <a:latin typeface="Roboto" panose="02000000000000000000" pitchFamily="2" charset="0"/>
              </a:rPr>
              <a:t>It is used in light activated control circuits.</a:t>
            </a:r>
          </a:p>
          <a:p>
            <a:r>
              <a:rPr lang="en-US" dirty="0" err="1"/>
              <a:t>etc</a:t>
            </a:r>
            <a:endParaRPr lang="en-US" dirty="0"/>
          </a:p>
        </p:txBody>
      </p:sp>
    </p:spTree>
    <p:extLst>
      <p:ext uri="{BB962C8B-B14F-4D97-AF65-F5344CB8AC3E}">
        <p14:creationId xmlns:p14="http://schemas.microsoft.com/office/powerpoint/2010/main" val="36313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3359-657D-19AB-ED8E-4F04988EB4C5}"/>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EBBD7E9-DCFF-0D67-F2D7-FA5E02FA4BD0}"/>
              </a:ext>
            </a:extLst>
          </p:cNvPr>
          <p:cNvSpPr>
            <a:spLocks noGrp="1"/>
          </p:cNvSpPr>
          <p:nvPr>
            <p:ph idx="1"/>
          </p:nvPr>
        </p:nvSpPr>
        <p:spPr/>
        <p:txBody>
          <a:bodyPr/>
          <a:lstStyle/>
          <a:p>
            <a:pPr marL="0" indent="0">
              <a:buNone/>
            </a:pPr>
            <a:r>
              <a:rPr lang="en-US" dirty="0"/>
              <a:t>Control an LED via LDR Sensor.</a:t>
            </a:r>
          </a:p>
          <a:p>
            <a:pPr marL="0" indent="0">
              <a:buNone/>
            </a:pPr>
            <a:endParaRPr lang="en-US" dirty="0"/>
          </a:p>
          <a:p>
            <a:pPr marL="0" indent="0">
              <a:buNone/>
            </a:pPr>
            <a:r>
              <a:rPr lang="en-US" dirty="0"/>
              <a:t>Instructions:</a:t>
            </a:r>
          </a:p>
          <a:p>
            <a:pPr marL="0" indent="0">
              <a:buNone/>
            </a:pPr>
            <a:r>
              <a:rPr lang="en-US" dirty="0"/>
              <a:t>Program should switch on the LED when its dark.</a:t>
            </a:r>
          </a:p>
        </p:txBody>
      </p:sp>
    </p:spTree>
    <p:extLst>
      <p:ext uri="{BB962C8B-B14F-4D97-AF65-F5344CB8AC3E}">
        <p14:creationId xmlns:p14="http://schemas.microsoft.com/office/powerpoint/2010/main" val="337599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CCBF9-DBCF-58CB-3B2A-F364B120C56B}"/>
              </a:ext>
            </a:extLst>
          </p:cNvPr>
          <p:cNvSpPr>
            <a:spLocks noGrp="1"/>
          </p:cNvSpPr>
          <p:nvPr>
            <p:ph idx="1"/>
          </p:nvPr>
        </p:nvSpPr>
        <p:spPr>
          <a:xfrm>
            <a:off x="838199" y="2323476"/>
            <a:ext cx="3823741" cy="4377128"/>
          </a:xfrm>
        </p:spPr>
        <p:txBody>
          <a:bodyPr>
            <a:normAutofit lnSpcReduction="10000"/>
          </a:bodyPr>
          <a:lstStyle/>
          <a:p>
            <a:pPr marL="0" indent="0" algn="l">
              <a:buNone/>
            </a:pPr>
            <a:r>
              <a:rPr lang="en-US" sz="2400" b="0" i="0" dirty="0">
                <a:effectLst/>
              </a:rPr>
              <a:t>const int </a:t>
            </a:r>
            <a:r>
              <a:rPr lang="en-US" sz="2400" b="0" i="0" dirty="0" err="1">
                <a:effectLst/>
              </a:rPr>
              <a:t>ledPin</a:t>
            </a:r>
            <a:r>
              <a:rPr lang="en-US" sz="2400" b="0" i="0" dirty="0">
                <a:effectLst/>
              </a:rPr>
              <a:t> = 13;</a:t>
            </a:r>
          </a:p>
          <a:p>
            <a:pPr marL="0" indent="0" algn="l">
              <a:buNone/>
            </a:pPr>
            <a:r>
              <a:rPr lang="en-US" sz="2400" b="0" i="0" dirty="0">
                <a:effectLst/>
              </a:rPr>
              <a:t>const int </a:t>
            </a:r>
            <a:r>
              <a:rPr lang="en-US" sz="2400" b="0" i="0" dirty="0" err="1">
                <a:effectLst/>
              </a:rPr>
              <a:t>ldrPin</a:t>
            </a:r>
            <a:r>
              <a:rPr lang="en-US" sz="2400" b="0" i="0" dirty="0">
                <a:effectLst/>
              </a:rPr>
              <a:t> = A0;</a:t>
            </a:r>
          </a:p>
          <a:p>
            <a:pPr marL="0" indent="0" algn="l">
              <a:buNone/>
            </a:pPr>
            <a:r>
              <a:rPr lang="en-US" sz="2400" b="0" i="0" dirty="0">
                <a:effectLst/>
              </a:rPr>
              <a:t>void setup() {</a:t>
            </a:r>
          </a:p>
          <a:p>
            <a:pPr marL="0" indent="0" algn="l">
              <a:buNone/>
            </a:pPr>
            <a:r>
              <a:rPr lang="en-US" sz="2400" b="0" i="0" dirty="0">
                <a:effectLst/>
              </a:rPr>
              <a:t>Serial.begin(9600);</a:t>
            </a:r>
          </a:p>
          <a:p>
            <a:pPr marL="0" indent="0" algn="l">
              <a:buNone/>
            </a:pPr>
            <a:r>
              <a:rPr lang="en-US" sz="2400" b="0" i="0" dirty="0" err="1">
                <a:effectLst/>
              </a:rPr>
              <a:t>pinMode</a:t>
            </a:r>
            <a:r>
              <a:rPr lang="en-US" sz="2400" b="0" i="0" dirty="0">
                <a:effectLst/>
              </a:rPr>
              <a:t>(</a:t>
            </a:r>
            <a:r>
              <a:rPr lang="en-US" sz="2400" b="0" i="0" dirty="0" err="1">
                <a:effectLst/>
              </a:rPr>
              <a:t>ledPin</a:t>
            </a:r>
            <a:r>
              <a:rPr lang="en-US" sz="2400" b="0" i="0" dirty="0">
                <a:effectLst/>
              </a:rPr>
              <a:t>, OUTPUT);</a:t>
            </a:r>
          </a:p>
          <a:p>
            <a:pPr marL="0" indent="0" algn="l">
              <a:buNone/>
            </a:pPr>
            <a:r>
              <a:rPr lang="en-US" sz="2400" b="0" i="0" dirty="0" err="1">
                <a:effectLst/>
              </a:rPr>
              <a:t>pinMode</a:t>
            </a:r>
            <a:r>
              <a:rPr lang="en-US" sz="2400" b="0" i="0" dirty="0">
                <a:effectLst/>
              </a:rPr>
              <a:t>(</a:t>
            </a:r>
            <a:r>
              <a:rPr lang="en-US" sz="2400" b="0" i="0" dirty="0" err="1">
                <a:effectLst/>
              </a:rPr>
              <a:t>ldrPin</a:t>
            </a:r>
            <a:r>
              <a:rPr lang="en-US" sz="2400" b="0" i="0" dirty="0">
                <a:effectLst/>
              </a:rPr>
              <a:t>, INPUT);</a:t>
            </a:r>
          </a:p>
          <a:p>
            <a:pPr marL="0" indent="0" algn="l">
              <a:buNone/>
            </a:pPr>
            <a:r>
              <a:rPr lang="en-US" sz="2400" b="0" i="0" dirty="0">
                <a:effectLst/>
              </a:rPr>
              <a:t>}</a:t>
            </a:r>
          </a:p>
          <a:p>
            <a:pPr marL="0" indent="0" algn="l">
              <a:buNone/>
            </a:pPr>
            <a:r>
              <a:rPr lang="en-US" sz="2400" b="0" i="0" dirty="0">
                <a:effectLst/>
              </a:rPr>
              <a:t>void loop() {</a:t>
            </a:r>
          </a:p>
          <a:p>
            <a:pPr marL="0" indent="0" algn="l">
              <a:buNone/>
            </a:pPr>
            <a:r>
              <a:rPr lang="en-US" sz="2400" b="0" i="0" dirty="0">
                <a:effectLst/>
              </a:rPr>
              <a:t>int </a:t>
            </a:r>
            <a:r>
              <a:rPr lang="en-US" sz="2400" b="0" i="0" dirty="0" err="1">
                <a:effectLst/>
              </a:rPr>
              <a:t>ldrStatus</a:t>
            </a:r>
            <a:r>
              <a:rPr lang="en-US" sz="2400" b="0" i="0" dirty="0">
                <a:effectLst/>
              </a:rPr>
              <a:t> = analogRead(</a:t>
            </a:r>
            <a:r>
              <a:rPr lang="en-US" sz="2400" b="0" i="0" dirty="0" err="1">
                <a:effectLst/>
              </a:rPr>
              <a:t>ldrPin</a:t>
            </a:r>
            <a:r>
              <a:rPr lang="en-US" sz="2400" b="0" i="0" dirty="0">
                <a:effectLst/>
              </a:rPr>
              <a:t>);</a:t>
            </a:r>
          </a:p>
          <a:p>
            <a:pPr marL="0" indent="0">
              <a:buNone/>
            </a:pPr>
            <a:endParaRPr lang="en-US" sz="2400" dirty="0"/>
          </a:p>
        </p:txBody>
      </p:sp>
      <p:sp>
        <p:nvSpPr>
          <p:cNvPr id="4" name="Content Placeholder 2">
            <a:extLst>
              <a:ext uri="{FF2B5EF4-FFF2-40B4-BE49-F238E27FC236}">
                <a16:creationId xmlns:a16="http://schemas.microsoft.com/office/drawing/2014/main" id="{4C03D8C1-1F2A-DC63-E255-53024BC624CB}"/>
              </a:ext>
            </a:extLst>
          </p:cNvPr>
          <p:cNvSpPr txBox="1">
            <a:spLocks/>
          </p:cNvSpPr>
          <p:nvPr/>
        </p:nvSpPr>
        <p:spPr>
          <a:xfrm>
            <a:off x="5157864" y="2325975"/>
            <a:ext cx="3823741" cy="43771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buNone/>
            </a:pPr>
            <a:r>
              <a:rPr lang="en-US" sz="2400" b="0" i="0" kern="1200" dirty="0">
                <a:effectLst/>
                <a:ea typeface="+mn-ea"/>
                <a:cs typeface="+mn-cs"/>
              </a:rPr>
              <a:t>if (</a:t>
            </a:r>
            <a:r>
              <a:rPr lang="en-US" sz="2400" b="0" i="0" kern="1200" dirty="0" err="1">
                <a:effectLst/>
                <a:ea typeface="+mn-ea"/>
                <a:cs typeface="+mn-cs"/>
              </a:rPr>
              <a:t>ldrStatus</a:t>
            </a:r>
            <a:r>
              <a:rPr lang="en-US" sz="2400" b="0" i="0" kern="1200" dirty="0">
                <a:effectLst/>
                <a:ea typeface="+mn-ea"/>
                <a:cs typeface="+mn-cs"/>
              </a:rPr>
              <a:t> &lt;=300) {</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err="1">
                <a:effectLst/>
                <a:ea typeface="+mn-ea"/>
                <a:cs typeface="+mn-cs"/>
              </a:rPr>
              <a:t>digitalWrite</a:t>
            </a:r>
            <a:r>
              <a:rPr lang="en-US" sz="2400" b="0" i="0" kern="1200" dirty="0">
                <a:effectLst/>
                <a:ea typeface="+mn-ea"/>
                <a:cs typeface="+mn-cs"/>
              </a:rPr>
              <a:t>(</a:t>
            </a:r>
            <a:r>
              <a:rPr lang="en-US" sz="2400" b="0" i="0" kern="1200" dirty="0" err="1">
                <a:effectLst/>
                <a:ea typeface="+mn-ea"/>
                <a:cs typeface="+mn-cs"/>
              </a:rPr>
              <a:t>ledPin</a:t>
            </a:r>
            <a:r>
              <a:rPr lang="en-US" sz="2400" b="0" i="0" kern="1200" dirty="0">
                <a:effectLst/>
                <a:ea typeface="+mn-ea"/>
                <a:cs typeface="+mn-cs"/>
              </a:rPr>
              <a:t>, HIGH);</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Serial.println("LDR is DARK, LED is ON");</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else {</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err="1">
                <a:effectLst/>
                <a:ea typeface="+mn-ea"/>
                <a:cs typeface="+mn-cs"/>
              </a:rPr>
              <a:t>digitalWrite</a:t>
            </a:r>
            <a:r>
              <a:rPr lang="en-US" sz="2400" b="0" i="0" kern="1200" dirty="0">
                <a:effectLst/>
                <a:ea typeface="+mn-ea"/>
                <a:cs typeface="+mn-cs"/>
              </a:rPr>
              <a:t>(</a:t>
            </a:r>
            <a:r>
              <a:rPr lang="en-US" sz="2400" b="0" i="0" kern="1200" dirty="0" err="1">
                <a:effectLst/>
                <a:ea typeface="+mn-ea"/>
                <a:cs typeface="+mn-cs"/>
              </a:rPr>
              <a:t>ledPin</a:t>
            </a:r>
            <a:r>
              <a:rPr lang="en-US" sz="2400" b="0" i="0" kern="1200" dirty="0">
                <a:effectLst/>
                <a:ea typeface="+mn-ea"/>
                <a:cs typeface="+mn-cs"/>
              </a:rPr>
              <a:t>, LOW);</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Serial.println("---------------");</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a:t>
            </a:r>
            <a:endParaRPr lang="en-US" sz="2000" dirty="0">
              <a:effectLst/>
            </a:endParaRPr>
          </a:p>
          <a:p>
            <a:pPr marL="0" indent="0" algn="l" rtl="0" eaLnBrk="1" latinLnBrk="0" hangingPunct="1">
              <a:lnSpc>
                <a:spcPct val="90000"/>
              </a:lnSpc>
              <a:spcBef>
                <a:spcPts val="1000"/>
              </a:spcBef>
              <a:spcAft>
                <a:spcPts val="0"/>
              </a:spcAft>
              <a:buNone/>
            </a:pPr>
            <a:r>
              <a:rPr lang="en-US" sz="2400" b="0" i="0" kern="1200" dirty="0">
                <a:effectLst/>
                <a:ea typeface="+mn-ea"/>
                <a:cs typeface="+mn-cs"/>
              </a:rPr>
              <a:t>}</a:t>
            </a:r>
            <a:endParaRPr lang="en-US" sz="2000" dirty="0">
              <a:effectLst/>
            </a:endParaRPr>
          </a:p>
        </p:txBody>
      </p:sp>
      <p:sp>
        <p:nvSpPr>
          <p:cNvPr id="5" name="Title 1">
            <a:extLst>
              <a:ext uri="{FF2B5EF4-FFF2-40B4-BE49-F238E27FC236}">
                <a16:creationId xmlns:a16="http://schemas.microsoft.com/office/drawing/2014/main" id="{8D550A04-0A8E-E83E-64E0-C1B849FEA628}"/>
              </a:ext>
            </a:extLst>
          </p:cNvPr>
          <p:cNvSpPr>
            <a:spLocks noGrp="1"/>
          </p:cNvSpPr>
          <p:nvPr>
            <p:ph type="title"/>
          </p:nvPr>
        </p:nvSpPr>
        <p:spPr>
          <a:xfrm>
            <a:off x="838200" y="365125"/>
            <a:ext cx="10515600" cy="1325563"/>
          </a:xfrm>
        </p:spPr>
        <p:txBody>
          <a:bodyPr/>
          <a:lstStyle/>
          <a:p>
            <a:r>
              <a:rPr lang="en-US" dirty="0"/>
              <a:t>Task Solution</a:t>
            </a:r>
          </a:p>
        </p:txBody>
      </p:sp>
    </p:spTree>
    <p:extLst>
      <p:ext uri="{BB962C8B-B14F-4D97-AF65-F5344CB8AC3E}">
        <p14:creationId xmlns:p14="http://schemas.microsoft.com/office/powerpoint/2010/main" val="154139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597</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myriad-pro</vt:lpstr>
      <vt:lpstr>Roboto</vt:lpstr>
      <vt:lpstr>Office Theme</vt:lpstr>
      <vt:lpstr>LDR Sensor</vt:lpstr>
      <vt:lpstr>What is LDR?</vt:lpstr>
      <vt:lpstr>Schematic Diagram</vt:lpstr>
      <vt:lpstr>Connect the LDR with the Arduino Uno, follow the step by step, and connect in the same way:</vt:lpstr>
      <vt:lpstr>Code</vt:lpstr>
      <vt:lpstr>Code Explanation</vt:lpstr>
      <vt:lpstr>Applications</vt:lpstr>
      <vt:lpstr>Task</vt:lpstr>
      <vt:lpstr>Task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LDR Sensor</dc:title>
  <dc:creator>17MTE03</dc:creator>
  <cp:lastModifiedBy>17MTE03</cp:lastModifiedBy>
  <cp:revision>1</cp:revision>
  <dcterms:created xsi:type="dcterms:W3CDTF">2023-01-20T07:51:26Z</dcterms:created>
  <dcterms:modified xsi:type="dcterms:W3CDTF">2023-01-20T08:52:28Z</dcterms:modified>
</cp:coreProperties>
</file>