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57" r:id="rId5"/>
    <p:sldId id="259" r:id="rId6"/>
    <p:sldId id="260" r:id="rId7"/>
    <p:sldId id="261" r:id="rId8"/>
    <p:sldId id="265" r:id="rId9"/>
    <p:sldId id="266" r:id="rId10"/>
    <p:sldId id="267" r:id="rId11"/>
    <p:sldId id="268" r:id="rId12"/>
    <p:sldId id="262" r:id="rId13"/>
    <p:sldId id="269" r:id="rId14"/>
    <p:sldId id="270" r:id="rId15"/>
    <p:sldId id="264" r:id="rId16"/>
    <p:sldId id="271" r:id="rId17"/>
    <p:sldId id="272" r:id="rId18"/>
    <p:sldId id="273" r:id="rId19"/>
    <p:sldId id="274" r:id="rId20"/>
    <p:sldId id="275" r:id="rId21"/>
    <p:sldId id="277" r:id="rId22"/>
    <p:sldId id="278" r:id="rId23"/>
    <p:sldId id="276"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60"/>
  </p:normalViewPr>
  <p:slideViewPr>
    <p:cSldViewPr snapToGrid="0">
      <p:cViewPr varScale="1">
        <p:scale>
          <a:sx n="112" d="100"/>
          <a:sy n="112" d="100"/>
        </p:scale>
        <p:origin x="2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92E4B-CA61-FB27-97C7-EC2922CB9F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A7206D-AA8A-341E-1891-B2D7744C49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E32303-F58F-273B-C6A6-EC08E7BBE101}"/>
              </a:ext>
            </a:extLst>
          </p:cNvPr>
          <p:cNvSpPr>
            <a:spLocks noGrp="1"/>
          </p:cNvSpPr>
          <p:nvPr>
            <p:ph type="dt" sz="half" idx="10"/>
          </p:nvPr>
        </p:nvSpPr>
        <p:spPr/>
        <p:txBody>
          <a:bodyPr/>
          <a:lstStyle/>
          <a:p>
            <a:fld id="{CAFD519D-4611-4F97-BA94-763E93E7B11E}" type="datetimeFigureOut">
              <a:rPr lang="en-US" smtClean="0"/>
              <a:t>1/13/2023</a:t>
            </a:fld>
            <a:endParaRPr lang="en-US"/>
          </a:p>
        </p:txBody>
      </p:sp>
      <p:sp>
        <p:nvSpPr>
          <p:cNvPr id="5" name="Footer Placeholder 4">
            <a:extLst>
              <a:ext uri="{FF2B5EF4-FFF2-40B4-BE49-F238E27FC236}">
                <a16:creationId xmlns:a16="http://schemas.microsoft.com/office/drawing/2014/main" id="{04A8B48C-1B6B-9CC6-1965-7B9470375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0BA57-D37A-C028-65A0-F15F6DE12996}"/>
              </a:ext>
            </a:extLst>
          </p:cNvPr>
          <p:cNvSpPr>
            <a:spLocks noGrp="1"/>
          </p:cNvSpPr>
          <p:nvPr>
            <p:ph type="sldNum" sz="quarter" idx="12"/>
          </p:nvPr>
        </p:nvSpPr>
        <p:spPr/>
        <p:txBody>
          <a:bodyPr/>
          <a:lstStyle/>
          <a:p>
            <a:fld id="{E5FBD8C7-0116-4B75-82AD-63F62D93928D}" type="slidenum">
              <a:rPr lang="en-US" smtClean="0"/>
              <a:t>‹#›</a:t>
            </a:fld>
            <a:endParaRPr lang="en-US"/>
          </a:p>
        </p:txBody>
      </p:sp>
    </p:spTree>
    <p:extLst>
      <p:ext uri="{BB962C8B-B14F-4D97-AF65-F5344CB8AC3E}">
        <p14:creationId xmlns:p14="http://schemas.microsoft.com/office/powerpoint/2010/main" val="36205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546A-FE54-98F6-6123-71F789832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6EDCC4-05E2-0EB1-5CA1-481275DE1F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03EEE-898F-DCC2-FA87-48E6B810EFD9}"/>
              </a:ext>
            </a:extLst>
          </p:cNvPr>
          <p:cNvSpPr>
            <a:spLocks noGrp="1"/>
          </p:cNvSpPr>
          <p:nvPr>
            <p:ph type="dt" sz="half" idx="10"/>
          </p:nvPr>
        </p:nvSpPr>
        <p:spPr/>
        <p:txBody>
          <a:bodyPr/>
          <a:lstStyle/>
          <a:p>
            <a:fld id="{CAFD519D-4611-4F97-BA94-763E93E7B11E}" type="datetimeFigureOut">
              <a:rPr lang="en-US" smtClean="0"/>
              <a:t>1/13/2023</a:t>
            </a:fld>
            <a:endParaRPr lang="en-US"/>
          </a:p>
        </p:txBody>
      </p:sp>
      <p:sp>
        <p:nvSpPr>
          <p:cNvPr id="5" name="Footer Placeholder 4">
            <a:extLst>
              <a:ext uri="{FF2B5EF4-FFF2-40B4-BE49-F238E27FC236}">
                <a16:creationId xmlns:a16="http://schemas.microsoft.com/office/drawing/2014/main" id="{9D455D8D-C48D-21A9-9BE6-7ED1E9D68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26BB4-4255-A325-2652-1524FCE745C8}"/>
              </a:ext>
            </a:extLst>
          </p:cNvPr>
          <p:cNvSpPr>
            <a:spLocks noGrp="1"/>
          </p:cNvSpPr>
          <p:nvPr>
            <p:ph type="sldNum" sz="quarter" idx="12"/>
          </p:nvPr>
        </p:nvSpPr>
        <p:spPr/>
        <p:txBody>
          <a:bodyPr/>
          <a:lstStyle/>
          <a:p>
            <a:fld id="{E5FBD8C7-0116-4B75-82AD-63F62D93928D}" type="slidenum">
              <a:rPr lang="en-US" smtClean="0"/>
              <a:t>‹#›</a:t>
            </a:fld>
            <a:endParaRPr lang="en-US"/>
          </a:p>
        </p:txBody>
      </p:sp>
    </p:spTree>
    <p:extLst>
      <p:ext uri="{BB962C8B-B14F-4D97-AF65-F5344CB8AC3E}">
        <p14:creationId xmlns:p14="http://schemas.microsoft.com/office/powerpoint/2010/main" val="1263048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2ED7FC-E00F-BEAF-C4A1-A59C0279F6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8A3944-C7D8-3366-6597-0DDB06AE8A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DDDF20-5A74-DC7D-1A92-9B46B76B3FBB}"/>
              </a:ext>
            </a:extLst>
          </p:cNvPr>
          <p:cNvSpPr>
            <a:spLocks noGrp="1"/>
          </p:cNvSpPr>
          <p:nvPr>
            <p:ph type="dt" sz="half" idx="10"/>
          </p:nvPr>
        </p:nvSpPr>
        <p:spPr/>
        <p:txBody>
          <a:bodyPr/>
          <a:lstStyle/>
          <a:p>
            <a:fld id="{CAFD519D-4611-4F97-BA94-763E93E7B11E}" type="datetimeFigureOut">
              <a:rPr lang="en-US" smtClean="0"/>
              <a:t>1/13/2023</a:t>
            </a:fld>
            <a:endParaRPr lang="en-US"/>
          </a:p>
        </p:txBody>
      </p:sp>
      <p:sp>
        <p:nvSpPr>
          <p:cNvPr id="5" name="Footer Placeholder 4">
            <a:extLst>
              <a:ext uri="{FF2B5EF4-FFF2-40B4-BE49-F238E27FC236}">
                <a16:creationId xmlns:a16="http://schemas.microsoft.com/office/drawing/2014/main" id="{71AC1EAB-437B-3D6E-F594-582FC0648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8EC2F8-89E0-9FDD-12EC-D26B0039EA7A}"/>
              </a:ext>
            </a:extLst>
          </p:cNvPr>
          <p:cNvSpPr>
            <a:spLocks noGrp="1"/>
          </p:cNvSpPr>
          <p:nvPr>
            <p:ph type="sldNum" sz="quarter" idx="12"/>
          </p:nvPr>
        </p:nvSpPr>
        <p:spPr/>
        <p:txBody>
          <a:bodyPr/>
          <a:lstStyle/>
          <a:p>
            <a:fld id="{E5FBD8C7-0116-4B75-82AD-63F62D93928D}" type="slidenum">
              <a:rPr lang="en-US" smtClean="0"/>
              <a:t>‹#›</a:t>
            </a:fld>
            <a:endParaRPr lang="en-US"/>
          </a:p>
        </p:txBody>
      </p:sp>
    </p:spTree>
    <p:extLst>
      <p:ext uri="{BB962C8B-B14F-4D97-AF65-F5344CB8AC3E}">
        <p14:creationId xmlns:p14="http://schemas.microsoft.com/office/powerpoint/2010/main" val="365558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1E4B-5DCD-1E12-1FD3-744533EC49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EC4BE8-AF7E-A8C6-D757-ACF97190F7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C8BA4-CEC8-BD75-7F06-BD01ADDEAD89}"/>
              </a:ext>
            </a:extLst>
          </p:cNvPr>
          <p:cNvSpPr>
            <a:spLocks noGrp="1"/>
          </p:cNvSpPr>
          <p:nvPr>
            <p:ph type="dt" sz="half" idx="10"/>
          </p:nvPr>
        </p:nvSpPr>
        <p:spPr/>
        <p:txBody>
          <a:bodyPr/>
          <a:lstStyle/>
          <a:p>
            <a:fld id="{CAFD519D-4611-4F97-BA94-763E93E7B11E}" type="datetimeFigureOut">
              <a:rPr lang="en-US" smtClean="0"/>
              <a:t>1/13/2023</a:t>
            </a:fld>
            <a:endParaRPr lang="en-US"/>
          </a:p>
        </p:txBody>
      </p:sp>
      <p:sp>
        <p:nvSpPr>
          <p:cNvPr id="5" name="Footer Placeholder 4">
            <a:extLst>
              <a:ext uri="{FF2B5EF4-FFF2-40B4-BE49-F238E27FC236}">
                <a16:creationId xmlns:a16="http://schemas.microsoft.com/office/drawing/2014/main" id="{046170F8-BADB-3747-67D1-56E3EC36A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19ECF-34C2-5477-E3F4-5549483CE6B4}"/>
              </a:ext>
            </a:extLst>
          </p:cNvPr>
          <p:cNvSpPr>
            <a:spLocks noGrp="1"/>
          </p:cNvSpPr>
          <p:nvPr>
            <p:ph type="sldNum" sz="quarter" idx="12"/>
          </p:nvPr>
        </p:nvSpPr>
        <p:spPr/>
        <p:txBody>
          <a:bodyPr/>
          <a:lstStyle/>
          <a:p>
            <a:fld id="{E5FBD8C7-0116-4B75-82AD-63F62D93928D}" type="slidenum">
              <a:rPr lang="en-US" smtClean="0"/>
              <a:t>‹#›</a:t>
            </a:fld>
            <a:endParaRPr lang="en-US"/>
          </a:p>
        </p:txBody>
      </p:sp>
    </p:spTree>
    <p:extLst>
      <p:ext uri="{BB962C8B-B14F-4D97-AF65-F5344CB8AC3E}">
        <p14:creationId xmlns:p14="http://schemas.microsoft.com/office/powerpoint/2010/main" val="135411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673E-E129-0E19-E8C6-6BAD8AFED1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ECBC87-A169-D464-7691-91FDD7E7F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B8C30D-1E55-C9EF-1FB2-EA03649882E2}"/>
              </a:ext>
            </a:extLst>
          </p:cNvPr>
          <p:cNvSpPr>
            <a:spLocks noGrp="1"/>
          </p:cNvSpPr>
          <p:nvPr>
            <p:ph type="dt" sz="half" idx="10"/>
          </p:nvPr>
        </p:nvSpPr>
        <p:spPr/>
        <p:txBody>
          <a:bodyPr/>
          <a:lstStyle/>
          <a:p>
            <a:fld id="{CAFD519D-4611-4F97-BA94-763E93E7B11E}" type="datetimeFigureOut">
              <a:rPr lang="en-US" smtClean="0"/>
              <a:t>1/13/2023</a:t>
            </a:fld>
            <a:endParaRPr lang="en-US"/>
          </a:p>
        </p:txBody>
      </p:sp>
      <p:sp>
        <p:nvSpPr>
          <p:cNvPr id="5" name="Footer Placeholder 4">
            <a:extLst>
              <a:ext uri="{FF2B5EF4-FFF2-40B4-BE49-F238E27FC236}">
                <a16:creationId xmlns:a16="http://schemas.microsoft.com/office/drawing/2014/main" id="{49C2F60D-8305-A693-596F-29CCE4C409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207A6-F677-6D59-BA94-B1A47AE6525A}"/>
              </a:ext>
            </a:extLst>
          </p:cNvPr>
          <p:cNvSpPr>
            <a:spLocks noGrp="1"/>
          </p:cNvSpPr>
          <p:nvPr>
            <p:ph type="sldNum" sz="quarter" idx="12"/>
          </p:nvPr>
        </p:nvSpPr>
        <p:spPr/>
        <p:txBody>
          <a:bodyPr/>
          <a:lstStyle/>
          <a:p>
            <a:fld id="{E5FBD8C7-0116-4B75-82AD-63F62D93928D}" type="slidenum">
              <a:rPr lang="en-US" smtClean="0"/>
              <a:t>‹#›</a:t>
            </a:fld>
            <a:endParaRPr lang="en-US"/>
          </a:p>
        </p:txBody>
      </p:sp>
    </p:spTree>
    <p:extLst>
      <p:ext uri="{BB962C8B-B14F-4D97-AF65-F5344CB8AC3E}">
        <p14:creationId xmlns:p14="http://schemas.microsoft.com/office/powerpoint/2010/main" val="365949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3ABE-9A50-E852-3CEB-0731984E6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30D0F-2EC5-1349-D5F1-E071708BF0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34C83D-59F3-9A36-C875-A208EEBB85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513FAA-CB0D-0B26-49E4-40FE0A3D9FC5}"/>
              </a:ext>
            </a:extLst>
          </p:cNvPr>
          <p:cNvSpPr>
            <a:spLocks noGrp="1"/>
          </p:cNvSpPr>
          <p:nvPr>
            <p:ph type="dt" sz="half" idx="10"/>
          </p:nvPr>
        </p:nvSpPr>
        <p:spPr/>
        <p:txBody>
          <a:bodyPr/>
          <a:lstStyle/>
          <a:p>
            <a:fld id="{CAFD519D-4611-4F97-BA94-763E93E7B11E}" type="datetimeFigureOut">
              <a:rPr lang="en-US" smtClean="0"/>
              <a:t>1/13/2023</a:t>
            </a:fld>
            <a:endParaRPr lang="en-US"/>
          </a:p>
        </p:txBody>
      </p:sp>
      <p:sp>
        <p:nvSpPr>
          <p:cNvPr id="6" name="Footer Placeholder 5">
            <a:extLst>
              <a:ext uri="{FF2B5EF4-FFF2-40B4-BE49-F238E27FC236}">
                <a16:creationId xmlns:a16="http://schemas.microsoft.com/office/drawing/2014/main" id="{68FC87B4-C3E5-0364-74AD-CA4C6A1627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62916-896E-0FFB-874E-B76ADA6875AA}"/>
              </a:ext>
            </a:extLst>
          </p:cNvPr>
          <p:cNvSpPr>
            <a:spLocks noGrp="1"/>
          </p:cNvSpPr>
          <p:nvPr>
            <p:ph type="sldNum" sz="quarter" idx="12"/>
          </p:nvPr>
        </p:nvSpPr>
        <p:spPr/>
        <p:txBody>
          <a:bodyPr/>
          <a:lstStyle/>
          <a:p>
            <a:fld id="{E5FBD8C7-0116-4B75-82AD-63F62D93928D}" type="slidenum">
              <a:rPr lang="en-US" smtClean="0"/>
              <a:t>‹#›</a:t>
            </a:fld>
            <a:endParaRPr lang="en-US"/>
          </a:p>
        </p:txBody>
      </p:sp>
    </p:spTree>
    <p:extLst>
      <p:ext uri="{BB962C8B-B14F-4D97-AF65-F5344CB8AC3E}">
        <p14:creationId xmlns:p14="http://schemas.microsoft.com/office/powerpoint/2010/main" val="307734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F9AA-C327-521A-AAE8-121FB0B920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2A5A73-D0CE-D220-BC67-92E5772F44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F869E9-7954-6864-CB8A-96BD0439DF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2621B8-798B-DE85-BF1D-BE7266437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5068D6-23CA-6C7C-D548-2D49025873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A1D086-8B73-0C91-5195-F4BA638C7259}"/>
              </a:ext>
            </a:extLst>
          </p:cNvPr>
          <p:cNvSpPr>
            <a:spLocks noGrp="1"/>
          </p:cNvSpPr>
          <p:nvPr>
            <p:ph type="dt" sz="half" idx="10"/>
          </p:nvPr>
        </p:nvSpPr>
        <p:spPr/>
        <p:txBody>
          <a:bodyPr/>
          <a:lstStyle/>
          <a:p>
            <a:fld id="{CAFD519D-4611-4F97-BA94-763E93E7B11E}" type="datetimeFigureOut">
              <a:rPr lang="en-US" smtClean="0"/>
              <a:t>1/13/2023</a:t>
            </a:fld>
            <a:endParaRPr lang="en-US"/>
          </a:p>
        </p:txBody>
      </p:sp>
      <p:sp>
        <p:nvSpPr>
          <p:cNvPr id="8" name="Footer Placeholder 7">
            <a:extLst>
              <a:ext uri="{FF2B5EF4-FFF2-40B4-BE49-F238E27FC236}">
                <a16:creationId xmlns:a16="http://schemas.microsoft.com/office/drawing/2014/main" id="{2300B61D-2E9C-7232-B301-0BB4140D97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0AC9B3-405F-3388-A4BE-ADDC969A18C4}"/>
              </a:ext>
            </a:extLst>
          </p:cNvPr>
          <p:cNvSpPr>
            <a:spLocks noGrp="1"/>
          </p:cNvSpPr>
          <p:nvPr>
            <p:ph type="sldNum" sz="quarter" idx="12"/>
          </p:nvPr>
        </p:nvSpPr>
        <p:spPr/>
        <p:txBody>
          <a:bodyPr/>
          <a:lstStyle/>
          <a:p>
            <a:fld id="{E5FBD8C7-0116-4B75-82AD-63F62D93928D}" type="slidenum">
              <a:rPr lang="en-US" smtClean="0"/>
              <a:t>‹#›</a:t>
            </a:fld>
            <a:endParaRPr lang="en-US"/>
          </a:p>
        </p:txBody>
      </p:sp>
    </p:spTree>
    <p:extLst>
      <p:ext uri="{BB962C8B-B14F-4D97-AF65-F5344CB8AC3E}">
        <p14:creationId xmlns:p14="http://schemas.microsoft.com/office/powerpoint/2010/main" val="1135900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AEBD-657B-DAD9-8FA8-CE6B58E1D0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FCD7B8-168A-9281-9E2F-DDB2BD2CFF20}"/>
              </a:ext>
            </a:extLst>
          </p:cNvPr>
          <p:cNvSpPr>
            <a:spLocks noGrp="1"/>
          </p:cNvSpPr>
          <p:nvPr>
            <p:ph type="dt" sz="half" idx="10"/>
          </p:nvPr>
        </p:nvSpPr>
        <p:spPr/>
        <p:txBody>
          <a:bodyPr/>
          <a:lstStyle/>
          <a:p>
            <a:fld id="{CAFD519D-4611-4F97-BA94-763E93E7B11E}" type="datetimeFigureOut">
              <a:rPr lang="en-US" smtClean="0"/>
              <a:t>1/13/2023</a:t>
            </a:fld>
            <a:endParaRPr lang="en-US"/>
          </a:p>
        </p:txBody>
      </p:sp>
      <p:sp>
        <p:nvSpPr>
          <p:cNvPr id="4" name="Footer Placeholder 3">
            <a:extLst>
              <a:ext uri="{FF2B5EF4-FFF2-40B4-BE49-F238E27FC236}">
                <a16:creationId xmlns:a16="http://schemas.microsoft.com/office/drawing/2014/main" id="{99649F89-AEFA-BB23-AEB3-F2670468BB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7B19AD-E185-610B-8B27-D69BEE765ED4}"/>
              </a:ext>
            </a:extLst>
          </p:cNvPr>
          <p:cNvSpPr>
            <a:spLocks noGrp="1"/>
          </p:cNvSpPr>
          <p:nvPr>
            <p:ph type="sldNum" sz="quarter" idx="12"/>
          </p:nvPr>
        </p:nvSpPr>
        <p:spPr/>
        <p:txBody>
          <a:bodyPr/>
          <a:lstStyle/>
          <a:p>
            <a:fld id="{E5FBD8C7-0116-4B75-82AD-63F62D93928D}" type="slidenum">
              <a:rPr lang="en-US" smtClean="0"/>
              <a:t>‹#›</a:t>
            </a:fld>
            <a:endParaRPr lang="en-US"/>
          </a:p>
        </p:txBody>
      </p:sp>
    </p:spTree>
    <p:extLst>
      <p:ext uri="{BB962C8B-B14F-4D97-AF65-F5344CB8AC3E}">
        <p14:creationId xmlns:p14="http://schemas.microsoft.com/office/powerpoint/2010/main" val="451921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0FEF3-1F59-A7AB-0078-0ED75D389839}"/>
              </a:ext>
            </a:extLst>
          </p:cNvPr>
          <p:cNvSpPr>
            <a:spLocks noGrp="1"/>
          </p:cNvSpPr>
          <p:nvPr>
            <p:ph type="dt" sz="half" idx="10"/>
          </p:nvPr>
        </p:nvSpPr>
        <p:spPr/>
        <p:txBody>
          <a:bodyPr/>
          <a:lstStyle/>
          <a:p>
            <a:fld id="{CAFD519D-4611-4F97-BA94-763E93E7B11E}" type="datetimeFigureOut">
              <a:rPr lang="en-US" smtClean="0"/>
              <a:t>1/13/2023</a:t>
            </a:fld>
            <a:endParaRPr lang="en-US"/>
          </a:p>
        </p:txBody>
      </p:sp>
      <p:sp>
        <p:nvSpPr>
          <p:cNvPr id="3" name="Footer Placeholder 2">
            <a:extLst>
              <a:ext uri="{FF2B5EF4-FFF2-40B4-BE49-F238E27FC236}">
                <a16:creationId xmlns:a16="http://schemas.microsoft.com/office/drawing/2014/main" id="{AF5E1821-B975-A09A-1E47-BC60B58DDA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830CD8-5408-732A-37C0-4B0C13D78D3C}"/>
              </a:ext>
            </a:extLst>
          </p:cNvPr>
          <p:cNvSpPr>
            <a:spLocks noGrp="1"/>
          </p:cNvSpPr>
          <p:nvPr>
            <p:ph type="sldNum" sz="quarter" idx="12"/>
          </p:nvPr>
        </p:nvSpPr>
        <p:spPr/>
        <p:txBody>
          <a:bodyPr/>
          <a:lstStyle/>
          <a:p>
            <a:fld id="{E5FBD8C7-0116-4B75-82AD-63F62D93928D}" type="slidenum">
              <a:rPr lang="en-US" smtClean="0"/>
              <a:t>‹#›</a:t>
            </a:fld>
            <a:endParaRPr lang="en-US"/>
          </a:p>
        </p:txBody>
      </p:sp>
    </p:spTree>
    <p:extLst>
      <p:ext uri="{BB962C8B-B14F-4D97-AF65-F5344CB8AC3E}">
        <p14:creationId xmlns:p14="http://schemas.microsoft.com/office/powerpoint/2010/main" val="2680436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BE80-D633-AE02-55FD-315C5A2AC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BEA92C-911B-747A-3E7A-E190954A8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CABB40-BA7D-97D0-8BFE-078F1745D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4A6C27-2B3C-F1CF-88CB-9DF2A21AB5AA}"/>
              </a:ext>
            </a:extLst>
          </p:cNvPr>
          <p:cNvSpPr>
            <a:spLocks noGrp="1"/>
          </p:cNvSpPr>
          <p:nvPr>
            <p:ph type="dt" sz="half" idx="10"/>
          </p:nvPr>
        </p:nvSpPr>
        <p:spPr/>
        <p:txBody>
          <a:bodyPr/>
          <a:lstStyle/>
          <a:p>
            <a:fld id="{CAFD519D-4611-4F97-BA94-763E93E7B11E}" type="datetimeFigureOut">
              <a:rPr lang="en-US" smtClean="0"/>
              <a:t>1/13/2023</a:t>
            </a:fld>
            <a:endParaRPr lang="en-US"/>
          </a:p>
        </p:txBody>
      </p:sp>
      <p:sp>
        <p:nvSpPr>
          <p:cNvPr id="6" name="Footer Placeholder 5">
            <a:extLst>
              <a:ext uri="{FF2B5EF4-FFF2-40B4-BE49-F238E27FC236}">
                <a16:creationId xmlns:a16="http://schemas.microsoft.com/office/drawing/2014/main" id="{61D1436F-4740-E504-2514-7C54F9C99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39F669-95E8-01F0-BE81-9FF62F14BA96}"/>
              </a:ext>
            </a:extLst>
          </p:cNvPr>
          <p:cNvSpPr>
            <a:spLocks noGrp="1"/>
          </p:cNvSpPr>
          <p:nvPr>
            <p:ph type="sldNum" sz="quarter" idx="12"/>
          </p:nvPr>
        </p:nvSpPr>
        <p:spPr/>
        <p:txBody>
          <a:bodyPr/>
          <a:lstStyle/>
          <a:p>
            <a:fld id="{E5FBD8C7-0116-4B75-82AD-63F62D93928D}" type="slidenum">
              <a:rPr lang="en-US" smtClean="0"/>
              <a:t>‹#›</a:t>
            </a:fld>
            <a:endParaRPr lang="en-US"/>
          </a:p>
        </p:txBody>
      </p:sp>
    </p:spTree>
    <p:extLst>
      <p:ext uri="{BB962C8B-B14F-4D97-AF65-F5344CB8AC3E}">
        <p14:creationId xmlns:p14="http://schemas.microsoft.com/office/powerpoint/2010/main" val="319287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E787-F621-47A1-6B74-D0DD42C62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1CE3C8-89DE-CEBD-4B60-508285556F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B90BD0-06A4-2474-6625-31EB99D48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BA5C05-5C77-C8DA-D2E8-E7C5E40D07E5}"/>
              </a:ext>
            </a:extLst>
          </p:cNvPr>
          <p:cNvSpPr>
            <a:spLocks noGrp="1"/>
          </p:cNvSpPr>
          <p:nvPr>
            <p:ph type="dt" sz="half" idx="10"/>
          </p:nvPr>
        </p:nvSpPr>
        <p:spPr/>
        <p:txBody>
          <a:bodyPr/>
          <a:lstStyle/>
          <a:p>
            <a:fld id="{CAFD519D-4611-4F97-BA94-763E93E7B11E}" type="datetimeFigureOut">
              <a:rPr lang="en-US" smtClean="0"/>
              <a:t>1/13/2023</a:t>
            </a:fld>
            <a:endParaRPr lang="en-US"/>
          </a:p>
        </p:txBody>
      </p:sp>
      <p:sp>
        <p:nvSpPr>
          <p:cNvPr id="6" name="Footer Placeholder 5">
            <a:extLst>
              <a:ext uri="{FF2B5EF4-FFF2-40B4-BE49-F238E27FC236}">
                <a16:creationId xmlns:a16="http://schemas.microsoft.com/office/drawing/2014/main" id="{DB2A8ECB-F67F-78C0-1E59-5F3B739E99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099233-77BD-6C0F-0CE4-484FA5FE4313}"/>
              </a:ext>
            </a:extLst>
          </p:cNvPr>
          <p:cNvSpPr>
            <a:spLocks noGrp="1"/>
          </p:cNvSpPr>
          <p:nvPr>
            <p:ph type="sldNum" sz="quarter" idx="12"/>
          </p:nvPr>
        </p:nvSpPr>
        <p:spPr/>
        <p:txBody>
          <a:bodyPr/>
          <a:lstStyle/>
          <a:p>
            <a:fld id="{E5FBD8C7-0116-4B75-82AD-63F62D93928D}" type="slidenum">
              <a:rPr lang="en-US" smtClean="0"/>
              <a:t>‹#›</a:t>
            </a:fld>
            <a:endParaRPr lang="en-US"/>
          </a:p>
        </p:txBody>
      </p:sp>
    </p:spTree>
    <p:extLst>
      <p:ext uri="{BB962C8B-B14F-4D97-AF65-F5344CB8AC3E}">
        <p14:creationId xmlns:p14="http://schemas.microsoft.com/office/powerpoint/2010/main" val="125253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E995E6-049E-9D5D-5C05-4C3FCDEFC2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124F2F-B8B5-D0C4-73E4-CDF76A302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A16D3C-5FAC-A17A-37C8-BBAFC6660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D519D-4611-4F97-BA94-763E93E7B11E}" type="datetimeFigureOut">
              <a:rPr lang="en-US" smtClean="0"/>
              <a:t>1/13/2023</a:t>
            </a:fld>
            <a:endParaRPr lang="en-US"/>
          </a:p>
        </p:txBody>
      </p:sp>
      <p:sp>
        <p:nvSpPr>
          <p:cNvPr id="5" name="Footer Placeholder 4">
            <a:extLst>
              <a:ext uri="{FF2B5EF4-FFF2-40B4-BE49-F238E27FC236}">
                <a16:creationId xmlns:a16="http://schemas.microsoft.com/office/drawing/2014/main" id="{AC7CA147-DAC0-0B9B-C02C-402988D09F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9707F2-B9C7-CA4F-D01A-1FCE111AE1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BD8C7-0116-4B75-82AD-63F62D93928D}" type="slidenum">
              <a:rPr lang="en-US" smtClean="0"/>
              <a:t>‹#›</a:t>
            </a:fld>
            <a:endParaRPr lang="en-US"/>
          </a:p>
        </p:txBody>
      </p:sp>
    </p:spTree>
    <p:extLst>
      <p:ext uri="{BB962C8B-B14F-4D97-AF65-F5344CB8AC3E}">
        <p14:creationId xmlns:p14="http://schemas.microsoft.com/office/powerpoint/2010/main" val="158731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389CFB-9432-C243-ED96-3D3974A2C1DE}"/>
              </a:ext>
            </a:extLst>
          </p:cNvPr>
          <p:cNvPicPr>
            <a:picLocks noChangeAspect="1"/>
          </p:cNvPicPr>
          <p:nvPr/>
        </p:nvPicPr>
        <p:blipFill rotWithShape="1">
          <a:blip r:embed="rId2"/>
          <a:srcRect b="13355"/>
          <a:stretch/>
        </p:blipFill>
        <p:spPr>
          <a:xfrm>
            <a:off x="8290259" y="3943290"/>
            <a:ext cx="3600450" cy="2393342"/>
          </a:xfrm>
          <a:prstGeom prst="rect">
            <a:avLst/>
          </a:prstGeom>
        </p:spPr>
      </p:pic>
      <p:sp>
        <p:nvSpPr>
          <p:cNvPr id="4" name="Title 1">
            <a:extLst>
              <a:ext uri="{FF2B5EF4-FFF2-40B4-BE49-F238E27FC236}">
                <a16:creationId xmlns:a16="http://schemas.microsoft.com/office/drawing/2014/main" id="{0E4450D1-E6E6-567F-B3E5-4810EA55BA86}"/>
              </a:ext>
            </a:extLst>
          </p:cNvPr>
          <p:cNvSpPr txBox="1">
            <a:spLocks/>
          </p:cNvSpPr>
          <p:nvPr/>
        </p:nvSpPr>
        <p:spPr>
          <a:xfrm>
            <a:off x="1524000" y="1533584"/>
            <a:ext cx="9144000" cy="37908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3A3A3A"/>
                </a:solidFill>
                <a:latin typeface="-apple-system"/>
              </a:rPr>
              <a:t>Interfacing Arduino with </a:t>
            </a:r>
            <a:r>
              <a:rPr lang="en-US" b="1" i="0" dirty="0">
                <a:solidFill>
                  <a:srgbClr val="3A3A3A"/>
                </a:solidFill>
                <a:effectLst/>
                <a:latin typeface="-apple-system"/>
              </a:rPr>
              <a:t>HC-05 Bluetooth Module</a:t>
            </a:r>
            <a:br>
              <a:rPr lang="en-US" b="1" dirty="0">
                <a:solidFill>
                  <a:srgbClr val="3A3A3A"/>
                </a:solidFill>
                <a:latin typeface="-apple-system"/>
              </a:rPr>
            </a:br>
            <a:endParaRPr lang="en-US" dirty="0"/>
          </a:p>
        </p:txBody>
      </p:sp>
    </p:spTree>
    <p:extLst>
      <p:ext uri="{BB962C8B-B14F-4D97-AF65-F5344CB8AC3E}">
        <p14:creationId xmlns:p14="http://schemas.microsoft.com/office/powerpoint/2010/main" val="1570460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62B5-C15D-E4CC-8E27-33C606CF4560}"/>
              </a:ext>
            </a:extLst>
          </p:cNvPr>
          <p:cNvSpPr>
            <a:spLocks noGrp="1"/>
          </p:cNvSpPr>
          <p:nvPr>
            <p:ph type="title"/>
          </p:nvPr>
        </p:nvSpPr>
        <p:spPr/>
        <p:txBody>
          <a:bodyPr/>
          <a:lstStyle/>
          <a:p>
            <a:r>
              <a:rPr lang="en-US" dirty="0"/>
              <a:t>Schematic Diagram of HC-05 Bluetooth Module</a:t>
            </a:r>
          </a:p>
        </p:txBody>
      </p:sp>
      <p:sp>
        <p:nvSpPr>
          <p:cNvPr id="3" name="Content Placeholder 2">
            <a:extLst>
              <a:ext uri="{FF2B5EF4-FFF2-40B4-BE49-F238E27FC236}">
                <a16:creationId xmlns:a16="http://schemas.microsoft.com/office/drawing/2014/main" id="{9312EE7B-F0BC-B50E-CD64-94603E689079}"/>
              </a:ext>
            </a:extLst>
          </p:cNvPr>
          <p:cNvSpPr>
            <a:spLocks noGrp="1"/>
          </p:cNvSpPr>
          <p:nvPr>
            <p:ph idx="1"/>
          </p:nvPr>
        </p:nvSpPr>
        <p:spPr>
          <a:xfrm>
            <a:off x="838200" y="1690688"/>
            <a:ext cx="10515600" cy="4351338"/>
          </a:xfrm>
        </p:spPr>
        <p:txBody>
          <a:bodyPr>
            <a:normAutofit/>
          </a:bodyPr>
          <a:lstStyle/>
          <a:p>
            <a:r>
              <a:rPr lang="en-US" sz="3600" b="0" i="0" dirty="0">
                <a:effectLst/>
              </a:rPr>
              <a:t>In order to play it safe though, it is important to first connect RX to a resistor, and then to TX on the Arduino. Then, connect RX to another resistor, then to GND.</a:t>
            </a:r>
          </a:p>
          <a:p>
            <a:r>
              <a:rPr lang="en-US" sz="3600" b="0" i="0" dirty="0">
                <a:effectLst/>
              </a:rPr>
              <a:t>The GND from the HC-05 will connect to this resistor, and then will go to GND on the Arduino. So, both the RX and the GND of HC-05 go to GND of Arduino. This will ensure that there is no failure of components.</a:t>
            </a:r>
            <a:endParaRPr lang="en-US" sz="3600" dirty="0"/>
          </a:p>
        </p:txBody>
      </p:sp>
    </p:spTree>
    <p:extLst>
      <p:ext uri="{BB962C8B-B14F-4D97-AF65-F5344CB8AC3E}">
        <p14:creationId xmlns:p14="http://schemas.microsoft.com/office/powerpoint/2010/main" val="99447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62B5-C15D-E4CC-8E27-33C606CF4560}"/>
              </a:ext>
            </a:extLst>
          </p:cNvPr>
          <p:cNvSpPr>
            <a:spLocks noGrp="1"/>
          </p:cNvSpPr>
          <p:nvPr>
            <p:ph type="title"/>
          </p:nvPr>
        </p:nvSpPr>
        <p:spPr/>
        <p:txBody>
          <a:bodyPr/>
          <a:lstStyle/>
          <a:p>
            <a:r>
              <a:rPr lang="en-US" dirty="0"/>
              <a:t>Schematic Diagram of HC-05 Bluetooth Module</a:t>
            </a:r>
          </a:p>
        </p:txBody>
      </p:sp>
      <p:sp>
        <p:nvSpPr>
          <p:cNvPr id="3" name="Content Placeholder 2">
            <a:extLst>
              <a:ext uri="{FF2B5EF4-FFF2-40B4-BE49-F238E27FC236}">
                <a16:creationId xmlns:a16="http://schemas.microsoft.com/office/drawing/2014/main" id="{9312EE7B-F0BC-B50E-CD64-94603E689079}"/>
              </a:ext>
            </a:extLst>
          </p:cNvPr>
          <p:cNvSpPr>
            <a:spLocks noGrp="1"/>
          </p:cNvSpPr>
          <p:nvPr>
            <p:ph idx="1"/>
          </p:nvPr>
        </p:nvSpPr>
        <p:spPr>
          <a:xfrm>
            <a:off x="838200" y="1690688"/>
            <a:ext cx="10515600" cy="4351338"/>
          </a:xfrm>
        </p:spPr>
        <p:txBody>
          <a:bodyPr>
            <a:normAutofit/>
          </a:bodyPr>
          <a:lstStyle/>
          <a:p>
            <a:r>
              <a:rPr lang="en-US" sz="3600" b="0" i="0" dirty="0">
                <a:effectLst/>
              </a:rPr>
              <a:t>However, since we are using a breakout board(which has an in-built voltage-regulator), there will be no issues at all, even if you do not follow that schematic described.</a:t>
            </a:r>
          </a:p>
          <a:p>
            <a:r>
              <a:rPr lang="en-US" sz="3600" b="0" i="0" dirty="0">
                <a:effectLst/>
              </a:rPr>
              <a:t>This is called a voltage divider circuit, which divides voltage, acting like a resistor. The image in next slide is the schematic of it. It is shown using an Arduino mega, though it is applicable for the Arduino Uno too.</a:t>
            </a:r>
            <a:endParaRPr lang="en-US" sz="3600" dirty="0"/>
          </a:p>
        </p:txBody>
      </p:sp>
    </p:spTree>
    <p:extLst>
      <p:ext uri="{BB962C8B-B14F-4D97-AF65-F5344CB8AC3E}">
        <p14:creationId xmlns:p14="http://schemas.microsoft.com/office/powerpoint/2010/main" val="2600096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62B5-C15D-E4CC-8E27-33C606CF4560}"/>
              </a:ext>
            </a:extLst>
          </p:cNvPr>
          <p:cNvSpPr>
            <a:spLocks noGrp="1"/>
          </p:cNvSpPr>
          <p:nvPr>
            <p:ph type="title"/>
          </p:nvPr>
        </p:nvSpPr>
        <p:spPr/>
        <p:txBody>
          <a:bodyPr/>
          <a:lstStyle/>
          <a:p>
            <a:r>
              <a:rPr lang="en-US" dirty="0"/>
              <a:t>Schematic Diagram of HC-05 Bluetooth Module</a:t>
            </a:r>
          </a:p>
        </p:txBody>
      </p:sp>
      <p:pic>
        <p:nvPicPr>
          <p:cNvPr id="1028" name="Picture 4" descr="Interfacing HC-05 Bluetooth Module with Arduino">
            <a:extLst>
              <a:ext uri="{FF2B5EF4-FFF2-40B4-BE49-F238E27FC236}">
                <a16:creationId xmlns:a16="http://schemas.microsoft.com/office/drawing/2014/main" id="{916A4925-C8B7-C29A-81BF-130718098D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994"/>
          <a:stretch/>
        </p:blipFill>
        <p:spPr bwMode="auto">
          <a:xfrm rot="5400000">
            <a:off x="4284559" y="583930"/>
            <a:ext cx="4821237" cy="665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9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62B5-C15D-E4CC-8E27-33C606CF4560}"/>
              </a:ext>
            </a:extLst>
          </p:cNvPr>
          <p:cNvSpPr>
            <a:spLocks noGrp="1"/>
          </p:cNvSpPr>
          <p:nvPr>
            <p:ph type="title"/>
          </p:nvPr>
        </p:nvSpPr>
        <p:spPr/>
        <p:txBody>
          <a:bodyPr/>
          <a:lstStyle/>
          <a:p>
            <a:r>
              <a:rPr lang="en-US" dirty="0"/>
              <a:t>Schematic Diagram of HC-05 Bluetooth Module with voltage divider circuit</a:t>
            </a:r>
          </a:p>
        </p:txBody>
      </p:sp>
      <p:sp>
        <p:nvSpPr>
          <p:cNvPr id="3" name="Content Placeholder 2">
            <a:extLst>
              <a:ext uri="{FF2B5EF4-FFF2-40B4-BE49-F238E27FC236}">
                <a16:creationId xmlns:a16="http://schemas.microsoft.com/office/drawing/2014/main" id="{9312EE7B-F0BC-B50E-CD64-94603E689079}"/>
              </a:ext>
            </a:extLst>
          </p:cNvPr>
          <p:cNvSpPr>
            <a:spLocks noGrp="1"/>
          </p:cNvSpPr>
          <p:nvPr>
            <p:ph idx="1"/>
          </p:nvPr>
        </p:nvSpPr>
        <p:spPr>
          <a:xfrm>
            <a:off x="838200" y="1690688"/>
            <a:ext cx="10515600" cy="4351338"/>
          </a:xfrm>
        </p:spPr>
        <p:txBody>
          <a:bodyPr>
            <a:normAutofit/>
          </a:bodyPr>
          <a:lstStyle/>
          <a:p>
            <a:pPr algn="l"/>
            <a:r>
              <a:rPr lang="en-US" sz="3600" b="0" i="0" dirty="0">
                <a:effectLst/>
              </a:rPr>
              <a:t>HC-05	--&gt;	Arduino</a:t>
            </a:r>
          </a:p>
          <a:p>
            <a:pPr algn="l"/>
            <a:r>
              <a:rPr lang="en-US" sz="3600" b="0" i="0" dirty="0">
                <a:effectLst/>
              </a:rPr>
              <a:t>RX		--&gt;	TX</a:t>
            </a:r>
          </a:p>
          <a:p>
            <a:pPr algn="l"/>
            <a:r>
              <a:rPr lang="en-US" sz="3600" b="0" i="0" dirty="0">
                <a:effectLst/>
              </a:rPr>
              <a:t>RX		--&gt;	GND</a:t>
            </a:r>
          </a:p>
          <a:p>
            <a:pPr algn="l"/>
            <a:r>
              <a:rPr lang="en-US" sz="3600" b="0" i="0" dirty="0">
                <a:effectLst/>
              </a:rPr>
              <a:t>TX		--&gt;	RX</a:t>
            </a:r>
          </a:p>
          <a:p>
            <a:pPr algn="l"/>
            <a:r>
              <a:rPr lang="en-US" sz="3600" b="0" i="0" dirty="0">
                <a:effectLst/>
              </a:rPr>
              <a:t>GND	--&gt;	GND</a:t>
            </a:r>
          </a:p>
          <a:p>
            <a:pPr algn="l"/>
            <a:r>
              <a:rPr lang="en-US" sz="3600" b="0" i="0" dirty="0">
                <a:effectLst/>
              </a:rPr>
              <a:t>VCC	--&gt;	5v</a:t>
            </a:r>
          </a:p>
        </p:txBody>
      </p:sp>
    </p:spTree>
    <p:extLst>
      <p:ext uri="{BB962C8B-B14F-4D97-AF65-F5344CB8AC3E}">
        <p14:creationId xmlns:p14="http://schemas.microsoft.com/office/powerpoint/2010/main" val="1511105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62B5-C15D-E4CC-8E27-33C606CF4560}"/>
              </a:ext>
            </a:extLst>
          </p:cNvPr>
          <p:cNvSpPr>
            <a:spLocks noGrp="1"/>
          </p:cNvSpPr>
          <p:nvPr>
            <p:ph type="title"/>
          </p:nvPr>
        </p:nvSpPr>
        <p:spPr/>
        <p:txBody>
          <a:bodyPr/>
          <a:lstStyle/>
          <a:p>
            <a:r>
              <a:rPr lang="en-US" dirty="0"/>
              <a:t>Schematic Diagram of HC-05 Bluetooth Module with LED</a:t>
            </a:r>
          </a:p>
        </p:txBody>
      </p:sp>
      <p:sp>
        <p:nvSpPr>
          <p:cNvPr id="3" name="Content Placeholder 2">
            <a:extLst>
              <a:ext uri="{FF2B5EF4-FFF2-40B4-BE49-F238E27FC236}">
                <a16:creationId xmlns:a16="http://schemas.microsoft.com/office/drawing/2014/main" id="{9312EE7B-F0BC-B50E-CD64-94603E689079}"/>
              </a:ext>
            </a:extLst>
          </p:cNvPr>
          <p:cNvSpPr>
            <a:spLocks noGrp="1"/>
          </p:cNvSpPr>
          <p:nvPr>
            <p:ph idx="1"/>
          </p:nvPr>
        </p:nvSpPr>
        <p:spPr>
          <a:xfrm>
            <a:off x="838200" y="2141537"/>
            <a:ext cx="10515600" cy="4351338"/>
          </a:xfrm>
        </p:spPr>
        <p:txBody>
          <a:bodyPr>
            <a:normAutofit/>
          </a:bodyPr>
          <a:lstStyle/>
          <a:p>
            <a:pPr algn="l"/>
            <a:r>
              <a:rPr lang="en-US" sz="3600" dirty="0"/>
              <a:t>LED</a:t>
            </a:r>
            <a:r>
              <a:rPr lang="en-US" sz="3600" b="0" i="0" dirty="0">
                <a:effectLst/>
              </a:rPr>
              <a:t>	--&gt;	Arduino</a:t>
            </a:r>
          </a:p>
          <a:p>
            <a:pPr algn="l"/>
            <a:r>
              <a:rPr lang="en-US" sz="3600" b="0" i="0" dirty="0">
                <a:effectLst/>
              </a:rPr>
              <a:t>Positive leg(Long leg)	--&gt;	Any pin you like</a:t>
            </a:r>
          </a:p>
          <a:p>
            <a:pPr algn="l"/>
            <a:r>
              <a:rPr lang="en-US" sz="3600" b="0" i="0" dirty="0">
                <a:effectLst/>
              </a:rPr>
              <a:t>Negative leg(Short leg)	--&gt;	GND</a:t>
            </a:r>
          </a:p>
        </p:txBody>
      </p:sp>
    </p:spTree>
    <p:extLst>
      <p:ext uri="{BB962C8B-B14F-4D97-AF65-F5344CB8AC3E}">
        <p14:creationId xmlns:p14="http://schemas.microsoft.com/office/powerpoint/2010/main" val="151882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7DA7-3AB7-A5B7-F0F6-C647739F08C6}"/>
              </a:ext>
            </a:extLst>
          </p:cNvPr>
          <p:cNvSpPr>
            <a:spLocks noGrp="1"/>
          </p:cNvSpPr>
          <p:nvPr>
            <p:ph type="title"/>
          </p:nvPr>
        </p:nvSpPr>
        <p:spPr>
          <a:xfrm>
            <a:off x="838200" y="365125"/>
            <a:ext cx="3461084" cy="4351338"/>
          </a:xfrm>
        </p:spPr>
        <p:txBody>
          <a:bodyPr>
            <a:normAutofit/>
          </a:bodyPr>
          <a:lstStyle/>
          <a:p>
            <a:r>
              <a:rPr lang="en-US" dirty="0"/>
              <a:t>Source Code For HC05 Bluetooth Module to turn an LED Off or On</a:t>
            </a:r>
          </a:p>
        </p:txBody>
      </p:sp>
      <p:pic>
        <p:nvPicPr>
          <p:cNvPr id="5" name="Content Placeholder 4">
            <a:extLst>
              <a:ext uri="{FF2B5EF4-FFF2-40B4-BE49-F238E27FC236}">
                <a16:creationId xmlns:a16="http://schemas.microsoft.com/office/drawing/2014/main" id="{2A647E09-5465-EF0E-142F-59916634E41D}"/>
              </a:ext>
            </a:extLst>
          </p:cNvPr>
          <p:cNvPicPr>
            <a:picLocks noGrp="1" noChangeAspect="1"/>
          </p:cNvPicPr>
          <p:nvPr>
            <p:ph idx="1"/>
          </p:nvPr>
        </p:nvPicPr>
        <p:blipFill>
          <a:blip r:embed="rId2"/>
          <a:stretch>
            <a:fillRect/>
          </a:stretch>
        </p:blipFill>
        <p:spPr>
          <a:xfrm>
            <a:off x="4496896" y="365125"/>
            <a:ext cx="6856904" cy="6427558"/>
          </a:xfrm>
        </p:spPr>
      </p:pic>
    </p:spTree>
    <p:extLst>
      <p:ext uri="{BB962C8B-B14F-4D97-AF65-F5344CB8AC3E}">
        <p14:creationId xmlns:p14="http://schemas.microsoft.com/office/powerpoint/2010/main" val="4242730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9D33-4710-3CCC-ADAF-C59903B6BF00}"/>
              </a:ext>
            </a:extLst>
          </p:cNvPr>
          <p:cNvSpPr>
            <a:spLocks noGrp="1"/>
          </p:cNvSpPr>
          <p:nvPr>
            <p:ph type="title"/>
          </p:nvPr>
        </p:nvSpPr>
        <p:spPr/>
        <p:txBody>
          <a:bodyPr/>
          <a:lstStyle/>
          <a:p>
            <a:r>
              <a:rPr lang="en-US" dirty="0"/>
              <a:t>Code description</a:t>
            </a:r>
          </a:p>
        </p:txBody>
      </p:sp>
      <p:sp>
        <p:nvSpPr>
          <p:cNvPr id="3" name="Content Placeholder 2">
            <a:extLst>
              <a:ext uri="{FF2B5EF4-FFF2-40B4-BE49-F238E27FC236}">
                <a16:creationId xmlns:a16="http://schemas.microsoft.com/office/drawing/2014/main" id="{D7956016-23A0-6135-4ED5-8034052FD154}"/>
              </a:ext>
            </a:extLst>
          </p:cNvPr>
          <p:cNvSpPr>
            <a:spLocks noGrp="1"/>
          </p:cNvSpPr>
          <p:nvPr>
            <p:ph idx="1"/>
          </p:nvPr>
        </p:nvSpPr>
        <p:spPr/>
        <p:txBody>
          <a:bodyPr>
            <a:normAutofit/>
          </a:bodyPr>
          <a:lstStyle/>
          <a:p>
            <a:r>
              <a:rPr lang="en-US" sz="3600" b="0" i="0" dirty="0">
                <a:effectLst/>
              </a:rPr>
              <a:t>Define the pin to which the LED will be connected and a variable to store data.</a:t>
            </a:r>
          </a:p>
          <a:p>
            <a:r>
              <a:rPr lang="en-US" sz="3600" b="0" i="0" dirty="0">
                <a:effectLst/>
              </a:rPr>
              <a:t>In the setup section, define the LED pin as output and set it low, begin serial communication at 38400 baud rate.</a:t>
            </a:r>
          </a:p>
          <a:p>
            <a:r>
              <a:rPr lang="en-US" sz="3600" b="0" i="0" dirty="0">
                <a:effectLst/>
              </a:rPr>
              <a:t>In the loop section, check for available data in the serial port using </a:t>
            </a:r>
            <a:r>
              <a:rPr lang="en-US" sz="3600" b="0" i="0" dirty="0" err="1">
                <a:effectLst/>
              </a:rPr>
              <a:t>Serial.available</a:t>
            </a:r>
            <a:r>
              <a:rPr lang="en-US" sz="3600" b="0" i="0" dirty="0">
                <a:effectLst/>
              </a:rPr>
              <a:t>() function, read data and put it in the "state" variable.</a:t>
            </a:r>
            <a:endParaRPr lang="en-US" sz="3600" dirty="0"/>
          </a:p>
        </p:txBody>
      </p:sp>
    </p:spTree>
    <p:extLst>
      <p:ext uri="{BB962C8B-B14F-4D97-AF65-F5344CB8AC3E}">
        <p14:creationId xmlns:p14="http://schemas.microsoft.com/office/powerpoint/2010/main" val="2479962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9D33-4710-3CCC-ADAF-C59903B6BF00}"/>
              </a:ext>
            </a:extLst>
          </p:cNvPr>
          <p:cNvSpPr>
            <a:spLocks noGrp="1"/>
          </p:cNvSpPr>
          <p:nvPr>
            <p:ph type="title"/>
          </p:nvPr>
        </p:nvSpPr>
        <p:spPr/>
        <p:txBody>
          <a:bodyPr/>
          <a:lstStyle/>
          <a:p>
            <a:r>
              <a:rPr lang="en-US" dirty="0"/>
              <a:t>Code description</a:t>
            </a:r>
          </a:p>
        </p:txBody>
      </p:sp>
      <p:sp>
        <p:nvSpPr>
          <p:cNvPr id="3" name="Content Placeholder 2">
            <a:extLst>
              <a:ext uri="{FF2B5EF4-FFF2-40B4-BE49-F238E27FC236}">
                <a16:creationId xmlns:a16="http://schemas.microsoft.com/office/drawing/2014/main" id="{D7956016-23A0-6135-4ED5-8034052FD154}"/>
              </a:ext>
            </a:extLst>
          </p:cNvPr>
          <p:cNvSpPr>
            <a:spLocks noGrp="1"/>
          </p:cNvSpPr>
          <p:nvPr>
            <p:ph idx="1"/>
          </p:nvPr>
        </p:nvSpPr>
        <p:spPr/>
        <p:txBody>
          <a:bodyPr>
            <a:normAutofit/>
          </a:bodyPr>
          <a:lstStyle/>
          <a:p>
            <a:r>
              <a:rPr lang="en-US" sz="3600" b="0" i="0" dirty="0">
                <a:effectLst/>
              </a:rPr>
              <a:t>If the Arduino receives character '0', turn off the LED, send back "LED: OFF" via serial port and reset "state" variable to 0.</a:t>
            </a:r>
          </a:p>
          <a:p>
            <a:r>
              <a:rPr lang="en-US" sz="3600" b="0" i="0" dirty="0">
                <a:effectLst/>
              </a:rPr>
              <a:t>If the Arduino receives character '1', turn on the LED, send back "LED: ON" via serial port.</a:t>
            </a:r>
          </a:p>
        </p:txBody>
      </p:sp>
    </p:spTree>
    <p:extLst>
      <p:ext uri="{BB962C8B-B14F-4D97-AF65-F5344CB8AC3E}">
        <p14:creationId xmlns:p14="http://schemas.microsoft.com/office/powerpoint/2010/main" val="1241228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DA7E-3570-BC56-A538-36D1EE55F756}"/>
              </a:ext>
            </a:extLst>
          </p:cNvPr>
          <p:cNvSpPr>
            <a:spLocks noGrp="1"/>
          </p:cNvSpPr>
          <p:nvPr>
            <p:ph type="title"/>
          </p:nvPr>
        </p:nvSpPr>
        <p:spPr/>
        <p:txBody>
          <a:bodyPr>
            <a:normAutofit/>
          </a:bodyPr>
          <a:lstStyle/>
          <a:p>
            <a:r>
              <a:rPr lang="en-US" b="1" i="0" dirty="0">
                <a:solidFill>
                  <a:srgbClr val="3A3A3A"/>
                </a:solidFill>
                <a:effectLst/>
                <a:latin typeface="-apple-system"/>
              </a:rPr>
              <a:t>Connecting the Smartphone to the HC-05 Bluetooth Module and the Arduino</a:t>
            </a:r>
            <a:endParaRPr lang="en-US" dirty="0"/>
          </a:p>
        </p:txBody>
      </p:sp>
      <p:sp>
        <p:nvSpPr>
          <p:cNvPr id="3" name="Content Placeholder 2">
            <a:extLst>
              <a:ext uri="{FF2B5EF4-FFF2-40B4-BE49-F238E27FC236}">
                <a16:creationId xmlns:a16="http://schemas.microsoft.com/office/drawing/2014/main" id="{DABADDB8-7D8A-51BB-8384-CF487E7788A9}"/>
              </a:ext>
            </a:extLst>
          </p:cNvPr>
          <p:cNvSpPr>
            <a:spLocks noGrp="1"/>
          </p:cNvSpPr>
          <p:nvPr>
            <p:ph idx="1"/>
          </p:nvPr>
        </p:nvSpPr>
        <p:spPr/>
        <p:txBody>
          <a:bodyPr>
            <a:normAutofit lnSpcReduction="10000"/>
          </a:bodyPr>
          <a:lstStyle/>
          <a:p>
            <a:r>
              <a:rPr lang="en-US" sz="3600" dirty="0"/>
              <a:t>W</a:t>
            </a:r>
            <a:r>
              <a:rPr lang="en-US" sz="3600" b="0" i="0" dirty="0">
                <a:effectLst/>
              </a:rPr>
              <a:t>e need to do here is to activate the Bluetooth and the smartphone will find the HC-05 Bluetooth module.</a:t>
            </a:r>
          </a:p>
          <a:p>
            <a:r>
              <a:rPr lang="en-US" sz="3600" b="0" i="0" dirty="0">
                <a:effectLst/>
              </a:rPr>
              <a:t>Then we need to pair the devices and the default password of the HC-05 module is 1234. After we have paired the devices we need an application for controlling the Arduino. </a:t>
            </a:r>
          </a:p>
          <a:p>
            <a:r>
              <a:rPr lang="en-US" sz="3600" dirty="0"/>
              <a:t>There a lot of Apps available to work with Arduino or we can create our own using MIT App Inventor online application. Here we will use a pre-built app.</a:t>
            </a:r>
          </a:p>
        </p:txBody>
      </p:sp>
    </p:spTree>
    <p:extLst>
      <p:ext uri="{BB962C8B-B14F-4D97-AF65-F5344CB8AC3E}">
        <p14:creationId xmlns:p14="http://schemas.microsoft.com/office/powerpoint/2010/main" val="403314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DA7E-3570-BC56-A538-36D1EE55F756}"/>
              </a:ext>
            </a:extLst>
          </p:cNvPr>
          <p:cNvSpPr>
            <a:spLocks noGrp="1"/>
          </p:cNvSpPr>
          <p:nvPr>
            <p:ph type="title"/>
          </p:nvPr>
        </p:nvSpPr>
        <p:spPr/>
        <p:txBody>
          <a:bodyPr>
            <a:normAutofit/>
          </a:bodyPr>
          <a:lstStyle/>
          <a:p>
            <a:r>
              <a:rPr lang="en-US" b="1" i="0" dirty="0">
                <a:solidFill>
                  <a:srgbClr val="3A3A3A"/>
                </a:solidFill>
                <a:effectLst/>
                <a:latin typeface="-apple-system"/>
              </a:rPr>
              <a:t>Connecting the Smartphone to the HC-05 Bluetooth Module and the Arduino</a:t>
            </a:r>
            <a:endParaRPr lang="en-US" dirty="0"/>
          </a:p>
        </p:txBody>
      </p:sp>
      <p:pic>
        <p:nvPicPr>
          <p:cNvPr id="5" name="Picture 4">
            <a:extLst>
              <a:ext uri="{FF2B5EF4-FFF2-40B4-BE49-F238E27FC236}">
                <a16:creationId xmlns:a16="http://schemas.microsoft.com/office/drawing/2014/main" id="{3330E5FD-E5CA-9392-7846-8133B612DEF8}"/>
              </a:ext>
            </a:extLst>
          </p:cNvPr>
          <p:cNvPicPr>
            <a:picLocks noChangeAspect="1"/>
          </p:cNvPicPr>
          <p:nvPr/>
        </p:nvPicPr>
        <p:blipFill>
          <a:blip r:embed="rId2"/>
          <a:stretch>
            <a:fillRect/>
          </a:stretch>
        </p:blipFill>
        <p:spPr>
          <a:xfrm>
            <a:off x="2642310" y="1886769"/>
            <a:ext cx="6907380" cy="4117491"/>
          </a:xfrm>
          <a:prstGeom prst="rect">
            <a:avLst/>
          </a:prstGeom>
        </p:spPr>
      </p:pic>
    </p:spTree>
    <p:extLst>
      <p:ext uri="{BB962C8B-B14F-4D97-AF65-F5344CB8AC3E}">
        <p14:creationId xmlns:p14="http://schemas.microsoft.com/office/powerpoint/2010/main" val="174907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2638-8CFD-94ED-37A1-E77C2A82ABBF}"/>
              </a:ext>
            </a:extLst>
          </p:cNvPr>
          <p:cNvSpPr>
            <a:spLocks noGrp="1"/>
          </p:cNvSpPr>
          <p:nvPr>
            <p:ph type="title"/>
          </p:nvPr>
        </p:nvSpPr>
        <p:spPr/>
        <p:txBody>
          <a:bodyPr/>
          <a:lstStyle/>
          <a:p>
            <a:r>
              <a:rPr lang="en-US" b="1" i="0" dirty="0">
                <a:solidFill>
                  <a:srgbClr val="3A3A3A"/>
                </a:solidFill>
                <a:effectLst/>
                <a:latin typeface="-apple-system"/>
              </a:rPr>
              <a:t>HC-05 Bluetooth Module</a:t>
            </a:r>
            <a:r>
              <a:rPr lang="en-US" b="1" dirty="0">
                <a:solidFill>
                  <a:srgbClr val="3A3A3A"/>
                </a:solidFill>
                <a:latin typeface="-apple-system"/>
              </a:rPr>
              <a:t> Lab</a:t>
            </a:r>
            <a:br>
              <a:rPr lang="en-US" b="1" i="0" dirty="0">
                <a:solidFill>
                  <a:srgbClr val="3A3A3A"/>
                </a:solidFill>
                <a:effectLst/>
                <a:latin typeface="-apple-system"/>
              </a:rPr>
            </a:br>
            <a:endParaRPr lang="en-US" dirty="0"/>
          </a:p>
        </p:txBody>
      </p:sp>
      <p:sp>
        <p:nvSpPr>
          <p:cNvPr id="3" name="Content Placeholder 2">
            <a:extLst>
              <a:ext uri="{FF2B5EF4-FFF2-40B4-BE49-F238E27FC236}">
                <a16:creationId xmlns:a16="http://schemas.microsoft.com/office/drawing/2014/main" id="{13DBA448-5975-316A-354E-7E931CB84840}"/>
              </a:ext>
            </a:extLst>
          </p:cNvPr>
          <p:cNvSpPr>
            <a:spLocks noGrp="1"/>
          </p:cNvSpPr>
          <p:nvPr>
            <p:ph idx="1"/>
          </p:nvPr>
        </p:nvSpPr>
        <p:spPr/>
        <p:txBody>
          <a:bodyPr>
            <a:normAutofit/>
          </a:bodyPr>
          <a:lstStyle/>
          <a:p>
            <a:pPr algn="l"/>
            <a:r>
              <a:rPr lang="en-US" sz="3600" b="0" i="0" dirty="0">
                <a:solidFill>
                  <a:srgbClr val="3A3A3A"/>
                </a:solidFill>
                <a:effectLst/>
              </a:rPr>
              <a:t>In this Arduino Bluetooth lab, we will learn how use the HC-05 module for controlling Arduino via Bluetooth communication. </a:t>
            </a:r>
          </a:p>
          <a:p>
            <a:pPr algn="l"/>
            <a:r>
              <a:rPr lang="en-US" sz="3600" b="0" i="0" dirty="0">
                <a:effectLst/>
              </a:rPr>
              <a:t>The HC-05 module is a Bluetooth SPP (Serial Port Protocol) module, which </a:t>
            </a:r>
            <a:r>
              <a:rPr lang="en-US" sz="3600" b="1" i="0" dirty="0">
                <a:effectLst/>
              </a:rPr>
              <a:t>means it communicates with the Arduino via the Serial Communication</a:t>
            </a:r>
            <a:r>
              <a:rPr lang="en-US" sz="3600" b="0" i="0" dirty="0">
                <a:effectLst/>
              </a:rPr>
              <a:t>.</a:t>
            </a:r>
          </a:p>
          <a:p>
            <a:pPr algn="l"/>
            <a:r>
              <a:rPr lang="en-US" sz="3600" i="0" dirty="0">
                <a:effectLst/>
                <a:latin typeface="arial" panose="020B0604020202020204" pitchFamily="34" charset="0"/>
              </a:rPr>
              <a:t>Designed to replace cable connections</a:t>
            </a:r>
            <a:r>
              <a:rPr lang="en-US" sz="3600" dirty="0">
                <a:latin typeface="arial" panose="020B0604020202020204" pitchFamily="34" charset="0"/>
              </a:rPr>
              <a:t>.</a:t>
            </a:r>
            <a:endParaRPr lang="en-US" sz="3600" dirty="0"/>
          </a:p>
        </p:txBody>
      </p:sp>
    </p:spTree>
    <p:extLst>
      <p:ext uri="{BB962C8B-B14F-4D97-AF65-F5344CB8AC3E}">
        <p14:creationId xmlns:p14="http://schemas.microsoft.com/office/powerpoint/2010/main" val="1927912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DA7E-3570-BC56-A538-36D1EE55F756}"/>
              </a:ext>
            </a:extLst>
          </p:cNvPr>
          <p:cNvSpPr>
            <a:spLocks noGrp="1"/>
          </p:cNvSpPr>
          <p:nvPr>
            <p:ph type="title"/>
          </p:nvPr>
        </p:nvSpPr>
        <p:spPr/>
        <p:txBody>
          <a:bodyPr>
            <a:normAutofit/>
          </a:bodyPr>
          <a:lstStyle/>
          <a:p>
            <a:pPr algn="l"/>
            <a:r>
              <a:rPr lang="en-US" b="1" i="0" dirty="0">
                <a:solidFill>
                  <a:srgbClr val="3A3A3A"/>
                </a:solidFill>
                <a:effectLst/>
                <a:latin typeface="-apple-system"/>
              </a:rPr>
              <a:t>Controlling Arduino Using a Laptop or PC via Bluetooth Communication</a:t>
            </a:r>
          </a:p>
        </p:txBody>
      </p:sp>
      <p:pic>
        <p:nvPicPr>
          <p:cNvPr id="4" name="Picture 3">
            <a:extLst>
              <a:ext uri="{FF2B5EF4-FFF2-40B4-BE49-F238E27FC236}">
                <a16:creationId xmlns:a16="http://schemas.microsoft.com/office/drawing/2014/main" id="{31212A4E-0CE2-8EE7-8B23-2DFEA0B7B759}"/>
              </a:ext>
            </a:extLst>
          </p:cNvPr>
          <p:cNvPicPr>
            <a:picLocks noChangeAspect="1"/>
          </p:cNvPicPr>
          <p:nvPr/>
        </p:nvPicPr>
        <p:blipFill>
          <a:blip r:embed="rId2"/>
          <a:stretch>
            <a:fillRect/>
          </a:stretch>
        </p:blipFill>
        <p:spPr>
          <a:xfrm>
            <a:off x="838200" y="2667000"/>
            <a:ext cx="5600700" cy="2133600"/>
          </a:xfrm>
          <a:prstGeom prst="rect">
            <a:avLst/>
          </a:prstGeom>
        </p:spPr>
      </p:pic>
      <p:pic>
        <p:nvPicPr>
          <p:cNvPr id="7" name="Picture 6">
            <a:extLst>
              <a:ext uri="{FF2B5EF4-FFF2-40B4-BE49-F238E27FC236}">
                <a16:creationId xmlns:a16="http://schemas.microsoft.com/office/drawing/2014/main" id="{35150D83-FA50-1544-4540-2DED4B562B0D}"/>
              </a:ext>
            </a:extLst>
          </p:cNvPr>
          <p:cNvPicPr>
            <a:picLocks noChangeAspect="1"/>
          </p:cNvPicPr>
          <p:nvPr/>
        </p:nvPicPr>
        <p:blipFill>
          <a:blip r:embed="rId3"/>
          <a:stretch>
            <a:fillRect/>
          </a:stretch>
        </p:blipFill>
        <p:spPr>
          <a:xfrm>
            <a:off x="7256546" y="2667000"/>
            <a:ext cx="3648075" cy="2743200"/>
          </a:xfrm>
          <a:prstGeom prst="rect">
            <a:avLst/>
          </a:prstGeom>
        </p:spPr>
      </p:pic>
    </p:spTree>
    <p:extLst>
      <p:ext uri="{BB962C8B-B14F-4D97-AF65-F5344CB8AC3E}">
        <p14:creationId xmlns:p14="http://schemas.microsoft.com/office/powerpoint/2010/main" val="1480625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DA7E-3570-BC56-A538-36D1EE55F756}"/>
              </a:ext>
            </a:extLst>
          </p:cNvPr>
          <p:cNvSpPr>
            <a:spLocks noGrp="1"/>
          </p:cNvSpPr>
          <p:nvPr>
            <p:ph type="title"/>
          </p:nvPr>
        </p:nvSpPr>
        <p:spPr/>
        <p:txBody>
          <a:bodyPr>
            <a:normAutofit/>
          </a:bodyPr>
          <a:lstStyle/>
          <a:p>
            <a:pPr algn="l"/>
            <a:r>
              <a:rPr lang="en-US" b="1" i="0" dirty="0">
                <a:solidFill>
                  <a:srgbClr val="3A3A3A"/>
                </a:solidFill>
                <a:effectLst/>
                <a:latin typeface="-apple-system"/>
              </a:rPr>
              <a:t>Controlling Arduino Using a Laptop or PC via Bluetooth Communication</a:t>
            </a:r>
          </a:p>
        </p:txBody>
      </p:sp>
      <p:sp>
        <p:nvSpPr>
          <p:cNvPr id="3" name="Content Placeholder 2">
            <a:extLst>
              <a:ext uri="{FF2B5EF4-FFF2-40B4-BE49-F238E27FC236}">
                <a16:creationId xmlns:a16="http://schemas.microsoft.com/office/drawing/2014/main" id="{A842A3BB-EEF5-DD77-34DB-B4CACE2B29B7}"/>
              </a:ext>
            </a:extLst>
          </p:cNvPr>
          <p:cNvSpPr>
            <a:spLocks noGrp="1"/>
          </p:cNvSpPr>
          <p:nvPr>
            <p:ph idx="1"/>
          </p:nvPr>
        </p:nvSpPr>
        <p:spPr>
          <a:xfrm>
            <a:off x="838200" y="1825625"/>
            <a:ext cx="10515600" cy="4351338"/>
          </a:xfrm>
        </p:spPr>
        <p:txBody>
          <a:bodyPr>
            <a:normAutofit fontScale="92500"/>
          </a:bodyPr>
          <a:lstStyle/>
          <a:p>
            <a:r>
              <a:rPr lang="en-US" sz="3600" dirty="0"/>
              <a:t>W</a:t>
            </a:r>
            <a:r>
              <a:rPr lang="en-US" sz="3600" b="0" i="0" dirty="0">
                <a:effectLst/>
              </a:rPr>
              <a:t>e need to pair our laptop to the HC-05 Bluetooth module and we can do that from the Laptop Bluetooth Settings. The laptop will discover the HC-05 module and using the ‘1234’ password we will pair the devices.</a:t>
            </a:r>
          </a:p>
          <a:p>
            <a:r>
              <a:rPr lang="en-US" sz="3600" b="0" i="0" dirty="0">
                <a:effectLst/>
              </a:rPr>
              <a:t>Once we will pair the devices in the Laptop Device Manager, under Ports (COM &amp; LPT), two new entities will appear named “Standard Serial over Bluetooth link”. From here we can see the COM Port number of the serial port through which the devices will communicate.</a:t>
            </a:r>
            <a:endParaRPr lang="en-US" sz="3600" dirty="0"/>
          </a:p>
        </p:txBody>
      </p:sp>
    </p:spTree>
    <p:extLst>
      <p:ext uri="{BB962C8B-B14F-4D97-AF65-F5344CB8AC3E}">
        <p14:creationId xmlns:p14="http://schemas.microsoft.com/office/powerpoint/2010/main" val="2744592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DA7E-3570-BC56-A538-36D1EE55F756}"/>
              </a:ext>
            </a:extLst>
          </p:cNvPr>
          <p:cNvSpPr>
            <a:spLocks noGrp="1"/>
          </p:cNvSpPr>
          <p:nvPr>
            <p:ph type="title"/>
          </p:nvPr>
        </p:nvSpPr>
        <p:spPr/>
        <p:txBody>
          <a:bodyPr>
            <a:normAutofit/>
          </a:bodyPr>
          <a:lstStyle/>
          <a:p>
            <a:pPr algn="l"/>
            <a:r>
              <a:rPr lang="en-US" b="1" i="0" dirty="0">
                <a:solidFill>
                  <a:srgbClr val="3A3A3A"/>
                </a:solidFill>
                <a:effectLst/>
                <a:latin typeface="-apple-system"/>
              </a:rPr>
              <a:t>Controlling Arduino Using a Laptop or PC via Bluetooth Communication</a:t>
            </a:r>
          </a:p>
        </p:txBody>
      </p:sp>
      <p:sp>
        <p:nvSpPr>
          <p:cNvPr id="3" name="Content Placeholder 2">
            <a:extLst>
              <a:ext uri="{FF2B5EF4-FFF2-40B4-BE49-F238E27FC236}">
                <a16:creationId xmlns:a16="http://schemas.microsoft.com/office/drawing/2014/main" id="{A842A3BB-EEF5-DD77-34DB-B4CACE2B29B7}"/>
              </a:ext>
            </a:extLst>
          </p:cNvPr>
          <p:cNvSpPr>
            <a:spLocks noGrp="1"/>
          </p:cNvSpPr>
          <p:nvPr>
            <p:ph idx="1"/>
          </p:nvPr>
        </p:nvSpPr>
        <p:spPr>
          <a:xfrm>
            <a:off x="838200" y="1690688"/>
            <a:ext cx="10515600" cy="4351338"/>
          </a:xfrm>
        </p:spPr>
        <p:txBody>
          <a:bodyPr>
            <a:normAutofit/>
          </a:bodyPr>
          <a:lstStyle/>
          <a:p>
            <a:r>
              <a:rPr lang="en-US" sz="3600" dirty="0"/>
              <a:t>We will stick with the same example as previously, turning on and off a LED and sending back a string to the laptop, so we will use the same Arduino code as previously described.</a:t>
            </a:r>
          </a:p>
          <a:p>
            <a:r>
              <a:rPr lang="en-US" sz="3600" dirty="0"/>
              <a:t>Now using the Processing IDE we will make a program for controlling the Arduino.</a:t>
            </a:r>
          </a:p>
        </p:txBody>
      </p:sp>
    </p:spTree>
    <p:extLst>
      <p:ext uri="{BB962C8B-B14F-4D97-AF65-F5344CB8AC3E}">
        <p14:creationId xmlns:p14="http://schemas.microsoft.com/office/powerpoint/2010/main" val="986438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C4A7-1629-EBFD-B5C9-E6C6836C81CD}"/>
              </a:ext>
            </a:extLst>
          </p:cNvPr>
          <p:cNvSpPr>
            <a:spLocks noGrp="1"/>
          </p:cNvSpPr>
          <p:nvPr>
            <p:ph type="title"/>
          </p:nvPr>
        </p:nvSpPr>
        <p:spPr>
          <a:xfrm>
            <a:off x="838200" y="140536"/>
            <a:ext cx="10515600" cy="1325563"/>
          </a:xfrm>
        </p:spPr>
        <p:txBody>
          <a:bodyPr/>
          <a:lstStyle/>
          <a:p>
            <a:r>
              <a:rPr lang="en-US" dirty="0"/>
              <a:t>Processing IDE Source Code</a:t>
            </a:r>
          </a:p>
        </p:txBody>
      </p:sp>
      <p:pic>
        <p:nvPicPr>
          <p:cNvPr id="5" name="Content Placeholder 4">
            <a:extLst>
              <a:ext uri="{FF2B5EF4-FFF2-40B4-BE49-F238E27FC236}">
                <a16:creationId xmlns:a16="http://schemas.microsoft.com/office/drawing/2014/main" id="{61E9CE13-997F-F4DD-0FEA-17FF3FE433BA}"/>
              </a:ext>
            </a:extLst>
          </p:cNvPr>
          <p:cNvPicPr>
            <a:picLocks noGrp="1" noChangeAspect="1"/>
          </p:cNvPicPr>
          <p:nvPr>
            <p:ph idx="1"/>
          </p:nvPr>
        </p:nvPicPr>
        <p:blipFill>
          <a:blip r:embed="rId2"/>
          <a:stretch>
            <a:fillRect/>
          </a:stretch>
        </p:blipFill>
        <p:spPr>
          <a:xfrm>
            <a:off x="279986" y="1226719"/>
            <a:ext cx="5991384" cy="5297070"/>
          </a:xfrm>
        </p:spPr>
      </p:pic>
      <p:pic>
        <p:nvPicPr>
          <p:cNvPr id="7" name="Picture 6">
            <a:extLst>
              <a:ext uri="{FF2B5EF4-FFF2-40B4-BE49-F238E27FC236}">
                <a16:creationId xmlns:a16="http://schemas.microsoft.com/office/drawing/2014/main" id="{8EB3532E-9E6D-68B3-4CBF-A882780B3CEA}"/>
              </a:ext>
            </a:extLst>
          </p:cNvPr>
          <p:cNvPicPr>
            <a:picLocks noChangeAspect="1"/>
          </p:cNvPicPr>
          <p:nvPr/>
        </p:nvPicPr>
        <p:blipFill>
          <a:blip r:embed="rId3"/>
          <a:stretch>
            <a:fillRect/>
          </a:stretch>
        </p:blipFill>
        <p:spPr>
          <a:xfrm>
            <a:off x="6238875" y="1226719"/>
            <a:ext cx="5953125" cy="3467100"/>
          </a:xfrm>
          <a:prstGeom prst="rect">
            <a:avLst/>
          </a:prstGeom>
        </p:spPr>
      </p:pic>
    </p:spTree>
    <p:extLst>
      <p:ext uri="{BB962C8B-B14F-4D97-AF65-F5344CB8AC3E}">
        <p14:creationId xmlns:p14="http://schemas.microsoft.com/office/powerpoint/2010/main" val="2616530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404E-3CA9-F14B-C307-E2C15B379691}"/>
              </a:ext>
            </a:extLst>
          </p:cNvPr>
          <p:cNvSpPr>
            <a:spLocks noGrp="1"/>
          </p:cNvSpPr>
          <p:nvPr>
            <p:ph type="title"/>
          </p:nvPr>
        </p:nvSpPr>
        <p:spPr/>
        <p:txBody>
          <a:bodyPr/>
          <a:lstStyle/>
          <a:p>
            <a:r>
              <a:rPr lang="en-US" dirty="0"/>
              <a:t>Processing IDE Source Code Explanation</a:t>
            </a:r>
          </a:p>
        </p:txBody>
      </p:sp>
      <p:sp>
        <p:nvSpPr>
          <p:cNvPr id="3" name="Content Placeholder 2">
            <a:extLst>
              <a:ext uri="{FF2B5EF4-FFF2-40B4-BE49-F238E27FC236}">
                <a16:creationId xmlns:a16="http://schemas.microsoft.com/office/drawing/2014/main" id="{D9EA247E-D36E-D39B-02DA-A96D22569DD7}"/>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sz="2400" b="0" i="0" dirty="0">
                <a:effectLst/>
              </a:rPr>
              <a:t>Include the Serial library and create a serial object to enable serial communication</a:t>
            </a:r>
          </a:p>
          <a:p>
            <a:pPr algn="l">
              <a:buFont typeface="Arial" panose="020B0604020202020204" pitchFamily="34" charset="0"/>
              <a:buChar char="•"/>
            </a:pPr>
            <a:r>
              <a:rPr lang="en-US" sz="2400" b="0" i="0" dirty="0">
                <a:effectLst/>
              </a:rPr>
              <a:t>Define a String variable for the led status</a:t>
            </a:r>
          </a:p>
          <a:p>
            <a:pPr algn="l">
              <a:buFont typeface="Arial" panose="020B0604020202020204" pitchFamily="34" charset="0"/>
              <a:buChar char="•"/>
            </a:pPr>
            <a:r>
              <a:rPr lang="en-US" sz="2400" b="0" i="0" dirty="0">
                <a:effectLst/>
              </a:rPr>
              <a:t>In the setup section, set the window size of the program and start the serial communication, try one of the two COM Port numbers previously noted in the device manager</a:t>
            </a:r>
          </a:p>
          <a:p>
            <a:pPr algn="l">
              <a:buFont typeface="Arial" panose="020B0604020202020204" pitchFamily="34" charset="0"/>
              <a:buChar char="•"/>
            </a:pPr>
            <a:r>
              <a:rPr lang="en-US" sz="2400" b="0" i="0" dirty="0">
                <a:effectLst/>
              </a:rPr>
              <a:t>Define the buffering of the serial port, in this case until there is a new line</a:t>
            </a:r>
          </a:p>
          <a:p>
            <a:pPr algn="l">
              <a:buFont typeface="Arial" panose="020B0604020202020204" pitchFamily="34" charset="0"/>
              <a:buChar char="•"/>
            </a:pPr>
            <a:r>
              <a:rPr lang="en-US" sz="2400" b="0" i="0" dirty="0">
                <a:effectLst/>
              </a:rPr>
              <a:t>Using the </a:t>
            </a:r>
            <a:r>
              <a:rPr lang="en-US" sz="2400" b="0" i="0" dirty="0" err="1">
                <a:effectLst/>
              </a:rPr>
              <a:t>serialEvent</a:t>
            </a:r>
            <a:r>
              <a:rPr lang="en-US" sz="2400" b="0" i="0" dirty="0">
                <a:effectLst/>
              </a:rPr>
              <a:t>() function, check for available data in the serial port and read it using the </a:t>
            </a:r>
            <a:r>
              <a:rPr lang="en-US" sz="2400" b="0" i="0" dirty="0" err="1">
                <a:effectLst/>
              </a:rPr>
              <a:t>readStringUntil</a:t>
            </a:r>
            <a:r>
              <a:rPr lang="en-US" sz="2400" b="0" i="0" dirty="0">
                <a:effectLst/>
              </a:rPr>
              <a:t>() function</a:t>
            </a:r>
          </a:p>
          <a:p>
            <a:pPr algn="l">
              <a:buFont typeface="Arial" panose="020B0604020202020204" pitchFamily="34" charset="0"/>
              <a:buChar char="•"/>
            </a:pPr>
            <a:r>
              <a:rPr lang="en-US" sz="2400" b="0" i="0" dirty="0">
                <a:effectLst/>
              </a:rPr>
              <a:t>In the main draw() function, set the background color, fill color, stroke size and color, draw the two buttons and print all the text, including the </a:t>
            </a:r>
            <a:r>
              <a:rPr lang="en-US" sz="2400" b="0" i="0" dirty="0" err="1">
                <a:effectLst/>
              </a:rPr>
              <a:t>ledStatus</a:t>
            </a:r>
            <a:r>
              <a:rPr lang="en-US" sz="2400" b="0" i="0" dirty="0">
                <a:effectLst/>
              </a:rPr>
              <a:t> string</a:t>
            </a:r>
          </a:p>
          <a:p>
            <a:pPr algn="l">
              <a:buFont typeface="Arial" panose="020B0604020202020204" pitchFamily="34" charset="0"/>
              <a:buChar char="•"/>
            </a:pPr>
            <a:r>
              <a:rPr lang="en-US" sz="2400" b="0" i="0" dirty="0">
                <a:effectLst/>
              </a:rPr>
              <a:t>Make the buttons functional by confining the area of the "Turn ON" button, sending the character '1' over the serial port to turn on the LED and highlighting the button when it's pressed. Repeat this process for the "Turn OFF" button.</a:t>
            </a:r>
          </a:p>
        </p:txBody>
      </p:sp>
    </p:spTree>
    <p:extLst>
      <p:ext uri="{BB962C8B-B14F-4D97-AF65-F5344CB8AC3E}">
        <p14:creationId xmlns:p14="http://schemas.microsoft.com/office/powerpoint/2010/main" val="1609560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404E-3CA9-F14B-C307-E2C15B379691}"/>
              </a:ext>
            </a:extLst>
          </p:cNvPr>
          <p:cNvSpPr>
            <a:spLocks noGrp="1"/>
          </p:cNvSpPr>
          <p:nvPr>
            <p:ph type="title"/>
          </p:nvPr>
        </p:nvSpPr>
        <p:spPr/>
        <p:txBody>
          <a:bodyPr/>
          <a:lstStyle/>
          <a:p>
            <a:r>
              <a:rPr lang="en-US" dirty="0"/>
              <a:t>Processing IDE Source Code Explanation</a:t>
            </a:r>
          </a:p>
        </p:txBody>
      </p:sp>
      <p:sp>
        <p:nvSpPr>
          <p:cNvPr id="3" name="Content Placeholder 2">
            <a:extLst>
              <a:ext uri="{FF2B5EF4-FFF2-40B4-BE49-F238E27FC236}">
                <a16:creationId xmlns:a16="http://schemas.microsoft.com/office/drawing/2014/main" id="{D9EA247E-D36E-D39B-02DA-A96D22569DD7}"/>
              </a:ext>
            </a:extLst>
          </p:cNvPr>
          <p:cNvSpPr>
            <a:spLocks noGrp="1"/>
          </p:cNvSpPr>
          <p:nvPr>
            <p:ph idx="1"/>
          </p:nvPr>
        </p:nvSpPr>
        <p:spPr/>
        <p:txBody>
          <a:bodyPr>
            <a:normAutofit/>
          </a:bodyPr>
          <a:lstStyle/>
          <a:p>
            <a:pPr algn="l">
              <a:buFont typeface="Arial" panose="020B0604020202020204" pitchFamily="34" charset="0"/>
              <a:buChar char="•"/>
            </a:pPr>
            <a:r>
              <a:rPr lang="en-US" b="0" i="0" dirty="0">
                <a:effectLst/>
              </a:rPr>
              <a:t>Now the program is ready, so when we will click the run button, the program will automatically activate the Bluetooth communication between the laptop and the Arduino. The HC-05 Bluetooth module will start to flash every two seconds, which indicates that the module is connect and we will be able to control the LED using our Laptop.</a:t>
            </a:r>
          </a:p>
        </p:txBody>
      </p:sp>
      <p:pic>
        <p:nvPicPr>
          <p:cNvPr id="4" name="Picture 3">
            <a:extLst>
              <a:ext uri="{FF2B5EF4-FFF2-40B4-BE49-F238E27FC236}">
                <a16:creationId xmlns:a16="http://schemas.microsoft.com/office/drawing/2014/main" id="{2F29D4C6-BDF3-E3C8-3A03-F880BB7038A0}"/>
              </a:ext>
            </a:extLst>
          </p:cNvPr>
          <p:cNvPicPr>
            <a:picLocks noChangeAspect="1"/>
          </p:cNvPicPr>
          <p:nvPr/>
        </p:nvPicPr>
        <p:blipFill>
          <a:blip r:embed="rId2"/>
          <a:stretch>
            <a:fillRect/>
          </a:stretch>
        </p:blipFill>
        <p:spPr>
          <a:xfrm>
            <a:off x="4716379" y="3839945"/>
            <a:ext cx="6637421" cy="2781268"/>
          </a:xfrm>
          <a:prstGeom prst="rect">
            <a:avLst/>
          </a:prstGeom>
        </p:spPr>
      </p:pic>
    </p:spTree>
    <p:extLst>
      <p:ext uri="{BB962C8B-B14F-4D97-AF65-F5344CB8AC3E}">
        <p14:creationId xmlns:p14="http://schemas.microsoft.com/office/powerpoint/2010/main" val="1451538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7D889-A578-4D42-29C1-587E74CC2E8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A3B9B7D-8432-BFBE-FEB8-21DDBC41CD57}"/>
              </a:ext>
            </a:extLst>
          </p:cNvPr>
          <p:cNvSpPr>
            <a:spLocks noGrp="1"/>
          </p:cNvSpPr>
          <p:nvPr>
            <p:ph idx="1"/>
          </p:nvPr>
        </p:nvSpPr>
        <p:spPr/>
        <p:txBody>
          <a:bodyPr>
            <a:normAutofit/>
          </a:bodyPr>
          <a:lstStyle/>
          <a:p>
            <a:pPr algn="just"/>
            <a:r>
              <a:rPr lang="en-US" sz="3200" b="0" i="0" dirty="0">
                <a:effectLst/>
              </a:rPr>
              <a:t>The lab on interfacing the HC-05 Bluetooth module with Arduino was a valuable learning experience in which students gain hands-on experience with programming the Arduino, as well as understanding how serial communication works. The students were able to control an LED via a smartphone, showing the potential applications of the technology. The lab helped students understand the importance of communication protocols and how to implement them in real-world scenarios.</a:t>
            </a:r>
            <a:endParaRPr lang="en-US" sz="3200" dirty="0"/>
          </a:p>
        </p:txBody>
      </p:sp>
    </p:spTree>
    <p:extLst>
      <p:ext uri="{BB962C8B-B14F-4D97-AF65-F5344CB8AC3E}">
        <p14:creationId xmlns:p14="http://schemas.microsoft.com/office/powerpoint/2010/main" val="2985303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BBEF7-3E7C-A1EE-BFB6-8134D04C7D88}"/>
              </a:ext>
            </a:extLst>
          </p:cNvPr>
          <p:cNvSpPr>
            <a:spLocks noGrp="1"/>
          </p:cNvSpPr>
          <p:nvPr>
            <p:ph type="title"/>
          </p:nvPr>
        </p:nvSpPr>
        <p:spPr>
          <a:xfrm>
            <a:off x="838200" y="365125"/>
            <a:ext cx="10515600" cy="5955464"/>
          </a:xfrm>
        </p:spPr>
        <p:txBody>
          <a:bodyPr>
            <a:normAutofit/>
          </a:bodyPr>
          <a:lstStyle/>
          <a:p>
            <a:pPr algn="ctr"/>
            <a:r>
              <a:rPr lang="en-US" sz="19900" b="1" dirty="0"/>
              <a:t>Q&amp;As</a:t>
            </a:r>
          </a:p>
        </p:txBody>
      </p:sp>
    </p:spTree>
    <p:extLst>
      <p:ext uri="{BB962C8B-B14F-4D97-AF65-F5344CB8AC3E}">
        <p14:creationId xmlns:p14="http://schemas.microsoft.com/office/powerpoint/2010/main" val="163074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A3AE6-D3DA-3EE1-B37B-ADBB3C5B7122}"/>
              </a:ext>
            </a:extLst>
          </p:cNvPr>
          <p:cNvSpPr>
            <a:spLocks noGrp="1"/>
          </p:cNvSpPr>
          <p:nvPr>
            <p:ph type="title"/>
          </p:nvPr>
        </p:nvSpPr>
        <p:spPr/>
        <p:txBody>
          <a:bodyPr/>
          <a:lstStyle/>
          <a:p>
            <a:r>
              <a:rPr lang="en-US" dirty="0"/>
              <a:t>Components Required</a:t>
            </a:r>
          </a:p>
        </p:txBody>
      </p:sp>
      <p:sp>
        <p:nvSpPr>
          <p:cNvPr id="3" name="Content Placeholder 2">
            <a:extLst>
              <a:ext uri="{FF2B5EF4-FFF2-40B4-BE49-F238E27FC236}">
                <a16:creationId xmlns:a16="http://schemas.microsoft.com/office/drawing/2014/main" id="{764B625A-CEF5-DAA3-3ADC-7D716E911318}"/>
              </a:ext>
            </a:extLst>
          </p:cNvPr>
          <p:cNvSpPr>
            <a:spLocks noGrp="1"/>
          </p:cNvSpPr>
          <p:nvPr>
            <p:ph idx="1"/>
          </p:nvPr>
        </p:nvSpPr>
        <p:spPr/>
        <p:txBody>
          <a:bodyPr/>
          <a:lstStyle/>
          <a:p>
            <a:r>
              <a:rPr lang="en-US" dirty="0"/>
              <a:t>Arduino UNO/Mega</a:t>
            </a:r>
          </a:p>
          <a:p>
            <a:r>
              <a:rPr lang="en-US" dirty="0"/>
              <a:t>HC-05 Bluetooth Module </a:t>
            </a:r>
          </a:p>
          <a:p>
            <a:r>
              <a:rPr lang="en-US" dirty="0"/>
              <a:t>Resistor 1K/2K</a:t>
            </a:r>
          </a:p>
          <a:p>
            <a:r>
              <a:rPr lang="en-US" dirty="0"/>
              <a:t>Bread Board/Jump Wires</a:t>
            </a:r>
          </a:p>
          <a:p>
            <a:r>
              <a:rPr lang="en-US" dirty="0"/>
              <a:t>5mm LED</a:t>
            </a:r>
          </a:p>
        </p:txBody>
      </p:sp>
    </p:spTree>
    <p:extLst>
      <p:ext uri="{BB962C8B-B14F-4D97-AF65-F5344CB8AC3E}">
        <p14:creationId xmlns:p14="http://schemas.microsoft.com/office/powerpoint/2010/main" val="1935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6033-A492-7686-50EE-200F2EA3F2A7}"/>
              </a:ext>
            </a:extLst>
          </p:cNvPr>
          <p:cNvSpPr>
            <a:spLocks noGrp="1"/>
          </p:cNvSpPr>
          <p:nvPr>
            <p:ph type="title"/>
          </p:nvPr>
        </p:nvSpPr>
        <p:spPr/>
        <p:txBody>
          <a:bodyPr/>
          <a:lstStyle/>
          <a:p>
            <a:r>
              <a:rPr lang="en-US" b="1" i="0" dirty="0">
                <a:solidFill>
                  <a:srgbClr val="3A3A3A"/>
                </a:solidFill>
                <a:effectLst/>
                <a:latin typeface="-apple-system"/>
              </a:rPr>
              <a:t>What is HC-05 Bluetooth Module?</a:t>
            </a:r>
            <a:endParaRPr lang="en-US" dirty="0"/>
          </a:p>
        </p:txBody>
      </p:sp>
      <p:sp>
        <p:nvSpPr>
          <p:cNvPr id="4" name="Content Placeholder 3">
            <a:extLst>
              <a:ext uri="{FF2B5EF4-FFF2-40B4-BE49-F238E27FC236}">
                <a16:creationId xmlns:a16="http://schemas.microsoft.com/office/drawing/2014/main" id="{CCAC1188-C5D7-4F05-E84F-B01B51C5E0A6}"/>
              </a:ext>
            </a:extLst>
          </p:cNvPr>
          <p:cNvSpPr>
            <a:spLocks noGrp="1"/>
          </p:cNvSpPr>
          <p:nvPr>
            <p:ph idx="1"/>
          </p:nvPr>
        </p:nvSpPr>
        <p:spPr>
          <a:xfrm>
            <a:off x="838200" y="1825624"/>
            <a:ext cx="10515600" cy="4815807"/>
          </a:xfrm>
        </p:spPr>
        <p:txBody>
          <a:bodyPr>
            <a:normAutofit lnSpcReduction="10000"/>
          </a:bodyPr>
          <a:lstStyle/>
          <a:p>
            <a:r>
              <a:rPr lang="en-US" sz="3600" b="0" i="0" dirty="0">
                <a:effectLst/>
              </a:rPr>
              <a:t>The Bluetooth module is a device which is used for short range wireless communication  to the respective connected device.</a:t>
            </a:r>
            <a:endParaRPr lang="en-US" sz="3600" i="0" dirty="0">
              <a:effectLst/>
            </a:endParaRPr>
          </a:p>
          <a:p>
            <a:r>
              <a:rPr lang="en-US" sz="3600" i="0" dirty="0">
                <a:effectLst/>
              </a:rPr>
              <a:t>The HC-05 module is a Bluetooth SPP (Serial Port Protocol) module, which means it communicates with the Arduino via the Serial Communication.</a:t>
            </a:r>
          </a:p>
          <a:p>
            <a:r>
              <a:rPr lang="en-US" sz="3600" dirty="0"/>
              <a:t>T</a:t>
            </a:r>
            <a:r>
              <a:rPr lang="en-US" sz="3600" b="0" i="0" dirty="0">
                <a:effectLst/>
              </a:rPr>
              <a:t>wo configurations that are master and slave. </a:t>
            </a:r>
            <a:r>
              <a:rPr lang="en-US" sz="3600" dirty="0"/>
              <a:t>In short, the device control other devices in master mode and in slave mode the device is being controlled by some other device.</a:t>
            </a:r>
          </a:p>
        </p:txBody>
      </p:sp>
    </p:spTree>
    <p:extLst>
      <p:ext uri="{BB962C8B-B14F-4D97-AF65-F5344CB8AC3E}">
        <p14:creationId xmlns:p14="http://schemas.microsoft.com/office/powerpoint/2010/main" val="336795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0ECE2-1E82-F7D2-9F1C-F7BFFEDAC828}"/>
              </a:ext>
            </a:extLst>
          </p:cNvPr>
          <p:cNvSpPr>
            <a:spLocks noGrp="1"/>
          </p:cNvSpPr>
          <p:nvPr>
            <p:ph type="title"/>
          </p:nvPr>
        </p:nvSpPr>
        <p:spPr/>
        <p:txBody>
          <a:bodyPr/>
          <a:lstStyle/>
          <a:p>
            <a:r>
              <a:rPr lang="en-US" b="1" i="0" dirty="0">
                <a:solidFill>
                  <a:srgbClr val="3A3A3A"/>
                </a:solidFill>
                <a:effectLst/>
                <a:latin typeface="-apple-system"/>
              </a:rPr>
              <a:t>What is HC-05 Bluetooth Module?</a:t>
            </a:r>
            <a:endParaRPr lang="en-US" dirty="0"/>
          </a:p>
        </p:txBody>
      </p:sp>
      <p:sp>
        <p:nvSpPr>
          <p:cNvPr id="3" name="Content Placeholder 2">
            <a:extLst>
              <a:ext uri="{FF2B5EF4-FFF2-40B4-BE49-F238E27FC236}">
                <a16:creationId xmlns:a16="http://schemas.microsoft.com/office/drawing/2014/main" id="{3BA36A9E-24F3-F4F5-A2CE-EF203E695EEF}"/>
              </a:ext>
            </a:extLst>
          </p:cNvPr>
          <p:cNvSpPr>
            <a:spLocks noGrp="1"/>
          </p:cNvSpPr>
          <p:nvPr>
            <p:ph idx="1"/>
          </p:nvPr>
        </p:nvSpPr>
        <p:spPr>
          <a:xfrm>
            <a:off x="838200" y="1825625"/>
            <a:ext cx="7551821" cy="4351338"/>
          </a:xfrm>
        </p:spPr>
        <p:txBody>
          <a:bodyPr>
            <a:normAutofit/>
          </a:bodyPr>
          <a:lstStyle/>
          <a:p>
            <a:r>
              <a:rPr lang="en-US" sz="3600" b="0" i="0" dirty="0">
                <a:effectLst/>
              </a:rPr>
              <a:t>This module can connect the devices in the range of 10 meters of the Bluetooth and it works on the 2.4GHz frequency band. The Bluetooth module operates on the voltage ranging from 3.3 volts to 5 volts and has 6 pins in total.</a:t>
            </a:r>
            <a:endParaRPr lang="en-US" sz="3600" dirty="0"/>
          </a:p>
        </p:txBody>
      </p:sp>
      <p:pic>
        <p:nvPicPr>
          <p:cNvPr id="5" name="Picture 4">
            <a:extLst>
              <a:ext uri="{FF2B5EF4-FFF2-40B4-BE49-F238E27FC236}">
                <a16:creationId xmlns:a16="http://schemas.microsoft.com/office/drawing/2014/main" id="{C9570250-6E94-4965-787B-949C8DF96C7D}"/>
              </a:ext>
            </a:extLst>
          </p:cNvPr>
          <p:cNvPicPr>
            <a:picLocks noChangeAspect="1"/>
          </p:cNvPicPr>
          <p:nvPr/>
        </p:nvPicPr>
        <p:blipFill>
          <a:blip r:embed="rId2"/>
          <a:stretch>
            <a:fillRect/>
          </a:stretch>
        </p:blipFill>
        <p:spPr>
          <a:xfrm>
            <a:off x="8582025" y="1900238"/>
            <a:ext cx="2771775" cy="4276725"/>
          </a:xfrm>
          <a:prstGeom prst="rect">
            <a:avLst/>
          </a:prstGeom>
        </p:spPr>
      </p:pic>
    </p:spTree>
    <p:extLst>
      <p:ext uri="{BB962C8B-B14F-4D97-AF65-F5344CB8AC3E}">
        <p14:creationId xmlns:p14="http://schemas.microsoft.com/office/powerpoint/2010/main" val="96637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2F9E-B074-2C32-7CE2-5FC179D14865}"/>
              </a:ext>
            </a:extLst>
          </p:cNvPr>
          <p:cNvSpPr>
            <a:spLocks noGrp="1"/>
          </p:cNvSpPr>
          <p:nvPr>
            <p:ph type="title"/>
          </p:nvPr>
        </p:nvSpPr>
        <p:spPr/>
        <p:txBody>
          <a:bodyPr/>
          <a:lstStyle/>
          <a:p>
            <a:r>
              <a:rPr lang="en-US" dirty="0"/>
              <a:t>Pin Configuration</a:t>
            </a:r>
          </a:p>
        </p:txBody>
      </p:sp>
      <p:sp>
        <p:nvSpPr>
          <p:cNvPr id="3" name="Content Placeholder 2">
            <a:extLst>
              <a:ext uri="{FF2B5EF4-FFF2-40B4-BE49-F238E27FC236}">
                <a16:creationId xmlns:a16="http://schemas.microsoft.com/office/drawing/2014/main" id="{FDDD701A-FEA0-FDC8-D63E-CD49902B2B46}"/>
              </a:ext>
            </a:extLst>
          </p:cNvPr>
          <p:cNvSpPr>
            <a:spLocks noGrp="1"/>
          </p:cNvSpPr>
          <p:nvPr>
            <p:ph idx="1"/>
          </p:nvPr>
        </p:nvSpPr>
        <p:spPr/>
        <p:txBody>
          <a:bodyPr/>
          <a:lstStyle/>
          <a:p>
            <a:r>
              <a:rPr lang="en-US" sz="3600" dirty="0"/>
              <a:t>(EN) - </a:t>
            </a:r>
            <a:r>
              <a:rPr lang="en-US" sz="3600" b="0" i="0" dirty="0">
                <a:effectLst/>
              </a:rPr>
              <a:t>Pin for using the Bluetooth in command mode by setting the baud rate 38400 and giving this pin HIGH state. By default, the module is in the data mode, so this pin has a LOW state.</a:t>
            </a:r>
          </a:p>
          <a:p>
            <a:r>
              <a:rPr lang="en-US" sz="3600" dirty="0"/>
              <a:t>(VCC) - </a:t>
            </a:r>
            <a:r>
              <a:rPr lang="en-US" sz="3600" b="0" i="0" dirty="0">
                <a:effectLst/>
              </a:rPr>
              <a:t>Pin for giving supply to the Bluetooth module that is 5 or 3.3 volts.</a:t>
            </a:r>
          </a:p>
          <a:p>
            <a:r>
              <a:rPr lang="en-US" sz="3600" dirty="0"/>
              <a:t>(GND) - </a:t>
            </a:r>
            <a:r>
              <a:rPr lang="en-US" sz="3600" b="0" i="0" dirty="0">
                <a:effectLst/>
              </a:rPr>
              <a:t>Pin used to ground the Bluetooth module</a:t>
            </a:r>
            <a:r>
              <a:rPr lang="en-US" sz="3600" dirty="0"/>
              <a:t>.</a:t>
            </a:r>
          </a:p>
        </p:txBody>
      </p:sp>
    </p:spTree>
    <p:extLst>
      <p:ext uri="{BB962C8B-B14F-4D97-AF65-F5344CB8AC3E}">
        <p14:creationId xmlns:p14="http://schemas.microsoft.com/office/powerpoint/2010/main" val="242172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2F9E-B074-2C32-7CE2-5FC179D14865}"/>
              </a:ext>
            </a:extLst>
          </p:cNvPr>
          <p:cNvSpPr>
            <a:spLocks noGrp="1"/>
          </p:cNvSpPr>
          <p:nvPr>
            <p:ph type="title"/>
          </p:nvPr>
        </p:nvSpPr>
        <p:spPr/>
        <p:txBody>
          <a:bodyPr/>
          <a:lstStyle/>
          <a:p>
            <a:r>
              <a:rPr lang="en-US" dirty="0"/>
              <a:t>Pin Configuration</a:t>
            </a:r>
          </a:p>
        </p:txBody>
      </p:sp>
      <p:sp>
        <p:nvSpPr>
          <p:cNvPr id="3" name="Content Placeholder 2">
            <a:extLst>
              <a:ext uri="{FF2B5EF4-FFF2-40B4-BE49-F238E27FC236}">
                <a16:creationId xmlns:a16="http://schemas.microsoft.com/office/drawing/2014/main" id="{FDDD701A-FEA0-FDC8-D63E-CD49902B2B46}"/>
              </a:ext>
            </a:extLst>
          </p:cNvPr>
          <p:cNvSpPr>
            <a:spLocks noGrp="1"/>
          </p:cNvSpPr>
          <p:nvPr>
            <p:ph idx="1"/>
          </p:nvPr>
        </p:nvSpPr>
        <p:spPr>
          <a:xfrm>
            <a:off x="838200" y="1690688"/>
            <a:ext cx="10515600" cy="4351338"/>
          </a:xfrm>
        </p:spPr>
        <p:txBody>
          <a:bodyPr/>
          <a:lstStyle/>
          <a:p>
            <a:r>
              <a:rPr lang="en-US" sz="3600" dirty="0"/>
              <a:t>(TXD) - </a:t>
            </a:r>
            <a:r>
              <a:rPr lang="en-US" sz="3600" b="0" i="0" dirty="0">
                <a:effectLst/>
              </a:rPr>
              <a:t>Pin used for transferring the data through Serial communication </a:t>
            </a:r>
          </a:p>
          <a:p>
            <a:r>
              <a:rPr lang="en-US" sz="3600" dirty="0"/>
              <a:t>(RXD) - </a:t>
            </a:r>
            <a:r>
              <a:rPr lang="en-US" sz="3600" b="0" i="0" dirty="0">
                <a:effectLst/>
              </a:rPr>
              <a:t>Pin used for receiving the data through serial communication.</a:t>
            </a:r>
          </a:p>
          <a:p>
            <a:r>
              <a:rPr lang="en-US" sz="3600" dirty="0"/>
              <a:t>(STATE) - </a:t>
            </a:r>
            <a:r>
              <a:rPr lang="en-US" sz="3600" b="0" i="0" dirty="0">
                <a:effectLst/>
              </a:rPr>
              <a:t>To check whether the module is connected or not this pin is mainly used.</a:t>
            </a:r>
            <a:endParaRPr lang="en-US" sz="3600" dirty="0"/>
          </a:p>
        </p:txBody>
      </p:sp>
    </p:spTree>
    <p:extLst>
      <p:ext uri="{BB962C8B-B14F-4D97-AF65-F5344CB8AC3E}">
        <p14:creationId xmlns:p14="http://schemas.microsoft.com/office/powerpoint/2010/main" val="819105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62B5-C15D-E4CC-8E27-33C606CF4560}"/>
              </a:ext>
            </a:extLst>
          </p:cNvPr>
          <p:cNvSpPr>
            <a:spLocks noGrp="1"/>
          </p:cNvSpPr>
          <p:nvPr>
            <p:ph type="title"/>
          </p:nvPr>
        </p:nvSpPr>
        <p:spPr/>
        <p:txBody>
          <a:bodyPr/>
          <a:lstStyle/>
          <a:p>
            <a:r>
              <a:rPr lang="en-US" dirty="0"/>
              <a:t>Schematic Diagram of HC-05 Bluetooth Module</a:t>
            </a:r>
          </a:p>
        </p:txBody>
      </p:sp>
      <p:pic>
        <p:nvPicPr>
          <p:cNvPr id="2052" name="Picture 4">
            <a:extLst>
              <a:ext uri="{FF2B5EF4-FFF2-40B4-BE49-F238E27FC236}">
                <a16:creationId xmlns:a16="http://schemas.microsoft.com/office/drawing/2014/main" id="{F0F647BD-6966-2C58-0060-FF7D33F2D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7221" y="1386261"/>
            <a:ext cx="4874042" cy="5327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72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62B5-C15D-E4CC-8E27-33C606CF4560}"/>
              </a:ext>
            </a:extLst>
          </p:cNvPr>
          <p:cNvSpPr>
            <a:spLocks noGrp="1"/>
          </p:cNvSpPr>
          <p:nvPr>
            <p:ph type="title"/>
          </p:nvPr>
        </p:nvSpPr>
        <p:spPr/>
        <p:txBody>
          <a:bodyPr/>
          <a:lstStyle/>
          <a:p>
            <a:r>
              <a:rPr lang="en-US" dirty="0"/>
              <a:t>Schematic Diagram of HC-05 Bluetooth Module</a:t>
            </a:r>
          </a:p>
        </p:txBody>
      </p:sp>
      <p:sp>
        <p:nvSpPr>
          <p:cNvPr id="3" name="Content Placeholder 2">
            <a:extLst>
              <a:ext uri="{FF2B5EF4-FFF2-40B4-BE49-F238E27FC236}">
                <a16:creationId xmlns:a16="http://schemas.microsoft.com/office/drawing/2014/main" id="{9312EE7B-F0BC-B50E-CD64-94603E689079}"/>
              </a:ext>
            </a:extLst>
          </p:cNvPr>
          <p:cNvSpPr>
            <a:spLocks noGrp="1"/>
          </p:cNvSpPr>
          <p:nvPr>
            <p:ph idx="1"/>
          </p:nvPr>
        </p:nvSpPr>
        <p:spPr>
          <a:xfrm>
            <a:off x="838200" y="1690688"/>
            <a:ext cx="10515600" cy="4351338"/>
          </a:xfrm>
        </p:spPr>
        <p:txBody>
          <a:bodyPr>
            <a:normAutofit lnSpcReduction="10000"/>
          </a:bodyPr>
          <a:lstStyle/>
          <a:p>
            <a:r>
              <a:rPr lang="en-US" sz="3600" b="0" i="0" dirty="0">
                <a:effectLst/>
              </a:rPr>
              <a:t>First, the connections are important. There are 6 pins on the </a:t>
            </a:r>
            <a:r>
              <a:rPr lang="en-US" sz="3600" b="0" i="0" dirty="0" err="1">
                <a:effectLst/>
              </a:rPr>
              <a:t>bluetooth</a:t>
            </a:r>
            <a:r>
              <a:rPr lang="en-US" sz="3600" b="0" i="0" dirty="0">
                <a:effectLst/>
              </a:rPr>
              <a:t> module. For this project, we will only need to use the middle 4 pins.</a:t>
            </a:r>
          </a:p>
          <a:p>
            <a:pPr algn="l"/>
            <a:r>
              <a:rPr lang="en-US" sz="3600" b="0" i="0" dirty="0">
                <a:effectLst/>
              </a:rPr>
              <a:t>HC-05	--&gt;	Arduino</a:t>
            </a:r>
          </a:p>
          <a:p>
            <a:pPr algn="l"/>
            <a:r>
              <a:rPr lang="en-US" sz="3600" b="0" i="0" dirty="0">
                <a:effectLst/>
              </a:rPr>
              <a:t>RX		--&gt;	TX</a:t>
            </a:r>
          </a:p>
          <a:p>
            <a:pPr algn="l"/>
            <a:r>
              <a:rPr lang="en-US" sz="3600" b="0" i="0" dirty="0">
                <a:effectLst/>
              </a:rPr>
              <a:t>TX		--&gt;	RX</a:t>
            </a:r>
          </a:p>
          <a:p>
            <a:pPr algn="l"/>
            <a:r>
              <a:rPr lang="en-US" sz="3600" b="0" i="0" dirty="0">
                <a:effectLst/>
              </a:rPr>
              <a:t>GND	--&gt;	GND</a:t>
            </a:r>
          </a:p>
          <a:p>
            <a:pPr algn="l"/>
            <a:r>
              <a:rPr lang="en-US" sz="3600" b="0" i="0" dirty="0">
                <a:effectLst/>
              </a:rPr>
              <a:t>VCC	--&gt;	5v</a:t>
            </a:r>
          </a:p>
          <a:p>
            <a:pPr marL="0" indent="0">
              <a:buNone/>
            </a:pPr>
            <a:endParaRPr lang="en-US" sz="3600" dirty="0"/>
          </a:p>
        </p:txBody>
      </p:sp>
    </p:spTree>
    <p:extLst>
      <p:ext uri="{BB962C8B-B14F-4D97-AF65-F5344CB8AC3E}">
        <p14:creationId xmlns:p14="http://schemas.microsoft.com/office/powerpoint/2010/main" val="141587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1435</Words>
  <Application>Microsoft Office PowerPoint</Application>
  <PresentationFormat>Widescreen</PresentationFormat>
  <Paragraphs>85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-apple-system</vt:lpstr>
      <vt:lpstr>Arial</vt:lpstr>
      <vt:lpstr>Arial</vt:lpstr>
      <vt:lpstr>Calibri</vt:lpstr>
      <vt:lpstr>Calibri Light</vt:lpstr>
      <vt:lpstr>Office Theme</vt:lpstr>
      <vt:lpstr>PowerPoint Presentation</vt:lpstr>
      <vt:lpstr>HC-05 Bluetooth Module Lab </vt:lpstr>
      <vt:lpstr>Components Required</vt:lpstr>
      <vt:lpstr>What is HC-05 Bluetooth Module?</vt:lpstr>
      <vt:lpstr>What is HC-05 Bluetooth Module?</vt:lpstr>
      <vt:lpstr>Pin Configuration</vt:lpstr>
      <vt:lpstr>Pin Configuration</vt:lpstr>
      <vt:lpstr>Schematic Diagram of HC-05 Bluetooth Module</vt:lpstr>
      <vt:lpstr>Schematic Diagram of HC-05 Bluetooth Module</vt:lpstr>
      <vt:lpstr>Schematic Diagram of HC-05 Bluetooth Module</vt:lpstr>
      <vt:lpstr>Schematic Diagram of HC-05 Bluetooth Module</vt:lpstr>
      <vt:lpstr>Schematic Diagram of HC-05 Bluetooth Module</vt:lpstr>
      <vt:lpstr>Schematic Diagram of HC-05 Bluetooth Module with voltage divider circuit</vt:lpstr>
      <vt:lpstr>Schematic Diagram of HC-05 Bluetooth Module with LED</vt:lpstr>
      <vt:lpstr>Source Code For HC05 Bluetooth Module to turn an LED Off or On</vt:lpstr>
      <vt:lpstr>Code description</vt:lpstr>
      <vt:lpstr>Code description</vt:lpstr>
      <vt:lpstr>Connecting the Smartphone to the HC-05 Bluetooth Module and the Arduino</vt:lpstr>
      <vt:lpstr>Connecting the Smartphone to the HC-05 Bluetooth Module and the Arduino</vt:lpstr>
      <vt:lpstr>Controlling Arduino Using a Laptop or PC via Bluetooth Communication</vt:lpstr>
      <vt:lpstr>Controlling Arduino Using a Laptop or PC via Bluetooth Communication</vt:lpstr>
      <vt:lpstr>Controlling Arduino Using a Laptop or PC via Bluetooth Communication</vt:lpstr>
      <vt:lpstr>Processing IDE Source Code</vt:lpstr>
      <vt:lpstr>Processing IDE Source Code Explanation</vt:lpstr>
      <vt:lpstr>Processing IDE Source Code Explanation</vt:lpstr>
      <vt:lpstr>Conclusion</vt:lpstr>
      <vt:lpstr>Q&amp;As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interface with 16×2 LCD </dc:title>
  <dc:creator>17MTE03</dc:creator>
  <cp:lastModifiedBy>17MTE03</cp:lastModifiedBy>
  <cp:revision>2</cp:revision>
  <dcterms:created xsi:type="dcterms:W3CDTF">2023-01-12T08:40:37Z</dcterms:created>
  <dcterms:modified xsi:type="dcterms:W3CDTF">2023-01-13T08:33:42Z</dcterms:modified>
</cp:coreProperties>
</file>