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 id="257"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5" r:id="rId22"/>
    <p:sldId id="276"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02" autoAdjust="0"/>
    <p:restoredTop sz="94660"/>
  </p:normalViewPr>
  <p:slideViewPr>
    <p:cSldViewPr snapToGrid="0">
      <p:cViewPr varScale="1">
        <p:scale>
          <a:sx n="85" d="100"/>
          <a:sy n="85" d="100"/>
        </p:scale>
        <p:origin x="48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92E4B-CA61-FB27-97C7-EC2922CB9F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A7206D-AA8A-341E-1891-B2D7744C49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E32303-F58F-273B-C6A6-EC08E7BBE101}"/>
              </a:ext>
            </a:extLst>
          </p:cNvPr>
          <p:cNvSpPr>
            <a:spLocks noGrp="1"/>
          </p:cNvSpPr>
          <p:nvPr>
            <p:ph type="dt" sz="half" idx="10"/>
          </p:nvPr>
        </p:nvSpPr>
        <p:spPr/>
        <p:txBody>
          <a:bodyPr/>
          <a:lstStyle/>
          <a:p>
            <a:fld id="{CAFD519D-4611-4F97-BA94-763E93E7B11E}" type="datetimeFigureOut">
              <a:rPr lang="en-US" smtClean="0"/>
              <a:t>1/12/2023</a:t>
            </a:fld>
            <a:endParaRPr lang="en-US"/>
          </a:p>
        </p:txBody>
      </p:sp>
      <p:sp>
        <p:nvSpPr>
          <p:cNvPr id="5" name="Footer Placeholder 4">
            <a:extLst>
              <a:ext uri="{FF2B5EF4-FFF2-40B4-BE49-F238E27FC236}">
                <a16:creationId xmlns:a16="http://schemas.microsoft.com/office/drawing/2014/main" id="{04A8B48C-1B6B-9CC6-1965-7B94703759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40BA57-D37A-C028-65A0-F15F6DE12996}"/>
              </a:ext>
            </a:extLst>
          </p:cNvPr>
          <p:cNvSpPr>
            <a:spLocks noGrp="1"/>
          </p:cNvSpPr>
          <p:nvPr>
            <p:ph type="sldNum" sz="quarter" idx="12"/>
          </p:nvPr>
        </p:nvSpPr>
        <p:spPr/>
        <p:txBody>
          <a:bodyPr/>
          <a:lstStyle/>
          <a:p>
            <a:fld id="{E5FBD8C7-0116-4B75-82AD-63F62D93928D}" type="slidenum">
              <a:rPr lang="en-US" smtClean="0"/>
              <a:t>‹#›</a:t>
            </a:fld>
            <a:endParaRPr lang="en-US"/>
          </a:p>
        </p:txBody>
      </p:sp>
    </p:spTree>
    <p:extLst>
      <p:ext uri="{BB962C8B-B14F-4D97-AF65-F5344CB8AC3E}">
        <p14:creationId xmlns:p14="http://schemas.microsoft.com/office/powerpoint/2010/main" val="362058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F546A-FE54-98F6-6123-71F789832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6EDCC4-05E2-0EB1-5CA1-481275DE1F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203EEE-898F-DCC2-FA87-48E6B810EFD9}"/>
              </a:ext>
            </a:extLst>
          </p:cNvPr>
          <p:cNvSpPr>
            <a:spLocks noGrp="1"/>
          </p:cNvSpPr>
          <p:nvPr>
            <p:ph type="dt" sz="half" idx="10"/>
          </p:nvPr>
        </p:nvSpPr>
        <p:spPr/>
        <p:txBody>
          <a:bodyPr/>
          <a:lstStyle/>
          <a:p>
            <a:fld id="{CAFD519D-4611-4F97-BA94-763E93E7B11E}" type="datetimeFigureOut">
              <a:rPr lang="en-US" smtClean="0"/>
              <a:t>1/12/2023</a:t>
            </a:fld>
            <a:endParaRPr lang="en-US"/>
          </a:p>
        </p:txBody>
      </p:sp>
      <p:sp>
        <p:nvSpPr>
          <p:cNvPr id="5" name="Footer Placeholder 4">
            <a:extLst>
              <a:ext uri="{FF2B5EF4-FFF2-40B4-BE49-F238E27FC236}">
                <a16:creationId xmlns:a16="http://schemas.microsoft.com/office/drawing/2014/main" id="{9D455D8D-C48D-21A9-9BE6-7ED1E9D68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326BB4-4255-A325-2652-1524FCE745C8}"/>
              </a:ext>
            </a:extLst>
          </p:cNvPr>
          <p:cNvSpPr>
            <a:spLocks noGrp="1"/>
          </p:cNvSpPr>
          <p:nvPr>
            <p:ph type="sldNum" sz="quarter" idx="12"/>
          </p:nvPr>
        </p:nvSpPr>
        <p:spPr/>
        <p:txBody>
          <a:bodyPr/>
          <a:lstStyle/>
          <a:p>
            <a:fld id="{E5FBD8C7-0116-4B75-82AD-63F62D93928D}" type="slidenum">
              <a:rPr lang="en-US" smtClean="0"/>
              <a:t>‹#›</a:t>
            </a:fld>
            <a:endParaRPr lang="en-US"/>
          </a:p>
        </p:txBody>
      </p:sp>
    </p:spTree>
    <p:extLst>
      <p:ext uri="{BB962C8B-B14F-4D97-AF65-F5344CB8AC3E}">
        <p14:creationId xmlns:p14="http://schemas.microsoft.com/office/powerpoint/2010/main" val="1263048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2ED7FC-E00F-BEAF-C4A1-A59C0279F6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8A3944-C7D8-3366-6597-0DDB06AE8A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DDDF20-5A74-DC7D-1A92-9B46B76B3FBB}"/>
              </a:ext>
            </a:extLst>
          </p:cNvPr>
          <p:cNvSpPr>
            <a:spLocks noGrp="1"/>
          </p:cNvSpPr>
          <p:nvPr>
            <p:ph type="dt" sz="half" idx="10"/>
          </p:nvPr>
        </p:nvSpPr>
        <p:spPr/>
        <p:txBody>
          <a:bodyPr/>
          <a:lstStyle/>
          <a:p>
            <a:fld id="{CAFD519D-4611-4F97-BA94-763E93E7B11E}" type="datetimeFigureOut">
              <a:rPr lang="en-US" smtClean="0"/>
              <a:t>1/12/2023</a:t>
            </a:fld>
            <a:endParaRPr lang="en-US"/>
          </a:p>
        </p:txBody>
      </p:sp>
      <p:sp>
        <p:nvSpPr>
          <p:cNvPr id="5" name="Footer Placeholder 4">
            <a:extLst>
              <a:ext uri="{FF2B5EF4-FFF2-40B4-BE49-F238E27FC236}">
                <a16:creationId xmlns:a16="http://schemas.microsoft.com/office/drawing/2014/main" id="{71AC1EAB-437B-3D6E-F594-582FC06485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8EC2F8-89E0-9FDD-12EC-D26B0039EA7A}"/>
              </a:ext>
            </a:extLst>
          </p:cNvPr>
          <p:cNvSpPr>
            <a:spLocks noGrp="1"/>
          </p:cNvSpPr>
          <p:nvPr>
            <p:ph type="sldNum" sz="quarter" idx="12"/>
          </p:nvPr>
        </p:nvSpPr>
        <p:spPr/>
        <p:txBody>
          <a:bodyPr/>
          <a:lstStyle/>
          <a:p>
            <a:fld id="{E5FBD8C7-0116-4B75-82AD-63F62D93928D}" type="slidenum">
              <a:rPr lang="en-US" smtClean="0"/>
              <a:t>‹#›</a:t>
            </a:fld>
            <a:endParaRPr lang="en-US"/>
          </a:p>
        </p:txBody>
      </p:sp>
    </p:spTree>
    <p:extLst>
      <p:ext uri="{BB962C8B-B14F-4D97-AF65-F5344CB8AC3E}">
        <p14:creationId xmlns:p14="http://schemas.microsoft.com/office/powerpoint/2010/main" val="3655588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E1E4B-5DCD-1E12-1FD3-744533EC49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EC4BE8-AF7E-A8C6-D757-ACF97190F7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7C8BA4-CEC8-BD75-7F06-BD01ADDEAD89}"/>
              </a:ext>
            </a:extLst>
          </p:cNvPr>
          <p:cNvSpPr>
            <a:spLocks noGrp="1"/>
          </p:cNvSpPr>
          <p:nvPr>
            <p:ph type="dt" sz="half" idx="10"/>
          </p:nvPr>
        </p:nvSpPr>
        <p:spPr/>
        <p:txBody>
          <a:bodyPr/>
          <a:lstStyle/>
          <a:p>
            <a:fld id="{CAFD519D-4611-4F97-BA94-763E93E7B11E}" type="datetimeFigureOut">
              <a:rPr lang="en-US" smtClean="0"/>
              <a:t>1/12/2023</a:t>
            </a:fld>
            <a:endParaRPr lang="en-US"/>
          </a:p>
        </p:txBody>
      </p:sp>
      <p:sp>
        <p:nvSpPr>
          <p:cNvPr id="5" name="Footer Placeholder 4">
            <a:extLst>
              <a:ext uri="{FF2B5EF4-FFF2-40B4-BE49-F238E27FC236}">
                <a16:creationId xmlns:a16="http://schemas.microsoft.com/office/drawing/2014/main" id="{046170F8-BADB-3747-67D1-56E3EC36A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819ECF-34C2-5477-E3F4-5549483CE6B4}"/>
              </a:ext>
            </a:extLst>
          </p:cNvPr>
          <p:cNvSpPr>
            <a:spLocks noGrp="1"/>
          </p:cNvSpPr>
          <p:nvPr>
            <p:ph type="sldNum" sz="quarter" idx="12"/>
          </p:nvPr>
        </p:nvSpPr>
        <p:spPr/>
        <p:txBody>
          <a:bodyPr/>
          <a:lstStyle/>
          <a:p>
            <a:fld id="{E5FBD8C7-0116-4B75-82AD-63F62D93928D}" type="slidenum">
              <a:rPr lang="en-US" smtClean="0"/>
              <a:t>‹#›</a:t>
            </a:fld>
            <a:endParaRPr lang="en-US"/>
          </a:p>
        </p:txBody>
      </p:sp>
    </p:spTree>
    <p:extLst>
      <p:ext uri="{BB962C8B-B14F-4D97-AF65-F5344CB8AC3E}">
        <p14:creationId xmlns:p14="http://schemas.microsoft.com/office/powerpoint/2010/main" val="1354115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3673E-E129-0E19-E8C6-6BAD8AFED1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ECBC87-A169-D464-7691-91FDD7E7F7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B8C30D-1E55-C9EF-1FB2-EA03649882E2}"/>
              </a:ext>
            </a:extLst>
          </p:cNvPr>
          <p:cNvSpPr>
            <a:spLocks noGrp="1"/>
          </p:cNvSpPr>
          <p:nvPr>
            <p:ph type="dt" sz="half" idx="10"/>
          </p:nvPr>
        </p:nvSpPr>
        <p:spPr/>
        <p:txBody>
          <a:bodyPr/>
          <a:lstStyle/>
          <a:p>
            <a:fld id="{CAFD519D-4611-4F97-BA94-763E93E7B11E}" type="datetimeFigureOut">
              <a:rPr lang="en-US" smtClean="0"/>
              <a:t>1/12/2023</a:t>
            </a:fld>
            <a:endParaRPr lang="en-US"/>
          </a:p>
        </p:txBody>
      </p:sp>
      <p:sp>
        <p:nvSpPr>
          <p:cNvPr id="5" name="Footer Placeholder 4">
            <a:extLst>
              <a:ext uri="{FF2B5EF4-FFF2-40B4-BE49-F238E27FC236}">
                <a16:creationId xmlns:a16="http://schemas.microsoft.com/office/drawing/2014/main" id="{49C2F60D-8305-A693-596F-29CCE4C409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207A6-F677-6D59-BA94-B1A47AE6525A}"/>
              </a:ext>
            </a:extLst>
          </p:cNvPr>
          <p:cNvSpPr>
            <a:spLocks noGrp="1"/>
          </p:cNvSpPr>
          <p:nvPr>
            <p:ph type="sldNum" sz="quarter" idx="12"/>
          </p:nvPr>
        </p:nvSpPr>
        <p:spPr/>
        <p:txBody>
          <a:bodyPr/>
          <a:lstStyle/>
          <a:p>
            <a:fld id="{E5FBD8C7-0116-4B75-82AD-63F62D93928D}" type="slidenum">
              <a:rPr lang="en-US" smtClean="0"/>
              <a:t>‹#›</a:t>
            </a:fld>
            <a:endParaRPr lang="en-US"/>
          </a:p>
        </p:txBody>
      </p:sp>
    </p:spTree>
    <p:extLst>
      <p:ext uri="{BB962C8B-B14F-4D97-AF65-F5344CB8AC3E}">
        <p14:creationId xmlns:p14="http://schemas.microsoft.com/office/powerpoint/2010/main" val="3659492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C3ABE-9A50-E852-3CEB-0731984E6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930D0F-2EC5-1349-D5F1-E071708BF0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34C83D-59F3-9A36-C875-A208EEBB85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513FAA-CB0D-0B26-49E4-40FE0A3D9FC5}"/>
              </a:ext>
            </a:extLst>
          </p:cNvPr>
          <p:cNvSpPr>
            <a:spLocks noGrp="1"/>
          </p:cNvSpPr>
          <p:nvPr>
            <p:ph type="dt" sz="half" idx="10"/>
          </p:nvPr>
        </p:nvSpPr>
        <p:spPr/>
        <p:txBody>
          <a:bodyPr/>
          <a:lstStyle/>
          <a:p>
            <a:fld id="{CAFD519D-4611-4F97-BA94-763E93E7B11E}" type="datetimeFigureOut">
              <a:rPr lang="en-US" smtClean="0"/>
              <a:t>1/12/2023</a:t>
            </a:fld>
            <a:endParaRPr lang="en-US"/>
          </a:p>
        </p:txBody>
      </p:sp>
      <p:sp>
        <p:nvSpPr>
          <p:cNvPr id="6" name="Footer Placeholder 5">
            <a:extLst>
              <a:ext uri="{FF2B5EF4-FFF2-40B4-BE49-F238E27FC236}">
                <a16:creationId xmlns:a16="http://schemas.microsoft.com/office/drawing/2014/main" id="{68FC87B4-C3E5-0364-74AD-CA4C6A1627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162916-896E-0FFB-874E-B76ADA6875AA}"/>
              </a:ext>
            </a:extLst>
          </p:cNvPr>
          <p:cNvSpPr>
            <a:spLocks noGrp="1"/>
          </p:cNvSpPr>
          <p:nvPr>
            <p:ph type="sldNum" sz="quarter" idx="12"/>
          </p:nvPr>
        </p:nvSpPr>
        <p:spPr/>
        <p:txBody>
          <a:bodyPr/>
          <a:lstStyle/>
          <a:p>
            <a:fld id="{E5FBD8C7-0116-4B75-82AD-63F62D93928D}" type="slidenum">
              <a:rPr lang="en-US" smtClean="0"/>
              <a:t>‹#›</a:t>
            </a:fld>
            <a:endParaRPr lang="en-US"/>
          </a:p>
        </p:txBody>
      </p:sp>
    </p:spTree>
    <p:extLst>
      <p:ext uri="{BB962C8B-B14F-4D97-AF65-F5344CB8AC3E}">
        <p14:creationId xmlns:p14="http://schemas.microsoft.com/office/powerpoint/2010/main" val="3077345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0F9AA-C327-521A-AAE8-121FB0B920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2A5A73-D0CE-D220-BC67-92E5772F44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F869E9-7954-6864-CB8A-96BD0439DF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2621B8-798B-DE85-BF1D-BE72664378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5068D6-23CA-6C7C-D548-2D49025873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A1D086-8B73-0C91-5195-F4BA638C7259}"/>
              </a:ext>
            </a:extLst>
          </p:cNvPr>
          <p:cNvSpPr>
            <a:spLocks noGrp="1"/>
          </p:cNvSpPr>
          <p:nvPr>
            <p:ph type="dt" sz="half" idx="10"/>
          </p:nvPr>
        </p:nvSpPr>
        <p:spPr/>
        <p:txBody>
          <a:bodyPr/>
          <a:lstStyle/>
          <a:p>
            <a:fld id="{CAFD519D-4611-4F97-BA94-763E93E7B11E}" type="datetimeFigureOut">
              <a:rPr lang="en-US" smtClean="0"/>
              <a:t>1/12/2023</a:t>
            </a:fld>
            <a:endParaRPr lang="en-US"/>
          </a:p>
        </p:txBody>
      </p:sp>
      <p:sp>
        <p:nvSpPr>
          <p:cNvPr id="8" name="Footer Placeholder 7">
            <a:extLst>
              <a:ext uri="{FF2B5EF4-FFF2-40B4-BE49-F238E27FC236}">
                <a16:creationId xmlns:a16="http://schemas.microsoft.com/office/drawing/2014/main" id="{2300B61D-2E9C-7232-B301-0BB4140D97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0AC9B3-405F-3388-A4BE-ADDC969A18C4}"/>
              </a:ext>
            </a:extLst>
          </p:cNvPr>
          <p:cNvSpPr>
            <a:spLocks noGrp="1"/>
          </p:cNvSpPr>
          <p:nvPr>
            <p:ph type="sldNum" sz="quarter" idx="12"/>
          </p:nvPr>
        </p:nvSpPr>
        <p:spPr/>
        <p:txBody>
          <a:bodyPr/>
          <a:lstStyle/>
          <a:p>
            <a:fld id="{E5FBD8C7-0116-4B75-82AD-63F62D93928D}" type="slidenum">
              <a:rPr lang="en-US" smtClean="0"/>
              <a:t>‹#›</a:t>
            </a:fld>
            <a:endParaRPr lang="en-US"/>
          </a:p>
        </p:txBody>
      </p:sp>
    </p:spTree>
    <p:extLst>
      <p:ext uri="{BB962C8B-B14F-4D97-AF65-F5344CB8AC3E}">
        <p14:creationId xmlns:p14="http://schemas.microsoft.com/office/powerpoint/2010/main" val="1135900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AEBD-657B-DAD9-8FA8-CE6B58E1D0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FCD7B8-168A-9281-9E2F-DDB2BD2CFF20}"/>
              </a:ext>
            </a:extLst>
          </p:cNvPr>
          <p:cNvSpPr>
            <a:spLocks noGrp="1"/>
          </p:cNvSpPr>
          <p:nvPr>
            <p:ph type="dt" sz="half" idx="10"/>
          </p:nvPr>
        </p:nvSpPr>
        <p:spPr/>
        <p:txBody>
          <a:bodyPr/>
          <a:lstStyle/>
          <a:p>
            <a:fld id="{CAFD519D-4611-4F97-BA94-763E93E7B11E}" type="datetimeFigureOut">
              <a:rPr lang="en-US" smtClean="0"/>
              <a:t>1/12/2023</a:t>
            </a:fld>
            <a:endParaRPr lang="en-US"/>
          </a:p>
        </p:txBody>
      </p:sp>
      <p:sp>
        <p:nvSpPr>
          <p:cNvPr id="4" name="Footer Placeholder 3">
            <a:extLst>
              <a:ext uri="{FF2B5EF4-FFF2-40B4-BE49-F238E27FC236}">
                <a16:creationId xmlns:a16="http://schemas.microsoft.com/office/drawing/2014/main" id="{99649F89-AEFA-BB23-AEB3-F2670468BB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7B19AD-E185-610B-8B27-D69BEE765ED4}"/>
              </a:ext>
            </a:extLst>
          </p:cNvPr>
          <p:cNvSpPr>
            <a:spLocks noGrp="1"/>
          </p:cNvSpPr>
          <p:nvPr>
            <p:ph type="sldNum" sz="quarter" idx="12"/>
          </p:nvPr>
        </p:nvSpPr>
        <p:spPr/>
        <p:txBody>
          <a:bodyPr/>
          <a:lstStyle/>
          <a:p>
            <a:fld id="{E5FBD8C7-0116-4B75-82AD-63F62D93928D}" type="slidenum">
              <a:rPr lang="en-US" smtClean="0"/>
              <a:t>‹#›</a:t>
            </a:fld>
            <a:endParaRPr lang="en-US"/>
          </a:p>
        </p:txBody>
      </p:sp>
    </p:spTree>
    <p:extLst>
      <p:ext uri="{BB962C8B-B14F-4D97-AF65-F5344CB8AC3E}">
        <p14:creationId xmlns:p14="http://schemas.microsoft.com/office/powerpoint/2010/main" val="451921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A0FEF3-1F59-A7AB-0078-0ED75D389839}"/>
              </a:ext>
            </a:extLst>
          </p:cNvPr>
          <p:cNvSpPr>
            <a:spLocks noGrp="1"/>
          </p:cNvSpPr>
          <p:nvPr>
            <p:ph type="dt" sz="half" idx="10"/>
          </p:nvPr>
        </p:nvSpPr>
        <p:spPr/>
        <p:txBody>
          <a:bodyPr/>
          <a:lstStyle/>
          <a:p>
            <a:fld id="{CAFD519D-4611-4F97-BA94-763E93E7B11E}" type="datetimeFigureOut">
              <a:rPr lang="en-US" smtClean="0"/>
              <a:t>1/12/2023</a:t>
            </a:fld>
            <a:endParaRPr lang="en-US"/>
          </a:p>
        </p:txBody>
      </p:sp>
      <p:sp>
        <p:nvSpPr>
          <p:cNvPr id="3" name="Footer Placeholder 2">
            <a:extLst>
              <a:ext uri="{FF2B5EF4-FFF2-40B4-BE49-F238E27FC236}">
                <a16:creationId xmlns:a16="http://schemas.microsoft.com/office/drawing/2014/main" id="{AF5E1821-B975-A09A-1E47-BC60B58DDA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830CD8-5408-732A-37C0-4B0C13D78D3C}"/>
              </a:ext>
            </a:extLst>
          </p:cNvPr>
          <p:cNvSpPr>
            <a:spLocks noGrp="1"/>
          </p:cNvSpPr>
          <p:nvPr>
            <p:ph type="sldNum" sz="quarter" idx="12"/>
          </p:nvPr>
        </p:nvSpPr>
        <p:spPr/>
        <p:txBody>
          <a:bodyPr/>
          <a:lstStyle/>
          <a:p>
            <a:fld id="{E5FBD8C7-0116-4B75-82AD-63F62D93928D}" type="slidenum">
              <a:rPr lang="en-US" smtClean="0"/>
              <a:t>‹#›</a:t>
            </a:fld>
            <a:endParaRPr lang="en-US"/>
          </a:p>
        </p:txBody>
      </p:sp>
    </p:spTree>
    <p:extLst>
      <p:ext uri="{BB962C8B-B14F-4D97-AF65-F5344CB8AC3E}">
        <p14:creationId xmlns:p14="http://schemas.microsoft.com/office/powerpoint/2010/main" val="2680436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BBE80-D633-AE02-55FD-315C5A2AC3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BEA92C-911B-747A-3E7A-E190954A84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CABB40-BA7D-97D0-8BFE-078F1745D1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4A6C27-2B3C-F1CF-88CB-9DF2A21AB5AA}"/>
              </a:ext>
            </a:extLst>
          </p:cNvPr>
          <p:cNvSpPr>
            <a:spLocks noGrp="1"/>
          </p:cNvSpPr>
          <p:nvPr>
            <p:ph type="dt" sz="half" idx="10"/>
          </p:nvPr>
        </p:nvSpPr>
        <p:spPr/>
        <p:txBody>
          <a:bodyPr/>
          <a:lstStyle/>
          <a:p>
            <a:fld id="{CAFD519D-4611-4F97-BA94-763E93E7B11E}" type="datetimeFigureOut">
              <a:rPr lang="en-US" smtClean="0"/>
              <a:t>1/12/2023</a:t>
            </a:fld>
            <a:endParaRPr lang="en-US"/>
          </a:p>
        </p:txBody>
      </p:sp>
      <p:sp>
        <p:nvSpPr>
          <p:cNvPr id="6" name="Footer Placeholder 5">
            <a:extLst>
              <a:ext uri="{FF2B5EF4-FFF2-40B4-BE49-F238E27FC236}">
                <a16:creationId xmlns:a16="http://schemas.microsoft.com/office/drawing/2014/main" id="{61D1436F-4740-E504-2514-7C54F9C99E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39F669-95E8-01F0-BE81-9FF62F14BA96}"/>
              </a:ext>
            </a:extLst>
          </p:cNvPr>
          <p:cNvSpPr>
            <a:spLocks noGrp="1"/>
          </p:cNvSpPr>
          <p:nvPr>
            <p:ph type="sldNum" sz="quarter" idx="12"/>
          </p:nvPr>
        </p:nvSpPr>
        <p:spPr/>
        <p:txBody>
          <a:bodyPr/>
          <a:lstStyle/>
          <a:p>
            <a:fld id="{E5FBD8C7-0116-4B75-82AD-63F62D93928D}" type="slidenum">
              <a:rPr lang="en-US" smtClean="0"/>
              <a:t>‹#›</a:t>
            </a:fld>
            <a:endParaRPr lang="en-US"/>
          </a:p>
        </p:txBody>
      </p:sp>
    </p:spTree>
    <p:extLst>
      <p:ext uri="{BB962C8B-B14F-4D97-AF65-F5344CB8AC3E}">
        <p14:creationId xmlns:p14="http://schemas.microsoft.com/office/powerpoint/2010/main" val="3192875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EE787-F621-47A1-6B74-D0DD42C62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1CE3C8-89DE-CEBD-4B60-508285556F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B90BD0-06A4-2474-6625-31EB99D48C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BA5C05-5C77-C8DA-D2E8-E7C5E40D07E5}"/>
              </a:ext>
            </a:extLst>
          </p:cNvPr>
          <p:cNvSpPr>
            <a:spLocks noGrp="1"/>
          </p:cNvSpPr>
          <p:nvPr>
            <p:ph type="dt" sz="half" idx="10"/>
          </p:nvPr>
        </p:nvSpPr>
        <p:spPr/>
        <p:txBody>
          <a:bodyPr/>
          <a:lstStyle/>
          <a:p>
            <a:fld id="{CAFD519D-4611-4F97-BA94-763E93E7B11E}" type="datetimeFigureOut">
              <a:rPr lang="en-US" smtClean="0"/>
              <a:t>1/12/2023</a:t>
            </a:fld>
            <a:endParaRPr lang="en-US"/>
          </a:p>
        </p:txBody>
      </p:sp>
      <p:sp>
        <p:nvSpPr>
          <p:cNvPr id="6" name="Footer Placeholder 5">
            <a:extLst>
              <a:ext uri="{FF2B5EF4-FFF2-40B4-BE49-F238E27FC236}">
                <a16:creationId xmlns:a16="http://schemas.microsoft.com/office/drawing/2014/main" id="{DB2A8ECB-F67F-78C0-1E59-5F3B739E99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099233-77BD-6C0F-0CE4-484FA5FE4313}"/>
              </a:ext>
            </a:extLst>
          </p:cNvPr>
          <p:cNvSpPr>
            <a:spLocks noGrp="1"/>
          </p:cNvSpPr>
          <p:nvPr>
            <p:ph type="sldNum" sz="quarter" idx="12"/>
          </p:nvPr>
        </p:nvSpPr>
        <p:spPr/>
        <p:txBody>
          <a:bodyPr/>
          <a:lstStyle/>
          <a:p>
            <a:fld id="{E5FBD8C7-0116-4B75-82AD-63F62D93928D}" type="slidenum">
              <a:rPr lang="en-US" smtClean="0"/>
              <a:t>‹#›</a:t>
            </a:fld>
            <a:endParaRPr lang="en-US"/>
          </a:p>
        </p:txBody>
      </p:sp>
    </p:spTree>
    <p:extLst>
      <p:ext uri="{BB962C8B-B14F-4D97-AF65-F5344CB8AC3E}">
        <p14:creationId xmlns:p14="http://schemas.microsoft.com/office/powerpoint/2010/main" val="1252538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E995E6-049E-9D5D-5C05-4C3FCDEFC2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124F2F-B8B5-D0C4-73E4-CDF76A302B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A16D3C-5FAC-A17A-37C8-BBAFC66604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FD519D-4611-4F97-BA94-763E93E7B11E}" type="datetimeFigureOut">
              <a:rPr lang="en-US" smtClean="0"/>
              <a:t>1/12/2023</a:t>
            </a:fld>
            <a:endParaRPr lang="en-US"/>
          </a:p>
        </p:txBody>
      </p:sp>
      <p:sp>
        <p:nvSpPr>
          <p:cNvPr id="5" name="Footer Placeholder 4">
            <a:extLst>
              <a:ext uri="{FF2B5EF4-FFF2-40B4-BE49-F238E27FC236}">
                <a16:creationId xmlns:a16="http://schemas.microsoft.com/office/drawing/2014/main" id="{AC7CA147-DAC0-0B9B-C02C-402988D09F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9707F2-B9C7-CA4F-D01A-1FCE111AE1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FBD8C7-0116-4B75-82AD-63F62D93928D}" type="slidenum">
              <a:rPr lang="en-US" smtClean="0"/>
              <a:t>‹#›</a:t>
            </a:fld>
            <a:endParaRPr lang="en-US"/>
          </a:p>
        </p:txBody>
      </p:sp>
    </p:spTree>
    <p:extLst>
      <p:ext uri="{BB962C8B-B14F-4D97-AF65-F5344CB8AC3E}">
        <p14:creationId xmlns:p14="http://schemas.microsoft.com/office/powerpoint/2010/main" val="1587318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ASCI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B80EE-ECDB-65BA-A8CF-652EAEBA65BF}"/>
              </a:ext>
            </a:extLst>
          </p:cNvPr>
          <p:cNvSpPr>
            <a:spLocks noGrp="1"/>
          </p:cNvSpPr>
          <p:nvPr>
            <p:ph type="ctrTitle"/>
          </p:nvPr>
        </p:nvSpPr>
        <p:spPr>
          <a:xfrm>
            <a:off x="1524000" y="1122362"/>
            <a:ext cx="9144000" cy="3790831"/>
          </a:xfrm>
        </p:spPr>
        <p:txBody>
          <a:bodyPr>
            <a:normAutofit/>
          </a:bodyPr>
          <a:lstStyle/>
          <a:p>
            <a:r>
              <a:rPr lang="en-US" b="1" i="0" dirty="0">
                <a:solidFill>
                  <a:srgbClr val="3A3A3A"/>
                </a:solidFill>
                <a:effectLst/>
                <a:latin typeface="-apple-system"/>
              </a:rPr>
              <a:t>Interfacing Arduino with 16×2 LCD</a:t>
            </a:r>
            <a:br>
              <a:rPr lang="en-US" b="1" i="0" dirty="0">
                <a:solidFill>
                  <a:srgbClr val="3A3A3A"/>
                </a:solidFill>
                <a:effectLst/>
                <a:latin typeface="-apple-system"/>
              </a:rPr>
            </a:br>
            <a:endParaRPr lang="en-US" dirty="0"/>
          </a:p>
        </p:txBody>
      </p:sp>
    </p:spTree>
    <p:extLst>
      <p:ext uri="{BB962C8B-B14F-4D97-AF65-F5344CB8AC3E}">
        <p14:creationId xmlns:p14="http://schemas.microsoft.com/office/powerpoint/2010/main" val="1570460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8A91D-F670-DEBE-B9DA-3444FDAEDDAA}"/>
              </a:ext>
            </a:extLst>
          </p:cNvPr>
          <p:cNvSpPr>
            <a:spLocks noGrp="1"/>
          </p:cNvSpPr>
          <p:nvPr>
            <p:ph type="title"/>
          </p:nvPr>
        </p:nvSpPr>
        <p:spPr/>
        <p:txBody>
          <a:bodyPr>
            <a:normAutofit/>
          </a:bodyPr>
          <a:lstStyle/>
          <a:p>
            <a:r>
              <a:rPr lang="en-US" b="1" i="0" dirty="0">
                <a:solidFill>
                  <a:srgbClr val="3A3A3A"/>
                </a:solidFill>
                <a:effectLst/>
                <a:latin typeface="-apple-system"/>
              </a:rPr>
              <a:t>How to Connect Arduino to LCD – Wiring Diagram</a:t>
            </a:r>
            <a:endParaRPr lang="en-PK" dirty="0"/>
          </a:p>
        </p:txBody>
      </p:sp>
      <p:sp>
        <p:nvSpPr>
          <p:cNvPr id="3" name="Content Placeholder 2">
            <a:extLst>
              <a:ext uri="{FF2B5EF4-FFF2-40B4-BE49-F238E27FC236}">
                <a16:creationId xmlns:a16="http://schemas.microsoft.com/office/drawing/2014/main" id="{A23DB771-CDEB-D93C-A001-7A354F645E20}"/>
              </a:ext>
            </a:extLst>
          </p:cNvPr>
          <p:cNvSpPr>
            <a:spLocks noGrp="1"/>
          </p:cNvSpPr>
          <p:nvPr>
            <p:ph idx="1"/>
          </p:nvPr>
        </p:nvSpPr>
        <p:spPr/>
        <p:txBody>
          <a:bodyPr/>
          <a:lstStyle/>
          <a:p>
            <a:r>
              <a:rPr lang="en-US" b="0" i="0" dirty="0">
                <a:solidFill>
                  <a:srgbClr val="3A3A3A"/>
                </a:solidFill>
                <a:effectLst/>
                <a:latin typeface="-apple-system"/>
              </a:rPr>
              <a:t>We will use just 6 digital input pins from the Arduino Board. The LCD’s registers from </a:t>
            </a:r>
            <a:r>
              <a:rPr lang="en-US" b="1" i="1" dirty="0">
                <a:solidFill>
                  <a:srgbClr val="3A3A3A"/>
                </a:solidFill>
                <a:effectLst/>
                <a:latin typeface="-apple-system"/>
              </a:rPr>
              <a:t>D4 to D7</a:t>
            </a:r>
            <a:r>
              <a:rPr lang="en-US" b="0" i="0" dirty="0">
                <a:solidFill>
                  <a:srgbClr val="3A3A3A"/>
                </a:solidFill>
                <a:effectLst/>
                <a:latin typeface="-apple-system"/>
              </a:rPr>
              <a:t> will be connected to Arduino’s digital pins from 4 to 7. The </a:t>
            </a:r>
            <a:r>
              <a:rPr lang="en-US" b="1" i="1" dirty="0">
                <a:solidFill>
                  <a:srgbClr val="3A3A3A"/>
                </a:solidFill>
                <a:effectLst/>
                <a:latin typeface="-apple-system"/>
              </a:rPr>
              <a:t>Enable</a:t>
            </a:r>
            <a:r>
              <a:rPr lang="en-US" b="0" i="0" dirty="0">
                <a:solidFill>
                  <a:srgbClr val="3A3A3A"/>
                </a:solidFill>
                <a:effectLst/>
                <a:latin typeface="-apple-system"/>
              </a:rPr>
              <a:t> pin will be connected to pin number 2 and the </a:t>
            </a:r>
            <a:r>
              <a:rPr lang="en-US" b="1" i="1" dirty="0">
                <a:solidFill>
                  <a:srgbClr val="3A3A3A"/>
                </a:solidFill>
                <a:effectLst/>
                <a:latin typeface="-apple-system"/>
              </a:rPr>
              <a:t>RS</a:t>
            </a:r>
            <a:r>
              <a:rPr lang="en-US" b="0" i="0" dirty="0">
                <a:solidFill>
                  <a:srgbClr val="3A3A3A"/>
                </a:solidFill>
                <a:effectLst/>
                <a:latin typeface="-apple-system"/>
              </a:rPr>
              <a:t> pin will be connected to pin number 1. The </a:t>
            </a:r>
            <a:r>
              <a:rPr lang="en-US" b="1" i="1" dirty="0">
                <a:solidFill>
                  <a:srgbClr val="3A3A3A"/>
                </a:solidFill>
                <a:effectLst/>
                <a:latin typeface="-apple-system"/>
              </a:rPr>
              <a:t>R/W</a:t>
            </a:r>
            <a:r>
              <a:rPr lang="en-US" b="0" i="0" dirty="0">
                <a:solidFill>
                  <a:srgbClr val="3A3A3A"/>
                </a:solidFill>
                <a:effectLst/>
                <a:latin typeface="-apple-system"/>
              </a:rPr>
              <a:t> pin will be connected to Ground and the</a:t>
            </a:r>
            <a:r>
              <a:rPr lang="en-US" b="1" i="1" dirty="0">
                <a:solidFill>
                  <a:srgbClr val="3A3A3A"/>
                </a:solidFill>
                <a:effectLst/>
                <a:latin typeface="-apple-system"/>
              </a:rPr>
              <a:t> Vo</a:t>
            </a:r>
            <a:r>
              <a:rPr lang="en-US" b="0" i="0" dirty="0">
                <a:solidFill>
                  <a:srgbClr val="3A3A3A"/>
                </a:solidFill>
                <a:effectLst/>
                <a:latin typeface="-apple-system"/>
              </a:rPr>
              <a:t> pin will be connected to the potentiometer middle pin.</a:t>
            </a:r>
          </a:p>
          <a:p>
            <a:pPr marL="0" indent="0">
              <a:buNone/>
            </a:pPr>
            <a:endParaRPr lang="en-PK" dirty="0"/>
          </a:p>
        </p:txBody>
      </p:sp>
    </p:spTree>
    <p:extLst>
      <p:ext uri="{BB962C8B-B14F-4D97-AF65-F5344CB8AC3E}">
        <p14:creationId xmlns:p14="http://schemas.microsoft.com/office/powerpoint/2010/main" val="3823413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8A91D-F670-DEBE-B9DA-3444FDAEDDAA}"/>
              </a:ext>
            </a:extLst>
          </p:cNvPr>
          <p:cNvSpPr>
            <a:spLocks noGrp="1"/>
          </p:cNvSpPr>
          <p:nvPr>
            <p:ph type="title"/>
          </p:nvPr>
        </p:nvSpPr>
        <p:spPr/>
        <p:txBody>
          <a:bodyPr>
            <a:normAutofit/>
          </a:bodyPr>
          <a:lstStyle/>
          <a:p>
            <a:r>
              <a:rPr lang="en-US" b="1" i="0" dirty="0">
                <a:solidFill>
                  <a:srgbClr val="3A3A3A"/>
                </a:solidFill>
                <a:effectLst/>
                <a:latin typeface="-apple-system"/>
              </a:rPr>
              <a:t>How to Connect Arduino to LCD – Wiring Diagram</a:t>
            </a:r>
            <a:endParaRPr lang="en-PK" dirty="0"/>
          </a:p>
        </p:txBody>
      </p:sp>
      <p:sp>
        <p:nvSpPr>
          <p:cNvPr id="3" name="Content Placeholder 2">
            <a:extLst>
              <a:ext uri="{FF2B5EF4-FFF2-40B4-BE49-F238E27FC236}">
                <a16:creationId xmlns:a16="http://schemas.microsoft.com/office/drawing/2014/main" id="{A23DB771-CDEB-D93C-A001-7A354F645E20}"/>
              </a:ext>
            </a:extLst>
          </p:cNvPr>
          <p:cNvSpPr>
            <a:spLocks noGrp="1"/>
          </p:cNvSpPr>
          <p:nvPr>
            <p:ph idx="1"/>
          </p:nvPr>
        </p:nvSpPr>
        <p:spPr/>
        <p:txBody>
          <a:bodyPr/>
          <a:lstStyle/>
          <a:p>
            <a:pPr marL="0" indent="0">
              <a:buNone/>
            </a:pPr>
            <a:r>
              <a:rPr lang="en-US" dirty="0"/>
              <a:t>Components required:</a:t>
            </a:r>
          </a:p>
          <a:p>
            <a:pPr>
              <a:buFontTx/>
              <a:buChar char="-"/>
            </a:pPr>
            <a:r>
              <a:rPr lang="en-US" dirty="0">
                <a:solidFill>
                  <a:srgbClr val="3A3A3A"/>
                </a:solidFill>
                <a:latin typeface="-apple-system"/>
              </a:rPr>
              <a:t>16x2 Character LCD</a:t>
            </a:r>
          </a:p>
          <a:p>
            <a:pPr>
              <a:buFontTx/>
              <a:buChar char="-"/>
            </a:pPr>
            <a:r>
              <a:rPr lang="en-US" dirty="0">
                <a:solidFill>
                  <a:srgbClr val="3A3A3A"/>
                </a:solidFill>
                <a:latin typeface="-apple-system"/>
              </a:rPr>
              <a:t>Potentiometer</a:t>
            </a:r>
          </a:p>
          <a:p>
            <a:pPr>
              <a:buFontTx/>
              <a:buChar char="-"/>
            </a:pPr>
            <a:r>
              <a:rPr lang="en-US" dirty="0">
                <a:solidFill>
                  <a:srgbClr val="3A3A3A"/>
                </a:solidFill>
                <a:latin typeface="-apple-system"/>
              </a:rPr>
              <a:t>Arduino Board</a:t>
            </a:r>
          </a:p>
          <a:p>
            <a:pPr>
              <a:buFontTx/>
              <a:buChar char="-"/>
            </a:pPr>
            <a:r>
              <a:rPr lang="en-US" dirty="0">
                <a:solidFill>
                  <a:srgbClr val="3A3A3A"/>
                </a:solidFill>
                <a:latin typeface="-apple-system"/>
              </a:rPr>
              <a:t>Breadboard and Jump Wires</a:t>
            </a:r>
            <a:endParaRPr lang="en-PK" dirty="0"/>
          </a:p>
        </p:txBody>
      </p:sp>
    </p:spTree>
    <p:extLst>
      <p:ext uri="{BB962C8B-B14F-4D97-AF65-F5344CB8AC3E}">
        <p14:creationId xmlns:p14="http://schemas.microsoft.com/office/powerpoint/2010/main" val="1944279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1D026-C069-F33C-DCA7-6C7C0187D8FE}"/>
              </a:ext>
            </a:extLst>
          </p:cNvPr>
          <p:cNvSpPr>
            <a:spLocks noGrp="1"/>
          </p:cNvSpPr>
          <p:nvPr>
            <p:ph type="title"/>
          </p:nvPr>
        </p:nvSpPr>
        <p:spPr/>
        <p:txBody>
          <a:bodyPr/>
          <a:lstStyle/>
          <a:p>
            <a:r>
              <a:rPr lang="en-US" b="1" i="0" dirty="0">
                <a:solidFill>
                  <a:srgbClr val="3A3A3A"/>
                </a:solidFill>
                <a:effectLst/>
                <a:latin typeface="-apple-system"/>
              </a:rPr>
              <a:t>Adjusting the contrast of the LCD</a:t>
            </a:r>
            <a:endParaRPr lang="en-PK" dirty="0"/>
          </a:p>
        </p:txBody>
      </p:sp>
      <p:sp>
        <p:nvSpPr>
          <p:cNvPr id="3" name="Content Placeholder 2">
            <a:extLst>
              <a:ext uri="{FF2B5EF4-FFF2-40B4-BE49-F238E27FC236}">
                <a16:creationId xmlns:a16="http://schemas.microsoft.com/office/drawing/2014/main" id="{CD4FD481-2921-17E6-9C00-EFAA9355CCB7}"/>
              </a:ext>
            </a:extLst>
          </p:cNvPr>
          <p:cNvSpPr>
            <a:spLocks noGrp="1"/>
          </p:cNvSpPr>
          <p:nvPr>
            <p:ph idx="1"/>
          </p:nvPr>
        </p:nvSpPr>
        <p:spPr/>
        <p:txBody>
          <a:bodyPr/>
          <a:lstStyle/>
          <a:p>
            <a:r>
              <a:rPr lang="en-US" b="0" i="0" dirty="0">
                <a:solidFill>
                  <a:srgbClr val="3A3A3A"/>
                </a:solidFill>
                <a:effectLst/>
                <a:latin typeface="-apple-system"/>
              </a:rPr>
              <a:t>We can adjust the contrast of the LCD by adjusting the voltage input at the </a:t>
            </a:r>
            <a:r>
              <a:rPr lang="en-US" b="1" i="1" dirty="0">
                <a:solidFill>
                  <a:srgbClr val="3A3A3A"/>
                </a:solidFill>
                <a:effectLst/>
                <a:latin typeface="-apple-system"/>
              </a:rPr>
              <a:t>Vo</a:t>
            </a:r>
            <a:r>
              <a:rPr lang="en-US" b="0" i="0" dirty="0">
                <a:solidFill>
                  <a:srgbClr val="3A3A3A"/>
                </a:solidFill>
                <a:effectLst/>
                <a:latin typeface="-apple-system"/>
              </a:rPr>
              <a:t> pin. We are using a potentiometer because in that way we can easily fine tune the contrast, by adjusting input voltage from 0 to 5V.</a:t>
            </a:r>
          </a:p>
          <a:p>
            <a:endParaRPr lang="en-PK" dirty="0"/>
          </a:p>
        </p:txBody>
      </p:sp>
      <p:pic>
        <p:nvPicPr>
          <p:cNvPr id="5" name="Picture 4">
            <a:extLst>
              <a:ext uri="{FF2B5EF4-FFF2-40B4-BE49-F238E27FC236}">
                <a16:creationId xmlns:a16="http://schemas.microsoft.com/office/drawing/2014/main" id="{582FA7B0-61E0-223B-A2F1-F328C02EF968}"/>
              </a:ext>
            </a:extLst>
          </p:cNvPr>
          <p:cNvPicPr>
            <a:picLocks noChangeAspect="1"/>
          </p:cNvPicPr>
          <p:nvPr/>
        </p:nvPicPr>
        <p:blipFill>
          <a:blip r:embed="rId2"/>
          <a:stretch>
            <a:fillRect/>
          </a:stretch>
        </p:blipFill>
        <p:spPr>
          <a:xfrm>
            <a:off x="4888937" y="3182906"/>
            <a:ext cx="5989839" cy="3467400"/>
          </a:xfrm>
          <a:prstGeom prst="rect">
            <a:avLst/>
          </a:prstGeom>
        </p:spPr>
      </p:pic>
    </p:spTree>
    <p:extLst>
      <p:ext uri="{BB962C8B-B14F-4D97-AF65-F5344CB8AC3E}">
        <p14:creationId xmlns:p14="http://schemas.microsoft.com/office/powerpoint/2010/main" val="1299437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CFC8-BC76-AB19-E5CA-03EAEA4774C2}"/>
              </a:ext>
            </a:extLst>
          </p:cNvPr>
          <p:cNvSpPr>
            <a:spLocks noGrp="1"/>
          </p:cNvSpPr>
          <p:nvPr>
            <p:ph type="title"/>
          </p:nvPr>
        </p:nvSpPr>
        <p:spPr/>
        <p:txBody>
          <a:bodyPr>
            <a:normAutofit fontScale="90000"/>
          </a:bodyPr>
          <a:lstStyle/>
          <a:p>
            <a:r>
              <a:rPr lang="en-US" sz="3600" b="1" i="0" dirty="0">
                <a:solidFill>
                  <a:srgbClr val="3A3A3A"/>
                </a:solidFill>
                <a:effectLst/>
                <a:latin typeface="-apple-system"/>
              </a:rPr>
              <a:t>LCD </a:t>
            </a:r>
            <a:br>
              <a:rPr lang="en-US" sz="3600" b="1" i="0" dirty="0">
                <a:solidFill>
                  <a:srgbClr val="3A3A3A"/>
                </a:solidFill>
                <a:effectLst/>
                <a:latin typeface="-apple-system"/>
              </a:rPr>
            </a:br>
            <a:r>
              <a:rPr lang="en-US" sz="3600" b="1" i="0" dirty="0">
                <a:solidFill>
                  <a:srgbClr val="3A3A3A"/>
                </a:solidFill>
                <a:effectLst/>
                <a:latin typeface="-apple-system"/>
              </a:rPr>
              <a:t>Arduino </a:t>
            </a:r>
            <a:br>
              <a:rPr lang="en-US" sz="3600" b="1" i="0" dirty="0">
                <a:solidFill>
                  <a:srgbClr val="3A3A3A"/>
                </a:solidFill>
                <a:effectLst/>
                <a:latin typeface="-apple-system"/>
              </a:rPr>
            </a:br>
            <a:r>
              <a:rPr lang="en-US" sz="3600" b="1" i="0" dirty="0">
                <a:solidFill>
                  <a:srgbClr val="3A3A3A"/>
                </a:solidFill>
                <a:effectLst/>
                <a:latin typeface="-apple-system"/>
              </a:rPr>
              <a:t>Code</a:t>
            </a:r>
            <a:endParaRPr lang="en-PK" sz="3600" dirty="0"/>
          </a:p>
        </p:txBody>
      </p:sp>
      <p:pic>
        <p:nvPicPr>
          <p:cNvPr id="5" name="Content Placeholder 4">
            <a:extLst>
              <a:ext uri="{FF2B5EF4-FFF2-40B4-BE49-F238E27FC236}">
                <a16:creationId xmlns:a16="http://schemas.microsoft.com/office/drawing/2014/main" id="{1D9D4C9A-BEB2-991B-05B5-38C7D1F2DAAA}"/>
              </a:ext>
            </a:extLst>
          </p:cNvPr>
          <p:cNvPicPr>
            <a:picLocks noGrp="1" noChangeAspect="1"/>
          </p:cNvPicPr>
          <p:nvPr>
            <p:ph idx="1"/>
          </p:nvPr>
        </p:nvPicPr>
        <p:blipFill>
          <a:blip r:embed="rId2"/>
          <a:stretch>
            <a:fillRect/>
          </a:stretch>
        </p:blipFill>
        <p:spPr>
          <a:xfrm>
            <a:off x="2685436" y="480604"/>
            <a:ext cx="9283652" cy="6012271"/>
          </a:xfrm>
        </p:spPr>
      </p:pic>
    </p:spTree>
    <p:extLst>
      <p:ext uri="{BB962C8B-B14F-4D97-AF65-F5344CB8AC3E}">
        <p14:creationId xmlns:p14="http://schemas.microsoft.com/office/powerpoint/2010/main" val="2275070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9BF8-C1D1-5729-AA9D-795355087D1B}"/>
              </a:ext>
            </a:extLst>
          </p:cNvPr>
          <p:cNvSpPr>
            <a:spLocks noGrp="1"/>
          </p:cNvSpPr>
          <p:nvPr>
            <p:ph type="title"/>
          </p:nvPr>
        </p:nvSpPr>
        <p:spPr/>
        <p:txBody>
          <a:bodyPr/>
          <a:lstStyle/>
          <a:p>
            <a:r>
              <a:rPr lang="en-US" dirty="0"/>
              <a:t>Code Explanation</a:t>
            </a:r>
            <a:endParaRPr lang="en-PK" dirty="0"/>
          </a:p>
        </p:txBody>
      </p:sp>
      <p:sp>
        <p:nvSpPr>
          <p:cNvPr id="3" name="Content Placeholder 2">
            <a:extLst>
              <a:ext uri="{FF2B5EF4-FFF2-40B4-BE49-F238E27FC236}">
                <a16:creationId xmlns:a16="http://schemas.microsoft.com/office/drawing/2014/main" id="{F9238B9C-97DB-5FA0-A89A-22B6AC1B6055}"/>
              </a:ext>
            </a:extLst>
          </p:cNvPr>
          <p:cNvSpPr>
            <a:spLocks noGrp="1"/>
          </p:cNvSpPr>
          <p:nvPr>
            <p:ph idx="1"/>
          </p:nvPr>
        </p:nvSpPr>
        <p:spPr/>
        <p:txBody>
          <a:bodyPr/>
          <a:lstStyle/>
          <a:p>
            <a:r>
              <a:rPr lang="en-US" b="0" i="0" dirty="0">
                <a:solidFill>
                  <a:srgbClr val="3A3A3A"/>
                </a:solidFill>
                <a:effectLst/>
                <a:latin typeface="-apple-system"/>
              </a:rPr>
              <a:t>First thing we need to do is it insert the Liquid Crystal Library. We can do that like this: Sketch &gt; Include Library &gt; Liquid Crystal. Then we have to create an LC object. The parameters of this object should be the numbers of the Digital Input pins of the Arduino Board respectively to the LCD’s pins as follow: (RS, Enable, D4, D5, D6, D7). In the setup we have to initialize the interface to the LCD and specify the dimensions of the display using the </a:t>
            </a:r>
            <a:r>
              <a:rPr lang="en-US" b="0" i="1" dirty="0">
                <a:solidFill>
                  <a:srgbClr val="3A3A3A"/>
                </a:solidFill>
                <a:effectLst/>
                <a:latin typeface="-apple-system"/>
              </a:rPr>
              <a:t>begin() </a:t>
            </a:r>
            <a:r>
              <a:rPr lang="en-US" b="0" i="0" dirty="0">
                <a:solidFill>
                  <a:srgbClr val="3A3A3A"/>
                </a:solidFill>
                <a:effectLst/>
                <a:latin typeface="-apple-system"/>
              </a:rPr>
              <a:t>function.</a:t>
            </a:r>
          </a:p>
          <a:p>
            <a:r>
              <a:rPr lang="en-US" b="0" i="0" dirty="0">
                <a:solidFill>
                  <a:srgbClr val="3A3A3A"/>
                </a:solidFill>
                <a:effectLst/>
                <a:latin typeface="-apple-system"/>
              </a:rPr>
              <a:t>In the loop we write our main program. Using the </a:t>
            </a:r>
            <a:r>
              <a:rPr lang="en-US" b="0" i="1" dirty="0">
                <a:solidFill>
                  <a:srgbClr val="3A3A3A"/>
                </a:solidFill>
                <a:effectLst/>
                <a:latin typeface="-apple-system"/>
              </a:rPr>
              <a:t>print()</a:t>
            </a:r>
            <a:r>
              <a:rPr lang="en-US" b="0" i="0" dirty="0">
                <a:solidFill>
                  <a:srgbClr val="3A3A3A"/>
                </a:solidFill>
                <a:effectLst/>
                <a:latin typeface="-apple-system"/>
              </a:rPr>
              <a:t> function we print on the LCD.</a:t>
            </a:r>
            <a:endParaRPr lang="en-PK" dirty="0"/>
          </a:p>
        </p:txBody>
      </p:sp>
    </p:spTree>
    <p:extLst>
      <p:ext uri="{BB962C8B-B14F-4D97-AF65-F5344CB8AC3E}">
        <p14:creationId xmlns:p14="http://schemas.microsoft.com/office/powerpoint/2010/main" val="529444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14CE1-69C4-1FED-0912-39422901B16D}"/>
              </a:ext>
            </a:extLst>
          </p:cNvPr>
          <p:cNvSpPr>
            <a:spLocks noGrp="1"/>
          </p:cNvSpPr>
          <p:nvPr>
            <p:ph type="title"/>
          </p:nvPr>
        </p:nvSpPr>
        <p:spPr/>
        <p:txBody>
          <a:bodyPr/>
          <a:lstStyle/>
          <a:p>
            <a:r>
              <a:rPr lang="en-US" dirty="0"/>
              <a:t>Code Explanation</a:t>
            </a:r>
            <a:endParaRPr lang="en-PK" dirty="0"/>
          </a:p>
        </p:txBody>
      </p:sp>
      <p:sp>
        <p:nvSpPr>
          <p:cNvPr id="3" name="Content Placeholder 2">
            <a:extLst>
              <a:ext uri="{FF2B5EF4-FFF2-40B4-BE49-F238E27FC236}">
                <a16:creationId xmlns:a16="http://schemas.microsoft.com/office/drawing/2014/main" id="{59E6F40C-E4BF-BC4F-21C0-74ADDA5E30E1}"/>
              </a:ext>
            </a:extLst>
          </p:cNvPr>
          <p:cNvSpPr>
            <a:spLocks noGrp="1"/>
          </p:cNvSpPr>
          <p:nvPr>
            <p:ph idx="1"/>
          </p:nvPr>
        </p:nvSpPr>
        <p:spPr/>
        <p:txBody>
          <a:bodyPr/>
          <a:lstStyle/>
          <a:p>
            <a:r>
              <a:rPr lang="en-US" b="0" i="0" dirty="0">
                <a:solidFill>
                  <a:srgbClr val="3A3A3A"/>
                </a:solidFill>
                <a:effectLst/>
                <a:latin typeface="-apple-system"/>
              </a:rPr>
              <a:t>The </a:t>
            </a:r>
            <a:r>
              <a:rPr lang="en-US" b="0" i="1" dirty="0" err="1">
                <a:solidFill>
                  <a:srgbClr val="3A3A3A"/>
                </a:solidFill>
                <a:effectLst/>
                <a:latin typeface="-apple-system"/>
              </a:rPr>
              <a:t>setCursor</a:t>
            </a:r>
            <a:r>
              <a:rPr lang="en-US" b="0" i="1" dirty="0">
                <a:solidFill>
                  <a:srgbClr val="3A3A3A"/>
                </a:solidFill>
                <a:effectLst/>
                <a:latin typeface="-apple-system"/>
              </a:rPr>
              <a:t>()</a:t>
            </a:r>
            <a:r>
              <a:rPr lang="en-US" b="0" i="0" dirty="0">
                <a:solidFill>
                  <a:srgbClr val="3A3A3A"/>
                </a:solidFill>
                <a:effectLst/>
                <a:latin typeface="-apple-system"/>
              </a:rPr>
              <a:t> function is used for setting the location at which subsequent text written to the LCD will be displayed.</a:t>
            </a:r>
          </a:p>
          <a:p>
            <a:r>
              <a:rPr lang="en-US" b="0" i="0" dirty="0">
                <a:solidFill>
                  <a:srgbClr val="3A3A3A"/>
                </a:solidFill>
                <a:effectLst/>
                <a:latin typeface="-apple-system"/>
              </a:rPr>
              <a:t>The </a:t>
            </a:r>
            <a:r>
              <a:rPr lang="en-US" b="0" i="1" dirty="0">
                <a:solidFill>
                  <a:srgbClr val="3A3A3A"/>
                </a:solidFill>
                <a:effectLst/>
                <a:latin typeface="-apple-system"/>
              </a:rPr>
              <a:t>blink()</a:t>
            </a:r>
            <a:r>
              <a:rPr lang="en-US" b="0" i="0" dirty="0">
                <a:solidFill>
                  <a:srgbClr val="3A3A3A"/>
                </a:solidFill>
                <a:effectLst/>
                <a:latin typeface="-apple-system"/>
              </a:rPr>
              <a:t> function is used for displaying a blinking cursor and the </a:t>
            </a:r>
            <a:r>
              <a:rPr lang="en-US" b="0" i="1" dirty="0" err="1">
                <a:solidFill>
                  <a:srgbClr val="3A3A3A"/>
                </a:solidFill>
                <a:effectLst/>
                <a:latin typeface="-apple-system"/>
              </a:rPr>
              <a:t>noBlink</a:t>
            </a:r>
            <a:r>
              <a:rPr lang="en-US" b="0" i="1" dirty="0">
                <a:solidFill>
                  <a:srgbClr val="3A3A3A"/>
                </a:solidFill>
                <a:effectLst/>
                <a:latin typeface="-apple-system"/>
              </a:rPr>
              <a:t>()</a:t>
            </a:r>
            <a:r>
              <a:rPr lang="en-US" b="0" i="0" dirty="0">
                <a:solidFill>
                  <a:srgbClr val="3A3A3A"/>
                </a:solidFill>
                <a:effectLst/>
                <a:latin typeface="-apple-system"/>
              </a:rPr>
              <a:t> function for turning off.</a:t>
            </a:r>
            <a:endParaRPr lang="en-US" dirty="0">
              <a:solidFill>
                <a:srgbClr val="3A3A3A"/>
              </a:solidFill>
              <a:latin typeface="-apple-system"/>
            </a:endParaRPr>
          </a:p>
          <a:p>
            <a:r>
              <a:rPr lang="en-US" b="0" i="0" dirty="0">
                <a:solidFill>
                  <a:srgbClr val="3A3A3A"/>
                </a:solidFill>
                <a:effectLst/>
                <a:latin typeface="-apple-system"/>
              </a:rPr>
              <a:t>The </a:t>
            </a:r>
            <a:r>
              <a:rPr lang="en-US" b="0" i="1" dirty="0">
                <a:solidFill>
                  <a:srgbClr val="3A3A3A"/>
                </a:solidFill>
                <a:effectLst/>
                <a:latin typeface="-apple-system"/>
              </a:rPr>
              <a:t>cursor()</a:t>
            </a:r>
            <a:r>
              <a:rPr lang="en-US" b="0" i="0" dirty="0">
                <a:solidFill>
                  <a:srgbClr val="3A3A3A"/>
                </a:solidFill>
                <a:effectLst/>
                <a:latin typeface="-apple-system"/>
              </a:rPr>
              <a:t> function is used for displaying underscore cursor and the </a:t>
            </a:r>
            <a:r>
              <a:rPr lang="en-US" b="0" i="1" dirty="0" err="1">
                <a:solidFill>
                  <a:srgbClr val="3A3A3A"/>
                </a:solidFill>
                <a:effectLst/>
                <a:latin typeface="-apple-system"/>
              </a:rPr>
              <a:t>noCursor</a:t>
            </a:r>
            <a:r>
              <a:rPr lang="en-US" b="0" i="1" dirty="0">
                <a:solidFill>
                  <a:srgbClr val="3A3A3A"/>
                </a:solidFill>
                <a:effectLst/>
                <a:latin typeface="-apple-system"/>
              </a:rPr>
              <a:t>()</a:t>
            </a:r>
            <a:r>
              <a:rPr lang="en-US" b="0" i="0" dirty="0">
                <a:solidFill>
                  <a:srgbClr val="3A3A3A"/>
                </a:solidFill>
                <a:effectLst/>
                <a:latin typeface="-apple-system"/>
              </a:rPr>
              <a:t> function for turning off. Using the </a:t>
            </a:r>
            <a:r>
              <a:rPr lang="en-US" b="0" i="1" dirty="0">
                <a:solidFill>
                  <a:srgbClr val="3A3A3A"/>
                </a:solidFill>
                <a:effectLst/>
                <a:latin typeface="-apple-system"/>
              </a:rPr>
              <a:t>clear()</a:t>
            </a:r>
            <a:r>
              <a:rPr lang="en-US" b="0" i="0" dirty="0">
                <a:solidFill>
                  <a:srgbClr val="3A3A3A"/>
                </a:solidFill>
                <a:effectLst/>
                <a:latin typeface="-apple-system"/>
              </a:rPr>
              <a:t> function we can clear the LCD screen.</a:t>
            </a:r>
            <a:endParaRPr lang="en-PK" dirty="0"/>
          </a:p>
        </p:txBody>
      </p:sp>
    </p:spTree>
    <p:extLst>
      <p:ext uri="{BB962C8B-B14F-4D97-AF65-F5344CB8AC3E}">
        <p14:creationId xmlns:p14="http://schemas.microsoft.com/office/powerpoint/2010/main" val="1303241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3BE87-4A32-EA6C-662C-C4BBCF2DD79B}"/>
              </a:ext>
            </a:extLst>
          </p:cNvPr>
          <p:cNvSpPr>
            <a:spLocks noGrp="1"/>
          </p:cNvSpPr>
          <p:nvPr>
            <p:ph type="title"/>
          </p:nvPr>
        </p:nvSpPr>
        <p:spPr/>
        <p:txBody>
          <a:bodyPr/>
          <a:lstStyle/>
          <a:p>
            <a:r>
              <a:rPr lang="en-US" dirty="0"/>
              <a:t>Additional Functions for Text Display</a:t>
            </a:r>
            <a:endParaRPr lang="en-PK" dirty="0"/>
          </a:p>
        </p:txBody>
      </p:sp>
      <p:sp>
        <p:nvSpPr>
          <p:cNvPr id="3" name="Content Placeholder 2">
            <a:extLst>
              <a:ext uri="{FF2B5EF4-FFF2-40B4-BE49-F238E27FC236}">
                <a16:creationId xmlns:a16="http://schemas.microsoft.com/office/drawing/2014/main" id="{FF5E91AC-F357-87DB-233C-5C927F251397}"/>
              </a:ext>
            </a:extLst>
          </p:cNvPr>
          <p:cNvSpPr>
            <a:spLocks noGrp="1"/>
          </p:cNvSpPr>
          <p:nvPr>
            <p:ph idx="1"/>
          </p:nvPr>
        </p:nvSpPr>
        <p:spPr/>
        <p:txBody>
          <a:bodyPr/>
          <a:lstStyle/>
          <a:p>
            <a:r>
              <a:rPr lang="en-US" b="1" i="0" dirty="0">
                <a:solidFill>
                  <a:srgbClr val="3A3A3A"/>
                </a:solidFill>
                <a:effectLst/>
                <a:latin typeface="-apple-system"/>
              </a:rPr>
              <a:t>Scrolling text example on 16×2 LCD and Arduino</a:t>
            </a:r>
          </a:p>
          <a:p>
            <a:r>
              <a:rPr lang="en-US" b="0" i="0" dirty="0">
                <a:solidFill>
                  <a:srgbClr val="3A3A3A"/>
                </a:solidFill>
                <a:effectLst/>
                <a:latin typeface="-apple-system"/>
              </a:rPr>
              <a:t>In case we have a text with length greater than 16 characters, we can scroll the text using the </a:t>
            </a:r>
            <a:r>
              <a:rPr lang="en-US" b="1" i="1" dirty="0" err="1">
                <a:solidFill>
                  <a:srgbClr val="3A3A3A"/>
                </a:solidFill>
                <a:effectLst/>
                <a:latin typeface="-apple-system"/>
              </a:rPr>
              <a:t>scrollDisplayLeft</a:t>
            </a:r>
            <a:r>
              <a:rPr lang="en-US" b="1" i="1" dirty="0">
                <a:solidFill>
                  <a:srgbClr val="3A3A3A"/>
                </a:solidFill>
                <a:effectLst/>
                <a:latin typeface="-apple-system"/>
              </a:rPr>
              <a:t>()</a:t>
            </a:r>
            <a:r>
              <a:rPr lang="en-US" b="0" i="0" dirty="0">
                <a:solidFill>
                  <a:srgbClr val="3A3A3A"/>
                </a:solidFill>
                <a:effectLst/>
                <a:latin typeface="-apple-system"/>
              </a:rPr>
              <a:t> or</a:t>
            </a:r>
            <a:r>
              <a:rPr lang="en-US" b="1" i="1" dirty="0">
                <a:solidFill>
                  <a:srgbClr val="3A3A3A"/>
                </a:solidFill>
                <a:effectLst/>
                <a:latin typeface="-apple-system"/>
              </a:rPr>
              <a:t> </a:t>
            </a:r>
            <a:r>
              <a:rPr lang="en-US" b="1" i="1" dirty="0" err="1">
                <a:solidFill>
                  <a:srgbClr val="3A3A3A"/>
                </a:solidFill>
                <a:effectLst/>
                <a:latin typeface="-apple-system"/>
              </a:rPr>
              <a:t>scrollDisplayRight</a:t>
            </a:r>
            <a:r>
              <a:rPr lang="en-US" b="1" i="1" dirty="0">
                <a:solidFill>
                  <a:srgbClr val="3A3A3A"/>
                </a:solidFill>
                <a:effectLst/>
                <a:latin typeface="-apple-system"/>
              </a:rPr>
              <a:t>()</a:t>
            </a:r>
            <a:r>
              <a:rPr lang="en-US" b="0" i="0" dirty="0">
                <a:solidFill>
                  <a:srgbClr val="3A3A3A"/>
                </a:solidFill>
                <a:effectLst/>
                <a:latin typeface="-apple-system"/>
              </a:rPr>
              <a:t> function from the </a:t>
            </a:r>
            <a:r>
              <a:rPr lang="en-US" b="0" i="0" dirty="0" err="1">
                <a:solidFill>
                  <a:srgbClr val="3A3A3A"/>
                </a:solidFill>
                <a:effectLst/>
                <a:latin typeface="-apple-system"/>
              </a:rPr>
              <a:t>LiquidCrystal</a:t>
            </a:r>
            <a:r>
              <a:rPr lang="en-US" b="0" i="0" dirty="0">
                <a:solidFill>
                  <a:srgbClr val="3A3A3A"/>
                </a:solidFill>
                <a:effectLst/>
                <a:latin typeface="-apple-system"/>
              </a:rPr>
              <a:t> library.</a:t>
            </a:r>
          </a:p>
          <a:p>
            <a:endParaRPr lang="en-PK" dirty="0"/>
          </a:p>
        </p:txBody>
      </p:sp>
      <p:pic>
        <p:nvPicPr>
          <p:cNvPr id="5" name="Picture 4">
            <a:extLst>
              <a:ext uri="{FF2B5EF4-FFF2-40B4-BE49-F238E27FC236}">
                <a16:creationId xmlns:a16="http://schemas.microsoft.com/office/drawing/2014/main" id="{FF68096C-B8BA-CB5D-D633-B571E9256731}"/>
              </a:ext>
            </a:extLst>
          </p:cNvPr>
          <p:cNvPicPr>
            <a:picLocks noChangeAspect="1"/>
          </p:cNvPicPr>
          <p:nvPr/>
        </p:nvPicPr>
        <p:blipFill>
          <a:blip r:embed="rId2"/>
          <a:stretch>
            <a:fillRect/>
          </a:stretch>
        </p:blipFill>
        <p:spPr>
          <a:xfrm>
            <a:off x="4625819" y="3776455"/>
            <a:ext cx="5997460" cy="2400508"/>
          </a:xfrm>
          <a:prstGeom prst="rect">
            <a:avLst/>
          </a:prstGeom>
        </p:spPr>
      </p:pic>
    </p:spTree>
    <p:extLst>
      <p:ext uri="{BB962C8B-B14F-4D97-AF65-F5344CB8AC3E}">
        <p14:creationId xmlns:p14="http://schemas.microsoft.com/office/powerpoint/2010/main" val="1404324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D5480-200F-11B5-4F80-4A57971CD84C}"/>
              </a:ext>
            </a:extLst>
          </p:cNvPr>
          <p:cNvSpPr>
            <a:spLocks noGrp="1"/>
          </p:cNvSpPr>
          <p:nvPr>
            <p:ph type="title"/>
          </p:nvPr>
        </p:nvSpPr>
        <p:spPr/>
        <p:txBody>
          <a:bodyPr>
            <a:normAutofit/>
          </a:bodyPr>
          <a:lstStyle/>
          <a:p>
            <a:r>
              <a:rPr lang="en-US" b="1" i="0" dirty="0">
                <a:solidFill>
                  <a:srgbClr val="3A3A3A"/>
                </a:solidFill>
                <a:effectLst/>
                <a:latin typeface="-apple-system"/>
              </a:rPr>
              <a:t>Generate and Display Custom Characters on the LCD</a:t>
            </a:r>
            <a:endParaRPr lang="en-PK" dirty="0"/>
          </a:p>
        </p:txBody>
      </p:sp>
      <p:sp>
        <p:nvSpPr>
          <p:cNvPr id="3" name="Content Placeholder 2">
            <a:extLst>
              <a:ext uri="{FF2B5EF4-FFF2-40B4-BE49-F238E27FC236}">
                <a16:creationId xmlns:a16="http://schemas.microsoft.com/office/drawing/2014/main" id="{7E7061A6-0855-F117-B585-87E4616D048A}"/>
              </a:ext>
            </a:extLst>
          </p:cNvPr>
          <p:cNvSpPr>
            <a:spLocks noGrp="1"/>
          </p:cNvSpPr>
          <p:nvPr>
            <p:ph idx="1"/>
          </p:nvPr>
        </p:nvSpPr>
        <p:spPr/>
        <p:txBody>
          <a:bodyPr/>
          <a:lstStyle/>
          <a:p>
            <a:r>
              <a:rPr lang="en-US" b="0" i="0" dirty="0">
                <a:solidFill>
                  <a:srgbClr val="3A3A3A"/>
                </a:solidFill>
                <a:effectLst/>
                <a:latin typeface="-apple-system"/>
              </a:rPr>
              <a:t>In addition to the ASCII characters, with the </a:t>
            </a:r>
            <a:r>
              <a:rPr lang="en-US" b="0" i="0" dirty="0" err="1">
                <a:solidFill>
                  <a:srgbClr val="3A3A3A"/>
                </a:solidFill>
                <a:effectLst/>
                <a:latin typeface="-apple-system"/>
              </a:rPr>
              <a:t>LiquidCrystal</a:t>
            </a:r>
            <a:r>
              <a:rPr lang="en-US" b="0" i="0" dirty="0">
                <a:solidFill>
                  <a:srgbClr val="3A3A3A"/>
                </a:solidFill>
                <a:effectLst/>
                <a:latin typeface="-apple-system"/>
              </a:rPr>
              <a:t> library it is also possible to generate and display custom characters on the LCD.</a:t>
            </a:r>
          </a:p>
          <a:p>
            <a:endParaRPr lang="en-PK" dirty="0"/>
          </a:p>
        </p:txBody>
      </p:sp>
      <p:pic>
        <p:nvPicPr>
          <p:cNvPr id="5" name="Picture 4">
            <a:extLst>
              <a:ext uri="{FF2B5EF4-FFF2-40B4-BE49-F238E27FC236}">
                <a16:creationId xmlns:a16="http://schemas.microsoft.com/office/drawing/2014/main" id="{579171A5-AB93-D134-FFB9-CFE875692A94}"/>
              </a:ext>
            </a:extLst>
          </p:cNvPr>
          <p:cNvPicPr>
            <a:picLocks noChangeAspect="1"/>
          </p:cNvPicPr>
          <p:nvPr/>
        </p:nvPicPr>
        <p:blipFill>
          <a:blip r:embed="rId2"/>
          <a:stretch>
            <a:fillRect/>
          </a:stretch>
        </p:blipFill>
        <p:spPr>
          <a:xfrm>
            <a:off x="3462857" y="2847776"/>
            <a:ext cx="5872212" cy="3035077"/>
          </a:xfrm>
          <a:prstGeom prst="rect">
            <a:avLst/>
          </a:prstGeom>
        </p:spPr>
      </p:pic>
    </p:spTree>
    <p:extLst>
      <p:ext uri="{BB962C8B-B14F-4D97-AF65-F5344CB8AC3E}">
        <p14:creationId xmlns:p14="http://schemas.microsoft.com/office/powerpoint/2010/main" val="746921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78919-2119-EB77-561C-B8BF65AF8AB0}"/>
              </a:ext>
            </a:extLst>
          </p:cNvPr>
          <p:cNvSpPr>
            <a:spLocks noGrp="1"/>
          </p:cNvSpPr>
          <p:nvPr>
            <p:ph type="title"/>
          </p:nvPr>
        </p:nvSpPr>
        <p:spPr/>
        <p:txBody>
          <a:bodyPr/>
          <a:lstStyle/>
          <a:p>
            <a:r>
              <a:rPr lang="en-US" b="1" i="0" dirty="0">
                <a:solidFill>
                  <a:srgbClr val="3A3A3A"/>
                </a:solidFill>
                <a:effectLst/>
                <a:latin typeface="-apple-system"/>
              </a:rPr>
              <a:t>Generate and Display Custom Characters on the LCD</a:t>
            </a:r>
            <a:endParaRPr lang="en-PK" dirty="0"/>
          </a:p>
        </p:txBody>
      </p:sp>
      <p:sp>
        <p:nvSpPr>
          <p:cNvPr id="3" name="Content Placeholder 2">
            <a:extLst>
              <a:ext uri="{FF2B5EF4-FFF2-40B4-BE49-F238E27FC236}">
                <a16:creationId xmlns:a16="http://schemas.microsoft.com/office/drawing/2014/main" id="{AFEF197E-BD9C-F185-6611-A6FCD31B2C85}"/>
              </a:ext>
            </a:extLst>
          </p:cNvPr>
          <p:cNvSpPr>
            <a:spLocks noGrp="1"/>
          </p:cNvSpPr>
          <p:nvPr>
            <p:ph idx="1"/>
          </p:nvPr>
        </p:nvSpPr>
        <p:spPr/>
        <p:txBody>
          <a:bodyPr>
            <a:normAutofit fontScale="92500" lnSpcReduction="20000"/>
          </a:bodyPr>
          <a:lstStyle/>
          <a:p>
            <a:r>
              <a:rPr lang="en-US" b="0" i="0" dirty="0">
                <a:solidFill>
                  <a:srgbClr val="3A3A3A"/>
                </a:solidFill>
                <a:effectLst/>
                <a:latin typeface="-apple-system"/>
              </a:rPr>
              <a:t>We can specify the appearance of each character by an array of 8 bytes. Here’s an example code:</a:t>
            </a:r>
          </a:p>
          <a:p>
            <a:pPr marL="0" indent="0">
              <a:buNone/>
            </a:pPr>
            <a:r>
              <a:rPr lang="en-US" b="1" i="0" dirty="0">
                <a:solidFill>
                  <a:srgbClr val="999999"/>
                </a:solidFill>
                <a:effectLst/>
                <a:latin typeface="-apple-system"/>
              </a:rPr>
              <a:t>#include &lt;</a:t>
            </a:r>
            <a:r>
              <a:rPr lang="en-US" b="1" i="0" dirty="0" err="1">
                <a:solidFill>
                  <a:srgbClr val="999999"/>
                </a:solidFill>
                <a:effectLst/>
                <a:latin typeface="-apple-system"/>
              </a:rPr>
              <a:t>LiquidCrystal.h</a:t>
            </a:r>
            <a:r>
              <a:rPr lang="en-US" b="1" i="0" dirty="0">
                <a:solidFill>
                  <a:srgbClr val="999999"/>
                </a:solidFill>
                <a:effectLst/>
                <a:latin typeface="-apple-system"/>
              </a:rPr>
              <a:t>&gt;</a:t>
            </a:r>
            <a:endParaRPr lang="en-US" dirty="0">
              <a:solidFill>
                <a:srgbClr val="3A3A3A"/>
              </a:solidFill>
              <a:latin typeface="-apple-system"/>
            </a:endParaRPr>
          </a:p>
          <a:p>
            <a:pPr marL="0" indent="0">
              <a:buNone/>
            </a:pPr>
            <a:r>
              <a:rPr lang="en-US" b="0" i="0" dirty="0">
                <a:solidFill>
                  <a:srgbClr val="954121"/>
                </a:solidFill>
                <a:effectLst/>
                <a:latin typeface="-apple-system"/>
              </a:rPr>
              <a:t>byte</a:t>
            </a:r>
            <a:r>
              <a:rPr lang="en-US" b="0" i="0" dirty="0">
                <a:solidFill>
                  <a:srgbClr val="000000"/>
                </a:solidFill>
                <a:effectLst/>
                <a:latin typeface="-apple-system"/>
              </a:rPr>
              <a:t> smile[</a:t>
            </a:r>
            <a:r>
              <a:rPr lang="en-US" b="0" i="0" dirty="0">
                <a:solidFill>
                  <a:srgbClr val="40A070"/>
                </a:solidFill>
                <a:effectLst/>
                <a:latin typeface="-apple-system"/>
              </a:rPr>
              <a:t>8</a:t>
            </a:r>
            <a:r>
              <a:rPr lang="en-US" b="0" i="0" dirty="0">
                <a:solidFill>
                  <a:srgbClr val="000000"/>
                </a:solidFill>
                <a:effectLst/>
                <a:latin typeface="-apple-system"/>
              </a:rPr>
              <a:t>] = { B00000, </a:t>
            </a:r>
          </a:p>
          <a:p>
            <a:pPr marL="0" indent="0">
              <a:buNone/>
            </a:pPr>
            <a:r>
              <a:rPr lang="en-US" dirty="0">
                <a:solidFill>
                  <a:srgbClr val="000000"/>
                </a:solidFill>
                <a:latin typeface="-apple-system"/>
              </a:rPr>
              <a:t>		      </a:t>
            </a:r>
            <a:r>
              <a:rPr lang="en-US" b="0" i="0" dirty="0">
                <a:solidFill>
                  <a:srgbClr val="000000"/>
                </a:solidFill>
                <a:effectLst/>
                <a:latin typeface="-apple-system"/>
              </a:rPr>
              <a:t>B00000, </a:t>
            </a:r>
          </a:p>
          <a:p>
            <a:pPr marL="0" indent="0">
              <a:buNone/>
            </a:pPr>
            <a:r>
              <a:rPr lang="en-US" dirty="0">
                <a:solidFill>
                  <a:srgbClr val="000000"/>
                </a:solidFill>
                <a:latin typeface="-apple-system"/>
              </a:rPr>
              <a:t>                               </a:t>
            </a:r>
            <a:r>
              <a:rPr lang="en-US" b="0" i="0" dirty="0">
                <a:solidFill>
                  <a:srgbClr val="000000"/>
                </a:solidFill>
                <a:effectLst/>
                <a:latin typeface="-apple-system"/>
              </a:rPr>
              <a:t>B01010, </a:t>
            </a:r>
          </a:p>
          <a:p>
            <a:pPr marL="0" indent="0">
              <a:buNone/>
            </a:pPr>
            <a:r>
              <a:rPr lang="en-US" dirty="0">
                <a:solidFill>
                  <a:srgbClr val="000000"/>
                </a:solidFill>
                <a:latin typeface="-apple-system"/>
              </a:rPr>
              <a:t>		      </a:t>
            </a:r>
            <a:r>
              <a:rPr lang="en-US" b="0" i="0" dirty="0">
                <a:solidFill>
                  <a:srgbClr val="000000"/>
                </a:solidFill>
                <a:effectLst/>
                <a:latin typeface="-apple-system"/>
              </a:rPr>
              <a:t>B00000, </a:t>
            </a:r>
          </a:p>
          <a:p>
            <a:pPr marL="0" indent="0">
              <a:buNone/>
            </a:pPr>
            <a:r>
              <a:rPr lang="en-US" dirty="0">
                <a:solidFill>
                  <a:srgbClr val="000000"/>
                </a:solidFill>
                <a:latin typeface="-apple-system"/>
              </a:rPr>
              <a:t>		      </a:t>
            </a:r>
            <a:r>
              <a:rPr lang="en-US" b="0" i="0" dirty="0">
                <a:solidFill>
                  <a:srgbClr val="000000"/>
                </a:solidFill>
                <a:effectLst/>
                <a:latin typeface="-apple-system"/>
              </a:rPr>
              <a:t>B10001, </a:t>
            </a:r>
          </a:p>
          <a:p>
            <a:pPr marL="0" indent="0">
              <a:buNone/>
            </a:pPr>
            <a:r>
              <a:rPr lang="en-US" b="0" i="0" dirty="0">
                <a:solidFill>
                  <a:srgbClr val="000000"/>
                </a:solidFill>
                <a:effectLst/>
                <a:latin typeface="-apple-system"/>
              </a:rPr>
              <a:t>		      B01110, </a:t>
            </a:r>
          </a:p>
          <a:p>
            <a:pPr marL="0" indent="0">
              <a:buNone/>
            </a:pPr>
            <a:r>
              <a:rPr lang="en-US" b="0" i="0" dirty="0">
                <a:solidFill>
                  <a:srgbClr val="000000"/>
                </a:solidFill>
                <a:effectLst/>
                <a:latin typeface="-apple-system"/>
              </a:rPr>
              <a:t>		      B00000, </a:t>
            </a:r>
          </a:p>
          <a:p>
            <a:pPr marL="0" indent="0">
              <a:buNone/>
            </a:pPr>
            <a:r>
              <a:rPr lang="en-US" b="0" i="0" dirty="0">
                <a:solidFill>
                  <a:srgbClr val="000000"/>
                </a:solidFill>
                <a:effectLst/>
                <a:latin typeface="-apple-system"/>
              </a:rPr>
              <a:t>		      B00000 };</a:t>
            </a:r>
            <a:endParaRPr lang="en-PK" dirty="0"/>
          </a:p>
        </p:txBody>
      </p:sp>
    </p:spTree>
    <p:extLst>
      <p:ext uri="{BB962C8B-B14F-4D97-AF65-F5344CB8AC3E}">
        <p14:creationId xmlns:p14="http://schemas.microsoft.com/office/powerpoint/2010/main" val="337137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7D802-71DF-240C-04D3-3EB317F9814D}"/>
              </a:ext>
            </a:extLst>
          </p:cNvPr>
          <p:cNvSpPr>
            <a:spLocks noGrp="1"/>
          </p:cNvSpPr>
          <p:nvPr>
            <p:ph type="title"/>
          </p:nvPr>
        </p:nvSpPr>
        <p:spPr/>
        <p:txBody>
          <a:bodyPr>
            <a:normAutofit/>
          </a:bodyPr>
          <a:lstStyle/>
          <a:p>
            <a:r>
              <a:rPr lang="en-US" sz="3600" b="1" i="0" kern="1200" dirty="0">
                <a:solidFill>
                  <a:srgbClr val="3A3A3A"/>
                </a:solidFill>
                <a:effectLst/>
                <a:latin typeface="-apple-system"/>
                <a:ea typeface="+mj-ea"/>
                <a:cs typeface="+mj-cs"/>
              </a:rPr>
              <a:t>Generate and Display Custom Characters on the LCD</a:t>
            </a:r>
            <a:endParaRPr lang="en-PK" sz="7200" dirty="0"/>
          </a:p>
        </p:txBody>
      </p:sp>
      <p:pic>
        <p:nvPicPr>
          <p:cNvPr id="5" name="Content Placeholder 4">
            <a:extLst>
              <a:ext uri="{FF2B5EF4-FFF2-40B4-BE49-F238E27FC236}">
                <a16:creationId xmlns:a16="http://schemas.microsoft.com/office/drawing/2014/main" id="{03E2F88C-4F9E-6A61-5708-A16AAFA2AA2D}"/>
              </a:ext>
            </a:extLst>
          </p:cNvPr>
          <p:cNvPicPr>
            <a:picLocks noGrp="1" noChangeAspect="1"/>
          </p:cNvPicPr>
          <p:nvPr>
            <p:ph idx="1"/>
          </p:nvPr>
        </p:nvPicPr>
        <p:blipFill>
          <a:blip r:embed="rId2"/>
          <a:stretch>
            <a:fillRect/>
          </a:stretch>
        </p:blipFill>
        <p:spPr>
          <a:xfrm>
            <a:off x="3378790" y="1255672"/>
            <a:ext cx="7034451" cy="5494497"/>
          </a:xfrm>
        </p:spPr>
      </p:pic>
    </p:spTree>
    <p:extLst>
      <p:ext uri="{BB962C8B-B14F-4D97-AF65-F5344CB8AC3E}">
        <p14:creationId xmlns:p14="http://schemas.microsoft.com/office/powerpoint/2010/main" val="3047261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971D2-36D6-E325-D131-B1975C7BB414}"/>
              </a:ext>
            </a:extLst>
          </p:cNvPr>
          <p:cNvSpPr>
            <a:spLocks noGrp="1"/>
          </p:cNvSpPr>
          <p:nvPr>
            <p:ph type="title"/>
          </p:nvPr>
        </p:nvSpPr>
        <p:spPr/>
        <p:txBody>
          <a:bodyPr/>
          <a:lstStyle/>
          <a:p>
            <a:r>
              <a:rPr lang="en-US" dirty="0"/>
              <a:t>LCD 16x2 Lab</a:t>
            </a:r>
            <a:endParaRPr lang="en-PK" dirty="0"/>
          </a:p>
        </p:txBody>
      </p:sp>
      <p:sp>
        <p:nvSpPr>
          <p:cNvPr id="3" name="Content Placeholder 2">
            <a:extLst>
              <a:ext uri="{FF2B5EF4-FFF2-40B4-BE49-F238E27FC236}">
                <a16:creationId xmlns:a16="http://schemas.microsoft.com/office/drawing/2014/main" id="{6CC55395-1327-6550-275B-C5DB33EF213C}"/>
              </a:ext>
            </a:extLst>
          </p:cNvPr>
          <p:cNvSpPr>
            <a:spLocks noGrp="1"/>
          </p:cNvSpPr>
          <p:nvPr>
            <p:ph idx="1"/>
          </p:nvPr>
        </p:nvSpPr>
        <p:spPr/>
        <p:txBody>
          <a:bodyPr>
            <a:normAutofit/>
          </a:bodyPr>
          <a:lstStyle/>
          <a:p>
            <a:r>
              <a:rPr lang="en-US" sz="4000" b="0" i="0" dirty="0">
                <a:solidFill>
                  <a:srgbClr val="3A3A3A"/>
                </a:solidFill>
                <a:effectLst/>
                <a:latin typeface="-apple-system"/>
              </a:rPr>
              <a:t>In this Arduino Lab, we will learn how to connect and use an </a:t>
            </a:r>
            <a:r>
              <a:rPr lang="en-US" sz="4000" b="1" i="0" dirty="0">
                <a:solidFill>
                  <a:srgbClr val="3A3A3A"/>
                </a:solidFill>
                <a:effectLst/>
                <a:latin typeface="-apple-system"/>
              </a:rPr>
              <a:t>LCD (Liquid Crystal Display) </a:t>
            </a:r>
            <a:r>
              <a:rPr lang="en-US" sz="4000" b="0" i="0" dirty="0">
                <a:solidFill>
                  <a:srgbClr val="3A3A3A"/>
                </a:solidFill>
                <a:effectLst/>
                <a:latin typeface="-apple-system"/>
              </a:rPr>
              <a:t>with </a:t>
            </a:r>
            <a:r>
              <a:rPr lang="en-US" sz="4000" b="1" i="0" dirty="0">
                <a:solidFill>
                  <a:srgbClr val="3A3A3A"/>
                </a:solidFill>
                <a:effectLst/>
                <a:latin typeface="-apple-system"/>
              </a:rPr>
              <a:t>Arduino</a:t>
            </a:r>
            <a:r>
              <a:rPr lang="en-US" sz="4000" b="0" i="0" dirty="0">
                <a:solidFill>
                  <a:srgbClr val="3A3A3A"/>
                </a:solidFill>
                <a:effectLst/>
                <a:latin typeface="-apple-system"/>
              </a:rPr>
              <a:t>. LCD displays like these are very popular and broadly used in many electronics projects because they are great for displaying simple information, like sensors data, while being very affordable.</a:t>
            </a:r>
            <a:endParaRPr lang="en-PK" sz="4000" dirty="0"/>
          </a:p>
        </p:txBody>
      </p:sp>
    </p:spTree>
    <p:extLst>
      <p:ext uri="{BB962C8B-B14F-4D97-AF65-F5344CB8AC3E}">
        <p14:creationId xmlns:p14="http://schemas.microsoft.com/office/powerpoint/2010/main" val="2064713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26EB-3605-8D3C-ED46-4134ABEB7AF0}"/>
              </a:ext>
            </a:extLst>
          </p:cNvPr>
          <p:cNvSpPr>
            <a:spLocks noGrp="1"/>
          </p:cNvSpPr>
          <p:nvPr>
            <p:ph type="title"/>
          </p:nvPr>
        </p:nvSpPr>
        <p:spPr/>
        <p:txBody>
          <a:bodyPr/>
          <a:lstStyle/>
          <a:p>
            <a:r>
              <a:rPr lang="en-US" b="1" i="0" dirty="0">
                <a:solidFill>
                  <a:srgbClr val="3A3A3A"/>
                </a:solidFill>
                <a:effectLst/>
                <a:latin typeface="-apple-system"/>
              </a:rPr>
              <a:t>Generate and Display Custom Characters on the LCD</a:t>
            </a:r>
            <a:endParaRPr lang="en-PK" dirty="0"/>
          </a:p>
        </p:txBody>
      </p:sp>
      <p:sp>
        <p:nvSpPr>
          <p:cNvPr id="3" name="Content Placeholder 2">
            <a:extLst>
              <a:ext uri="{FF2B5EF4-FFF2-40B4-BE49-F238E27FC236}">
                <a16:creationId xmlns:a16="http://schemas.microsoft.com/office/drawing/2014/main" id="{A967B4EF-3673-1232-0EAA-36D91F3D655A}"/>
              </a:ext>
            </a:extLst>
          </p:cNvPr>
          <p:cNvSpPr>
            <a:spLocks noGrp="1"/>
          </p:cNvSpPr>
          <p:nvPr>
            <p:ph idx="1"/>
          </p:nvPr>
        </p:nvSpPr>
        <p:spPr/>
        <p:txBody>
          <a:bodyPr/>
          <a:lstStyle/>
          <a:p>
            <a:r>
              <a:rPr lang="en-US" b="0" i="0" dirty="0">
                <a:solidFill>
                  <a:srgbClr val="3A3A3A"/>
                </a:solidFill>
                <a:effectLst/>
                <a:latin typeface="-apple-system"/>
              </a:rPr>
              <a:t>In the setup we have to create the custom character using the </a:t>
            </a:r>
            <a:r>
              <a:rPr lang="en-US" b="1" i="1" dirty="0" err="1">
                <a:solidFill>
                  <a:srgbClr val="3A3A3A"/>
                </a:solidFill>
                <a:effectLst/>
                <a:latin typeface="-apple-system"/>
              </a:rPr>
              <a:t>createChar</a:t>
            </a:r>
            <a:r>
              <a:rPr lang="en-US" b="1" i="1" dirty="0">
                <a:solidFill>
                  <a:srgbClr val="3A3A3A"/>
                </a:solidFill>
                <a:effectLst/>
                <a:latin typeface="-apple-system"/>
              </a:rPr>
              <a:t>()</a:t>
            </a:r>
            <a:r>
              <a:rPr lang="en-US" b="0" i="0" dirty="0">
                <a:solidFill>
                  <a:srgbClr val="3A3A3A"/>
                </a:solidFill>
                <a:effectLst/>
                <a:latin typeface="-apple-system"/>
              </a:rPr>
              <a:t> function.</a:t>
            </a:r>
          </a:p>
          <a:p>
            <a:r>
              <a:rPr lang="en-US" b="0" i="0" dirty="0">
                <a:solidFill>
                  <a:srgbClr val="3A3A3A"/>
                </a:solidFill>
                <a:effectLst/>
                <a:latin typeface="-apple-system"/>
              </a:rPr>
              <a:t>The first parameter in this function is a number between 0 and 7, or we have to reserve one of the 8 supported custom characters. The second parameter is the name of the array of bytes.</a:t>
            </a:r>
            <a:endParaRPr lang="en-US" dirty="0">
              <a:solidFill>
                <a:srgbClr val="3A3A3A"/>
              </a:solidFill>
              <a:latin typeface="-apple-system"/>
            </a:endParaRPr>
          </a:p>
          <a:p>
            <a:r>
              <a:rPr lang="en-US" b="0" i="0" dirty="0">
                <a:solidFill>
                  <a:srgbClr val="3A3A3A"/>
                </a:solidFill>
                <a:effectLst/>
                <a:latin typeface="-apple-system"/>
              </a:rPr>
              <a:t>We write the custom character to the display using the </a:t>
            </a:r>
            <a:r>
              <a:rPr lang="en-US" b="1" i="1" dirty="0">
                <a:solidFill>
                  <a:srgbClr val="3A3A3A"/>
                </a:solidFill>
                <a:effectLst/>
                <a:latin typeface="-apple-system"/>
              </a:rPr>
              <a:t>write()</a:t>
            </a:r>
            <a:r>
              <a:rPr lang="en-US" b="0" i="0" dirty="0">
                <a:solidFill>
                  <a:srgbClr val="3A3A3A"/>
                </a:solidFill>
                <a:effectLst/>
                <a:latin typeface="-apple-system"/>
              </a:rPr>
              <a:t> function and as a parameter we use the number of the character.</a:t>
            </a:r>
            <a:endParaRPr lang="en-PK" dirty="0"/>
          </a:p>
        </p:txBody>
      </p:sp>
    </p:spTree>
    <p:extLst>
      <p:ext uri="{BB962C8B-B14F-4D97-AF65-F5344CB8AC3E}">
        <p14:creationId xmlns:p14="http://schemas.microsoft.com/office/powerpoint/2010/main" val="1862329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32F6-8D9D-D934-4018-BC2B0B750D7F}"/>
              </a:ext>
            </a:extLst>
          </p:cNvPr>
          <p:cNvSpPr>
            <a:spLocks noGrp="1"/>
          </p:cNvSpPr>
          <p:nvPr>
            <p:ph type="title"/>
          </p:nvPr>
        </p:nvSpPr>
        <p:spPr/>
        <p:txBody>
          <a:bodyPr/>
          <a:lstStyle/>
          <a:p>
            <a:r>
              <a:rPr lang="en-US" b="1" i="0" dirty="0">
                <a:solidFill>
                  <a:srgbClr val="3A3A3A"/>
                </a:solidFill>
                <a:effectLst/>
                <a:latin typeface="-apple-system"/>
              </a:rPr>
              <a:t>Generate and Display Custom Characters on the LCD</a:t>
            </a:r>
            <a:endParaRPr lang="en-PK" dirty="0"/>
          </a:p>
        </p:txBody>
      </p:sp>
      <p:sp>
        <p:nvSpPr>
          <p:cNvPr id="3" name="Content Placeholder 2">
            <a:extLst>
              <a:ext uri="{FF2B5EF4-FFF2-40B4-BE49-F238E27FC236}">
                <a16:creationId xmlns:a16="http://schemas.microsoft.com/office/drawing/2014/main" id="{642F8531-B0BF-99D0-68E0-780B9A57B719}"/>
              </a:ext>
            </a:extLst>
          </p:cNvPr>
          <p:cNvSpPr>
            <a:spLocks noGrp="1"/>
          </p:cNvSpPr>
          <p:nvPr>
            <p:ph idx="1"/>
          </p:nvPr>
        </p:nvSpPr>
        <p:spPr/>
        <p:txBody>
          <a:bodyPr/>
          <a:lstStyle/>
          <a:p>
            <a:r>
              <a:rPr lang="en-US" b="0" i="0" dirty="0">
                <a:solidFill>
                  <a:srgbClr val="3A3A3A"/>
                </a:solidFill>
                <a:effectLst/>
                <a:latin typeface="-apple-system"/>
              </a:rPr>
              <a:t>We can notice how we can specify the appearance of the character by changing the 0s into 1s within the 5×8 pixels grid.</a:t>
            </a:r>
          </a:p>
          <a:p>
            <a:endParaRPr lang="en-PK" dirty="0"/>
          </a:p>
        </p:txBody>
      </p:sp>
      <p:pic>
        <p:nvPicPr>
          <p:cNvPr id="5" name="Picture 4">
            <a:extLst>
              <a:ext uri="{FF2B5EF4-FFF2-40B4-BE49-F238E27FC236}">
                <a16:creationId xmlns:a16="http://schemas.microsoft.com/office/drawing/2014/main" id="{B583A21F-9156-08E0-E2DD-B083B2476999}"/>
              </a:ext>
            </a:extLst>
          </p:cNvPr>
          <p:cNvPicPr>
            <a:picLocks noChangeAspect="1"/>
          </p:cNvPicPr>
          <p:nvPr/>
        </p:nvPicPr>
        <p:blipFill>
          <a:blip r:embed="rId2"/>
          <a:stretch>
            <a:fillRect/>
          </a:stretch>
        </p:blipFill>
        <p:spPr>
          <a:xfrm>
            <a:off x="4673981" y="2780701"/>
            <a:ext cx="4893099" cy="3864683"/>
          </a:xfrm>
          <a:prstGeom prst="rect">
            <a:avLst/>
          </a:prstGeom>
        </p:spPr>
      </p:pic>
    </p:spTree>
    <p:extLst>
      <p:ext uri="{BB962C8B-B14F-4D97-AF65-F5344CB8AC3E}">
        <p14:creationId xmlns:p14="http://schemas.microsoft.com/office/powerpoint/2010/main" val="2342047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0B88D-4629-91B0-4DD4-34472B59A315}"/>
              </a:ext>
            </a:extLst>
          </p:cNvPr>
          <p:cNvSpPr>
            <a:spLocks noGrp="1"/>
          </p:cNvSpPr>
          <p:nvPr>
            <p:ph type="title"/>
          </p:nvPr>
        </p:nvSpPr>
        <p:spPr/>
        <p:txBody>
          <a:bodyPr/>
          <a:lstStyle/>
          <a:p>
            <a:r>
              <a:rPr lang="en-US" dirty="0"/>
              <a:t>Conclusion</a:t>
            </a:r>
            <a:endParaRPr lang="en-PK" dirty="0"/>
          </a:p>
        </p:txBody>
      </p:sp>
      <p:sp>
        <p:nvSpPr>
          <p:cNvPr id="3" name="Content Placeholder 2">
            <a:extLst>
              <a:ext uri="{FF2B5EF4-FFF2-40B4-BE49-F238E27FC236}">
                <a16:creationId xmlns:a16="http://schemas.microsoft.com/office/drawing/2014/main" id="{0225D5E4-845A-6523-9E18-535C99FCFCEA}"/>
              </a:ext>
            </a:extLst>
          </p:cNvPr>
          <p:cNvSpPr>
            <a:spLocks noGrp="1"/>
          </p:cNvSpPr>
          <p:nvPr>
            <p:ph idx="1"/>
          </p:nvPr>
        </p:nvSpPr>
        <p:spPr/>
        <p:txBody>
          <a:bodyPr>
            <a:normAutofit/>
          </a:bodyPr>
          <a:lstStyle/>
          <a:p>
            <a:pPr marL="0" indent="0" algn="just">
              <a:buNone/>
            </a:pPr>
            <a:r>
              <a:rPr lang="en-US" sz="3600" b="0" i="0" dirty="0">
                <a:effectLst/>
                <a:latin typeface="Söhne"/>
              </a:rPr>
              <a:t>We have reviewed all the necessary information for utilizing an LCD with Arduino. These character displays are useful for displaying information in various electronics projects. The examples provided used a 16x2 LCD, but the same concepts apply to other sizes of character displays as well.</a:t>
            </a:r>
            <a:endParaRPr lang="en-PK" sz="3600" dirty="0"/>
          </a:p>
        </p:txBody>
      </p:sp>
    </p:spTree>
    <p:extLst>
      <p:ext uri="{BB962C8B-B14F-4D97-AF65-F5344CB8AC3E}">
        <p14:creationId xmlns:p14="http://schemas.microsoft.com/office/powerpoint/2010/main" val="371506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7BA7-CAD0-735A-FFF0-FFBC59DAB285}"/>
              </a:ext>
            </a:extLst>
          </p:cNvPr>
          <p:cNvSpPr>
            <a:spLocks noGrp="1"/>
          </p:cNvSpPr>
          <p:nvPr>
            <p:ph type="title"/>
          </p:nvPr>
        </p:nvSpPr>
        <p:spPr>
          <a:xfrm>
            <a:off x="838200" y="365125"/>
            <a:ext cx="10515600" cy="5912845"/>
          </a:xfrm>
        </p:spPr>
        <p:txBody>
          <a:bodyPr>
            <a:normAutofit/>
          </a:bodyPr>
          <a:lstStyle/>
          <a:p>
            <a:pPr algn="ctr"/>
            <a:r>
              <a:rPr lang="en-US" sz="8800" b="1" dirty="0"/>
              <a:t>Q&amp;As</a:t>
            </a:r>
            <a:endParaRPr lang="en-PK" sz="8800" b="1" dirty="0"/>
          </a:p>
        </p:txBody>
      </p:sp>
    </p:spTree>
    <p:extLst>
      <p:ext uri="{BB962C8B-B14F-4D97-AF65-F5344CB8AC3E}">
        <p14:creationId xmlns:p14="http://schemas.microsoft.com/office/powerpoint/2010/main" val="1667803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72638-8CFD-94ED-37A1-E77C2A82ABBF}"/>
              </a:ext>
            </a:extLst>
          </p:cNvPr>
          <p:cNvSpPr>
            <a:spLocks noGrp="1"/>
          </p:cNvSpPr>
          <p:nvPr>
            <p:ph type="title"/>
          </p:nvPr>
        </p:nvSpPr>
        <p:spPr/>
        <p:txBody>
          <a:bodyPr/>
          <a:lstStyle/>
          <a:p>
            <a:r>
              <a:rPr lang="en-US" b="1" i="0" dirty="0">
                <a:solidFill>
                  <a:srgbClr val="3A3A3A"/>
                </a:solidFill>
                <a:effectLst/>
                <a:latin typeface="-apple-system"/>
              </a:rPr>
              <a:t>What is LCD Character Display?</a:t>
            </a:r>
            <a:br>
              <a:rPr lang="en-US" b="1" i="0" dirty="0">
                <a:solidFill>
                  <a:srgbClr val="3A3A3A"/>
                </a:solidFill>
                <a:effectLst/>
                <a:latin typeface="-apple-system"/>
              </a:rPr>
            </a:br>
            <a:endParaRPr lang="en-US" dirty="0"/>
          </a:p>
        </p:txBody>
      </p:sp>
      <p:sp>
        <p:nvSpPr>
          <p:cNvPr id="3" name="Content Placeholder 2">
            <a:extLst>
              <a:ext uri="{FF2B5EF4-FFF2-40B4-BE49-F238E27FC236}">
                <a16:creationId xmlns:a16="http://schemas.microsoft.com/office/drawing/2014/main" id="{13DBA448-5975-316A-354E-7E931CB84840}"/>
              </a:ext>
            </a:extLst>
          </p:cNvPr>
          <p:cNvSpPr>
            <a:spLocks noGrp="1"/>
          </p:cNvSpPr>
          <p:nvPr>
            <p:ph idx="1"/>
          </p:nvPr>
        </p:nvSpPr>
        <p:spPr/>
        <p:txBody>
          <a:bodyPr>
            <a:normAutofit/>
          </a:bodyPr>
          <a:lstStyle/>
          <a:p>
            <a:pPr algn="l"/>
            <a:r>
              <a:rPr lang="en-US" sz="3600" b="0" i="0" dirty="0">
                <a:solidFill>
                  <a:srgbClr val="3A3A3A"/>
                </a:solidFill>
                <a:effectLst/>
                <a:latin typeface="-apple-system"/>
              </a:rPr>
              <a:t>An LCD character display is a unique type of display that can only output individual </a:t>
            </a:r>
            <a:r>
              <a:rPr lang="en-US" sz="3600" b="0" i="0" u="none" strike="noStrike" dirty="0">
                <a:solidFill>
                  <a:srgbClr val="1E73BE"/>
                </a:solidFill>
                <a:effectLst/>
                <a:latin typeface="-apple-system"/>
                <a:hlinkClick r:id="rId2"/>
              </a:rPr>
              <a:t>ASCII</a:t>
            </a:r>
            <a:r>
              <a:rPr lang="en-US" sz="3600" b="0" i="0" dirty="0">
                <a:solidFill>
                  <a:srgbClr val="3A3A3A"/>
                </a:solidFill>
                <a:effectLst/>
                <a:latin typeface="-apple-system"/>
              </a:rPr>
              <a:t> characters with fixed size. Using these individual characters then we can form a text.</a:t>
            </a:r>
          </a:p>
          <a:p>
            <a:pPr algn="l"/>
            <a:r>
              <a:rPr lang="en-US" sz="3600" b="0" i="0" dirty="0">
                <a:solidFill>
                  <a:srgbClr val="3A3A3A"/>
                </a:solidFill>
                <a:effectLst/>
                <a:latin typeface="-apple-system"/>
              </a:rPr>
              <a:t>If we take a closer look at the display we can notice that there are small rectangular areas composed of 5×8 pixels grid. Each pixel can light up individually, and so we can generate characters within each grid.</a:t>
            </a:r>
          </a:p>
          <a:p>
            <a:pPr marL="0" indent="0">
              <a:buNone/>
            </a:pPr>
            <a:endParaRPr lang="en-US" sz="3600" dirty="0"/>
          </a:p>
        </p:txBody>
      </p:sp>
    </p:spTree>
    <p:extLst>
      <p:ext uri="{BB962C8B-B14F-4D97-AF65-F5344CB8AC3E}">
        <p14:creationId xmlns:p14="http://schemas.microsoft.com/office/powerpoint/2010/main" val="1927912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16033-A492-7686-50EE-200F2EA3F2A7}"/>
              </a:ext>
            </a:extLst>
          </p:cNvPr>
          <p:cNvSpPr>
            <a:spLocks noGrp="1"/>
          </p:cNvSpPr>
          <p:nvPr>
            <p:ph type="title"/>
          </p:nvPr>
        </p:nvSpPr>
        <p:spPr/>
        <p:txBody>
          <a:bodyPr/>
          <a:lstStyle/>
          <a:p>
            <a:r>
              <a:rPr lang="en-US" b="1" i="0" dirty="0">
                <a:solidFill>
                  <a:srgbClr val="3A3A3A"/>
                </a:solidFill>
                <a:effectLst/>
                <a:latin typeface="-apple-system"/>
              </a:rPr>
              <a:t>What is LCD Character Display?</a:t>
            </a:r>
            <a:br>
              <a:rPr lang="en-US" b="1" i="0" dirty="0">
                <a:solidFill>
                  <a:srgbClr val="3A3A3A"/>
                </a:solidFill>
                <a:effectLst/>
                <a:latin typeface="-apple-system"/>
              </a:rPr>
            </a:br>
            <a:endParaRPr lang="en-US" dirty="0"/>
          </a:p>
        </p:txBody>
      </p:sp>
      <p:pic>
        <p:nvPicPr>
          <p:cNvPr id="5" name="Content Placeholder 4">
            <a:extLst>
              <a:ext uri="{FF2B5EF4-FFF2-40B4-BE49-F238E27FC236}">
                <a16:creationId xmlns:a16="http://schemas.microsoft.com/office/drawing/2014/main" id="{532A3C87-3999-38E5-2B8B-F583267A5E5B}"/>
              </a:ext>
            </a:extLst>
          </p:cNvPr>
          <p:cNvPicPr>
            <a:picLocks noGrp="1" noChangeAspect="1"/>
          </p:cNvPicPr>
          <p:nvPr>
            <p:ph idx="1"/>
          </p:nvPr>
        </p:nvPicPr>
        <p:blipFill>
          <a:blip r:embed="rId2"/>
          <a:stretch>
            <a:fillRect/>
          </a:stretch>
        </p:blipFill>
        <p:spPr>
          <a:xfrm>
            <a:off x="2770742" y="1825625"/>
            <a:ext cx="6650516" cy="4351338"/>
          </a:xfrm>
        </p:spPr>
      </p:pic>
    </p:spTree>
    <p:extLst>
      <p:ext uri="{BB962C8B-B14F-4D97-AF65-F5344CB8AC3E}">
        <p14:creationId xmlns:p14="http://schemas.microsoft.com/office/powerpoint/2010/main" val="3367950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0ECE2-1E82-F7D2-9F1C-F7BFFEDAC828}"/>
              </a:ext>
            </a:extLst>
          </p:cNvPr>
          <p:cNvSpPr>
            <a:spLocks noGrp="1"/>
          </p:cNvSpPr>
          <p:nvPr>
            <p:ph type="title"/>
          </p:nvPr>
        </p:nvSpPr>
        <p:spPr/>
        <p:txBody>
          <a:bodyPr/>
          <a:lstStyle/>
          <a:p>
            <a:r>
              <a:rPr lang="en-US" b="1" i="0" dirty="0">
                <a:solidFill>
                  <a:srgbClr val="3A3A3A"/>
                </a:solidFill>
                <a:effectLst/>
                <a:latin typeface="-apple-system"/>
              </a:rPr>
              <a:t>What is LCD Character Display?</a:t>
            </a:r>
            <a:endParaRPr lang="en-US" dirty="0"/>
          </a:p>
        </p:txBody>
      </p:sp>
      <p:sp>
        <p:nvSpPr>
          <p:cNvPr id="3" name="Content Placeholder 2">
            <a:extLst>
              <a:ext uri="{FF2B5EF4-FFF2-40B4-BE49-F238E27FC236}">
                <a16:creationId xmlns:a16="http://schemas.microsoft.com/office/drawing/2014/main" id="{3BA36A9E-24F3-F4F5-A2CE-EF203E695EEF}"/>
              </a:ext>
            </a:extLst>
          </p:cNvPr>
          <p:cNvSpPr>
            <a:spLocks noGrp="1"/>
          </p:cNvSpPr>
          <p:nvPr>
            <p:ph idx="1"/>
          </p:nvPr>
        </p:nvSpPr>
        <p:spPr/>
        <p:txBody>
          <a:bodyPr>
            <a:normAutofit/>
          </a:bodyPr>
          <a:lstStyle/>
          <a:p>
            <a:r>
              <a:rPr lang="en-US" sz="3600" dirty="0"/>
              <a:t>The number of the rectangular areas define the size of the LCD. The most popular LCD is the 16×2 LCD, which has two rows with 16 rectangular areas or characters. Of course, there are other sizes like 16×1, 16×4, 20×4 and so on, but they all work on the same principle. Also, these LCDs can have different background and text color.</a:t>
            </a:r>
          </a:p>
          <a:p>
            <a:endParaRPr lang="en-US" sz="3600" dirty="0"/>
          </a:p>
          <a:p>
            <a:pPr marL="0" indent="0">
              <a:buNone/>
            </a:pPr>
            <a:endParaRPr lang="en-US" sz="3600" dirty="0"/>
          </a:p>
        </p:txBody>
      </p:sp>
    </p:spTree>
    <p:extLst>
      <p:ext uri="{BB962C8B-B14F-4D97-AF65-F5344CB8AC3E}">
        <p14:creationId xmlns:p14="http://schemas.microsoft.com/office/powerpoint/2010/main" val="96637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38108350-56C7-0B1A-899D-7C27C6B2BA7F}"/>
              </a:ext>
            </a:extLst>
          </p:cNvPr>
          <p:cNvPicPr>
            <a:picLocks noGrp="1" noChangeAspect="1"/>
          </p:cNvPicPr>
          <p:nvPr>
            <p:ph idx="1"/>
          </p:nvPr>
        </p:nvPicPr>
        <p:blipFill>
          <a:blip r:embed="rId2"/>
          <a:stretch>
            <a:fillRect/>
          </a:stretch>
        </p:blipFill>
        <p:spPr bwMode="auto">
          <a:xfrm>
            <a:off x="3859252" y="595126"/>
            <a:ext cx="7782288" cy="56677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4170CB6-D061-EC02-152D-7F4BFB54F069}"/>
              </a:ext>
            </a:extLst>
          </p:cNvPr>
          <p:cNvSpPr>
            <a:spLocks noGrp="1"/>
          </p:cNvSpPr>
          <p:nvPr>
            <p:ph type="title"/>
          </p:nvPr>
        </p:nvSpPr>
        <p:spPr/>
        <p:txBody>
          <a:bodyPr/>
          <a:lstStyle/>
          <a:p>
            <a:r>
              <a:rPr lang="en-US" dirty="0"/>
              <a:t>Pin Configuration</a:t>
            </a:r>
            <a:endParaRPr lang="en-PK" dirty="0"/>
          </a:p>
        </p:txBody>
      </p:sp>
    </p:spTree>
    <p:extLst>
      <p:ext uri="{BB962C8B-B14F-4D97-AF65-F5344CB8AC3E}">
        <p14:creationId xmlns:p14="http://schemas.microsoft.com/office/powerpoint/2010/main" val="2306876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3CF9C-5339-AA3D-7A4B-666153079C18}"/>
              </a:ext>
            </a:extLst>
          </p:cNvPr>
          <p:cNvSpPr>
            <a:spLocks noGrp="1"/>
          </p:cNvSpPr>
          <p:nvPr>
            <p:ph type="title"/>
          </p:nvPr>
        </p:nvSpPr>
        <p:spPr/>
        <p:txBody>
          <a:bodyPr/>
          <a:lstStyle/>
          <a:p>
            <a:r>
              <a:rPr lang="en-US" dirty="0"/>
              <a:t>Pin Configuration</a:t>
            </a:r>
            <a:endParaRPr lang="en-PK" dirty="0"/>
          </a:p>
        </p:txBody>
      </p:sp>
      <p:sp>
        <p:nvSpPr>
          <p:cNvPr id="3" name="Content Placeholder 2">
            <a:extLst>
              <a:ext uri="{FF2B5EF4-FFF2-40B4-BE49-F238E27FC236}">
                <a16:creationId xmlns:a16="http://schemas.microsoft.com/office/drawing/2014/main" id="{B051B675-CB48-27E5-43E5-482DCE4C1514}"/>
              </a:ext>
            </a:extLst>
          </p:cNvPr>
          <p:cNvSpPr>
            <a:spLocks noGrp="1"/>
          </p:cNvSpPr>
          <p:nvPr>
            <p:ph idx="1"/>
          </p:nvPr>
        </p:nvSpPr>
        <p:spPr/>
        <p:txBody>
          <a:bodyPr/>
          <a:lstStyle/>
          <a:p>
            <a:r>
              <a:rPr lang="en-US" b="0" i="0" dirty="0">
                <a:solidFill>
                  <a:srgbClr val="3A3A3A"/>
                </a:solidFill>
                <a:effectLst/>
                <a:latin typeface="-apple-system"/>
              </a:rPr>
              <a:t>It has 16 pins and the first one from left to right is the </a:t>
            </a:r>
            <a:r>
              <a:rPr lang="en-US" b="1" i="1" dirty="0">
                <a:solidFill>
                  <a:srgbClr val="3A3A3A"/>
                </a:solidFill>
                <a:effectLst/>
                <a:latin typeface="-apple-system"/>
              </a:rPr>
              <a:t>Ground </a:t>
            </a:r>
            <a:r>
              <a:rPr lang="en-US" b="0" i="0" dirty="0">
                <a:solidFill>
                  <a:srgbClr val="3A3A3A"/>
                </a:solidFill>
                <a:effectLst/>
                <a:latin typeface="-apple-system"/>
              </a:rPr>
              <a:t>pin. The second pin is the </a:t>
            </a:r>
            <a:r>
              <a:rPr lang="en-US" b="1" i="1" dirty="0">
                <a:solidFill>
                  <a:srgbClr val="3A3A3A"/>
                </a:solidFill>
                <a:effectLst/>
                <a:latin typeface="-apple-system"/>
              </a:rPr>
              <a:t>VCC </a:t>
            </a:r>
            <a:r>
              <a:rPr lang="en-US" b="0" i="0" dirty="0">
                <a:solidFill>
                  <a:srgbClr val="3A3A3A"/>
                </a:solidFill>
                <a:effectLst/>
                <a:latin typeface="-apple-system"/>
              </a:rPr>
              <a:t>which we connect the 5 volts pin on the Arduino Board. Next is the Vo pin on which we can attach a potentiometer for controlling the contrast of the display.</a:t>
            </a:r>
          </a:p>
          <a:p>
            <a:r>
              <a:rPr lang="en-US" b="0" i="0" dirty="0">
                <a:solidFill>
                  <a:srgbClr val="3A3A3A"/>
                </a:solidFill>
                <a:effectLst/>
                <a:latin typeface="-apple-system"/>
              </a:rPr>
              <a:t>Next, The </a:t>
            </a:r>
            <a:r>
              <a:rPr lang="en-US" b="1" i="1" dirty="0">
                <a:solidFill>
                  <a:srgbClr val="3A3A3A"/>
                </a:solidFill>
                <a:effectLst/>
                <a:latin typeface="-apple-system"/>
              </a:rPr>
              <a:t>RS </a:t>
            </a:r>
            <a:r>
              <a:rPr lang="en-US" b="0" i="0" dirty="0">
                <a:solidFill>
                  <a:srgbClr val="3A3A3A"/>
                </a:solidFill>
                <a:effectLst/>
                <a:latin typeface="-apple-system"/>
              </a:rPr>
              <a:t>pin or register select pin is used for selecting whether we will send commands or data to the LCD.</a:t>
            </a:r>
            <a:endParaRPr lang="en-US" dirty="0">
              <a:solidFill>
                <a:srgbClr val="3A3A3A"/>
              </a:solidFill>
              <a:latin typeface="-apple-system"/>
            </a:endParaRPr>
          </a:p>
          <a:p>
            <a:r>
              <a:rPr lang="en-US" b="0" i="0" dirty="0">
                <a:solidFill>
                  <a:srgbClr val="3A3A3A"/>
                </a:solidFill>
                <a:effectLst/>
                <a:latin typeface="-apple-system"/>
              </a:rPr>
              <a:t>Next comes the </a:t>
            </a:r>
            <a:r>
              <a:rPr lang="en-US" b="1" i="1" dirty="0">
                <a:solidFill>
                  <a:srgbClr val="3A3A3A"/>
                </a:solidFill>
                <a:effectLst/>
                <a:latin typeface="-apple-system"/>
              </a:rPr>
              <a:t>R/W</a:t>
            </a:r>
            <a:r>
              <a:rPr lang="en-US" b="0" i="0" dirty="0">
                <a:solidFill>
                  <a:srgbClr val="3A3A3A"/>
                </a:solidFill>
                <a:effectLst/>
                <a:latin typeface="-apple-system"/>
              </a:rPr>
              <a:t> pin which selects the mode whether we will read or write to the LCD.</a:t>
            </a:r>
          </a:p>
          <a:p>
            <a:r>
              <a:rPr lang="en-US" b="0" i="0" dirty="0">
                <a:solidFill>
                  <a:srgbClr val="3A3A3A"/>
                </a:solidFill>
                <a:effectLst/>
                <a:latin typeface="-apple-system"/>
              </a:rPr>
              <a:t>Next is the </a:t>
            </a:r>
            <a:r>
              <a:rPr lang="en-US" b="1" i="1" dirty="0">
                <a:solidFill>
                  <a:srgbClr val="3A3A3A"/>
                </a:solidFill>
                <a:effectLst/>
                <a:latin typeface="-apple-system"/>
              </a:rPr>
              <a:t>E</a:t>
            </a:r>
            <a:r>
              <a:rPr lang="en-US" b="0" i="0" dirty="0">
                <a:solidFill>
                  <a:srgbClr val="3A3A3A"/>
                </a:solidFill>
                <a:effectLst/>
                <a:latin typeface="-apple-system"/>
              </a:rPr>
              <a:t> pin which enables the writing to the registers, or the next 8 data pins from D0 to D7. </a:t>
            </a:r>
            <a:endParaRPr lang="en-PK" dirty="0"/>
          </a:p>
        </p:txBody>
      </p:sp>
    </p:spTree>
    <p:extLst>
      <p:ext uri="{BB962C8B-B14F-4D97-AF65-F5344CB8AC3E}">
        <p14:creationId xmlns:p14="http://schemas.microsoft.com/office/powerpoint/2010/main" val="3961870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3CF9C-5339-AA3D-7A4B-666153079C18}"/>
              </a:ext>
            </a:extLst>
          </p:cNvPr>
          <p:cNvSpPr>
            <a:spLocks noGrp="1"/>
          </p:cNvSpPr>
          <p:nvPr>
            <p:ph type="title"/>
          </p:nvPr>
        </p:nvSpPr>
        <p:spPr/>
        <p:txBody>
          <a:bodyPr/>
          <a:lstStyle/>
          <a:p>
            <a:r>
              <a:rPr lang="en-US" dirty="0"/>
              <a:t>Pin Configuration</a:t>
            </a:r>
            <a:endParaRPr lang="en-PK" dirty="0"/>
          </a:p>
        </p:txBody>
      </p:sp>
      <p:sp>
        <p:nvSpPr>
          <p:cNvPr id="3" name="Content Placeholder 2">
            <a:extLst>
              <a:ext uri="{FF2B5EF4-FFF2-40B4-BE49-F238E27FC236}">
                <a16:creationId xmlns:a16="http://schemas.microsoft.com/office/drawing/2014/main" id="{B051B675-CB48-27E5-43E5-482DCE4C1514}"/>
              </a:ext>
            </a:extLst>
          </p:cNvPr>
          <p:cNvSpPr>
            <a:spLocks noGrp="1"/>
          </p:cNvSpPr>
          <p:nvPr>
            <p:ph idx="1"/>
          </p:nvPr>
        </p:nvSpPr>
        <p:spPr/>
        <p:txBody>
          <a:bodyPr/>
          <a:lstStyle/>
          <a:p>
            <a:r>
              <a:rPr lang="en-US" b="0" i="0" dirty="0">
                <a:solidFill>
                  <a:srgbClr val="3A3A3A"/>
                </a:solidFill>
                <a:effectLst/>
                <a:latin typeface="-apple-system"/>
              </a:rPr>
              <a:t>After all we don’t have to worry much about how the LCD works, as the Liquid Crystal Library takes care for almost everything. From the Arduino’s official website you can find and see the functions of the library which enable easy use of the LCD. We can use the Library in 4 or 8 bit mode. In this tutorial we will use it in 4 bit mode, or we will just use 4 of the 8 data pins.</a:t>
            </a:r>
            <a:endParaRPr lang="en-PK" dirty="0"/>
          </a:p>
        </p:txBody>
      </p:sp>
    </p:spTree>
    <p:extLst>
      <p:ext uri="{BB962C8B-B14F-4D97-AF65-F5344CB8AC3E}">
        <p14:creationId xmlns:p14="http://schemas.microsoft.com/office/powerpoint/2010/main" val="257330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89C19-ED5F-E9E0-DAAA-CB7CC3E51D44}"/>
              </a:ext>
            </a:extLst>
          </p:cNvPr>
          <p:cNvSpPr>
            <a:spLocks noGrp="1"/>
          </p:cNvSpPr>
          <p:nvPr>
            <p:ph type="title"/>
          </p:nvPr>
        </p:nvSpPr>
        <p:spPr/>
        <p:txBody>
          <a:bodyPr>
            <a:normAutofit/>
          </a:bodyPr>
          <a:lstStyle/>
          <a:p>
            <a:r>
              <a:rPr lang="en-US" b="1" i="0" dirty="0">
                <a:solidFill>
                  <a:srgbClr val="3A3A3A"/>
                </a:solidFill>
                <a:effectLst/>
                <a:latin typeface="-apple-system"/>
              </a:rPr>
              <a:t>How to Connect Arduino to LCD – Wiring Diagram</a:t>
            </a:r>
            <a:endParaRPr lang="en-PK" dirty="0"/>
          </a:p>
        </p:txBody>
      </p:sp>
      <p:pic>
        <p:nvPicPr>
          <p:cNvPr id="5" name="Content Placeholder 4">
            <a:extLst>
              <a:ext uri="{FF2B5EF4-FFF2-40B4-BE49-F238E27FC236}">
                <a16:creationId xmlns:a16="http://schemas.microsoft.com/office/drawing/2014/main" id="{F1A777B0-EAF6-C005-65CE-6A9415B20FCF}"/>
              </a:ext>
            </a:extLst>
          </p:cNvPr>
          <p:cNvPicPr>
            <a:picLocks noGrp="1" noChangeAspect="1"/>
          </p:cNvPicPr>
          <p:nvPr>
            <p:ph idx="1"/>
          </p:nvPr>
        </p:nvPicPr>
        <p:blipFill>
          <a:blip r:embed="rId2"/>
          <a:stretch>
            <a:fillRect/>
          </a:stretch>
        </p:blipFill>
        <p:spPr>
          <a:xfrm>
            <a:off x="2952477" y="936117"/>
            <a:ext cx="7870198" cy="5103704"/>
          </a:xfrm>
        </p:spPr>
      </p:pic>
    </p:spTree>
    <p:extLst>
      <p:ext uri="{BB962C8B-B14F-4D97-AF65-F5344CB8AC3E}">
        <p14:creationId xmlns:p14="http://schemas.microsoft.com/office/powerpoint/2010/main" val="3577592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1148</Words>
  <Application>Microsoft Office PowerPoint</Application>
  <PresentationFormat>Widescreen</PresentationFormat>
  <Paragraphs>62</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-apple-system</vt:lpstr>
      <vt:lpstr>Arial</vt:lpstr>
      <vt:lpstr>Calibri</vt:lpstr>
      <vt:lpstr>Calibri Light</vt:lpstr>
      <vt:lpstr>Söhne</vt:lpstr>
      <vt:lpstr>Office Theme</vt:lpstr>
      <vt:lpstr>Interfacing Arduino with 16×2 LCD </vt:lpstr>
      <vt:lpstr>LCD 16x2 Lab</vt:lpstr>
      <vt:lpstr>What is LCD Character Display? </vt:lpstr>
      <vt:lpstr>What is LCD Character Display? </vt:lpstr>
      <vt:lpstr>What is LCD Character Display?</vt:lpstr>
      <vt:lpstr>Pin Configuration</vt:lpstr>
      <vt:lpstr>Pin Configuration</vt:lpstr>
      <vt:lpstr>Pin Configuration</vt:lpstr>
      <vt:lpstr>How to Connect Arduino to LCD – Wiring Diagram</vt:lpstr>
      <vt:lpstr>How to Connect Arduino to LCD – Wiring Diagram</vt:lpstr>
      <vt:lpstr>How to Connect Arduino to LCD – Wiring Diagram</vt:lpstr>
      <vt:lpstr>Adjusting the contrast of the LCD</vt:lpstr>
      <vt:lpstr>LCD  Arduino  Code</vt:lpstr>
      <vt:lpstr>Code Explanation</vt:lpstr>
      <vt:lpstr>Code Explanation</vt:lpstr>
      <vt:lpstr>Additional Functions for Text Display</vt:lpstr>
      <vt:lpstr>Generate and Display Custom Characters on the LCD</vt:lpstr>
      <vt:lpstr>Generate and Display Custom Characters on the LCD</vt:lpstr>
      <vt:lpstr>Generate and Display Custom Characters on the LCD</vt:lpstr>
      <vt:lpstr>Generate and Display Custom Characters on the LCD</vt:lpstr>
      <vt:lpstr>Generate and Display Custom Characters on the LCD</vt:lpstr>
      <vt:lpstr>Conclusion</vt:lpstr>
      <vt:lpstr>Q&amp;As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interface with 16×2 LCD </dc:title>
  <dc:creator>17MTE03</dc:creator>
  <cp:lastModifiedBy>Safiullah Rahu</cp:lastModifiedBy>
  <cp:revision>3</cp:revision>
  <dcterms:created xsi:type="dcterms:W3CDTF">2023-01-12T08:40:37Z</dcterms:created>
  <dcterms:modified xsi:type="dcterms:W3CDTF">2023-01-12T12:09:06Z</dcterms:modified>
</cp:coreProperties>
</file>