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112" d="100"/>
          <a:sy n="112" d="100"/>
        </p:scale>
        <p:origin x="5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EE5879-E18A-41EB-9A18-BB209BDC7C40}" type="datetimeFigureOut">
              <a:rPr lang="en-US" smtClean="0"/>
              <a:t>05/11/2025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44733-3E4A-4659-9270-FBB998D6CE59}" type="slidenum">
              <a:rPr lang="en-US" smtClean="0"/>
              <a:t>‹#›</a:t>
            </a:fld>
            <a:endParaRPr lang="en-US"/>
          </a:p>
        </p:txBody>
      </p:sp>
    </p:spTree>
    <p:extLst>
      <p:ext uri="{BB962C8B-B14F-4D97-AF65-F5344CB8AC3E}">
        <p14:creationId xmlns:p14="http://schemas.microsoft.com/office/powerpoint/2010/main" val="2849605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EE5879-E18A-41EB-9A18-BB209BDC7C40}" type="datetimeFigureOut">
              <a:rPr lang="en-US" smtClean="0"/>
              <a:t>05/11/2025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44733-3E4A-4659-9270-FBB998D6CE59}" type="slidenum">
              <a:rPr lang="en-US" smtClean="0"/>
              <a:t>‹#›</a:t>
            </a:fld>
            <a:endParaRPr lang="en-US"/>
          </a:p>
        </p:txBody>
      </p:sp>
    </p:spTree>
    <p:extLst>
      <p:ext uri="{BB962C8B-B14F-4D97-AF65-F5344CB8AC3E}">
        <p14:creationId xmlns:p14="http://schemas.microsoft.com/office/powerpoint/2010/main" val="235971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EE5879-E18A-41EB-9A18-BB209BDC7C40}" type="datetimeFigureOut">
              <a:rPr lang="en-US" smtClean="0"/>
              <a:t>05/11/2025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44733-3E4A-4659-9270-FBB998D6CE59}" type="slidenum">
              <a:rPr lang="en-US" smtClean="0"/>
              <a:t>‹#›</a:t>
            </a:fld>
            <a:endParaRPr lang="en-US"/>
          </a:p>
        </p:txBody>
      </p:sp>
    </p:spTree>
    <p:extLst>
      <p:ext uri="{BB962C8B-B14F-4D97-AF65-F5344CB8AC3E}">
        <p14:creationId xmlns:p14="http://schemas.microsoft.com/office/powerpoint/2010/main" val="661963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EE5879-E18A-41EB-9A18-BB209BDC7C40}" type="datetimeFigureOut">
              <a:rPr lang="en-US" smtClean="0"/>
              <a:t>05/11/2025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44733-3E4A-4659-9270-FBB998D6CE59}" type="slidenum">
              <a:rPr lang="en-US" smtClean="0"/>
              <a:t>‹#›</a:t>
            </a:fld>
            <a:endParaRPr lang="en-US"/>
          </a:p>
        </p:txBody>
      </p:sp>
    </p:spTree>
    <p:extLst>
      <p:ext uri="{BB962C8B-B14F-4D97-AF65-F5344CB8AC3E}">
        <p14:creationId xmlns:p14="http://schemas.microsoft.com/office/powerpoint/2010/main" val="2945794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EE5879-E18A-41EB-9A18-BB209BDC7C40}" type="datetimeFigureOut">
              <a:rPr lang="en-US" smtClean="0"/>
              <a:t>05/11/2025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744733-3E4A-4659-9270-FBB998D6CE59}" type="slidenum">
              <a:rPr lang="en-US" smtClean="0"/>
              <a:t>‹#›</a:t>
            </a:fld>
            <a:endParaRPr lang="en-US"/>
          </a:p>
        </p:txBody>
      </p:sp>
    </p:spTree>
    <p:extLst>
      <p:ext uri="{BB962C8B-B14F-4D97-AF65-F5344CB8AC3E}">
        <p14:creationId xmlns:p14="http://schemas.microsoft.com/office/powerpoint/2010/main" val="1337880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EE5879-E18A-41EB-9A18-BB209BDC7C40}" type="datetimeFigureOut">
              <a:rPr lang="en-US" smtClean="0"/>
              <a:t>05/11/2025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44733-3E4A-4659-9270-FBB998D6CE59}" type="slidenum">
              <a:rPr lang="en-US" smtClean="0"/>
              <a:t>‹#›</a:t>
            </a:fld>
            <a:endParaRPr lang="en-US"/>
          </a:p>
        </p:txBody>
      </p:sp>
    </p:spTree>
    <p:extLst>
      <p:ext uri="{BB962C8B-B14F-4D97-AF65-F5344CB8AC3E}">
        <p14:creationId xmlns:p14="http://schemas.microsoft.com/office/powerpoint/2010/main" val="3994289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EE5879-E18A-41EB-9A18-BB209BDC7C40}" type="datetimeFigureOut">
              <a:rPr lang="en-US" smtClean="0"/>
              <a:t>05/11/2025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744733-3E4A-4659-9270-FBB998D6CE59}" type="slidenum">
              <a:rPr lang="en-US" smtClean="0"/>
              <a:t>‹#›</a:t>
            </a:fld>
            <a:endParaRPr lang="en-US"/>
          </a:p>
        </p:txBody>
      </p:sp>
    </p:spTree>
    <p:extLst>
      <p:ext uri="{BB962C8B-B14F-4D97-AF65-F5344CB8AC3E}">
        <p14:creationId xmlns:p14="http://schemas.microsoft.com/office/powerpoint/2010/main" val="407505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EE5879-E18A-41EB-9A18-BB209BDC7C40}" type="datetimeFigureOut">
              <a:rPr lang="en-US" smtClean="0"/>
              <a:t>05/11/2025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744733-3E4A-4659-9270-FBB998D6CE59}" type="slidenum">
              <a:rPr lang="en-US" smtClean="0"/>
              <a:t>‹#›</a:t>
            </a:fld>
            <a:endParaRPr lang="en-US"/>
          </a:p>
        </p:txBody>
      </p:sp>
    </p:spTree>
    <p:extLst>
      <p:ext uri="{BB962C8B-B14F-4D97-AF65-F5344CB8AC3E}">
        <p14:creationId xmlns:p14="http://schemas.microsoft.com/office/powerpoint/2010/main" val="2311710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EE5879-E18A-41EB-9A18-BB209BDC7C40}" type="datetimeFigureOut">
              <a:rPr lang="en-US" smtClean="0"/>
              <a:t>05/11/2025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744733-3E4A-4659-9270-FBB998D6CE59}" type="slidenum">
              <a:rPr lang="en-US" smtClean="0"/>
              <a:t>‹#›</a:t>
            </a:fld>
            <a:endParaRPr lang="en-US"/>
          </a:p>
        </p:txBody>
      </p:sp>
    </p:spTree>
    <p:extLst>
      <p:ext uri="{BB962C8B-B14F-4D97-AF65-F5344CB8AC3E}">
        <p14:creationId xmlns:p14="http://schemas.microsoft.com/office/powerpoint/2010/main" val="613303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EE5879-E18A-41EB-9A18-BB209BDC7C40}" type="datetimeFigureOut">
              <a:rPr lang="en-US" smtClean="0"/>
              <a:t>05/11/2025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44733-3E4A-4659-9270-FBB998D6CE59}" type="slidenum">
              <a:rPr lang="en-US" smtClean="0"/>
              <a:t>‹#›</a:t>
            </a:fld>
            <a:endParaRPr lang="en-US"/>
          </a:p>
        </p:txBody>
      </p:sp>
    </p:spTree>
    <p:extLst>
      <p:ext uri="{BB962C8B-B14F-4D97-AF65-F5344CB8AC3E}">
        <p14:creationId xmlns:p14="http://schemas.microsoft.com/office/powerpoint/2010/main" val="2066209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EE5879-E18A-41EB-9A18-BB209BDC7C40}" type="datetimeFigureOut">
              <a:rPr lang="en-US" smtClean="0"/>
              <a:t>05/11/2025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744733-3E4A-4659-9270-FBB998D6CE59}" type="slidenum">
              <a:rPr lang="en-US" smtClean="0"/>
              <a:t>‹#›</a:t>
            </a:fld>
            <a:endParaRPr lang="en-US"/>
          </a:p>
        </p:txBody>
      </p:sp>
    </p:spTree>
    <p:extLst>
      <p:ext uri="{BB962C8B-B14F-4D97-AF65-F5344CB8AC3E}">
        <p14:creationId xmlns:p14="http://schemas.microsoft.com/office/powerpoint/2010/main" val="3154908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EE5879-E18A-41EB-9A18-BB209BDC7C40}" type="datetimeFigureOut">
              <a:rPr lang="en-US" smtClean="0"/>
              <a:t>05/11/2025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744733-3E4A-4659-9270-FBB998D6CE59}" type="slidenum">
              <a:rPr lang="en-US" smtClean="0"/>
              <a:t>‹#›</a:t>
            </a:fld>
            <a:endParaRPr lang="en-US"/>
          </a:p>
        </p:txBody>
      </p:sp>
    </p:spTree>
    <p:extLst>
      <p:ext uri="{BB962C8B-B14F-4D97-AF65-F5344CB8AC3E}">
        <p14:creationId xmlns:p14="http://schemas.microsoft.com/office/powerpoint/2010/main" val="3324631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1095" y="891584"/>
            <a:ext cx="7845040" cy="1526876"/>
          </a:xfrm>
        </p:spPr>
        <p:txBody>
          <a:bodyPr>
            <a:normAutofit fontScale="90000"/>
          </a:bodyPr>
          <a:lstStyle/>
          <a:p>
            <a:br>
              <a:rPr lang="en-US" sz="3600" dirty="0">
                <a:latin typeface="Arial" panose="020B0604020202020204" pitchFamily="34" charset="0"/>
                <a:cs typeface="Arial" panose="020B0604020202020204" pitchFamily="34" charset="0"/>
              </a:rPr>
            </a:b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How ATM Machine Work &amp; Why ATM use 4 character PIN code?</a:t>
            </a:r>
          </a:p>
        </p:txBody>
      </p:sp>
      <p:sp>
        <p:nvSpPr>
          <p:cNvPr id="3" name="Subtitle 2"/>
          <p:cNvSpPr>
            <a:spLocks noGrp="1"/>
          </p:cNvSpPr>
          <p:nvPr>
            <p:ph type="subTitle" idx="1"/>
          </p:nvPr>
        </p:nvSpPr>
        <p:spPr>
          <a:xfrm>
            <a:off x="1524000" y="4725444"/>
            <a:ext cx="9144000" cy="1655762"/>
          </a:xfrm>
        </p:spPr>
        <p:txBody>
          <a:bodyPr/>
          <a:lstStyle/>
          <a:p>
            <a:pPr algn="l"/>
            <a:r>
              <a:rPr lang="en-US" dirty="0"/>
              <a:t>Prepared By: Safiullah Mahmoodi</a:t>
            </a:r>
          </a:p>
          <a:p>
            <a:pPr algn="l"/>
            <a:endParaRPr lang="en-US" sz="1300" dirty="0"/>
          </a:p>
        </p:txBody>
      </p:sp>
      <p:sp>
        <p:nvSpPr>
          <p:cNvPr id="4" name="Rectangle 3">
            <a:extLst>
              <a:ext uri="{FF2B5EF4-FFF2-40B4-BE49-F238E27FC236}">
                <a16:creationId xmlns:a16="http://schemas.microsoft.com/office/drawing/2014/main" id="{845454DB-4356-BB19-EAC6-B954163125E7}"/>
              </a:ext>
              <a:ext uri="{C183D7F6-B498-43B3-948B-1728B52AA6E4}">
                <adec:decorative xmlns:adec="http://schemas.microsoft.com/office/drawing/2017/decorative" val="1"/>
              </a:ext>
            </a:extLst>
          </p:cNvPr>
          <p:cNvSpPr/>
          <p:nvPr/>
        </p:nvSpPr>
        <p:spPr>
          <a:xfrm>
            <a:off x="8212425" y="0"/>
            <a:ext cx="3979575"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Personal Information</a:t>
            </a:r>
          </a:p>
        </p:txBody>
      </p:sp>
      <p:pic>
        <p:nvPicPr>
          <p:cNvPr id="5" name="Graphic 4" descr="User" title="Icon - Presenter Name">
            <a:extLst>
              <a:ext uri="{FF2B5EF4-FFF2-40B4-BE49-F238E27FC236}">
                <a16:creationId xmlns:a16="http://schemas.microsoft.com/office/drawing/2014/main" id="{23CE9FE3-94CF-A015-8DBF-810014D38EAE}"/>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393858" y="4673789"/>
            <a:ext cx="218900" cy="218900"/>
          </a:xfrm>
          <a:prstGeom prst="rect">
            <a:avLst/>
          </a:prstGeom>
        </p:spPr>
      </p:pic>
      <p:sp>
        <p:nvSpPr>
          <p:cNvPr id="6" name="Subtitle 2">
            <a:extLst>
              <a:ext uri="{FF2B5EF4-FFF2-40B4-BE49-F238E27FC236}">
                <a16:creationId xmlns:a16="http://schemas.microsoft.com/office/drawing/2014/main" id="{4FE7FD94-1112-1017-F9F5-91006C8EB1CF}"/>
              </a:ext>
            </a:extLst>
          </p:cNvPr>
          <p:cNvSpPr txBox="1">
            <a:spLocks/>
          </p:cNvSpPr>
          <p:nvPr/>
        </p:nvSpPr>
        <p:spPr bwMode="gray">
          <a:xfrm>
            <a:off x="7827949" y="4696694"/>
            <a:ext cx="3206053" cy="247650"/>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solidFill>
                  <a:schemeClr val="bg1"/>
                </a:solidFill>
              </a:rPr>
              <a:t>Safiullah Mahmoodi</a:t>
            </a:r>
          </a:p>
        </p:txBody>
      </p:sp>
      <p:pic>
        <p:nvPicPr>
          <p:cNvPr id="7" name="Graphic 6" descr="Smart Phone" title="Icon - Presenter Phone Number">
            <a:extLst>
              <a:ext uri="{FF2B5EF4-FFF2-40B4-BE49-F238E27FC236}">
                <a16:creationId xmlns:a16="http://schemas.microsoft.com/office/drawing/2014/main" id="{AC485EB0-802C-7695-39EE-D2327DF97B0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393858" y="5037803"/>
            <a:ext cx="218900" cy="186566"/>
          </a:xfrm>
          <a:prstGeom prst="rect">
            <a:avLst/>
          </a:prstGeom>
        </p:spPr>
      </p:pic>
      <p:sp>
        <p:nvSpPr>
          <p:cNvPr id="8" name="Text Placeholder 17">
            <a:extLst>
              <a:ext uri="{FF2B5EF4-FFF2-40B4-BE49-F238E27FC236}">
                <a16:creationId xmlns:a16="http://schemas.microsoft.com/office/drawing/2014/main" id="{677F624E-153F-32D8-B54A-D0A25D43D254}"/>
              </a:ext>
            </a:extLst>
          </p:cNvPr>
          <p:cNvSpPr txBox="1">
            <a:spLocks/>
          </p:cNvSpPr>
          <p:nvPr/>
        </p:nvSpPr>
        <p:spPr bwMode="gray">
          <a:xfrm>
            <a:off x="8393858" y="5007261"/>
            <a:ext cx="1387119" cy="24765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+93 775503386</a:t>
            </a:r>
          </a:p>
        </p:txBody>
      </p:sp>
      <p:pic>
        <p:nvPicPr>
          <p:cNvPr id="9" name="Graphic 8" descr="Envelope" title="Icon Presenter Email">
            <a:extLst>
              <a:ext uri="{FF2B5EF4-FFF2-40B4-BE49-F238E27FC236}">
                <a16:creationId xmlns:a16="http://schemas.microsoft.com/office/drawing/2014/main" id="{66C2B586-AAE9-0425-9075-B8AD48BF9C16}"/>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8393858" y="5317828"/>
            <a:ext cx="218900" cy="218900"/>
          </a:xfrm>
          <a:prstGeom prst="rect">
            <a:avLst/>
          </a:prstGeom>
        </p:spPr>
      </p:pic>
      <p:sp>
        <p:nvSpPr>
          <p:cNvPr id="10" name="Text Placeholder 18">
            <a:extLst>
              <a:ext uri="{FF2B5EF4-FFF2-40B4-BE49-F238E27FC236}">
                <a16:creationId xmlns:a16="http://schemas.microsoft.com/office/drawing/2014/main" id="{E823BC64-B7C2-0F01-766B-CD7FEE2AF58A}"/>
              </a:ext>
            </a:extLst>
          </p:cNvPr>
          <p:cNvSpPr txBox="1">
            <a:spLocks/>
          </p:cNvSpPr>
          <p:nvPr/>
        </p:nvSpPr>
        <p:spPr bwMode="gray">
          <a:xfrm>
            <a:off x="8634277" y="5273087"/>
            <a:ext cx="4067445" cy="15419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300" dirty="0">
                <a:solidFill>
                  <a:schemeClr val="bg1"/>
                </a:solidFill>
              </a:rPr>
              <a:t>safiullahmahmoodi480@gmail.com</a:t>
            </a:r>
          </a:p>
        </p:txBody>
      </p:sp>
      <p:pic>
        <p:nvPicPr>
          <p:cNvPr id="12" name="Picture 11" descr="A white square with black letters in it&#10;&#10;AI-generated content may be incorrect.">
            <a:extLst>
              <a:ext uri="{FF2B5EF4-FFF2-40B4-BE49-F238E27FC236}">
                <a16:creationId xmlns:a16="http://schemas.microsoft.com/office/drawing/2014/main" id="{49662567-F185-3297-2B14-3D777C5B9D6D}"/>
              </a:ext>
            </a:extLst>
          </p:cNvPr>
          <p:cNvPicPr>
            <a:picLocks noChangeAspect="1"/>
          </p:cNvPicPr>
          <p:nvPr/>
        </p:nvPicPr>
        <p:blipFill>
          <a:blip r:embed="rId8" cstate="print">
            <a:extLst>
              <a:ext uri="{28A0092B-C50C-407E-A947-70E740481C1C}">
                <a14:useLocalDpi xmlns:a14="http://schemas.microsoft.com/office/drawing/2010/main" val="0"/>
              </a:ext>
            </a:extLst>
          </a:blip>
          <a:srcRect l="34011" t="29906" r="34381" b="28225"/>
          <a:stretch/>
        </p:blipFill>
        <p:spPr>
          <a:xfrm>
            <a:off x="8394507" y="5601662"/>
            <a:ext cx="239770" cy="238203"/>
          </a:xfrm>
          <a:prstGeom prst="rect">
            <a:avLst/>
          </a:prstGeom>
        </p:spPr>
      </p:pic>
      <p:sp>
        <p:nvSpPr>
          <p:cNvPr id="14" name="TextBox 13">
            <a:extLst>
              <a:ext uri="{FF2B5EF4-FFF2-40B4-BE49-F238E27FC236}">
                <a16:creationId xmlns:a16="http://schemas.microsoft.com/office/drawing/2014/main" id="{E0B47AEE-F383-17CF-68E1-CF7948E7B8CB}"/>
              </a:ext>
            </a:extLst>
          </p:cNvPr>
          <p:cNvSpPr txBox="1"/>
          <p:nvPr/>
        </p:nvSpPr>
        <p:spPr>
          <a:xfrm>
            <a:off x="8667563" y="5554773"/>
            <a:ext cx="2392821" cy="276999"/>
          </a:xfrm>
          <a:prstGeom prst="rect">
            <a:avLst/>
          </a:prstGeom>
          <a:noFill/>
        </p:spPr>
        <p:txBody>
          <a:bodyPr wrap="square" rtlCol="0">
            <a:spAutoFit/>
          </a:bodyPr>
          <a:lstStyle/>
          <a:p>
            <a:r>
              <a:rPr lang="LID0" sz="1200" dirty="0">
                <a:solidFill>
                  <a:schemeClr val="bg1"/>
                </a:solidFill>
              </a:rPr>
              <a:t>Safiullah Mahmoodi</a:t>
            </a:r>
            <a:endParaRPr lang="LID1033" sz="1200" dirty="0">
              <a:solidFill>
                <a:schemeClr val="bg1"/>
              </a:solidFill>
            </a:endParaRPr>
          </a:p>
        </p:txBody>
      </p:sp>
    </p:spTree>
    <p:extLst>
      <p:ext uri="{BB962C8B-B14F-4D97-AF65-F5344CB8AC3E}">
        <p14:creationId xmlns:p14="http://schemas.microsoft.com/office/powerpoint/2010/main" val="3370346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013" y="372155"/>
            <a:ext cx="10515600" cy="618870"/>
          </a:xfrm>
          <a:solidFill>
            <a:schemeClr val="accent1">
              <a:lumMod val="75000"/>
            </a:schemeClr>
          </a:solidFill>
        </p:spPr>
        <p:txBody>
          <a:bodyPr>
            <a:normAutofit fontScale="90000"/>
          </a:bodyPr>
          <a:lstStyle/>
          <a:p>
            <a:r>
              <a:rPr lang="en-US" dirty="0"/>
              <a:t>How ATM Machine Work?</a:t>
            </a:r>
          </a:p>
        </p:txBody>
      </p:sp>
      <p:sp>
        <p:nvSpPr>
          <p:cNvPr id="3" name="Content Placeholder 2"/>
          <p:cNvSpPr>
            <a:spLocks noGrp="1"/>
          </p:cNvSpPr>
          <p:nvPr>
            <p:ph idx="1"/>
          </p:nvPr>
        </p:nvSpPr>
        <p:spPr>
          <a:xfrm>
            <a:off x="799013" y="977900"/>
            <a:ext cx="10515600" cy="5723346"/>
          </a:xfrm>
        </p:spPr>
        <p:txBody>
          <a:bodyPr/>
          <a:lstStyle/>
          <a:p>
            <a:pPr marL="0" indent="0" algn="ctr">
              <a:lnSpc>
                <a:spcPct val="100000"/>
              </a:lnSpc>
              <a:spcBef>
                <a:spcPts val="600"/>
              </a:spcBef>
              <a:buNone/>
            </a:pPr>
            <a:r>
              <a:rPr lang="en-US" dirty="0"/>
              <a:t>ATM Machine Sequence Diagram</a:t>
            </a:r>
          </a:p>
          <a:p>
            <a:pPr marL="0" indent="0" algn="ctr">
              <a:lnSpc>
                <a:spcPct val="100000"/>
              </a:lnSpc>
              <a:spcBef>
                <a:spcPts val="600"/>
              </a:spcBef>
              <a:buNone/>
            </a:pPr>
            <a:endParaRPr lang="en-US" sz="900" dirty="0"/>
          </a:p>
          <a:p>
            <a:pPr marL="0" indent="0">
              <a:lnSpc>
                <a:spcPct val="100000"/>
              </a:lnSpc>
              <a:spcBef>
                <a:spcPts val="600"/>
              </a:spcBef>
              <a:buNone/>
            </a:pPr>
            <a:r>
              <a:rPr lang="en-US" dirty="0"/>
              <a:t>	        </a:t>
            </a:r>
            <a:r>
              <a:rPr lang="en-US" b="1" dirty="0">
                <a:solidFill>
                  <a:srgbClr val="002060"/>
                </a:solidFill>
              </a:rPr>
              <a:t>User</a:t>
            </a:r>
            <a:r>
              <a:rPr lang="en-US" b="1" dirty="0"/>
              <a:t> </a:t>
            </a:r>
            <a:r>
              <a:rPr lang="en-US" dirty="0"/>
              <a:t>                          </a:t>
            </a:r>
            <a:r>
              <a:rPr lang="en-US" b="1" dirty="0">
                <a:solidFill>
                  <a:srgbClr val="002060"/>
                </a:solidFill>
              </a:rPr>
              <a:t>ATM </a:t>
            </a:r>
            <a:r>
              <a:rPr lang="en-US" dirty="0"/>
              <a:t>                            </a:t>
            </a:r>
            <a:r>
              <a:rPr lang="en-US" b="1" dirty="0">
                <a:solidFill>
                  <a:srgbClr val="002060"/>
                </a:solidFill>
              </a:rPr>
              <a:t>Bank</a:t>
            </a:r>
          </a:p>
        </p:txBody>
      </p:sp>
      <p:grpSp>
        <p:nvGrpSpPr>
          <p:cNvPr id="49" name="Group 48"/>
          <p:cNvGrpSpPr/>
          <p:nvPr/>
        </p:nvGrpSpPr>
        <p:grpSpPr>
          <a:xfrm>
            <a:off x="2820124" y="2320772"/>
            <a:ext cx="6221917" cy="4537228"/>
            <a:chOff x="2095861" y="1620094"/>
            <a:chExt cx="6221917" cy="4537228"/>
          </a:xfrm>
        </p:grpSpPr>
        <p:cxnSp>
          <p:nvCxnSpPr>
            <p:cNvPr id="5" name="Straight Connector 4"/>
            <p:cNvCxnSpPr/>
            <p:nvPr/>
          </p:nvCxnSpPr>
          <p:spPr>
            <a:xfrm>
              <a:off x="2107474" y="1768202"/>
              <a:ext cx="21046" cy="4389120"/>
            </a:xfrm>
            <a:prstGeom prst="line">
              <a:avLst/>
            </a:prstGeom>
            <a:ln w="9525" cap="flat" cmpd="sng" algn="ctr">
              <a:solidFill>
                <a:schemeClr val="accent5"/>
              </a:solidFill>
              <a:prstDash val="dash"/>
              <a:round/>
              <a:headEnd type="none" w="med" len="med"/>
              <a:tailEnd type="none" w="med" len="med"/>
            </a:ln>
            <a:effectLst>
              <a:glow rad="63500">
                <a:schemeClr val="accent5">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6" name="Straight Connector 5"/>
            <p:cNvCxnSpPr/>
            <p:nvPr/>
          </p:nvCxnSpPr>
          <p:spPr>
            <a:xfrm>
              <a:off x="4981304" y="1688325"/>
              <a:ext cx="0" cy="4389120"/>
            </a:xfrm>
            <a:prstGeom prst="line">
              <a:avLst/>
            </a:prstGeom>
            <a:ln w="9525" cap="flat" cmpd="sng" algn="ctr">
              <a:solidFill>
                <a:schemeClr val="accent5"/>
              </a:solidFill>
              <a:prstDash val="dash"/>
              <a:round/>
              <a:headEnd type="none" w="med" len="med"/>
              <a:tailEnd type="none" w="med" len="med"/>
            </a:ln>
            <a:effectLst>
              <a:glow rad="63500">
                <a:schemeClr val="accent5">
                  <a:satMod val="175000"/>
                  <a:alpha val="40000"/>
                </a:schemeClr>
              </a:glow>
            </a:effectLst>
          </p:spPr>
          <p:style>
            <a:lnRef idx="0">
              <a:scrgbClr r="0" g="0" b="0"/>
            </a:lnRef>
            <a:fillRef idx="0">
              <a:scrgbClr r="0" g="0" b="0"/>
            </a:fillRef>
            <a:effectRef idx="0">
              <a:scrgbClr r="0" g="0" b="0"/>
            </a:effectRef>
            <a:fontRef idx="minor">
              <a:schemeClr val="tx1"/>
            </a:fontRef>
          </p:style>
        </p:cxnSp>
        <p:cxnSp>
          <p:nvCxnSpPr>
            <p:cNvPr id="7" name="Straight Connector 6"/>
            <p:cNvCxnSpPr/>
            <p:nvPr/>
          </p:nvCxnSpPr>
          <p:spPr>
            <a:xfrm>
              <a:off x="8023498" y="1767574"/>
              <a:ext cx="0" cy="4389120"/>
            </a:xfrm>
            <a:prstGeom prst="line">
              <a:avLst/>
            </a:prstGeom>
            <a:ln w="9525" cap="flat" cmpd="sng" algn="ctr">
              <a:solidFill>
                <a:schemeClr val="accent5"/>
              </a:solidFill>
              <a:prstDash val="dash"/>
              <a:round/>
              <a:headEnd type="none" w="med" len="med"/>
              <a:tailEnd type="none" w="med" len="med"/>
            </a:ln>
            <a:effectLst>
              <a:glow rad="63500">
                <a:schemeClr val="accent5">
                  <a:satMod val="175000"/>
                  <a:alpha val="40000"/>
                </a:schemeClr>
              </a:glow>
            </a:effectLst>
          </p:spPr>
          <p:style>
            <a:lnRef idx="0">
              <a:scrgbClr r="0" g="0" b="0"/>
            </a:lnRef>
            <a:fillRef idx="0">
              <a:scrgbClr r="0" g="0" b="0"/>
            </a:fillRef>
            <a:effectRef idx="0">
              <a:scrgbClr r="0" g="0" b="0"/>
            </a:effectRef>
            <a:fontRef idx="minor">
              <a:schemeClr val="tx1"/>
            </a:fontRef>
          </p:style>
        </p:cxnSp>
        <p:grpSp>
          <p:nvGrpSpPr>
            <p:cNvPr id="47" name="Group 46"/>
            <p:cNvGrpSpPr/>
            <p:nvPr/>
          </p:nvGrpSpPr>
          <p:grpSpPr>
            <a:xfrm>
              <a:off x="4896763" y="2581536"/>
              <a:ext cx="3421015" cy="2649074"/>
              <a:chOff x="4896763" y="2581536"/>
              <a:chExt cx="3421015" cy="2649074"/>
            </a:xfrm>
          </p:grpSpPr>
          <p:cxnSp>
            <p:nvCxnSpPr>
              <p:cNvPr id="31" name="Straight Arrow Connector 30"/>
              <p:cNvCxnSpPr/>
              <p:nvPr/>
            </p:nvCxnSpPr>
            <p:spPr>
              <a:xfrm>
                <a:off x="4978400" y="4829521"/>
                <a:ext cx="27170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46" name="Group 45"/>
              <p:cNvGrpSpPr/>
              <p:nvPr/>
            </p:nvGrpSpPr>
            <p:grpSpPr>
              <a:xfrm>
                <a:off x="4896763" y="2581536"/>
                <a:ext cx="3421015" cy="2649074"/>
                <a:chOff x="4900388" y="2541853"/>
                <a:chExt cx="3421015" cy="2649074"/>
              </a:xfrm>
            </p:grpSpPr>
            <p:cxnSp>
              <p:nvCxnSpPr>
                <p:cNvPr id="17" name="Straight Arrow Connector 16"/>
                <p:cNvCxnSpPr/>
                <p:nvPr/>
              </p:nvCxnSpPr>
              <p:spPr>
                <a:xfrm>
                  <a:off x="4982025" y="2911185"/>
                  <a:ext cx="27170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4982025" y="2541853"/>
                  <a:ext cx="2312125" cy="369332"/>
                </a:xfrm>
                <a:prstGeom prst="rect">
                  <a:avLst/>
                </a:prstGeom>
                <a:noFill/>
              </p:spPr>
              <p:txBody>
                <a:bodyPr wrap="square" rtlCol="0">
                  <a:spAutoFit/>
                </a:bodyPr>
                <a:lstStyle/>
                <a:p>
                  <a:r>
                    <a:rPr lang="en-US" b="1" dirty="0"/>
                    <a:t>Validate PIN</a:t>
                  </a:r>
                </a:p>
              </p:txBody>
            </p:sp>
            <p:cxnSp>
              <p:nvCxnSpPr>
                <p:cNvPr id="19" name="Straight Arrow Connector 18"/>
                <p:cNvCxnSpPr/>
                <p:nvPr/>
              </p:nvCxnSpPr>
              <p:spPr>
                <a:xfrm flipH="1">
                  <a:off x="5310049" y="3274497"/>
                  <a:ext cx="27170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6009277" y="2905165"/>
                  <a:ext cx="2312125" cy="369332"/>
                </a:xfrm>
                <a:prstGeom prst="rect">
                  <a:avLst/>
                </a:prstGeom>
                <a:noFill/>
              </p:spPr>
              <p:txBody>
                <a:bodyPr wrap="square" rtlCol="0">
                  <a:spAutoFit/>
                </a:bodyPr>
                <a:lstStyle/>
                <a:p>
                  <a:r>
                    <a:rPr lang="en-US" b="1" dirty="0"/>
                    <a:t>Confirm PIN Validity</a:t>
                  </a:r>
                </a:p>
              </p:txBody>
            </p:sp>
            <p:sp>
              <p:nvSpPr>
                <p:cNvPr id="32" name="TextBox 31"/>
                <p:cNvSpPr txBox="1"/>
                <p:nvPr/>
              </p:nvSpPr>
              <p:spPr>
                <a:xfrm>
                  <a:off x="4900388" y="4460189"/>
                  <a:ext cx="2312125" cy="369332"/>
                </a:xfrm>
                <a:prstGeom prst="rect">
                  <a:avLst/>
                </a:prstGeom>
                <a:noFill/>
              </p:spPr>
              <p:txBody>
                <a:bodyPr wrap="square" rtlCol="0">
                  <a:spAutoFit/>
                </a:bodyPr>
                <a:lstStyle/>
                <a:p>
                  <a:r>
                    <a:rPr lang="en-US" b="1" dirty="0"/>
                    <a:t>Process Transaction</a:t>
                  </a:r>
                </a:p>
              </p:txBody>
            </p:sp>
            <p:sp>
              <p:nvSpPr>
                <p:cNvPr id="33" name="TextBox 32"/>
                <p:cNvSpPr txBox="1"/>
                <p:nvPr/>
              </p:nvSpPr>
              <p:spPr>
                <a:xfrm>
                  <a:off x="6009278" y="4804781"/>
                  <a:ext cx="2312125" cy="369332"/>
                </a:xfrm>
                <a:prstGeom prst="rect">
                  <a:avLst/>
                </a:prstGeom>
                <a:noFill/>
              </p:spPr>
              <p:txBody>
                <a:bodyPr wrap="square" rtlCol="0">
                  <a:spAutoFit/>
                </a:bodyPr>
                <a:lstStyle/>
                <a:p>
                  <a:r>
                    <a:rPr lang="en-US" b="1" dirty="0"/>
                    <a:t>Confirm Transaction</a:t>
                  </a:r>
                </a:p>
              </p:txBody>
            </p:sp>
            <p:cxnSp>
              <p:nvCxnSpPr>
                <p:cNvPr id="34" name="Straight Arrow Connector 33"/>
                <p:cNvCxnSpPr/>
                <p:nvPr/>
              </p:nvCxnSpPr>
              <p:spPr>
                <a:xfrm flipH="1">
                  <a:off x="5325292" y="5190927"/>
                  <a:ext cx="27170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grpSp>
          <p:nvGrpSpPr>
            <p:cNvPr id="48" name="Group 47"/>
            <p:cNvGrpSpPr/>
            <p:nvPr/>
          </p:nvGrpSpPr>
          <p:grpSpPr>
            <a:xfrm>
              <a:off x="2095861" y="1620094"/>
              <a:ext cx="3958048" cy="4263480"/>
              <a:chOff x="2095861" y="1620094"/>
              <a:chExt cx="3958048" cy="4263480"/>
            </a:xfrm>
          </p:grpSpPr>
          <p:grpSp>
            <p:nvGrpSpPr>
              <p:cNvPr id="39" name="Group 38"/>
              <p:cNvGrpSpPr/>
              <p:nvPr/>
            </p:nvGrpSpPr>
            <p:grpSpPr>
              <a:xfrm>
                <a:off x="2095861" y="1620094"/>
                <a:ext cx="3958048" cy="2947957"/>
                <a:chOff x="2095861" y="1680868"/>
                <a:chExt cx="3958048" cy="2947957"/>
              </a:xfrm>
            </p:grpSpPr>
            <p:cxnSp>
              <p:nvCxnSpPr>
                <p:cNvPr id="24" name="Straight Arrow Connector 23"/>
                <p:cNvCxnSpPr/>
                <p:nvPr/>
              </p:nvCxnSpPr>
              <p:spPr>
                <a:xfrm>
                  <a:off x="2095861" y="3927068"/>
                  <a:ext cx="27170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7" name="Group 36"/>
                <p:cNvGrpSpPr/>
                <p:nvPr/>
              </p:nvGrpSpPr>
              <p:grpSpPr>
                <a:xfrm>
                  <a:off x="2095861" y="1680868"/>
                  <a:ext cx="3958048" cy="2947957"/>
                  <a:chOff x="2098765" y="2695524"/>
                  <a:chExt cx="3958048" cy="2947957"/>
                </a:xfrm>
              </p:grpSpPr>
              <p:cxnSp>
                <p:nvCxnSpPr>
                  <p:cNvPr id="9" name="Straight Arrow Connector 8"/>
                  <p:cNvCxnSpPr/>
                  <p:nvPr/>
                </p:nvCxnSpPr>
                <p:spPr>
                  <a:xfrm>
                    <a:off x="2129246" y="3064856"/>
                    <a:ext cx="27170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2399213" y="2695524"/>
                    <a:ext cx="2312125" cy="369332"/>
                  </a:xfrm>
                  <a:prstGeom prst="rect">
                    <a:avLst/>
                  </a:prstGeom>
                  <a:noFill/>
                </p:spPr>
                <p:txBody>
                  <a:bodyPr wrap="square" rtlCol="0">
                    <a:spAutoFit/>
                  </a:bodyPr>
                  <a:lstStyle/>
                  <a:p>
                    <a:r>
                      <a:rPr lang="en-US" b="1" dirty="0"/>
                      <a:t>Insert Card</a:t>
                    </a:r>
                  </a:p>
                </p:txBody>
              </p:sp>
              <p:cxnSp>
                <p:nvCxnSpPr>
                  <p:cNvPr id="11" name="Straight Arrow Connector 10"/>
                  <p:cNvCxnSpPr/>
                  <p:nvPr/>
                </p:nvCxnSpPr>
                <p:spPr>
                  <a:xfrm flipH="1">
                    <a:off x="2268583" y="3434187"/>
                    <a:ext cx="27170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3487783" y="3064855"/>
                    <a:ext cx="2312125" cy="369332"/>
                  </a:xfrm>
                  <a:prstGeom prst="rect">
                    <a:avLst/>
                  </a:prstGeom>
                  <a:noFill/>
                </p:spPr>
                <p:txBody>
                  <a:bodyPr wrap="square" rtlCol="0">
                    <a:spAutoFit/>
                  </a:bodyPr>
                  <a:lstStyle/>
                  <a:p>
                    <a:r>
                      <a:rPr lang="en-US" b="1" dirty="0"/>
                      <a:t>Request PIN</a:t>
                    </a:r>
                  </a:p>
                </p:txBody>
              </p:sp>
              <p:sp>
                <p:nvSpPr>
                  <p:cNvPr id="15" name="TextBox 14"/>
                  <p:cNvSpPr txBox="1"/>
                  <p:nvPr/>
                </p:nvSpPr>
                <p:spPr>
                  <a:xfrm>
                    <a:off x="2331720" y="3443677"/>
                    <a:ext cx="2312125" cy="369332"/>
                  </a:xfrm>
                  <a:prstGeom prst="rect">
                    <a:avLst/>
                  </a:prstGeom>
                  <a:noFill/>
                </p:spPr>
                <p:txBody>
                  <a:bodyPr wrap="square" rtlCol="0">
                    <a:spAutoFit/>
                  </a:bodyPr>
                  <a:lstStyle/>
                  <a:p>
                    <a:r>
                      <a:rPr lang="en-US" b="1" dirty="0"/>
                      <a:t>Enter PIN</a:t>
                    </a:r>
                  </a:p>
                </p:txBody>
              </p:sp>
              <p:cxnSp>
                <p:nvCxnSpPr>
                  <p:cNvPr id="16" name="Straight Arrow Connector 15"/>
                  <p:cNvCxnSpPr/>
                  <p:nvPr/>
                </p:nvCxnSpPr>
                <p:spPr>
                  <a:xfrm>
                    <a:off x="2129246" y="3767046"/>
                    <a:ext cx="27170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2288177" y="4267714"/>
                    <a:ext cx="2867297" cy="369332"/>
                  </a:xfrm>
                  <a:prstGeom prst="rect">
                    <a:avLst/>
                  </a:prstGeom>
                  <a:noFill/>
                </p:spPr>
                <p:txBody>
                  <a:bodyPr wrap="square" rtlCol="0">
                    <a:spAutoFit/>
                  </a:bodyPr>
                  <a:lstStyle/>
                  <a:p>
                    <a:r>
                      <a:rPr lang="en-US" b="1" dirty="0"/>
                      <a:t>Display Transaction Options</a:t>
                    </a:r>
                  </a:p>
                </p:txBody>
              </p:sp>
              <p:cxnSp>
                <p:nvCxnSpPr>
                  <p:cNvPr id="23" name="Straight Arrow Connector 22"/>
                  <p:cNvCxnSpPr/>
                  <p:nvPr/>
                </p:nvCxnSpPr>
                <p:spPr>
                  <a:xfrm flipH="1">
                    <a:off x="2268583" y="4607108"/>
                    <a:ext cx="27170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2098765" y="4624532"/>
                    <a:ext cx="2582090" cy="369332"/>
                  </a:xfrm>
                  <a:prstGeom prst="rect">
                    <a:avLst/>
                  </a:prstGeom>
                  <a:noFill/>
                </p:spPr>
                <p:txBody>
                  <a:bodyPr wrap="square" rtlCol="0">
                    <a:spAutoFit/>
                  </a:bodyPr>
                  <a:lstStyle/>
                  <a:p>
                    <a:r>
                      <a:rPr lang="en-US" b="1" dirty="0"/>
                      <a:t>Select Transaction Type</a:t>
                    </a:r>
                  </a:p>
                </p:txBody>
              </p:sp>
              <p:cxnSp>
                <p:nvCxnSpPr>
                  <p:cNvPr id="27" name="Straight Arrow Connector 26"/>
                  <p:cNvCxnSpPr/>
                  <p:nvPr/>
                </p:nvCxnSpPr>
                <p:spPr>
                  <a:xfrm flipH="1">
                    <a:off x="2264230" y="5284758"/>
                    <a:ext cx="27170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3189516" y="4916857"/>
                    <a:ext cx="2867297" cy="369332"/>
                  </a:xfrm>
                  <a:prstGeom prst="rect">
                    <a:avLst/>
                  </a:prstGeom>
                  <a:noFill/>
                </p:spPr>
                <p:txBody>
                  <a:bodyPr wrap="square" rtlCol="0">
                    <a:spAutoFit/>
                  </a:bodyPr>
                  <a:lstStyle/>
                  <a:p>
                    <a:r>
                      <a:rPr lang="en-US" b="1" dirty="0"/>
                      <a:t>Request Amount</a:t>
                    </a:r>
                  </a:p>
                </p:txBody>
              </p:sp>
              <p:sp>
                <p:nvSpPr>
                  <p:cNvPr id="29" name="TextBox 28"/>
                  <p:cNvSpPr txBox="1"/>
                  <p:nvPr/>
                </p:nvSpPr>
                <p:spPr>
                  <a:xfrm>
                    <a:off x="2121626" y="5274149"/>
                    <a:ext cx="2867297" cy="369332"/>
                  </a:xfrm>
                  <a:prstGeom prst="rect">
                    <a:avLst/>
                  </a:prstGeom>
                  <a:noFill/>
                </p:spPr>
                <p:txBody>
                  <a:bodyPr wrap="square" rtlCol="0">
                    <a:spAutoFit/>
                  </a:bodyPr>
                  <a:lstStyle/>
                  <a:p>
                    <a:r>
                      <a:rPr lang="en-US" b="1" dirty="0"/>
                      <a:t>Enter Amount</a:t>
                    </a:r>
                  </a:p>
                </p:txBody>
              </p:sp>
              <p:cxnSp>
                <p:nvCxnSpPr>
                  <p:cNvPr id="30" name="Straight Arrow Connector 29"/>
                  <p:cNvCxnSpPr/>
                  <p:nvPr/>
                </p:nvCxnSpPr>
                <p:spPr>
                  <a:xfrm>
                    <a:off x="2129246" y="5625927"/>
                    <a:ext cx="27170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cxnSp>
            <p:nvCxnSpPr>
              <p:cNvPr id="40" name="Straight Arrow Connector 39"/>
              <p:cNvCxnSpPr/>
              <p:nvPr/>
            </p:nvCxnSpPr>
            <p:spPr>
              <a:xfrm flipH="1">
                <a:off x="2261326" y="5513144"/>
                <a:ext cx="27170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TextBox 41"/>
              <p:cNvSpPr txBox="1"/>
              <p:nvPr/>
            </p:nvSpPr>
            <p:spPr>
              <a:xfrm>
                <a:off x="2414817" y="4925343"/>
                <a:ext cx="3630022" cy="646331"/>
              </a:xfrm>
              <a:prstGeom prst="rect">
                <a:avLst/>
              </a:prstGeom>
              <a:noFill/>
            </p:spPr>
            <p:txBody>
              <a:bodyPr wrap="square" rtlCol="0">
                <a:spAutoFit/>
              </a:bodyPr>
              <a:lstStyle/>
              <a:p>
                <a:r>
                  <a:rPr lang="en-US" b="1" dirty="0"/>
                  <a:t>Dispense Cash or </a:t>
                </a:r>
              </a:p>
              <a:p>
                <a:r>
                  <a:rPr lang="en-US" b="1" dirty="0"/>
                  <a:t>Confirm </a:t>
                </a:r>
                <a:r>
                  <a:rPr lang="en-US" b="1" dirty="0" err="1"/>
                  <a:t>Deposite</a:t>
                </a:r>
                <a:endParaRPr lang="en-US" b="1" dirty="0"/>
              </a:p>
            </p:txBody>
          </p:sp>
          <p:sp>
            <p:nvSpPr>
              <p:cNvPr id="43" name="TextBox 42"/>
              <p:cNvSpPr txBox="1"/>
              <p:nvPr/>
            </p:nvSpPr>
            <p:spPr>
              <a:xfrm>
                <a:off x="3034214" y="5514242"/>
                <a:ext cx="2312125" cy="369332"/>
              </a:xfrm>
              <a:prstGeom prst="rect">
                <a:avLst/>
              </a:prstGeom>
              <a:noFill/>
            </p:spPr>
            <p:txBody>
              <a:bodyPr wrap="square" rtlCol="0">
                <a:spAutoFit/>
              </a:bodyPr>
              <a:lstStyle/>
              <a:p>
                <a:r>
                  <a:rPr lang="en-US" b="1" dirty="0"/>
                  <a:t>Return Card</a:t>
                </a:r>
              </a:p>
            </p:txBody>
          </p:sp>
          <p:cxnSp>
            <p:nvCxnSpPr>
              <p:cNvPr id="45" name="Straight Arrow Connector 44"/>
              <p:cNvCxnSpPr/>
              <p:nvPr/>
            </p:nvCxnSpPr>
            <p:spPr>
              <a:xfrm flipH="1">
                <a:off x="2276567" y="5858067"/>
                <a:ext cx="27170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pSp>
    </p:spTree>
    <p:extLst>
      <p:ext uri="{BB962C8B-B14F-4D97-AF65-F5344CB8AC3E}">
        <p14:creationId xmlns:p14="http://schemas.microsoft.com/office/powerpoint/2010/main" val="952009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11175"/>
          </a:xfrm>
          <a:solidFill>
            <a:schemeClr val="accent1">
              <a:lumMod val="75000"/>
            </a:schemeClr>
          </a:solidFill>
        </p:spPr>
        <p:txBody>
          <a:bodyPr>
            <a:normAutofit/>
          </a:bodyPr>
          <a:lstStyle/>
          <a:p>
            <a:r>
              <a:rPr lang="en-US" sz="2800" dirty="0">
                <a:latin typeface="Arial" panose="020B0604020202020204" pitchFamily="34" charset="0"/>
                <a:cs typeface="Arial" panose="020B0604020202020204" pitchFamily="34" charset="0"/>
              </a:rPr>
              <a:t>Why ATM Machine use 4 Character PIN code?</a:t>
            </a:r>
          </a:p>
        </p:txBody>
      </p:sp>
      <p:sp>
        <p:nvSpPr>
          <p:cNvPr id="3" name="Content Placeholder 2"/>
          <p:cNvSpPr>
            <a:spLocks noGrp="1"/>
          </p:cNvSpPr>
          <p:nvPr>
            <p:ph idx="1"/>
          </p:nvPr>
        </p:nvSpPr>
        <p:spPr>
          <a:xfrm>
            <a:off x="838200" y="2546647"/>
            <a:ext cx="10515600" cy="2606467"/>
          </a:xfrm>
        </p:spPr>
        <p:txBody>
          <a:bodyPr>
            <a:normAutofit fontScale="70000" lnSpcReduction="20000"/>
          </a:bodyPr>
          <a:lstStyle/>
          <a:p>
            <a:pPr algn="ctr">
              <a:lnSpc>
                <a:spcPts val="2400"/>
              </a:lnSpc>
              <a:buNone/>
            </a:pPr>
            <a:r>
              <a:rPr lang="LID0" sz="2600" b="1" i="0" dirty="0">
                <a:solidFill>
                  <a:srgbClr val="242424"/>
                </a:solidFill>
                <a:effectLst/>
                <a:latin typeface="source-serif-pro"/>
              </a:rPr>
              <a:t>History of ATM</a:t>
            </a:r>
          </a:p>
          <a:p>
            <a:pPr algn="l">
              <a:lnSpc>
                <a:spcPts val="2400"/>
              </a:lnSpc>
              <a:buNone/>
            </a:pPr>
            <a:endParaRPr lang="LID0" sz="1600" dirty="0">
              <a:solidFill>
                <a:srgbClr val="242424"/>
              </a:solidFill>
              <a:latin typeface="source-serif-pro"/>
            </a:endParaRPr>
          </a:p>
          <a:p>
            <a:pPr algn="l">
              <a:lnSpc>
                <a:spcPts val="2400"/>
              </a:lnSpc>
              <a:buNone/>
            </a:pPr>
            <a:r>
              <a:rPr lang="LID0" sz="2300" b="0" i="0" dirty="0">
                <a:solidFill>
                  <a:srgbClr val="242424"/>
                </a:solidFill>
                <a:effectLst/>
                <a:latin typeface="source-serif-pro"/>
              </a:rPr>
              <a:t>      </a:t>
            </a:r>
            <a:r>
              <a:rPr lang="LID1033" sz="2300" b="0" i="0" dirty="0">
                <a:solidFill>
                  <a:srgbClr val="242424"/>
                </a:solidFill>
                <a:effectLst/>
                <a:latin typeface="source-serif-pro"/>
              </a:rPr>
              <a:t>The invention of the Personal Identification Number (PIN) is credited to James Goodfellow in the 1960s, a time when the concept of automated banking was taking its first steps. Goodfellow’s invention, which he patented, was a cornerstone in developing automated teller machines (ATMs). The choice of four digits was not accidental but a thoughtful consideration of human memory constraints and the technological landscape of the time.</a:t>
            </a:r>
          </a:p>
          <a:p>
            <a:pPr>
              <a:buNone/>
            </a:pPr>
            <a:br>
              <a:rPr lang="LID1033" sz="1600" dirty="0"/>
            </a:b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3498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FE8D-C7BD-47F1-378A-F2715C418681}"/>
              </a:ext>
            </a:extLst>
          </p:cNvPr>
          <p:cNvSpPr>
            <a:spLocks noGrp="1"/>
          </p:cNvSpPr>
          <p:nvPr>
            <p:ph type="title"/>
          </p:nvPr>
        </p:nvSpPr>
        <p:spPr>
          <a:xfrm>
            <a:off x="838200" y="365125"/>
            <a:ext cx="10515600" cy="511175"/>
          </a:xfrm>
        </p:spPr>
        <p:txBody>
          <a:bodyPr>
            <a:normAutofit fontScale="90000"/>
          </a:bodyPr>
          <a:lstStyle/>
          <a:p>
            <a:endParaRPr lang="LID1033" dirty="0"/>
          </a:p>
        </p:txBody>
      </p:sp>
      <p:sp>
        <p:nvSpPr>
          <p:cNvPr id="3" name="Content Placeholder 2">
            <a:extLst>
              <a:ext uri="{FF2B5EF4-FFF2-40B4-BE49-F238E27FC236}">
                <a16:creationId xmlns:a16="http://schemas.microsoft.com/office/drawing/2014/main" id="{AA4A18AE-1845-0438-04E2-494C06E6E1A8}"/>
              </a:ext>
            </a:extLst>
          </p:cNvPr>
          <p:cNvSpPr>
            <a:spLocks noGrp="1"/>
          </p:cNvSpPr>
          <p:nvPr>
            <p:ph idx="1"/>
          </p:nvPr>
        </p:nvSpPr>
        <p:spPr/>
        <p:txBody>
          <a:bodyPr/>
          <a:lstStyle/>
          <a:p>
            <a:pPr>
              <a:lnSpc>
                <a:spcPts val="2400"/>
              </a:lnSpc>
              <a:buNone/>
            </a:pPr>
            <a:r>
              <a:rPr lang="LID0" sz="1600" dirty="0">
                <a:solidFill>
                  <a:srgbClr val="242424"/>
                </a:solidFill>
                <a:latin typeface="source-serif-pro"/>
              </a:rPr>
              <a:t>     </a:t>
            </a:r>
          </a:p>
          <a:p>
            <a:pPr algn="ctr">
              <a:lnSpc>
                <a:spcPts val="2400"/>
              </a:lnSpc>
              <a:buNone/>
            </a:pPr>
            <a:r>
              <a:rPr lang="LID0" sz="2400" b="1" dirty="0">
                <a:solidFill>
                  <a:srgbClr val="242424"/>
                </a:solidFill>
                <a:latin typeface="source-serif-pro"/>
              </a:rPr>
              <a:t>The Psychology of Memory</a:t>
            </a:r>
            <a:endParaRPr lang="LID0" sz="1600" b="1" dirty="0">
              <a:solidFill>
                <a:srgbClr val="242424"/>
              </a:solidFill>
              <a:latin typeface="source-serif-pro"/>
            </a:endParaRPr>
          </a:p>
          <a:p>
            <a:pPr>
              <a:lnSpc>
                <a:spcPts val="2400"/>
              </a:lnSpc>
              <a:buNone/>
            </a:pPr>
            <a:endParaRPr lang="LID0" sz="1600" dirty="0">
              <a:solidFill>
                <a:srgbClr val="242424"/>
              </a:solidFill>
              <a:latin typeface="source-serif-pro"/>
            </a:endParaRPr>
          </a:p>
          <a:p>
            <a:pPr>
              <a:lnSpc>
                <a:spcPts val="2400"/>
              </a:lnSpc>
              <a:buNone/>
            </a:pPr>
            <a:r>
              <a:rPr lang="LID0" sz="1600" dirty="0">
                <a:solidFill>
                  <a:srgbClr val="242424"/>
                </a:solidFill>
                <a:latin typeface="source-serif-pro"/>
              </a:rPr>
              <a:t>     </a:t>
            </a:r>
            <a:r>
              <a:rPr lang="LID1033" sz="1600" dirty="0">
                <a:solidFill>
                  <a:srgbClr val="242424"/>
                </a:solidFill>
                <a:latin typeface="source-serif-pro"/>
              </a:rPr>
              <a:t>At the heart of the four-digit PIN’s adoption is the psychology of memory. PsychologistPlus or</a:t>
            </a:r>
            <a:r>
              <a:rPr lang="LID1033" dirty="0">
                <a:solidFill>
                  <a:srgbClr val="242424"/>
                </a:solidFill>
                <a:latin typeface="source-serif-pro"/>
              </a:rPr>
              <a:t> </a:t>
            </a:r>
            <a:r>
              <a:rPr lang="LID1033" sz="1600" dirty="0">
                <a:solidFill>
                  <a:srgbClr val="242424"/>
                </a:solidFill>
                <a:latin typeface="source-serif-pro"/>
              </a:rPr>
              <a:t>Minus Two,” posited that the average human can hold between five to nine chunks of information in short-term memory. A four-digit code falls comfortably within this range, making it sufficiently complex to deter  George A. Miller, in his influential paper “The Magical Number Seven, random guessing while remaining easy enough for individuals to remember without resorting to written reminders, which could compromise security.</a:t>
            </a:r>
          </a:p>
          <a:p>
            <a:pPr>
              <a:buNone/>
            </a:pPr>
            <a:br>
              <a:rPr lang="LID1033" dirty="0"/>
            </a:br>
            <a:endParaRPr lang="LID1033" dirty="0"/>
          </a:p>
        </p:txBody>
      </p:sp>
      <p:sp>
        <p:nvSpPr>
          <p:cNvPr id="4" name="Title 1">
            <a:extLst>
              <a:ext uri="{FF2B5EF4-FFF2-40B4-BE49-F238E27FC236}">
                <a16:creationId xmlns:a16="http://schemas.microsoft.com/office/drawing/2014/main" id="{CA05D049-E845-A595-8085-39AAAC09ACF3}"/>
              </a:ext>
            </a:extLst>
          </p:cNvPr>
          <p:cNvSpPr txBox="1">
            <a:spLocks/>
          </p:cNvSpPr>
          <p:nvPr/>
        </p:nvSpPr>
        <p:spPr>
          <a:xfrm>
            <a:off x="838200" y="365125"/>
            <a:ext cx="10515600" cy="511175"/>
          </a:xfrm>
          <a:prstGeom prst="rect">
            <a:avLst/>
          </a:prstGeom>
          <a:solidFill>
            <a:schemeClr val="accent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latin typeface="Arial" panose="020B0604020202020204" pitchFamily="34" charset="0"/>
                <a:cs typeface="Arial" panose="020B0604020202020204" pitchFamily="34" charset="0"/>
              </a:rPr>
              <a:t>Why ATM Machine use 4 Character PIN code?</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5097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0ABFE-E86E-A022-5AF2-B69FDDE9DE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CC6437-E84E-F95A-ED20-F2169B5B33D4}"/>
              </a:ext>
            </a:extLst>
          </p:cNvPr>
          <p:cNvSpPr>
            <a:spLocks noGrp="1"/>
          </p:cNvSpPr>
          <p:nvPr>
            <p:ph type="title"/>
          </p:nvPr>
        </p:nvSpPr>
        <p:spPr>
          <a:xfrm>
            <a:off x="838200" y="365125"/>
            <a:ext cx="10515600" cy="511175"/>
          </a:xfrm>
        </p:spPr>
        <p:txBody>
          <a:bodyPr>
            <a:normAutofit fontScale="90000"/>
          </a:bodyPr>
          <a:lstStyle/>
          <a:p>
            <a:endParaRPr lang="LID1033" dirty="0"/>
          </a:p>
        </p:txBody>
      </p:sp>
      <p:sp>
        <p:nvSpPr>
          <p:cNvPr id="3" name="Content Placeholder 2">
            <a:extLst>
              <a:ext uri="{FF2B5EF4-FFF2-40B4-BE49-F238E27FC236}">
                <a16:creationId xmlns:a16="http://schemas.microsoft.com/office/drawing/2014/main" id="{D2D47124-8C13-1D7E-2E68-C801FEFB1468}"/>
              </a:ext>
            </a:extLst>
          </p:cNvPr>
          <p:cNvSpPr>
            <a:spLocks noGrp="1"/>
          </p:cNvSpPr>
          <p:nvPr>
            <p:ph idx="1"/>
          </p:nvPr>
        </p:nvSpPr>
        <p:spPr/>
        <p:txBody>
          <a:bodyPr>
            <a:normAutofit lnSpcReduction="10000"/>
          </a:bodyPr>
          <a:lstStyle/>
          <a:p>
            <a:pPr>
              <a:lnSpc>
                <a:spcPts val="2400"/>
              </a:lnSpc>
              <a:buNone/>
            </a:pPr>
            <a:r>
              <a:rPr lang="LID0" sz="2400" dirty="0">
                <a:solidFill>
                  <a:srgbClr val="242424"/>
                </a:solidFill>
                <a:latin typeface="source-serif-pro"/>
              </a:rPr>
              <a:t>     </a:t>
            </a:r>
          </a:p>
          <a:p>
            <a:pPr algn="ctr">
              <a:lnSpc>
                <a:spcPts val="2400"/>
              </a:lnSpc>
              <a:buNone/>
            </a:pPr>
            <a:r>
              <a:rPr lang="LID1033" sz="2400" b="1" i="0" dirty="0">
                <a:solidFill>
                  <a:srgbClr val="242424"/>
                </a:solidFill>
                <a:effectLst/>
                <a:latin typeface="source-serif-pro"/>
              </a:rPr>
              <a:t>Balancing Security and Convenience</a:t>
            </a:r>
            <a:endParaRPr lang="LID1033" sz="2400" b="0" i="0" dirty="0">
              <a:solidFill>
                <a:srgbClr val="242424"/>
              </a:solidFill>
              <a:effectLst/>
              <a:latin typeface="source-serif-pro"/>
            </a:endParaRPr>
          </a:p>
          <a:p>
            <a:pPr>
              <a:buNone/>
            </a:pPr>
            <a:endParaRPr lang="LID0" sz="2400" dirty="0">
              <a:solidFill>
                <a:srgbClr val="242424"/>
              </a:solidFill>
              <a:latin typeface="source-serif-pro"/>
            </a:endParaRPr>
          </a:p>
          <a:p>
            <a:pPr algn="l">
              <a:lnSpc>
                <a:spcPts val="2400"/>
              </a:lnSpc>
              <a:buNone/>
            </a:pPr>
            <a:r>
              <a:rPr lang="LID0" sz="1600" b="0" i="0" dirty="0">
                <a:solidFill>
                  <a:srgbClr val="242424"/>
                </a:solidFill>
                <a:effectLst/>
                <a:latin typeface="source-serif-pro"/>
              </a:rPr>
              <a:t>     </a:t>
            </a:r>
            <a:r>
              <a:rPr lang="LID1033" sz="1600" b="0" i="0" dirty="0">
                <a:solidFill>
                  <a:srgbClr val="242424"/>
                </a:solidFill>
                <a:effectLst/>
                <a:latin typeface="source-serif-pro"/>
              </a:rPr>
              <a:t>The four-digit format offers a balance between security and user convenience. With 10,000 possible combinations (0000 to 9999), it provides a baseline level of security that, when combined with other banking safeguards, helps protect users from fraud. However, this balance is always under scrutiny, as advancements in technology and techniques used by fraudsters require continuous evolution in security measures.</a:t>
            </a:r>
          </a:p>
          <a:p>
            <a:pPr>
              <a:buNone/>
            </a:pPr>
            <a:br>
              <a:rPr lang="LID1033" sz="1600" dirty="0"/>
            </a:br>
            <a:endParaRPr lang="LID1033" sz="2400" dirty="0">
              <a:solidFill>
                <a:srgbClr val="242424"/>
              </a:solidFill>
              <a:latin typeface="source-serif-pro"/>
            </a:endParaRPr>
          </a:p>
          <a:p>
            <a:pPr>
              <a:buNone/>
            </a:pPr>
            <a:br>
              <a:rPr lang="LID1033" sz="4000" dirty="0"/>
            </a:br>
            <a:endParaRPr lang="LID1033" sz="4000" dirty="0"/>
          </a:p>
        </p:txBody>
      </p:sp>
      <p:sp>
        <p:nvSpPr>
          <p:cNvPr id="4" name="Title 1">
            <a:extLst>
              <a:ext uri="{FF2B5EF4-FFF2-40B4-BE49-F238E27FC236}">
                <a16:creationId xmlns:a16="http://schemas.microsoft.com/office/drawing/2014/main" id="{928563CC-CB1E-381A-1894-1AA67FAE0785}"/>
              </a:ext>
            </a:extLst>
          </p:cNvPr>
          <p:cNvSpPr txBox="1">
            <a:spLocks/>
          </p:cNvSpPr>
          <p:nvPr/>
        </p:nvSpPr>
        <p:spPr>
          <a:xfrm>
            <a:off x="838200" y="365125"/>
            <a:ext cx="10515600" cy="511175"/>
          </a:xfrm>
          <a:prstGeom prst="rect">
            <a:avLst/>
          </a:prstGeom>
          <a:solidFill>
            <a:schemeClr val="accent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latin typeface="Arial" panose="020B0604020202020204" pitchFamily="34" charset="0"/>
                <a:cs typeface="Arial" panose="020B0604020202020204" pitchFamily="34" charset="0"/>
              </a:rPr>
              <a:t>Why ATM Machine use 4 Character PIN code?</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5121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DC6D5-6CD7-DFC9-6D32-D14E9014D9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31DBF9-541C-03CD-B3AE-81483FFB4A1B}"/>
              </a:ext>
            </a:extLst>
          </p:cNvPr>
          <p:cNvSpPr>
            <a:spLocks noGrp="1"/>
          </p:cNvSpPr>
          <p:nvPr>
            <p:ph type="title"/>
          </p:nvPr>
        </p:nvSpPr>
        <p:spPr>
          <a:xfrm>
            <a:off x="838200" y="365125"/>
            <a:ext cx="10515600" cy="511175"/>
          </a:xfrm>
        </p:spPr>
        <p:txBody>
          <a:bodyPr>
            <a:normAutofit fontScale="90000"/>
          </a:bodyPr>
          <a:lstStyle/>
          <a:p>
            <a:endParaRPr lang="LID1033" dirty="0"/>
          </a:p>
        </p:txBody>
      </p:sp>
      <p:sp>
        <p:nvSpPr>
          <p:cNvPr id="3" name="Content Placeholder 2">
            <a:extLst>
              <a:ext uri="{FF2B5EF4-FFF2-40B4-BE49-F238E27FC236}">
                <a16:creationId xmlns:a16="http://schemas.microsoft.com/office/drawing/2014/main" id="{C6E884F5-848A-8ECF-DD00-3E989C9FB84D}"/>
              </a:ext>
            </a:extLst>
          </p:cNvPr>
          <p:cNvSpPr>
            <a:spLocks noGrp="1"/>
          </p:cNvSpPr>
          <p:nvPr>
            <p:ph idx="1"/>
          </p:nvPr>
        </p:nvSpPr>
        <p:spPr/>
        <p:txBody>
          <a:bodyPr>
            <a:normAutofit fontScale="62500" lnSpcReduction="20000"/>
          </a:bodyPr>
          <a:lstStyle/>
          <a:p>
            <a:pPr>
              <a:lnSpc>
                <a:spcPts val="2400"/>
              </a:lnSpc>
              <a:buNone/>
            </a:pPr>
            <a:r>
              <a:rPr lang="LID0" sz="2400" dirty="0">
                <a:solidFill>
                  <a:srgbClr val="242424"/>
                </a:solidFill>
                <a:latin typeface="source-serif-pro"/>
              </a:rPr>
              <a:t>     </a:t>
            </a:r>
          </a:p>
          <a:p>
            <a:pPr algn="ctr">
              <a:lnSpc>
                <a:spcPts val="2400"/>
              </a:lnSpc>
              <a:buNone/>
            </a:pPr>
            <a:r>
              <a:rPr lang="LID1033" sz="3800" b="1" dirty="0">
                <a:solidFill>
                  <a:srgbClr val="242424"/>
                </a:solidFill>
                <a:latin typeface="source-serif-pro"/>
              </a:rPr>
              <a:t>The Technological Legacy</a:t>
            </a:r>
          </a:p>
          <a:p>
            <a:pPr algn="l">
              <a:lnSpc>
                <a:spcPts val="2400"/>
              </a:lnSpc>
              <a:buNone/>
            </a:pPr>
            <a:br>
              <a:rPr lang="LID1033" sz="1600" dirty="0"/>
            </a:br>
            <a:r>
              <a:rPr lang="LID1033" sz="2100" dirty="0">
                <a:solidFill>
                  <a:srgbClr val="242424"/>
                </a:solidFill>
                <a:latin typeface="source-serif-pro"/>
              </a:rPr>
              <a:t>The initial technological limitations also played a role in the standardization of the four-digit PIN. Early computing systems had restricted processing power and storage </a:t>
            </a:r>
            <a:r>
              <a:rPr lang="LID1033" sz="2300" dirty="0">
                <a:solidFill>
                  <a:srgbClr val="242424"/>
                </a:solidFill>
                <a:latin typeface="source-serif-pro"/>
              </a:rPr>
              <a:t>capacity</a:t>
            </a:r>
            <a:r>
              <a:rPr lang="LID1033" sz="2100" dirty="0">
                <a:solidFill>
                  <a:srgbClr val="242424"/>
                </a:solidFill>
                <a:latin typeface="source-serif-pro"/>
              </a:rPr>
              <a:t>. </a:t>
            </a:r>
            <a:r>
              <a:rPr lang="LID1033" sz="2300" dirty="0">
                <a:solidFill>
                  <a:srgbClr val="242424"/>
                </a:solidFill>
                <a:latin typeface="source-serif-pro"/>
              </a:rPr>
              <a:t>A four-digit code was a practical choice, reducing the computational load on these nascent systems while ensuring a smooth user experience. This standardization has endured, becoming a deeply ingrained aspect of ATM design and user interaction worldwide.</a:t>
            </a:r>
          </a:p>
          <a:p>
            <a:pPr>
              <a:buNone/>
            </a:pPr>
            <a:br>
              <a:rPr lang="LID1033" sz="1600" dirty="0"/>
            </a:br>
            <a:endParaRPr lang="LID0" sz="2400" dirty="0">
              <a:solidFill>
                <a:srgbClr val="242424"/>
              </a:solidFill>
              <a:latin typeface="source-serif-pro"/>
            </a:endParaRPr>
          </a:p>
          <a:p>
            <a:pPr algn="l">
              <a:lnSpc>
                <a:spcPts val="2400"/>
              </a:lnSpc>
              <a:buNone/>
            </a:pPr>
            <a:r>
              <a:rPr lang="LID0" sz="1600" b="0" i="0" dirty="0">
                <a:solidFill>
                  <a:srgbClr val="242424"/>
                </a:solidFill>
                <a:effectLst/>
                <a:latin typeface="source-serif-pro"/>
              </a:rPr>
              <a:t>     </a:t>
            </a:r>
            <a:br>
              <a:rPr lang="LID1033" sz="1600" dirty="0"/>
            </a:br>
            <a:endParaRPr lang="LID1033" sz="2400" dirty="0">
              <a:solidFill>
                <a:srgbClr val="242424"/>
              </a:solidFill>
              <a:latin typeface="source-serif-pro"/>
            </a:endParaRPr>
          </a:p>
          <a:p>
            <a:pPr>
              <a:buNone/>
            </a:pPr>
            <a:br>
              <a:rPr lang="LID1033" sz="4000" dirty="0"/>
            </a:br>
            <a:endParaRPr lang="LID1033" sz="4000" dirty="0"/>
          </a:p>
        </p:txBody>
      </p:sp>
      <p:sp>
        <p:nvSpPr>
          <p:cNvPr id="4" name="Title 1">
            <a:extLst>
              <a:ext uri="{FF2B5EF4-FFF2-40B4-BE49-F238E27FC236}">
                <a16:creationId xmlns:a16="http://schemas.microsoft.com/office/drawing/2014/main" id="{3CBAB9AE-BCCC-909C-55EF-8DA82BFE3B6D}"/>
              </a:ext>
            </a:extLst>
          </p:cNvPr>
          <p:cNvSpPr txBox="1">
            <a:spLocks/>
          </p:cNvSpPr>
          <p:nvPr/>
        </p:nvSpPr>
        <p:spPr>
          <a:xfrm>
            <a:off x="838200" y="365125"/>
            <a:ext cx="10515600" cy="511175"/>
          </a:xfrm>
          <a:prstGeom prst="rect">
            <a:avLst/>
          </a:prstGeom>
          <a:solidFill>
            <a:schemeClr val="accent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latin typeface="Arial" panose="020B0604020202020204" pitchFamily="34" charset="0"/>
                <a:cs typeface="Arial" panose="020B0604020202020204" pitchFamily="34" charset="0"/>
              </a:rPr>
              <a:t>Why ATM Machine use 4 Character PIN code?</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2708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432B90-0829-2A47-69AA-E79AB096C0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F95171-6FA0-FB28-C15A-60119D48044D}"/>
              </a:ext>
            </a:extLst>
          </p:cNvPr>
          <p:cNvSpPr>
            <a:spLocks noGrp="1"/>
          </p:cNvSpPr>
          <p:nvPr>
            <p:ph type="title"/>
          </p:nvPr>
        </p:nvSpPr>
        <p:spPr>
          <a:xfrm>
            <a:off x="838200" y="365125"/>
            <a:ext cx="10515600" cy="511175"/>
          </a:xfrm>
        </p:spPr>
        <p:txBody>
          <a:bodyPr>
            <a:normAutofit fontScale="90000"/>
          </a:bodyPr>
          <a:lstStyle/>
          <a:p>
            <a:endParaRPr lang="LID1033" dirty="0"/>
          </a:p>
        </p:txBody>
      </p:sp>
      <p:sp>
        <p:nvSpPr>
          <p:cNvPr id="3" name="Content Placeholder 2">
            <a:extLst>
              <a:ext uri="{FF2B5EF4-FFF2-40B4-BE49-F238E27FC236}">
                <a16:creationId xmlns:a16="http://schemas.microsoft.com/office/drawing/2014/main" id="{B9D1EB18-EC1C-AAC2-BAF5-3824C0CA4FBE}"/>
              </a:ext>
            </a:extLst>
          </p:cNvPr>
          <p:cNvSpPr>
            <a:spLocks noGrp="1"/>
          </p:cNvSpPr>
          <p:nvPr>
            <p:ph idx="1"/>
          </p:nvPr>
        </p:nvSpPr>
        <p:spPr/>
        <p:txBody>
          <a:bodyPr>
            <a:normAutofit fontScale="32500" lnSpcReduction="20000"/>
          </a:bodyPr>
          <a:lstStyle/>
          <a:p>
            <a:pPr>
              <a:lnSpc>
                <a:spcPts val="2400"/>
              </a:lnSpc>
              <a:buNone/>
            </a:pPr>
            <a:r>
              <a:rPr lang="LID0" sz="2400" dirty="0">
                <a:solidFill>
                  <a:srgbClr val="242424"/>
                </a:solidFill>
                <a:latin typeface="source-serif-pro"/>
              </a:rPr>
              <a:t>     </a:t>
            </a:r>
          </a:p>
          <a:p>
            <a:pPr algn="ctr">
              <a:lnSpc>
                <a:spcPts val="2400"/>
              </a:lnSpc>
              <a:buNone/>
            </a:pPr>
            <a:r>
              <a:rPr lang="LID1033" sz="9600" b="1" i="0" dirty="0">
                <a:solidFill>
                  <a:srgbClr val="242424"/>
                </a:solidFill>
                <a:effectLst/>
                <a:latin typeface="source-serif-pro"/>
              </a:rPr>
              <a:t>The Future of PIN Security</a:t>
            </a:r>
          </a:p>
          <a:p>
            <a:pPr>
              <a:buNone/>
            </a:pPr>
            <a:br>
              <a:rPr lang="LID1033" sz="5600" dirty="0"/>
            </a:br>
            <a:endParaRPr lang="LID1033" sz="7200" b="1" dirty="0">
              <a:solidFill>
                <a:srgbClr val="242424"/>
              </a:solidFill>
              <a:latin typeface="source-serif-pro"/>
            </a:endParaRPr>
          </a:p>
          <a:p>
            <a:pPr algn="l">
              <a:lnSpc>
                <a:spcPts val="2400"/>
              </a:lnSpc>
              <a:buNone/>
            </a:pPr>
            <a:r>
              <a:rPr lang="LID0" sz="4800" b="0" i="0" dirty="0">
                <a:solidFill>
                  <a:srgbClr val="242424"/>
                </a:solidFill>
                <a:effectLst/>
                <a:latin typeface="source-serif-pro"/>
              </a:rPr>
              <a:t>      </a:t>
            </a:r>
            <a:r>
              <a:rPr lang="LID1033" sz="4800" b="0" i="0" dirty="0">
                <a:solidFill>
                  <a:srgbClr val="242424"/>
                </a:solidFill>
                <a:effectLst/>
                <a:latin typeface="source-serif-pro"/>
              </a:rPr>
              <a:t>As we venture into the future, the four-digit PIN remains a staple of financial security, albeit with enhancements and alternatives, such as biometric verification and multi-factor authentication, becoming increasingly prevalent. These advancements offer higher security levels but must continue to balance the ever-present trade-off between security and convenience.</a:t>
            </a:r>
          </a:p>
          <a:p>
            <a:pPr>
              <a:buNone/>
            </a:pPr>
            <a:br>
              <a:rPr lang="LID1033" sz="4800" dirty="0"/>
            </a:br>
            <a:br>
              <a:rPr lang="LID1033" sz="1600" dirty="0"/>
            </a:br>
            <a:endParaRPr lang="LID0" sz="2400" dirty="0">
              <a:solidFill>
                <a:srgbClr val="242424"/>
              </a:solidFill>
              <a:latin typeface="source-serif-pro"/>
            </a:endParaRPr>
          </a:p>
          <a:p>
            <a:pPr algn="l">
              <a:lnSpc>
                <a:spcPts val="2400"/>
              </a:lnSpc>
              <a:buNone/>
            </a:pPr>
            <a:r>
              <a:rPr lang="LID0" sz="1600" b="0" i="0" dirty="0">
                <a:solidFill>
                  <a:srgbClr val="242424"/>
                </a:solidFill>
                <a:effectLst/>
                <a:latin typeface="source-serif-pro"/>
              </a:rPr>
              <a:t>     </a:t>
            </a:r>
            <a:br>
              <a:rPr lang="LID1033" sz="1600" dirty="0"/>
            </a:br>
            <a:endParaRPr lang="LID1033" sz="2400" dirty="0">
              <a:solidFill>
                <a:srgbClr val="242424"/>
              </a:solidFill>
              <a:latin typeface="source-serif-pro"/>
            </a:endParaRPr>
          </a:p>
          <a:p>
            <a:pPr>
              <a:buNone/>
            </a:pPr>
            <a:br>
              <a:rPr lang="LID1033" sz="4000" dirty="0"/>
            </a:br>
            <a:endParaRPr lang="LID1033" sz="4000" dirty="0"/>
          </a:p>
        </p:txBody>
      </p:sp>
      <p:sp>
        <p:nvSpPr>
          <p:cNvPr id="4" name="Title 1">
            <a:extLst>
              <a:ext uri="{FF2B5EF4-FFF2-40B4-BE49-F238E27FC236}">
                <a16:creationId xmlns:a16="http://schemas.microsoft.com/office/drawing/2014/main" id="{B4A09F8D-BD83-A298-855A-EAD4982CFCF7}"/>
              </a:ext>
            </a:extLst>
          </p:cNvPr>
          <p:cNvSpPr txBox="1">
            <a:spLocks/>
          </p:cNvSpPr>
          <p:nvPr/>
        </p:nvSpPr>
        <p:spPr>
          <a:xfrm>
            <a:off x="838200" y="365125"/>
            <a:ext cx="10515600" cy="511175"/>
          </a:xfrm>
          <a:prstGeom prst="rect">
            <a:avLst/>
          </a:prstGeom>
          <a:solidFill>
            <a:schemeClr val="accent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latin typeface="Arial" panose="020B0604020202020204" pitchFamily="34" charset="0"/>
                <a:cs typeface="Arial" panose="020B0604020202020204" pitchFamily="34" charset="0"/>
              </a:rPr>
              <a:t>Why ATM Machine use 4 Character PIN code?</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1078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802A9-6E8C-AB93-C7D4-E6533BD819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64C2EC-4663-46AE-24D2-DC8A4CA9BE1D}"/>
              </a:ext>
            </a:extLst>
          </p:cNvPr>
          <p:cNvSpPr>
            <a:spLocks noGrp="1"/>
          </p:cNvSpPr>
          <p:nvPr>
            <p:ph type="title"/>
          </p:nvPr>
        </p:nvSpPr>
        <p:spPr>
          <a:xfrm>
            <a:off x="838200" y="365125"/>
            <a:ext cx="10515600" cy="511175"/>
          </a:xfrm>
        </p:spPr>
        <p:txBody>
          <a:bodyPr>
            <a:normAutofit fontScale="90000"/>
          </a:bodyPr>
          <a:lstStyle/>
          <a:p>
            <a:endParaRPr lang="LID1033" dirty="0"/>
          </a:p>
        </p:txBody>
      </p:sp>
      <p:sp>
        <p:nvSpPr>
          <p:cNvPr id="3" name="Content Placeholder 2">
            <a:extLst>
              <a:ext uri="{FF2B5EF4-FFF2-40B4-BE49-F238E27FC236}">
                <a16:creationId xmlns:a16="http://schemas.microsoft.com/office/drawing/2014/main" id="{6D2ACED1-E199-75BB-DE8B-DC3888DB586B}"/>
              </a:ext>
            </a:extLst>
          </p:cNvPr>
          <p:cNvSpPr>
            <a:spLocks noGrp="1"/>
          </p:cNvSpPr>
          <p:nvPr>
            <p:ph idx="1"/>
          </p:nvPr>
        </p:nvSpPr>
        <p:spPr/>
        <p:txBody>
          <a:bodyPr>
            <a:normAutofit fontScale="25000" lnSpcReduction="20000"/>
          </a:bodyPr>
          <a:lstStyle/>
          <a:p>
            <a:pPr>
              <a:lnSpc>
                <a:spcPts val="2400"/>
              </a:lnSpc>
              <a:buNone/>
            </a:pPr>
            <a:r>
              <a:rPr lang="LID0" sz="2400" dirty="0">
                <a:solidFill>
                  <a:srgbClr val="242424"/>
                </a:solidFill>
                <a:latin typeface="source-serif-pro"/>
              </a:rPr>
              <a:t>     </a:t>
            </a:r>
          </a:p>
          <a:p>
            <a:pPr algn="ctr">
              <a:lnSpc>
                <a:spcPts val="2400"/>
              </a:lnSpc>
              <a:buNone/>
            </a:pPr>
            <a:r>
              <a:rPr lang="LID1033" sz="9600" b="1" i="0" dirty="0">
                <a:solidFill>
                  <a:srgbClr val="242424"/>
                </a:solidFill>
                <a:effectLst/>
                <a:latin typeface="source-serif-pro"/>
              </a:rPr>
              <a:t>Wrap Up</a:t>
            </a:r>
          </a:p>
          <a:p>
            <a:pPr algn="l">
              <a:lnSpc>
                <a:spcPts val="2400"/>
              </a:lnSpc>
              <a:buNone/>
            </a:pPr>
            <a:br>
              <a:rPr lang="LID1033" sz="7200" dirty="0"/>
            </a:br>
            <a:br>
              <a:rPr lang="LID1033" sz="5600" dirty="0"/>
            </a:br>
            <a:r>
              <a:rPr lang="LID1033" sz="5400" b="0" i="0" dirty="0">
                <a:solidFill>
                  <a:srgbClr val="242424"/>
                </a:solidFill>
                <a:effectLst/>
                <a:latin typeface="source-serif-pro"/>
              </a:rPr>
              <a:t>The four-digit ATM PIN is a testament to the complex relationship between human cognitive capabilities, technological constraints, and the imperatives of security. It exemplifies how solutions born out of necessity can evolve into universal standards, embedding themselves into the fabric of daily life. As we interact with these gatekeepers of our financial fortresses, let’s pause to appreciate the blend of psychology, history, and technology that shapes our digital world.</a:t>
            </a:r>
          </a:p>
          <a:p>
            <a:pPr>
              <a:buNone/>
            </a:pPr>
            <a:br>
              <a:rPr lang="LID1033" sz="5400" b="0" i="0" dirty="0">
                <a:effectLst/>
                <a:latin typeface="medium-content-sans-serif-font"/>
              </a:rPr>
            </a:br>
            <a:endParaRPr lang="LID1033" sz="7200" b="1" dirty="0">
              <a:solidFill>
                <a:srgbClr val="242424"/>
              </a:solidFill>
              <a:latin typeface="source-serif-pro"/>
            </a:endParaRPr>
          </a:p>
          <a:p>
            <a:pPr algn="l">
              <a:lnSpc>
                <a:spcPts val="2400"/>
              </a:lnSpc>
              <a:buNone/>
            </a:pPr>
            <a:r>
              <a:rPr lang="LID0" sz="4800" b="0" i="0" dirty="0">
                <a:solidFill>
                  <a:srgbClr val="242424"/>
                </a:solidFill>
                <a:effectLst/>
                <a:latin typeface="source-serif-pro"/>
              </a:rPr>
              <a:t>    </a:t>
            </a:r>
            <a:endParaRPr lang="LID1033" sz="4800" b="0" i="0" dirty="0">
              <a:solidFill>
                <a:srgbClr val="242424"/>
              </a:solidFill>
              <a:effectLst/>
              <a:latin typeface="source-serif-pro"/>
            </a:endParaRPr>
          </a:p>
          <a:p>
            <a:pPr>
              <a:buNone/>
            </a:pPr>
            <a:br>
              <a:rPr lang="LID1033" sz="4800" dirty="0"/>
            </a:br>
            <a:br>
              <a:rPr lang="LID1033" sz="1600" dirty="0"/>
            </a:br>
            <a:endParaRPr lang="LID0" sz="2400" dirty="0">
              <a:solidFill>
                <a:srgbClr val="242424"/>
              </a:solidFill>
              <a:latin typeface="source-serif-pro"/>
            </a:endParaRPr>
          </a:p>
          <a:p>
            <a:pPr algn="l">
              <a:lnSpc>
                <a:spcPts val="2400"/>
              </a:lnSpc>
              <a:buNone/>
            </a:pPr>
            <a:r>
              <a:rPr lang="LID0" sz="1600" b="0" i="0" dirty="0">
                <a:solidFill>
                  <a:srgbClr val="242424"/>
                </a:solidFill>
                <a:effectLst/>
                <a:latin typeface="source-serif-pro"/>
              </a:rPr>
              <a:t>     </a:t>
            </a:r>
            <a:br>
              <a:rPr lang="LID1033" sz="1600" dirty="0"/>
            </a:br>
            <a:endParaRPr lang="LID1033" sz="2400" dirty="0">
              <a:solidFill>
                <a:srgbClr val="242424"/>
              </a:solidFill>
              <a:latin typeface="source-serif-pro"/>
            </a:endParaRPr>
          </a:p>
          <a:p>
            <a:pPr>
              <a:buNone/>
            </a:pPr>
            <a:br>
              <a:rPr lang="LID1033" sz="4000" dirty="0"/>
            </a:br>
            <a:endParaRPr lang="LID1033" sz="4000" dirty="0"/>
          </a:p>
        </p:txBody>
      </p:sp>
      <p:sp>
        <p:nvSpPr>
          <p:cNvPr id="4" name="Title 1">
            <a:extLst>
              <a:ext uri="{FF2B5EF4-FFF2-40B4-BE49-F238E27FC236}">
                <a16:creationId xmlns:a16="http://schemas.microsoft.com/office/drawing/2014/main" id="{C4201C06-81A4-2A45-5D41-078EEB71531B}"/>
              </a:ext>
            </a:extLst>
          </p:cNvPr>
          <p:cNvSpPr txBox="1">
            <a:spLocks/>
          </p:cNvSpPr>
          <p:nvPr/>
        </p:nvSpPr>
        <p:spPr>
          <a:xfrm>
            <a:off x="838200" y="365125"/>
            <a:ext cx="10515600" cy="511175"/>
          </a:xfrm>
          <a:prstGeom prst="rect">
            <a:avLst/>
          </a:prstGeom>
          <a:solidFill>
            <a:schemeClr val="accent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latin typeface="Arial" panose="020B0604020202020204" pitchFamily="34" charset="0"/>
                <a:cs typeface="Arial" panose="020B0604020202020204" pitchFamily="34" charset="0"/>
              </a:rPr>
              <a:t>Why ATM Machine use 4 Character PIN code?</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2764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53C7C-B691-9D38-70DD-52ADEC209D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0B70B8-6576-39A2-10A9-222FD7691744}"/>
              </a:ext>
            </a:extLst>
          </p:cNvPr>
          <p:cNvSpPr>
            <a:spLocks noGrp="1"/>
          </p:cNvSpPr>
          <p:nvPr>
            <p:ph type="title"/>
          </p:nvPr>
        </p:nvSpPr>
        <p:spPr>
          <a:xfrm>
            <a:off x="838200" y="365125"/>
            <a:ext cx="10515600" cy="511175"/>
          </a:xfrm>
        </p:spPr>
        <p:txBody>
          <a:bodyPr>
            <a:normAutofit fontScale="90000"/>
          </a:bodyPr>
          <a:lstStyle/>
          <a:p>
            <a:endParaRPr lang="LID1033" dirty="0"/>
          </a:p>
        </p:txBody>
      </p:sp>
      <p:sp>
        <p:nvSpPr>
          <p:cNvPr id="3" name="Content Placeholder 2">
            <a:extLst>
              <a:ext uri="{FF2B5EF4-FFF2-40B4-BE49-F238E27FC236}">
                <a16:creationId xmlns:a16="http://schemas.microsoft.com/office/drawing/2014/main" id="{79E5EB76-E360-755B-C781-63ECE2AFD7A2}"/>
              </a:ext>
            </a:extLst>
          </p:cNvPr>
          <p:cNvSpPr>
            <a:spLocks noGrp="1"/>
          </p:cNvSpPr>
          <p:nvPr>
            <p:ph idx="1"/>
          </p:nvPr>
        </p:nvSpPr>
        <p:spPr/>
        <p:txBody>
          <a:bodyPr>
            <a:normAutofit fontScale="40000" lnSpcReduction="20000"/>
          </a:bodyPr>
          <a:lstStyle/>
          <a:p>
            <a:pPr>
              <a:lnSpc>
                <a:spcPts val="2400"/>
              </a:lnSpc>
              <a:buNone/>
            </a:pPr>
            <a:r>
              <a:rPr lang="LID0" sz="2400" dirty="0">
                <a:solidFill>
                  <a:srgbClr val="242424"/>
                </a:solidFill>
                <a:latin typeface="source-serif-pro"/>
              </a:rPr>
              <a:t>     </a:t>
            </a:r>
          </a:p>
          <a:p>
            <a:pPr algn="ctr">
              <a:lnSpc>
                <a:spcPts val="2400"/>
              </a:lnSpc>
              <a:buNone/>
            </a:pPr>
            <a:r>
              <a:rPr lang="LID0" sz="6000" b="1" dirty="0">
                <a:solidFill>
                  <a:srgbClr val="242424"/>
                </a:solidFill>
                <a:latin typeface="source-serif-pro"/>
              </a:rPr>
              <a:t>Reference</a:t>
            </a:r>
            <a:endParaRPr lang="LID1033" sz="4400" b="1" i="0" dirty="0">
              <a:solidFill>
                <a:srgbClr val="242424"/>
              </a:solidFill>
              <a:effectLst/>
              <a:latin typeface="source-serif-pro"/>
            </a:endParaRPr>
          </a:p>
          <a:p>
            <a:pPr algn="l">
              <a:lnSpc>
                <a:spcPts val="2400"/>
              </a:lnSpc>
              <a:buNone/>
            </a:pPr>
            <a:br>
              <a:rPr lang="LID1033" sz="7200" dirty="0"/>
            </a:br>
            <a:br>
              <a:rPr lang="LID1033" sz="5400" b="0" i="0" dirty="0">
                <a:effectLst/>
                <a:latin typeface="medium-content-sans-serif-font"/>
              </a:rPr>
            </a:br>
            <a:r>
              <a:rPr lang="LID1033" sz="5400" b="0" i="0" dirty="0">
                <a:effectLst/>
                <a:latin typeface="medium-content-sans-serif-font"/>
              </a:rPr>
              <a:t>https://medium.com/@mybhatt/the-four-digit-code-the-secret-behind-atm-pins-cf8daed341e3</a:t>
            </a:r>
            <a:endParaRPr lang="LID1033" sz="7200" b="1" dirty="0">
              <a:solidFill>
                <a:srgbClr val="242424"/>
              </a:solidFill>
              <a:latin typeface="source-serif-pro"/>
            </a:endParaRPr>
          </a:p>
          <a:p>
            <a:pPr algn="l">
              <a:lnSpc>
                <a:spcPts val="2400"/>
              </a:lnSpc>
              <a:buNone/>
            </a:pPr>
            <a:r>
              <a:rPr lang="LID0" sz="4800" b="0" i="0" dirty="0">
                <a:solidFill>
                  <a:srgbClr val="242424"/>
                </a:solidFill>
                <a:effectLst/>
                <a:latin typeface="source-serif-pro"/>
              </a:rPr>
              <a:t>    </a:t>
            </a:r>
            <a:endParaRPr lang="LID1033" sz="4800" b="0" i="0" dirty="0">
              <a:solidFill>
                <a:srgbClr val="242424"/>
              </a:solidFill>
              <a:effectLst/>
              <a:latin typeface="source-serif-pro"/>
            </a:endParaRPr>
          </a:p>
          <a:p>
            <a:pPr>
              <a:buNone/>
            </a:pPr>
            <a:br>
              <a:rPr lang="LID1033" sz="4800" dirty="0"/>
            </a:br>
            <a:br>
              <a:rPr lang="LID1033" sz="1600" dirty="0"/>
            </a:br>
            <a:endParaRPr lang="LID0" sz="2400" dirty="0">
              <a:solidFill>
                <a:srgbClr val="242424"/>
              </a:solidFill>
              <a:latin typeface="source-serif-pro"/>
            </a:endParaRPr>
          </a:p>
          <a:p>
            <a:pPr algn="l">
              <a:lnSpc>
                <a:spcPts val="2400"/>
              </a:lnSpc>
              <a:buNone/>
            </a:pPr>
            <a:r>
              <a:rPr lang="LID0" sz="1600" b="0" i="0" dirty="0">
                <a:solidFill>
                  <a:srgbClr val="242424"/>
                </a:solidFill>
                <a:effectLst/>
                <a:latin typeface="source-serif-pro"/>
              </a:rPr>
              <a:t>     </a:t>
            </a:r>
            <a:br>
              <a:rPr lang="LID1033" sz="1600" dirty="0"/>
            </a:br>
            <a:endParaRPr lang="LID1033" sz="2400" dirty="0">
              <a:solidFill>
                <a:srgbClr val="242424"/>
              </a:solidFill>
              <a:latin typeface="source-serif-pro"/>
            </a:endParaRPr>
          </a:p>
          <a:p>
            <a:pPr>
              <a:buNone/>
            </a:pPr>
            <a:br>
              <a:rPr lang="LID1033" sz="4000" dirty="0"/>
            </a:br>
            <a:endParaRPr lang="LID1033" sz="4000" dirty="0"/>
          </a:p>
        </p:txBody>
      </p:sp>
      <p:sp>
        <p:nvSpPr>
          <p:cNvPr id="4" name="Title 1">
            <a:extLst>
              <a:ext uri="{FF2B5EF4-FFF2-40B4-BE49-F238E27FC236}">
                <a16:creationId xmlns:a16="http://schemas.microsoft.com/office/drawing/2014/main" id="{6E876BA8-8F4E-A3BE-09F6-531D2A40FF08}"/>
              </a:ext>
            </a:extLst>
          </p:cNvPr>
          <p:cNvSpPr txBox="1">
            <a:spLocks/>
          </p:cNvSpPr>
          <p:nvPr/>
        </p:nvSpPr>
        <p:spPr>
          <a:xfrm>
            <a:off x="838200" y="365125"/>
            <a:ext cx="10515600" cy="511175"/>
          </a:xfrm>
          <a:prstGeom prst="rect">
            <a:avLst/>
          </a:prstGeom>
          <a:solidFill>
            <a:schemeClr val="accent1">
              <a:lumMod val="75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latin typeface="Arial" panose="020B0604020202020204" pitchFamily="34" charset="0"/>
                <a:cs typeface="Arial" panose="020B0604020202020204" pitchFamily="34" charset="0"/>
              </a:rPr>
              <a:t>Why ATM Machine use 4 Character PIN code?</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5528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647</Words>
  <Application>Microsoft Office PowerPoint</Application>
  <PresentationFormat>Widescreen</PresentationFormat>
  <Paragraphs>75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medium-content-sans-serif-font</vt:lpstr>
      <vt:lpstr>source-serif-pro</vt:lpstr>
      <vt:lpstr>Office Theme</vt:lpstr>
      <vt:lpstr>  How ATM Machine Work &amp; Why ATM use 4 character PIN code?</vt:lpstr>
      <vt:lpstr>How ATM Machine Work?</vt:lpstr>
      <vt:lpstr>Why ATM Machine use 4 Character PIN code?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Kabul University  Information &amp; Communication Technology Faculty  Information Sience &amp; Engineering Department  How ATM Machine Work &amp; Why ATM use 4 character PIN code?</dc:title>
  <dc:creator>Safiullah Mahmoodi</dc:creator>
  <cp:lastModifiedBy>icti</cp:lastModifiedBy>
  <cp:revision>9</cp:revision>
  <dcterms:created xsi:type="dcterms:W3CDTF">2025-05-09T16:55:35Z</dcterms:created>
  <dcterms:modified xsi:type="dcterms:W3CDTF">2025-05-11T05:05:56Z</dcterms:modified>
</cp:coreProperties>
</file>