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9" r:id="rId7"/>
    <p:sldId id="270" r:id="rId8"/>
    <p:sldId id="271"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321" y="0"/>
            <a:ext cx="8825658" cy="1417318"/>
          </a:xfrm>
        </p:spPr>
        <p:txBody>
          <a:bodyPr/>
          <a:lstStyle/>
          <a:p>
            <a:pPr algn="ctr"/>
            <a:r>
              <a:rPr lang="en-US" sz="3200" dirty="0"/>
              <a:t>INSIDER CYBER SECURITY THREATS TO ORGANIZATION</a:t>
            </a:r>
          </a:p>
        </p:txBody>
      </p:sp>
      <p:sp>
        <p:nvSpPr>
          <p:cNvPr id="3" name="Subtitle 2"/>
          <p:cNvSpPr>
            <a:spLocks noGrp="1"/>
          </p:cNvSpPr>
          <p:nvPr>
            <p:ph type="subTitle" idx="1"/>
          </p:nvPr>
        </p:nvSpPr>
        <p:spPr>
          <a:xfrm>
            <a:off x="1154955" y="4777380"/>
            <a:ext cx="8825658" cy="1456366"/>
          </a:xfrm>
        </p:spPr>
        <p:txBody>
          <a:bodyPr>
            <a:normAutofit fontScale="92500" lnSpcReduction="20000"/>
          </a:bodyPr>
          <a:lstStyle/>
          <a:p>
            <a:r>
              <a:rPr lang="en-US" dirty="0" err="1" smtClean="0"/>
              <a:t>Safiullah</a:t>
            </a:r>
            <a:r>
              <a:rPr lang="en-US" dirty="0" smtClean="0"/>
              <a:t> </a:t>
            </a:r>
            <a:r>
              <a:rPr lang="en-US" dirty="0" err="1" smtClean="0"/>
              <a:t>Rehmani</a:t>
            </a:r>
            <a:r>
              <a:rPr lang="en-US" dirty="0" smtClean="0"/>
              <a:t> 12413</a:t>
            </a:r>
          </a:p>
          <a:p>
            <a:r>
              <a:rPr lang="en-US" dirty="0" err="1" smtClean="0"/>
              <a:t>Raameez</a:t>
            </a:r>
            <a:r>
              <a:rPr lang="en-US" dirty="0" smtClean="0"/>
              <a:t> </a:t>
            </a:r>
            <a:r>
              <a:rPr lang="en-US" dirty="0" err="1" smtClean="0"/>
              <a:t>hussain</a:t>
            </a:r>
            <a:r>
              <a:rPr lang="en-US" dirty="0" smtClean="0"/>
              <a:t> 8290</a:t>
            </a:r>
          </a:p>
          <a:p>
            <a:endParaRPr lang="en-US" dirty="0" smtClean="0"/>
          </a:p>
          <a:p>
            <a:r>
              <a:rPr lang="en-US" dirty="0" smtClean="0"/>
              <a:t>Submitted to </a:t>
            </a:r>
            <a:r>
              <a:rPr lang="en-US" dirty="0" err="1" smtClean="0"/>
              <a:t>Dr.Maaz</a:t>
            </a:r>
            <a:r>
              <a:rPr lang="en-US" dirty="0" smtClean="0"/>
              <a:t> Bin </a:t>
            </a:r>
            <a:r>
              <a:rPr lang="en-US" dirty="0" err="1" smtClean="0"/>
              <a:t>ahmed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278" y="1875304"/>
            <a:ext cx="6241347" cy="2441719"/>
          </a:xfrm>
          <a:prstGeom prst="rect">
            <a:avLst/>
          </a:prstGeom>
        </p:spPr>
      </p:pic>
    </p:spTree>
    <p:extLst>
      <p:ext uri="{BB962C8B-B14F-4D97-AF65-F5344CB8AC3E}">
        <p14:creationId xmlns:p14="http://schemas.microsoft.com/office/powerpoint/2010/main" val="2516705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INSIDER CATEGORIES:</a:t>
            </a:r>
            <a:endParaRPr lang="en-US" dirty="0"/>
          </a:p>
        </p:txBody>
      </p:sp>
      <p:sp>
        <p:nvSpPr>
          <p:cNvPr id="3" name="Content Placeholder 2"/>
          <p:cNvSpPr>
            <a:spLocks noGrp="1"/>
          </p:cNvSpPr>
          <p:nvPr>
            <p:ph idx="1"/>
          </p:nvPr>
        </p:nvSpPr>
        <p:spPr/>
        <p:txBody>
          <a:bodyPr>
            <a:normAutofit lnSpcReduction="10000"/>
          </a:bodyPr>
          <a:lstStyle/>
          <a:p>
            <a:r>
              <a:rPr lang="en-US" b="1" dirty="0"/>
              <a:t> Insider:</a:t>
            </a:r>
            <a:endParaRPr lang="en-US" dirty="0"/>
          </a:p>
          <a:p>
            <a:pPr marL="0" indent="0">
              <a:buNone/>
            </a:pPr>
            <a:endParaRPr lang="en-US" dirty="0"/>
          </a:p>
          <a:p>
            <a:r>
              <a:rPr lang="en-US" dirty="0"/>
              <a:t>an insider is any person from an organization who has an a authorized access to the resources of organization.</a:t>
            </a:r>
          </a:p>
          <a:p>
            <a:pPr marL="0" indent="0">
              <a:buNone/>
            </a:pPr>
            <a:r>
              <a:rPr lang="en-US" dirty="0"/>
              <a:t> </a:t>
            </a:r>
          </a:p>
          <a:p>
            <a:r>
              <a:rPr lang="en-US" b="1" dirty="0"/>
              <a:t>Insider Threats:</a:t>
            </a:r>
            <a:endParaRPr lang="en-US" dirty="0"/>
          </a:p>
          <a:p>
            <a:pPr marL="0" indent="0">
              <a:buNone/>
            </a:pPr>
            <a:r>
              <a:rPr lang="en-US" dirty="0"/>
              <a:t> </a:t>
            </a:r>
          </a:p>
          <a:p>
            <a:r>
              <a:rPr lang="en-US" dirty="0"/>
              <a:t>insider threats are threats that come from within an organization .It can be caused by a current or even former employee who has access to the network </a:t>
            </a:r>
            <a:r>
              <a:rPr lang="en-US" dirty="0" err="1"/>
              <a:t>resources,devices</a:t>
            </a:r>
            <a:r>
              <a:rPr lang="en-US" dirty="0"/>
              <a:t> and other sites that holds data.</a:t>
            </a:r>
          </a:p>
        </p:txBody>
      </p:sp>
    </p:spTree>
    <p:extLst>
      <p:ext uri="{BB962C8B-B14F-4D97-AF65-F5344CB8AC3E}">
        <p14:creationId xmlns:p14="http://schemas.microsoft.com/office/powerpoint/2010/main" val="3639354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03313" y="1163638"/>
            <a:ext cx="8947150" cy="4195762"/>
          </a:xfrm>
        </p:spPr>
        <p:txBody>
          <a:bodyPr>
            <a:normAutofit fontScale="77500" lnSpcReduction="20000"/>
          </a:bodyPr>
          <a:lstStyle/>
          <a:p>
            <a:r>
              <a:rPr lang="en-US" b="1" dirty="0"/>
              <a:t>1)Negligent insider:</a:t>
            </a:r>
            <a:endParaRPr lang="en-US" dirty="0"/>
          </a:p>
          <a:p>
            <a:pPr marL="0" indent="0">
              <a:buNone/>
            </a:pPr>
            <a:r>
              <a:rPr lang="en-US" dirty="0"/>
              <a:t> </a:t>
            </a:r>
          </a:p>
          <a:p>
            <a:r>
              <a:rPr lang="en-US" dirty="0"/>
              <a:t>Negligent insider are those who ignore any safety precautions when using </a:t>
            </a:r>
          </a:p>
          <a:p>
            <a:pPr marL="0" indent="0">
              <a:buNone/>
            </a:pPr>
            <a:r>
              <a:rPr lang="en-US" dirty="0"/>
              <a:t>      </a:t>
            </a:r>
            <a:r>
              <a:rPr lang="en-US" dirty="0" err="1"/>
              <a:t>buseiness</a:t>
            </a:r>
            <a:r>
              <a:rPr lang="en-US" dirty="0"/>
              <a:t> computers.</a:t>
            </a:r>
          </a:p>
          <a:p>
            <a:pPr marL="0" indent="0">
              <a:buNone/>
            </a:pPr>
            <a:r>
              <a:rPr lang="en-US" dirty="0"/>
              <a:t>      for </a:t>
            </a:r>
            <a:r>
              <a:rPr lang="en-US" dirty="0" err="1"/>
              <a:t>example,an</a:t>
            </a:r>
            <a:r>
              <a:rPr lang="en-US" dirty="0"/>
              <a:t> employee may have ignored any warnings about phishing emails</a:t>
            </a:r>
          </a:p>
          <a:p>
            <a:pPr marL="0" indent="0">
              <a:buNone/>
            </a:pPr>
            <a:r>
              <a:rPr lang="en-US" dirty="0"/>
              <a:t>      still choosing to open up without knowing what kind of trouble they are</a:t>
            </a:r>
          </a:p>
          <a:p>
            <a:pPr marL="0" indent="0">
              <a:buNone/>
            </a:pPr>
            <a:r>
              <a:rPr lang="en-US" dirty="0"/>
              <a:t>      going to cause.</a:t>
            </a:r>
          </a:p>
          <a:p>
            <a:pPr marL="0" indent="0">
              <a:buNone/>
            </a:pPr>
            <a:r>
              <a:rPr lang="en-US" dirty="0"/>
              <a:t> </a:t>
            </a:r>
          </a:p>
          <a:p>
            <a:r>
              <a:rPr lang="en-US" b="1" dirty="0"/>
              <a:t>2)Malicious insider:</a:t>
            </a:r>
            <a:endParaRPr lang="en-US" dirty="0"/>
          </a:p>
          <a:p>
            <a:r>
              <a:rPr lang="en-US" dirty="0"/>
              <a:t>Bad actors such as current or former </a:t>
            </a:r>
            <a:r>
              <a:rPr lang="en-US" dirty="0" err="1"/>
              <a:t>employees,third</a:t>
            </a:r>
            <a:r>
              <a:rPr lang="en-US" dirty="0"/>
              <a:t> parties or partners uses their</a:t>
            </a:r>
          </a:p>
          <a:p>
            <a:pPr marL="0" indent="0">
              <a:buNone/>
            </a:pPr>
            <a:r>
              <a:rPr lang="en-US" dirty="0"/>
              <a:t>      privileged access to steal intellectual property or company data for fraud ,revenge</a:t>
            </a:r>
          </a:p>
          <a:p>
            <a:pPr marL="0" indent="0">
              <a:buNone/>
            </a:pPr>
            <a:r>
              <a:rPr lang="en-US" dirty="0"/>
              <a:t>      0r blackmail.</a:t>
            </a:r>
          </a:p>
        </p:txBody>
      </p:sp>
    </p:spTree>
    <p:extLst>
      <p:ext uri="{BB962C8B-B14F-4D97-AF65-F5344CB8AC3E}">
        <p14:creationId xmlns:p14="http://schemas.microsoft.com/office/powerpoint/2010/main" val="2295733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125" y="984693"/>
            <a:ext cx="8946541" cy="4195481"/>
          </a:xfrm>
        </p:spPr>
        <p:txBody>
          <a:bodyPr/>
          <a:lstStyle/>
          <a:p>
            <a:r>
              <a:rPr lang="en-US" b="1" dirty="0"/>
              <a:t>3)Problematic insider:</a:t>
            </a:r>
            <a:endParaRPr lang="en-US" dirty="0"/>
          </a:p>
          <a:p>
            <a:pPr marL="0" indent="0">
              <a:buNone/>
            </a:pPr>
            <a:r>
              <a:rPr lang="en-US" dirty="0"/>
              <a:t> </a:t>
            </a:r>
          </a:p>
          <a:p>
            <a:r>
              <a:rPr lang="en-US" dirty="0"/>
              <a:t>some intentionally carry out malicious activities.</a:t>
            </a:r>
          </a:p>
          <a:p>
            <a:pPr marL="0" indent="0">
              <a:buNone/>
            </a:pPr>
            <a:r>
              <a:rPr lang="en-US" dirty="0"/>
              <a:t>     they can be anyone, from unhappy employees seeking revenge to        </a:t>
            </a:r>
          </a:p>
          <a:p>
            <a:pPr marL="0" indent="0">
              <a:buNone/>
            </a:pPr>
            <a:r>
              <a:rPr lang="en-US" dirty="0"/>
              <a:t>     employees  looking to make extra money by sharing confidential      </a:t>
            </a:r>
          </a:p>
          <a:p>
            <a:pPr marL="0" indent="0">
              <a:buNone/>
            </a:pPr>
            <a:r>
              <a:rPr lang="en-US" dirty="0"/>
              <a:t>      information</a:t>
            </a:r>
          </a:p>
        </p:txBody>
      </p:sp>
    </p:spTree>
    <p:extLst>
      <p:ext uri="{BB962C8B-B14F-4D97-AF65-F5344CB8AC3E}">
        <p14:creationId xmlns:p14="http://schemas.microsoft.com/office/powerpoint/2010/main" val="659380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Consequences of such threats:</a:t>
            </a:r>
          </a:p>
          <a:p>
            <a:pPr marL="0" indent="0">
              <a:buNone/>
            </a:pPr>
            <a:endParaRPr lang="en-US" dirty="0"/>
          </a:p>
          <a:p>
            <a:r>
              <a:rPr lang="en-US" dirty="0"/>
              <a:t>There are a whole list of consequences your business can face :</a:t>
            </a:r>
          </a:p>
          <a:p>
            <a:pPr marL="0" indent="0">
              <a:buNone/>
            </a:pPr>
            <a:endParaRPr lang="en-US" dirty="0"/>
          </a:p>
          <a:p>
            <a:pPr lvl="0"/>
            <a:r>
              <a:rPr lang="en-US" dirty="0"/>
              <a:t> ranging from data loss to a damaged reputation.</a:t>
            </a:r>
          </a:p>
          <a:p>
            <a:pPr marL="0" indent="0">
              <a:buNone/>
            </a:pPr>
            <a:r>
              <a:rPr lang="en-US" dirty="0"/>
              <a:t> </a:t>
            </a:r>
          </a:p>
          <a:p>
            <a:pPr lvl="0"/>
            <a:r>
              <a:rPr lang="en-US" dirty="0"/>
              <a:t> Attacks leads to a loss in reputation or finances.</a:t>
            </a:r>
          </a:p>
          <a:p>
            <a:pPr marL="0" indent="0">
              <a:buNone/>
            </a:pPr>
            <a:endParaRPr lang="en-US" dirty="0"/>
          </a:p>
          <a:p>
            <a:pPr lvl="0"/>
            <a:r>
              <a:rPr lang="en-US" dirty="0"/>
              <a:t>Drop in sale due to loss of trust from customers to legal costs.</a:t>
            </a:r>
          </a:p>
          <a:p>
            <a:pPr marL="0" lvl="0" indent="0">
              <a:buNone/>
            </a:pPr>
            <a:r>
              <a:rPr lang="en-US" dirty="0"/>
              <a:t> </a:t>
            </a:r>
          </a:p>
        </p:txBody>
      </p:sp>
    </p:spTree>
    <p:extLst>
      <p:ext uri="{BB962C8B-B14F-4D97-AF65-F5344CB8AC3E}">
        <p14:creationId xmlns:p14="http://schemas.microsoft.com/office/powerpoint/2010/main" val="2069145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49338"/>
            <a:ext cx="8946541" cy="4599061"/>
          </a:xfrm>
        </p:spPr>
        <p:txBody>
          <a:bodyPr>
            <a:normAutofit fontScale="77500" lnSpcReduction="20000"/>
          </a:bodyPr>
          <a:lstStyle/>
          <a:p>
            <a:r>
              <a:rPr lang="en-US" b="1" dirty="0"/>
              <a:t>How can insider Threats be detected:</a:t>
            </a:r>
          </a:p>
          <a:p>
            <a:pPr marL="0" indent="0">
              <a:buNone/>
            </a:pPr>
            <a:endParaRPr lang="en-US" dirty="0"/>
          </a:p>
          <a:p>
            <a:r>
              <a:rPr lang="en-US" dirty="0"/>
              <a:t>Here is the list of direct indicators in case of insider threats attacks:</a:t>
            </a:r>
          </a:p>
          <a:p>
            <a:endParaRPr lang="en-US" dirty="0"/>
          </a:p>
          <a:p>
            <a:pPr lvl="0"/>
            <a:r>
              <a:rPr lang="en-US" dirty="0"/>
              <a:t>  Data Exfiltration.</a:t>
            </a:r>
          </a:p>
          <a:p>
            <a:pPr marL="0" indent="0">
              <a:buNone/>
            </a:pPr>
            <a:r>
              <a:rPr lang="en-US" dirty="0"/>
              <a:t> </a:t>
            </a:r>
          </a:p>
          <a:p>
            <a:pPr lvl="0"/>
            <a:r>
              <a:rPr lang="en-US" dirty="0"/>
              <a:t>Unauthorized use of external systems</a:t>
            </a:r>
          </a:p>
          <a:p>
            <a:pPr marL="0" indent="0">
              <a:buNone/>
            </a:pPr>
            <a:r>
              <a:rPr lang="en-US" dirty="0"/>
              <a:t> </a:t>
            </a:r>
          </a:p>
          <a:p>
            <a:pPr lvl="0"/>
            <a:r>
              <a:rPr lang="en-US" dirty="0"/>
              <a:t>Abnormal network activities such as crawling ,downloading of internal portals</a:t>
            </a:r>
          </a:p>
          <a:p>
            <a:pPr marL="0" indent="0">
              <a:buNone/>
            </a:pPr>
            <a:r>
              <a:rPr lang="en-US" dirty="0"/>
              <a:t> </a:t>
            </a:r>
          </a:p>
          <a:p>
            <a:pPr lvl="0"/>
            <a:r>
              <a:rPr lang="en-US" dirty="0"/>
              <a:t>Sharing data with outsiders </a:t>
            </a:r>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182313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indicators in case of insider threats attacks:</a:t>
            </a:r>
          </a:p>
        </p:txBody>
      </p:sp>
      <p:sp>
        <p:nvSpPr>
          <p:cNvPr id="3" name="Content Placeholder 2"/>
          <p:cNvSpPr>
            <a:spLocks noGrp="1"/>
          </p:cNvSpPr>
          <p:nvPr>
            <p:ph idx="1"/>
          </p:nvPr>
        </p:nvSpPr>
        <p:spPr/>
        <p:txBody>
          <a:bodyPr>
            <a:normAutofit/>
          </a:bodyPr>
          <a:lstStyle/>
          <a:p>
            <a:pPr marL="0" indent="0">
              <a:buNone/>
            </a:pPr>
            <a:endParaRPr lang="en-US" dirty="0"/>
          </a:p>
          <a:p>
            <a:pPr lvl="0"/>
            <a:r>
              <a:rPr lang="en-US" dirty="0"/>
              <a:t>Workspace access outside job hours.</a:t>
            </a:r>
          </a:p>
          <a:p>
            <a:pPr marL="0" indent="0">
              <a:buNone/>
            </a:pPr>
            <a:endParaRPr lang="en-US" dirty="0"/>
          </a:p>
          <a:p>
            <a:pPr lvl="0"/>
            <a:r>
              <a:rPr lang="en-US" dirty="0"/>
              <a:t>Attempts to access </a:t>
            </a:r>
            <a:r>
              <a:rPr lang="en-US" dirty="0" err="1"/>
              <a:t>priviliges</a:t>
            </a:r>
            <a:r>
              <a:rPr lang="en-US" dirty="0"/>
              <a:t> areas</a:t>
            </a:r>
          </a:p>
          <a:p>
            <a:pPr marL="0" indent="0">
              <a:buNone/>
            </a:pPr>
            <a:endParaRPr lang="en-US" dirty="0"/>
          </a:p>
          <a:p>
            <a:pPr lvl="0"/>
            <a:r>
              <a:rPr lang="en-US" dirty="0"/>
              <a:t>Complaints of unethical or hostile </a:t>
            </a:r>
            <a:r>
              <a:rPr lang="en-US" dirty="0" err="1"/>
              <a:t>behaviours</a:t>
            </a:r>
            <a:r>
              <a:rPr lang="en-US" dirty="0"/>
              <a:t>.</a:t>
            </a:r>
          </a:p>
          <a:p>
            <a:pPr marL="0" indent="0">
              <a:buNone/>
            </a:pPr>
            <a:endParaRPr lang="en-US" dirty="0"/>
          </a:p>
          <a:p>
            <a:pPr lvl="0"/>
            <a:r>
              <a:rPr lang="en-US" dirty="0"/>
              <a:t>Violations of corporate policies.</a:t>
            </a:r>
          </a:p>
          <a:p>
            <a:pPr marL="0" indent="0">
              <a:buNone/>
            </a:pPr>
            <a:endParaRPr lang="en-US" dirty="0"/>
          </a:p>
        </p:txBody>
      </p:sp>
    </p:spTree>
    <p:extLst>
      <p:ext uri="{BB962C8B-B14F-4D97-AF65-F5344CB8AC3E}">
        <p14:creationId xmlns:p14="http://schemas.microsoft.com/office/powerpoint/2010/main" val="1077877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a:t>
            </a:r>
          </a:p>
        </p:txBody>
      </p:sp>
      <p:sp>
        <p:nvSpPr>
          <p:cNvPr id="3" name="Content Placeholder 2"/>
          <p:cNvSpPr>
            <a:spLocks noGrp="1"/>
          </p:cNvSpPr>
          <p:nvPr>
            <p:ph idx="1"/>
          </p:nvPr>
        </p:nvSpPr>
        <p:spPr/>
        <p:txBody>
          <a:bodyPr/>
          <a:lstStyle/>
          <a:p>
            <a:endParaRPr lang="en-US" dirty="0"/>
          </a:p>
          <a:p>
            <a:endParaRPr lang="en-US" dirty="0"/>
          </a:p>
          <a:p>
            <a:r>
              <a:rPr lang="en-US" dirty="0"/>
              <a:t>A threat </a:t>
            </a:r>
            <a:r>
              <a:rPr lang="en-US" dirty="0" smtClean="0"/>
              <a:t>is </a:t>
            </a:r>
            <a:r>
              <a:rPr lang="en-US" dirty="0"/>
              <a:t>potential negative action or even occur due to flaws In </a:t>
            </a:r>
          </a:p>
          <a:p>
            <a:pPr marL="0" indent="0">
              <a:buNone/>
            </a:pPr>
            <a:r>
              <a:rPr lang="en-US" dirty="0"/>
              <a:t>computer system that weaken the overall security ether hardware </a:t>
            </a:r>
          </a:p>
          <a:p>
            <a:pPr marL="0" indent="0">
              <a:buNone/>
            </a:pPr>
            <a:r>
              <a:rPr lang="en-US" dirty="0"/>
              <a:t>and software and this allow threat actor to cross boundaries and</a:t>
            </a:r>
          </a:p>
          <a:p>
            <a:pPr marL="0" indent="0">
              <a:buNone/>
            </a:pPr>
            <a:r>
              <a:rPr lang="en-US" dirty="0"/>
              <a:t> perform </a:t>
            </a:r>
            <a:r>
              <a:rPr lang="en-US" dirty="0" smtClean="0"/>
              <a:t>unauthorized </a:t>
            </a:r>
            <a:r>
              <a:rPr lang="en-US" dirty="0"/>
              <a:t>activities within computer system. Result </a:t>
            </a:r>
          </a:p>
          <a:p>
            <a:pPr marL="0" indent="0">
              <a:buNone/>
            </a:pPr>
            <a:r>
              <a:rPr lang="en-US" dirty="0"/>
              <a:t>unwanted impact to system or application.</a:t>
            </a:r>
          </a:p>
        </p:txBody>
      </p:sp>
    </p:spTree>
    <p:extLst>
      <p:ext uri="{BB962C8B-B14F-4D97-AF65-F5344CB8AC3E}">
        <p14:creationId xmlns:p14="http://schemas.microsoft.com/office/powerpoint/2010/main" val="3289552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 IN NETWORK DEVICES</a:t>
            </a:r>
          </a:p>
        </p:txBody>
      </p:sp>
      <p:sp>
        <p:nvSpPr>
          <p:cNvPr id="3" name="Content Placeholder 2"/>
          <p:cNvSpPr>
            <a:spLocks noGrp="1"/>
          </p:cNvSpPr>
          <p:nvPr>
            <p:ph idx="1"/>
          </p:nvPr>
        </p:nvSpPr>
        <p:spPr/>
        <p:txBody>
          <a:bodyPr>
            <a:normAutofit fontScale="92500" lnSpcReduction="10000"/>
          </a:bodyPr>
          <a:lstStyle/>
          <a:p>
            <a:r>
              <a:rPr lang="en-US" dirty="0"/>
              <a:t>Network security starts with authenticating any user, probably as a username and password. After verifying a firewall enforces access policies, such as which services users can access. Although effective to prevent unauthorized access, this component may fail to scan for potentially harmful content such as computer worms or Network-borne Trojan horses. Anti-virus software or an intrusion prevention system (IPS) helps detect it. and prevent such malware from operating. </a:t>
            </a:r>
          </a:p>
          <a:p>
            <a:pPr marL="0" indent="0">
              <a:buNone/>
            </a:pPr>
            <a:endParaRPr lang="en-US" dirty="0"/>
          </a:p>
          <a:p>
            <a:pPr lvl="0"/>
            <a:r>
              <a:rPr lang="en-US" b="1" dirty="0"/>
              <a:t>Distributed Attack</a:t>
            </a:r>
          </a:p>
          <a:p>
            <a:pPr lvl="0"/>
            <a:endParaRPr lang="en-US" b="1" dirty="0"/>
          </a:p>
          <a:p>
            <a:pPr marL="0" lvl="0" indent="0">
              <a:buNone/>
            </a:pPr>
            <a:endParaRPr lang="en-US" dirty="0"/>
          </a:p>
          <a:p>
            <a:pPr lvl="0"/>
            <a:r>
              <a:rPr lang="en-US" b="1" dirty="0"/>
              <a:t>Insider attack</a:t>
            </a:r>
          </a:p>
          <a:p>
            <a:pPr lvl="0"/>
            <a:endParaRPr lang="en-US" dirty="0"/>
          </a:p>
          <a:p>
            <a:endParaRPr lang="en-US" dirty="0"/>
          </a:p>
        </p:txBody>
      </p:sp>
      <p:pic>
        <p:nvPicPr>
          <p:cNvPr id="4" name="Picture 3">
            <a:extLst>
              <a:ext uri="{FF2B5EF4-FFF2-40B4-BE49-F238E27FC236}">
                <a16:creationId xmlns:a16="http://schemas.microsoft.com/office/drawing/2014/main" xmlns="" id="{2E32A5F3-2058-835F-CCF2-72A6101188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3110" y="4438185"/>
            <a:ext cx="5495925" cy="2274152"/>
          </a:xfrm>
          <a:prstGeom prst="rect">
            <a:avLst/>
          </a:prstGeom>
          <a:noFill/>
          <a:ln>
            <a:noFill/>
          </a:ln>
        </p:spPr>
      </p:pic>
    </p:spTree>
    <p:extLst>
      <p:ext uri="{BB962C8B-B14F-4D97-AF65-F5344CB8AC3E}">
        <p14:creationId xmlns:p14="http://schemas.microsoft.com/office/powerpoint/2010/main" val="3491098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7910" y="273465"/>
            <a:ext cx="3161943" cy="349188"/>
          </a:xfrm>
        </p:spPr>
        <p:txBody>
          <a:bodyPr/>
          <a:lstStyle/>
          <a:p>
            <a:r>
              <a:rPr lang="en-US" dirty="0"/>
              <a:t>.</a:t>
            </a:r>
          </a:p>
        </p:txBody>
      </p:sp>
      <p:sp>
        <p:nvSpPr>
          <p:cNvPr id="3" name="Content Placeholder 2"/>
          <p:cNvSpPr>
            <a:spLocks noGrp="1"/>
          </p:cNvSpPr>
          <p:nvPr>
            <p:ph idx="1"/>
          </p:nvPr>
        </p:nvSpPr>
        <p:spPr>
          <a:xfrm>
            <a:off x="1103312" y="982766"/>
            <a:ext cx="8946541" cy="5265633"/>
          </a:xfrm>
        </p:spPr>
        <p:txBody>
          <a:bodyPr>
            <a:normAutofit/>
          </a:bodyPr>
          <a:lstStyle/>
          <a:p>
            <a:pPr marL="0" lvl="0" indent="0">
              <a:buNone/>
            </a:pPr>
            <a:endParaRPr lang="en-US" b="1" dirty="0" smtClean="0"/>
          </a:p>
          <a:p>
            <a:pPr lvl="0"/>
            <a:r>
              <a:rPr lang="en-US" b="1" dirty="0"/>
              <a:t>Denial of Service </a:t>
            </a:r>
            <a:r>
              <a:rPr lang="en-US" b="1" dirty="0" smtClean="0"/>
              <a:t>Attack</a:t>
            </a:r>
            <a:endParaRPr lang="en-US" dirty="0"/>
          </a:p>
          <a:p>
            <a:pPr marL="0" lvl="0" indent="0">
              <a:buNone/>
            </a:pPr>
            <a:endParaRPr lang="en-US" b="1" dirty="0"/>
          </a:p>
          <a:p>
            <a:pPr lvl="0"/>
            <a:r>
              <a:rPr lang="en-US" b="1" dirty="0"/>
              <a:t>Hijack Attack</a:t>
            </a:r>
            <a:endParaRPr lang="en-US" dirty="0"/>
          </a:p>
          <a:p>
            <a:pPr marL="0" indent="0">
              <a:buNone/>
            </a:pPr>
            <a:endParaRPr lang="en-US" dirty="0"/>
          </a:p>
          <a:p>
            <a:endParaRPr lang="en-US" dirty="0"/>
          </a:p>
          <a:p>
            <a:endParaRPr lang="en-US" dirty="0"/>
          </a:p>
        </p:txBody>
      </p:sp>
      <p:pic>
        <p:nvPicPr>
          <p:cNvPr id="8" name="Picture 7">
            <a:extLst>
              <a:ext uri="{FF2B5EF4-FFF2-40B4-BE49-F238E27FC236}">
                <a16:creationId xmlns:a16="http://schemas.microsoft.com/office/drawing/2014/main" xmlns="" id="{19357CDF-760B-F280-0A3C-3636410A20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3616" y="3589087"/>
            <a:ext cx="3867150" cy="3019425"/>
          </a:xfrm>
          <a:prstGeom prst="rect">
            <a:avLst/>
          </a:prstGeom>
          <a:noFill/>
          <a:ln>
            <a:noFill/>
          </a:ln>
        </p:spPr>
      </p:pic>
      <p:pic>
        <p:nvPicPr>
          <p:cNvPr id="9" name="Picture 8">
            <a:extLst>
              <a:ext uri="{FF2B5EF4-FFF2-40B4-BE49-F238E27FC236}">
                <a16:creationId xmlns:a16="http://schemas.microsoft.com/office/drawing/2014/main" xmlns="" id="{DC0EF5B3-7114-FB31-3331-0802E2C02D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4810" y="4200524"/>
            <a:ext cx="3638550" cy="2047875"/>
          </a:xfrm>
          <a:prstGeom prst="rect">
            <a:avLst/>
          </a:prstGeom>
          <a:noFill/>
          <a:ln>
            <a:noFill/>
          </a:ln>
        </p:spPr>
      </p:pic>
    </p:spTree>
    <p:extLst>
      <p:ext uri="{BB962C8B-B14F-4D97-AF65-F5344CB8AC3E}">
        <p14:creationId xmlns:p14="http://schemas.microsoft.com/office/powerpoint/2010/main" val="1605108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7910" y="273465"/>
            <a:ext cx="3161943" cy="349188"/>
          </a:xfrm>
        </p:spPr>
        <p:txBody>
          <a:bodyPr/>
          <a:lstStyle/>
          <a:p>
            <a:r>
              <a:rPr lang="en-US" dirty="0"/>
              <a:t>.</a:t>
            </a:r>
          </a:p>
        </p:txBody>
      </p:sp>
      <p:sp>
        <p:nvSpPr>
          <p:cNvPr id="3" name="Content Placeholder 2"/>
          <p:cNvSpPr>
            <a:spLocks noGrp="1"/>
          </p:cNvSpPr>
          <p:nvPr>
            <p:ph idx="1"/>
          </p:nvPr>
        </p:nvSpPr>
        <p:spPr>
          <a:xfrm>
            <a:off x="1103312" y="982766"/>
            <a:ext cx="8946541" cy="5265633"/>
          </a:xfrm>
        </p:spPr>
        <p:txBody>
          <a:bodyPr>
            <a:normAutofit/>
          </a:bodyPr>
          <a:lstStyle/>
          <a:p>
            <a:endParaRPr lang="en-US" dirty="0"/>
          </a:p>
          <a:p>
            <a:pPr lvl="0"/>
            <a:r>
              <a:rPr lang="en-US" b="1" dirty="0"/>
              <a:t>Spoof Attack</a:t>
            </a:r>
            <a:endParaRPr lang="en-US" dirty="0"/>
          </a:p>
          <a:p>
            <a:pPr lvl="0"/>
            <a:r>
              <a:rPr lang="en-US" b="1" dirty="0"/>
              <a:t>Password Attack</a:t>
            </a:r>
          </a:p>
          <a:p>
            <a:r>
              <a:rPr lang="en-US" b="1" dirty="0">
                <a:effectLst/>
                <a:latin typeface="+mn-lt"/>
                <a:ea typeface="Calibri" panose="020F0502020204030204" pitchFamily="34" charset="0"/>
                <a:cs typeface="Times New Roman" panose="02020603050405020304" pitchFamily="18" charset="0"/>
              </a:rPr>
              <a:t>Exploit attack</a:t>
            </a:r>
            <a:endParaRPr lang="en-US" dirty="0">
              <a:latin typeface="+mn-lt"/>
            </a:endParaRPr>
          </a:p>
          <a:p>
            <a:pPr lvl="0"/>
            <a:r>
              <a:rPr lang="en-US" b="1" dirty="0"/>
              <a:t>Buffer overflow </a:t>
            </a:r>
            <a:endParaRPr lang="en-US" dirty="0"/>
          </a:p>
          <a:p>
            <a:endParaRPr lang="en-US" dirty="0"/>
          </a:p>
        </p:txBody>
      </p:sp>
      <p:pic>
        <p:nvPicPr>
          <p:cNvPr id="7" name="Picture 6">
            <a:extLst>
              <a:ext uri="{FF2B5EF4-FFF2-40B4-BE49-F238E27FC236}">
                <a16:creationId xmlns:a16="http://schemas.microsoft.com/office/drawing/2014/main" xmlns="" id="{D6E414F2-B8B9-D253-4D18-FD491F2603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6956"/>
            <a:ext cx="5943600" cy="2118995"/>
          </a:xfrm>
          <a:prstGeom prst="rect">
            <a:avLst/>
          </a:prstGeom>
          <a:noFill/>
          <a:ln>
            <a:noFill/>
          </a:ln>
        </p:spPr>
      </p:pic>
      <p:pic>
        <p:nvPicPr>
          <p:cNvPr id="8" name="Picture 7">
            <a:extLst>
              <a:ext uri="{FF2B5EF4-FFF2-40B4-BE49-F238E27FC236}">
                <a16:creationId xmlns:a16="http://schemas.microsoft.com/office/drawing/2014/main" xmlns="" id="{69DB9610-D1E3-DB5D-98CE-490A1CD2E1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682681"/>
            <a:ext cx="5010150" cy="2295525"/>
          </a:xfrm>
          <a:prstGeom prst="rect">
            <a:avLst/>
          </a:prstGeom>
          <a:noFill/>
          <a:ln>
            <a:noFill/>
          </a:ln>
        </p:spPr>
      </p:pic>
      <p:pic>
        <p:nvPicPr>
          <p:cNvPr id="9" name="Picture 8">
            <a:extLst>
              <a:ext uri="{FF2B5EF4-FFF2-40B4-BE49-F238E27FC236}">
                <a16:creationId xmlns:a16="http://schemas.microsoft.com/office/drawing/2014/main" xmlns="" id="{765742E2-1D6A-4A80-7930-5864A84296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1682" y="3972273"/>
            <a:ext cx="4914900" cy="2771775"/>
          </a:xfrm>
          <a:prstGeom prst="rect">
            <a:avLst/>
          </a:prstGeom>
          <a:noFill/>
          <a:ln>
            <a:noFill/>
          </a:ln>
        </p:spPr>
      </p:pic>
    </p:spTree>
    <p:extLst>
      <p:ext uri="{BB962C8B-B14F-4D97-AF65-F5344CB8AC3E}">
        <p14:creationId xmlns:p14="http://schemas.microsoft.com/office/powerpoint/2010/main" val="1364376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Threat actors for isolated devices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threat actor, also known as a malicious actor, is any person or organization that intentionally causes harm in the digital realm. They exploit weaknesses in computers, networks, and systems to conduct disruptive attacks on individuals or organizations.</a:t>
            </a:r>
          </a:p>
          <a:p>
            <a:pPr marL="0" indent="0">
              <a:buNone/>
            </a:pPr>
            <a:endParaRPr lang="en-US" dirty="0"/>
          </a:p>
          <a:p>
            <a:pPr lvl="0"/>
            <a:r>
              <a:rPr lang="en-US" b="1" dirty="0"/>
              <a:t>Man in middle </a:t>
            </a:r>
            <a:endParaRPr lang="en-US" dirty="0"/>
          </a:p>
          <a:p>
            <a:pPr marL="0" indent="0">
              <a:buNone/>
            </a:pPr>
            <a:r>
              <a:rPr lang="en-US" dirty="0"/>
              <a:t>A man-in-the-middle attack is a type of eavesdropping attack where attackers interrupt an existing conversation or data transfer. After inserting themselves into the "middle" of the transfer, attackers impersonate both legitimate participants. This allows an attacker to capture information and data from either party while sending malicious links or other information to both legitimate participants in a way that may not be detected until it is too late.</a:t>
            </a:r>
          </a:p>
          <a:p>
            <a:endParaRPr lang="en-US" dirty="0"/>
          </a:p>
        </p:txBody>
      </p:sp>
    </p:spTree>
    <p:extLst>
      <p:ext uri="{BB962C8B-B14F-4D97-AF65-F5344CB8AC3E}">
        <p14:creationId xmlns:p14="http://schemas.microsoft.com/office/powerpoint/2010/main" val="2317349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Examples of MITM Attacks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Scenario 1: Intercepting Data</a:t>
            </a: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4" name="Content Placeholder 3" descr="What Is a Man-in-the-Middle Attack?">
            <a:extLst>
              <a:ext uri="{FF2B5EF4-FFF2-40B4-BE49-F238E27FC236}">
                <a16:creationId xmlns:a16="http://schemas.microsoft.com/office/drawing/2014/main" xmlns="" id="{47B5F2B1-16A3-BBA7-6FBB-221D9FD650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3302448"/>
            <a:ext cx="8947150" cy="1696142"/>
          </a:xfrm>
          <a:prstGeom prst="rect">
            <a:avLst/>
          </a:prstGeom>
          <a:noFill/>
          <a:ln>
            <a:noFill/>
          </a:ln>
        </p:spPr>
      </p:pic>
    </p:spTree>
    <p:extLst>
      <p:ext uri="{BB962C8B-B14F-4D97-AF65-F5344CB8AC3E}">
        <p14:creationId xmlns:p14="http://schemas.microsoft.com/office/powerpoint/2010/main" val="1989747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Examples of MITM Attacks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Scenario </a:t>
            </a:r>
            <a:r>
              <a:rPr lang="en-US" sz="1800" b="1"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2: </a:t>
            </a:r>
            <a:r>
              <a:rPr lang="en-US" sz="18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Gain Access </a:t>
            </a:r>
            <a:r>
              <a:rPr lang="en-US" sz="1800" b="1"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to Resources</a:t>
            </a: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8" name="Picture 7" descr="Man-in-the-Middle Attack Example">
            <a:extLst>
              <a:ext uri="{FF2B5EF4-FFF2-40B4-BE49-F238E27FC236}">
                <a16:creationId xmlns:a16="http://schemas.microsoft.com/office/drawing/2014/main" xmlns="" id="{E627D93E-FE61-BA32-27D1-8183B9F1A7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3311" y="2105436"/>
            <a:ext cx="9544173" cy="3759033"/>
          </a:xfrm>
          <a:prstGeom prst="rect">
            <a:avLst/>
          </a:prstGeom>
          <a:noFill/>
          <a:ln>
            <a:noFill/>
          </a:ln>
        </p:spPr>
      </p:pic>
    </p:spTree>
    <p:extLst>
      <p:ext uri="{BB962C8B-B14F-4D97-AF65-F5344CB8AC3E}">
        <p14:creationId xmlns:p14="http://schemas.microsoft.com/office/powerpoint/2010/main" val="3632688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125" y="1326525"/>
            <a:ext cx="8946541" cy="4195481"/>
          </a:xfrm>
        </p:spPr>
        <p:txBody>
          <a:bodyPr/>
          <a:lstStyle/>
          <a:p>
            <a:pPr lvl="0"/>
            <a:r>
              <a:rPr lang="en-US" b="1" dirty="0"/>
              <a:t>Adversary</a:t>
            </a:r>
            <a:endParaRPr lang="en-US" dirty="0"/>
          </a:p>
          <a:p>
            <a:r>
              <a:rPr lang="en-US" dirty="0"/>
              <a:t>An entity that is not authorized to access or modify information, or who works to defeat any protections afforded the information.</a:t>
            </a:r>
          </a:p>
          <a:p>
            <a:r>
              <a:rPr lang="en-US" dirty="0"/>
              <a:t>In its most simplistic definition, a cyber </a:t>
            </a:r>
            <a:r>
              <a:rPr lang="en-US" b="1" dirty="0"/>
              <a:t>adversary</a:t>
            </a:r>
            <a:r>
              <a:rPr lang="en-US" dirty="0"/>
              <a:t> is someone or a group that intends to perform malicious actions against other cyber resources. However, there is a lot of nuances in defining adversaries, which the simple definition doesn’t cover. </a:t>
            </a:r>
          </a:p>
        </p:txBody>
      </p:sp>
    </p:spTree>
    <p:extLst>
      <p:ext uri="{BB962C8B-B14F-4D97-AF65-F5344CB8AC3E}">
        <p14:creationId xmlns:p14="http://schemas.microsoft.com/office/powerpoint/2010/main" val="30028685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503</TotalTime>
  <Words>379</Words>
  <Application>Microsoft Office PowerPoint</Application>
  <PresentationFormat>Custom</PresentationFormat>
  <Paragraphs>101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INSIDER CYBER SECURITY THREATS TO ORGANIZATION</vt:lpstr>
      <vt:lpstr>THREATS:</vt:lpstr>
      <vt:lpstr>THREAT MODE IN NETWORK DEVICES</vt:lpstr>
      <vt:lpstr>.</vt:lpstr>
      <vt:lpstr>.</vt:lpstr>
      <vt:lpstr>Threat actors for isolated devices</vt:lpstr>
      <vt:lpstr>Examples of MITM Attacks   Scenario 1: Intercepting Data </vt:lpstr>
      <vt:lpstr>Examples of MITM Attacks   Scenario 2: Gain Access to Resources </vt:lpstr>
      <vt:lpstr>PowerPoint Presentation</vt:lpstr>
      <vt:lpstr>INSIDER CATEGORIES:</vt:lpstr>
      <vt:lpstr>PowerPoint Presentation</vt:lpstr>
      <vt:lpstr>PowerPoint Presentation</vt:lpstr>
      <vt:lpstr>PowerPoint Presentation</vt:lpstr>
      <vt:lpstr>PowerPoint Presentation</vt:lpstr>
      <vt:lpstr>Indirect indicators in case of insider threats attacks: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 CYBER SECURITY THREATS TO ORGANIZATION</dc:title>
  <dc:creator>MUJTABA</dc:creator>
  <cp:lastModifiedBy>Safiullah Rehmani</cp:lastModifiedBy>
  <cp:revision>17</cp:revision>
  <dcterms:created xsi:type="dcterms:W3CDTF">2022-08-15T09:01:47Z</dcterms:created>
  <dcterms:modified xsi:type="dcterms:W3CDTF">2023-01-04T17:37:29Z</dcterms:modified>
</cp:coreProperties>
</file>