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21"/>
  </p:notesMasterIdLst>
  <p:handoutMasterIdLst>
    <p:handoutMasterId r:id="rId22"/>
  </p:handoutMasterIdLst>
  <p:sldIdLst>
    <p:sldId id="257" r:id="rId5"/>
    <p:sldId id="394" r:id="rId6"/>
    <p:sldId id="392" r:id="rId7"/>
    <p:sldId id="395" r:id="rId8"/>
    <p:sldId id="396" r:id="rId9"/>
    <p:sldId id="397" r:id="rId10"/>
    <p:sldId id="399" r:id="rId11"/>
    <p:sldId id="400" r:id="rId12"/>
    <p:sldId id="402" r:id="rId13"/>
    <p:sldId id="401" r:id="rId14"/>
    <p:sldId id="403" r:id="rId15"/>
    <p:sldId id="404" r:id="rId16"/>
    <p:sldId id="405" r:id="rId17"/>
    <p:sldId id="406" r:id="rId18"/>
    <p:sldId id="407" r:id="rId19"/>
    <p:sldId id="391"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93" autoAdjust="0"/>
    <p:restoredTop sz="93725" autoAdjust="0"/>
  </p:normalViewPr>
  <p:slideViewPr>
    <p:cSldViewPr snapToGrid="0">
      <p:cViewPr>
        <p:scale>
          <a:sx n="78" d="100"/>
          <a:sy n="78" d="100"/>
        </p:scale>
        <p:origin x="64" y="-216"/>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12/28/2023</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12/28/2023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6" name="Group 35">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37" name="Freeform: Shape 36">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8" name="Oval 37">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9" name="Oval 38">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Freeform: Shape 39">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useBgFill="1">
        <p:nvSpPr>
          <p:cNvPr id="42" name="Rectangle 41">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550862" y="580363"/>
            <a:ext cx="5437188" cy="1333055"/>
          </a:xfrm>
        </p:spPr>
        <p:txBody>
          <a:bodyPr vert="horz" wrap="square" lIns="0" tIns="0" rIns="0" bIns="0" rtlCol="0" anchor="t" anchorCtr="0">
            <a:normAutofit fontScale="90000"/>
          </a:bodyPr>
          <a:lstStyle/>
          <a:p>
            <a:r>
              <a:rPr lang="en-US" sz="4100" b="1" kern="1200" dirty="0">
                <a:solidFill>
                  <a:schemeClr val="tx1"/>
                </a:solidFill>
                <a:latin typeface="+mj-lt"/>
                <a:ea typeface="+mj-ea"/>
                <a:cs typeface="+mj-cs"/>
              </a:rPr>
              <a:t>National Accountability of conduct and ethics</a:t>
            </a:r>
          </a:p>
        </p:txBody>
      </p:sp>
      <p:grpSp>
        <p:nvGrpSpPr>
          <p:cNvPr id="44" name="Group 43">
            <a:extLst>
              <a:ext uri="{FF2B5EF4-FFF2-40B4-BE49-F238E27FC236}">
                <a16:creationId xmlns:a16="http://schemas.microsoft.com/office/drawing/2014/main" id="{11F8F457-0192-4F9A-9EEF-D784521FAC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102932" y="412017"/>
            <a:ext cx="667800" cy="631474"/>
            <a:chOff x="8069541" y="1262702"/>
            <a:chExt cx="667800" cy="631474"/>
          </a:xfrm>
        </p:grpSpPr>
        <p:sp>
          <p:nvSpPr>
            <p:cNvPr id="45" name="Freeform: Shape 44">
              <a:extLst>
                <a:ext uri="{FF2B5EF4-FFF2-40B4-BE49-F238E27FC236}">
                  <a16:creationId xmlns:a16="http://schemas.microsoft.com/office/drawing/2014/main" id="{811A27EA-330C-4F31-9051-19CBAE97885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a:off x="8069541" y="1262702"/>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127000" dist="50800" dir="42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Oval 45">
              <a:extLst>
                <a:ext uri="{FF2B5EF4-FFF2-40B4-BE49-F238E27FC236}">
                  <a16:creationId xmlns:a16="http://schemas.microsoft.com/office/drawing/2014/main" id="{786FC59F-EC76-4A7A-AF75-507FBE3B5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8332341" y="1436239"/>
              <a:ext cx="270000" cy="540000"/>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r="-2" b="28840"/>
          <a:stretch/>
        </p:blipFill>
        <p:spPr>
          <a:xfrm>
            <a:off x="550863" y="2530474"/>
            <a:ext cx="5773738" cy="3779838"/>
          </a:xfrm>
          <a:custGeom>
            <a:avLst/>
            <a:gdLst/>
            <a:ahLst/>
            <a:cxnLst/>
            <a:rect l="l" t="t" r="r" b="b"/>
            <a:pathLst>
              <a:path w="5773738" h="3779838">
                <a:moveTo>
                  <a:pt x="0" y="0"/>
                </a:moveTo>
                <a:lnTo>
                  <a:pt x="5773738" y="0"/>
                </a:lnTo>
                <a:lnTo>
                  <a:pt x="5773738" y="3779838"/>
                </a:lnTo>
                <a:lnTo>
                  <a:pt x="0" y="3779838"/>
                </a:lnTo>
                <a:close/>
              </a:path>
            </a:pathLst>
          </a:custGeo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140575" y="1520825"/>
            <a:ext cx="4500562" cy="4572000"/>
          </a:xfrm>
        </p:spPr>
        <p:txBody>
          <a:bodyPr vert="horz" wrap="square" lIns="0" tIns="0" rIns="0" bIns="0" rtlCol="0" anchor="t">
            <a:normAutofit/>
          </a:bodyPr>
          <a:lstStyle/>
          <a:p>
            <a:pPr>
              <a:lnSpc>
                <a:spcPct val="100000"/>
              </a:lnSpc>
              <a:buFont typeface="Arial" panose="020B0604020202020204" pitchFamily="34" charset="0"/>
              <a:buChar char="•"/>
            </a:pPr>
            <a:r>
              <a:rPr lang="en-US" b="1" dirty="0"/>
              <a:t>PRESENTED BY:</a:t>
            </a:r>
          </a:p>
          <a:p>
            <a:pPr>
              <a:lnSpc>
                <a:spcPct val="100000"/>
              </a:lnSpc>
              <a:buFont typeface="Arial" panose="020B0604020202020204" pitchFamily="34" charset="0"/>
              <a:buChar char="•"/>
            </a:pPr>
            <a:endParaRPr lang="en-US" b="1" dirty="0"/>
          </a:p>
          <a:p>
            <a:pPr>
              <a:lnSpc>
                <a:spcPct val="100000"/>
              </a:lnSpc>
              <a:buFont typeface="Arial" panose="020B0604020202020204" pitchFamily="34" charset="0"/>
              <a:buChar char="•"/>
            </a:pPr>
            <a:r>
              <a:rPr lang="en-US" dirty="0"/>
              <a:t>Safi Ullah Khan (20PWCSE1943)</a:t>
            </a:r>
          </a:p>
          <a:p>
            <a:pPr>
              <a:lnSpc>
                <a:spcPct val="100000"/>
              </a:lnSpc>
              <a:buFont typeface="Arial" panose="020B0604020202020204" pitchFamily="34" charset="0"/>
              <a:buChar char="•"/>
            </a:pPr>
            <a:r>
              <a:rPr lang="en-US" dirty="0"/>
              <a:t>Abdul Wahab (20PWCSE1946)</a:t>
            </a:r>
          </a:p>
          <a:p>
            <a:pPr>
              <a:lnSpc>
                <a:spcPct val="100000"/>
              </a:lnSpc>
              <a:buFont typeface="Arial" panose="020B0604020202020204" pitchFamily="34" charset="0"/>
              <a:buChar char="•"/>
            </a:pPr>
            <a:r>
              <a:rPr lang="en-US" dirty="0"/>
              <a:t>Arbab Kalim Ullah (20PWCSE1931)</a:t>
            </a:r>
          </a:p>
          <a:p>
            <a:pPr>
              <a:lnSpc>
                <a:spcPct val="100000"/>
              </a:lnSpc>
              <a:buFont typeface="Arial" panose="020B0604020202020204" pitchFamily="34" charset="0"/>
              <a:buChar char="•"/>
            </a:pPr>
            <a:r>
              <a:rPr lang="en-US" dirty="0"/>
              <a:t>Hafsa Bukhari (20PWCSE1905)</a:t>
            </a:r>
          </a:p>
          <a:p>
            <a:pPr marL="0">
              <a:lnSpc>
                <a:spcPct val="100000"/>
              </a:lnSpc>
              <a:buFont typeface="Arial" panose="020B0604020202020204" pitchFamily="34" charset="0"/>
              <a:buChar char="•"/>
            </a:pPr>
            <a:endParaRPr lang="en-US" dirty="0"/>
          </a:p>
          <a:p>
            <a:pPr>
              <a:lnSpc>
                <a:spcPct val="100000"/>
              </a:lnSpc>
              <a:buFont typeface="Arial" panose="020B0604020202020204" pitchFamily="34" charset="0"/>
              <a:buChar char="•"/>
            </a:pPr>
            <a:r>
              <a:rPr lang="en-US" b="1" dirty="0"/>
              <a:t>PRESENTED TO:</a:t>
            </a:r>
          </a:p>
          <a:p>
            <a:pPr>
              <a:lnSpc>
                <a:spcPct val="100000"/>
              </a:lnSpc>
              <a:buFont typeface="Arial" panose="020B0604020202020204" pitchFamily="34" charset="0"/>
              <a:buChar char="•"/>
            </a:pPr>
            <a:r>
              <a:rPr lang="en-US" dirty="0"/>
              <a:t>Mam Anila Karim</a:t>
            </a:r>
          </a:p>
        </p:txBody>
      </p:sp>
      <p:sp>
        <p:nvSpPr>
          <p:cNvPr id="48" name="Freeform: Shape 47">
            <a:extLst>
              <a:ext uri="{FF2B5EF4-FFF2-40B4-BE49-F238E27FC236}">
                <a16:creationId xmlns:a16="http://schemas.microsoft.com/office/drawing/2014/main" id="{3E6AA126-9DDC-4FBE-AEE6-8D0E982B0E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2295" y="6121100"/>
            <a:ext cx="1080000" cy="736900"/>
          </a:xfrm>
          <a:custGeom>
            <a:avLst/>
            <a:gdLst>
              <a:gd name="connsiteX0" fmla="*/ 540000 w 1080000"/>
              <a:gd name="connsiteY0" fmla="*/ 0 h 736900"/>
              <a:gd name="connsiteX1" fmla="*/ 1080000 w 1080000"/>
              <a:gd name="connsiteY1" fmla="*/ 540000 h 736900"/>
              <a:gd name="connsiteX2" fmla="*/ 1069029 w 1080000"/>
              <a:gd name="connsiteY2" fmla="*/ 648829 h 736900"/>
              <a:gd name="connsiteX3" fmla="*/ 1041691 w 1080000"/>
              <a:gd name="connsiteY3" fmla="*/ 736900 h 736900"/>
              <a:gd name="connsiteX4" fmla="*/ 38310 w 1080000"/>
              <a:gd name="connsiteY4" fmla="*/ 736900 h 736900"/>
              <a:gd name="connsiteX5" fmla="*/ 10971 w 1080000"/>
              <a:gd name="connsiteY5" fmla="*/ 648829 h 736900"/>
              <a:gd name="connsiteX6" fmla="*/ 0 w 1080000"/>
              <a:gd name="connsiteY6" fmla="*/ 540000 h 736900"/>
              <a:gd name="connsiteX7" fmla="*/ 540000 w 1080000"/>
              <a:gd name="connsiteY7" fmla="*/ 0 h 73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0000" h="736900">
                <a:moveTo>
                  <a:pt x="540000" y="0"/>
                </a:moveTo>
                <a:cubicBezTo>
                  <a:pt x="838234" y="0"/>
                  <a:pt x="1080000" y="241766"/>
                  <a:pt x="1080000" y="540000"/>
                </a:cubicBezTo>
                <a:cubicBezTo>
                  <a:pt x="1080000" y="577280"/>
                  <a:pt x="1076223" y="613676"/>
                  <a:pt x="1069029" y="648829"/>
                </a:cubicBezTo>
                <a:lnTo>
                  <a:pt x="1041691" y="736900"/>
                </a:lnTo>
                <a:lnTo>
                  <a:pt x="38310" y="736900"/>
                </a:lnTo>
                <a:lnTo>
                  <a:pt x="10971" y="648829"/>
                </a:lnTo>
                <a:cubicBezTo>
                  <a:pt x="3778" y="613676"/>
                  <a:pt x="0" y="577280"/>
                  <a:pt x="0" y="540000"/>
                </a:cubicBezTo>
                <a:cubicBezTo>
                  <a:pt x="0" y="241766"/>
                  <a:pt x="241766" y="0"/>
                  <a:pt x="540000" y="0"/>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76200" dir="1926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B994B-31F7-458D-E1C5-6E30C246B329}"/>
              </a:ext>
            </a:extLst>
          </p:cNvPr>
          <p:cNvSpPr>
            <a:spLocks noGrp="1"/>
          </p:cNvSpPr>
          <p:nvPr>
            <p:ph type="title"/>
          </p:nvPr>
        </p:nvSpPr>
        <p:spPr>
          <a:xfrm>
            <a:off x="550862" y="549275"/>
            <a:ext cx="11091600" cy="761940"/>
          </a:xfrm>
        </p:spPr>
        <p:txBody>
          <a:bodyPr/>
          <a:lstStyle/>
          <a:p>
            <a:r>
              <a:rPr lang="en-US" dirty="0"/>
              <a:t>Example Case Study:</a:t>
            </a:r>
          </a:p>
        </p:txBody>
      </p:sp>
      <p:sp>
        <p:nvSpPr>
          <p:cNvPr id="3" name="Content Placeholder 2">
            <a:extLst>
              <a:ext uri="{FF2B5EF4-FFF2-40B4-BE49-F238E27FC236}">
                <a16:creationId xmlns:a16="http://schemas.microsoft.com/office/drawing/2014/main" id="{575094EF-EF99-A7DC-9E40-06DA89C0F1CA}"/>
              </a:ext>
            </a:extLst>
          </p:cNvPr>
          <p:cNvSpPr>
            <a:spLocks noGrp="1"/>
          </p:cNvSpPr>
          <p:nvPr>
            <p:ph idx="1"/>
          </p:nvPr>
        </p:nvSpPr>
        <p:spPr>
          <a:xfrm>
            <a:off x="550863" y="1311215"/>
            <a:ext cx="11090274" cy="4781609"/>
          </a:xfrm>
        </p:spPr>
        <p:txBody>
          <a:bodyPr/>
          <a:lstStyle/>
          <a:p>
            <a:pPr>
              <a:buFont typeface="Wingdings" panose="05000000000000000000" pitchFamily="2" charset="2"/>
              <a:buChar char="q"/>
            </a:pPr>
            <a:r>
              <a:rPr lang="en-US" sz="2400" dirty="0"/>
              <a:t>  Imagine a city where the mayor promised to improve schools and parks. However, instead of using the money for these improvements, the mayor and some officials took the money for themselves. As a result, the schools and parks remained the same, and the people in the city suffered. When this was discovered, the mayor and those involved were removed from their positions and faced consequences for their actions. This case shows how unethical behavior by leaders can harm the community and why it's important to have ethical conduct in governance.</a:t>
            </a:r>
          </a:p>
        </p:txBody>
      </p:sp>
      <p:sp>
        <p:nvSpPr>
          <p:cNvPr id="4" name="Date Placeholder 3">
            <a:extLst>
              <a:ext uri="{FF2B5EF4-FFF2-40B4-BE49-F238E27FC236}">
                <a16:creationId xmlns:a16="http://schemas.microsoft.com/office/drawing/2014/main" id="{C6122852-A446-99DA-78A9-53FFB83AE9E5}"/>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CC827735-B1B0-D88B-96D3-89384B663E5E}"/>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71CB8F9A-2D30-46B6-E23F-83604AC7FDD5}"/>
              </a:ext>
            </a:extLst>
          </p:cNvPr>
          <p:cNvSpPr>
            <a:spLocks noGrp="1"/>
          </p:cNvSpPr>
          <p:nvPr>
            <p:ph type="sldNum" sz="quarter" idx="12"/>
          </p:nvPr>
        </p:nvSpPr>
        <p:spPr/>
        <p:txBody>
          <a:bodyPr/>
          <a:lstStyle/>
          <a:p>
            <a:fld id="{DBA1B0FB-D917-4C8C-928F-313BD683BF39}" type="slidenum">
              <a:rPr lang="en-US" smtClean="0"/>
              <a:t>10</a:t>
            </a:fld>
            <a:endParaRPr lang="en-US"/>
          </a:p>
        </p:txBody>
      </p:sp>
    </p:spTree>
    <p:extLst>
      <p:ext uri="{BB962C8B-B14F-4D97-AF65-F5344CB8AC3E}">
        <p14:creationId xmlns:p14="http://schemas.microsoft.com/office/powerpoint/2010/main" val="24310979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E0CAC-73A1-1168-2380-36E711A7C4C4}"/>
              </a:ext>
            </a:extLst>
          </p:cNvPr>
          <p:cNvSpPr>
            <a:spLocks noGrp="1"/>
          </p:cNvSpPr>
          <p:nvPr>
            <p:ph type="title"/>
          </p:nvPr>
        </p:nvSpPr>
        <p:spPr>
          <a:xfrm>
            <a:off x="550862" y="549275"/>
            <a:ext cx="11091600" cy="744687"/>
          </a:xfrm>
        </p:spPr>
        <p:txBody>
          <a:bodyPr/>
          <a:lstStyle/>
          <a:p>
            <a:r>
              <a:rPr lang="en-US" sz="4800" dirty="0"/>
              <a:t>Challenges to National Accountability</a:t>
            </a:r>
            <a:br>
              <a:rPr lang="en-US" sz="4800" b="1" dirty="0"/>
            </a:br>
            <a:endParaRPr lang="en-US" dirty="0"/>
          </a:p>
        </p:txBody>
      </p:sp>
      <p:sp>
        <p:nvSpPr>
          <p:cNvPr id="3" name="Content Placeholder 2">
            <a:extLst>
              <a:ext uri="{FF2B5EF4-FFF2-40B4-BE49-F238E27FC236}">
                <a16:creationId xmlns:a16="http://schemas.microsoft.com/office/drawing/2014/main" id="{7F60785B-AB12-7C0D-172E-4EF5E981ECB2}"/>
              </a:ext>
            </a:extLst>
          </p:cNvPr>
          <p:cNvSpPr>
            <a:spLocks noGrp="1"/>
          </p:cNvSpPr>
          <p:nvPr>
            <p:ph idx="1"/>
          </p:nvPr>
        </p:nvSpPr>
        <p:spPr>
          <a:xfrm>
            <a:off x="550863" y="1233577"/>
            <a:ext cx="11090274" cy="4859247"/>
          </a:xfrm>
        </p:spPr>
        <p:txBody>
          <a:bodyPr/>
          <a:lstStyle/>
          <a:p>
            <a:pPr>
              <a:buFont typeface="Wingdings" panose="05000000000000000000" pitchFamily="2" charset="2"/>
              <a:buChar char="q"/>
            </a:pPr>
            <a:r>
              <a:rPr lang="en-US" sz="2400" b="1" dirty="0"/>
              <a:t>  Identifying Common Challenges: </a:t>
            </a:r>
            <a:r>
              <a:rPr lang="en-US" sz="2400" dirty="0"/>
              <a:t>This means finding out the problems that make it hard to have accountability.</a:t>
            </a:r>
          </a:p>
          <a:p>
            <a:pPr>
              <a:buFont typeface="Wingdings" panose="05000000000000000000" pitchFamily="2" charset="2"/>
              <a:buChar char="q"/>
            </a:pPr>
            <a:r>
              <a:rPr lang="en-US" sz="2400" b="1" dirty="0"/>
              <a:t>  Example: </a:t>
            </a:r>
            <a:r>
              <a:rPr lang="en-US" sz="2400" dirty="0"/>
              <a:t>Not having clear rules or ways to check if leaders are doing their jobs.</a:t>
            </a:r>
          </a:p>
          <a:p>
            <a:pPr>
              <a:buFont typeface="Wingdings" panose="05000000000000000000" pitchFamily="2" charset="2"/>
              <a:buChar char="q"/>
            </a:pPr>
            <a:r>
              <a:rPr lang="en-US" sz="2400" b="1" dirty="0"/>
              <a:t>  Factors Affecting Ethical Behavior: </a:t>
            </a:r>
            <a:r>
              <a:rPr lang="en-US" sz="2400" dirty="0"/>
              <a:t>These are things that can influence how people behave in terms of honesty and fairness.</a:t>
            </a:r>
          </a:p>
          <a:p>
            <a:pPr>
              <a:buFont typeface="Wingdings" panose="05000000000000000000" pitchFamily="2" charset="2"/>
              <a:buChar char="q"/>
            </a:pPr>
            <a:r>
              <a:rPr lang="en-US" sz="2400" b="1" dirty="0"/>
              <a:t>  Example: </a:t>
            </a:r>
            <a:r>
              <a:rPr lang="en-US" sz="2400" dirty="0"/>
              <a:t>Pressure to make more money might lead someone to act unethically.</a:t>
            </a:r>
          </a:p>
          <a:p>
            <a:pPr>
              <a:buFont typeface="Wingdings" panose="05000000000000000000" pitchFamily="2" charset="2"/>
              <a:buChar char="q"/>
            </a:pPr>
            <a:r>
              <a:rPr lang="en-US" sz="2400" b="1" dirty="0"/>
              <a:t>  Impact of Accountability Lapses: </a:t>
            </a:r>
            <a:r>
              <a:rPr lang="en-US" sz="2400" dirty="0"/>
              <a:t>This is what happens when there are failures in accountability.</a:t>
            </a:r>
          </a:p>
          <a:p>
            <a:pPr>
              <a:buFont typeface="Wingdings" panose="05000000000000000000" pitchFamily="2" charset="2"/>
              <a:buChar char="q"/>
            </a:pPr>
            <a:r>
              <a:rPr lang="en-US" sz="2400" b="1" dirty="0"/>
              <a:t>  Example: </a:t>
            </a:r>
            <a:r>
              <a:rPr lang="en-US" sz="2400" dirty="0"/>
              <a:t>If a government agency doesn't report its spending, it might waste money without anyone knowing.</a:t>
            </a:r>
          </a:p>
        </p:txBody>
      </p:sp>
      <p:sp>
        <p:nvSpPr>
          <p:cNvPr id="4" name="Date Placeholder 3">
            <a:extLst>
              <a:ext uri="{FF2B5EF4-FFF2-40B4-BE49-F238E27FC236}">
                <a16:creationId xmlns:a16="http://schemas.microsoft.com/office/drawing/2014/main" id="{9B2A0A33-8744-AA65-3B67-1BF2070E7E9A}"/>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1CFC4515-7F7F-AFA4-D413-E487AE5A66A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F1CF4A3B-2DEE-4B2B-DC18-F5C4280658B8}"/>
              </a:ext>
            </a:extLst>
          </p:cNvPr>
          <p:cNvSpPr>
            <a:spLocks noGrp="1"/>
          </p:cNvSpPr>
          <p:nvPr>
            <p:ph type="sldNum" sz="quarter" idx="12"/>
          </p:nvPr>
        </p:nvSpPr>
        <p:spPr/>
        <p:txBody>
          <a:bodyPr/>
          <a:lstStyle/>
          <a:p>
            <a:fld id="{DBA1B0FB-D917-4C8C-928F-313BD683BF39}" type="slidenum">
              <a:rPr lang="en-US" smtClean="0"/>
              <a:t>11</a:t>
            </a:fld>
            <a:endParaRPr lang="en-US"/>
          </a:p>
        </p:txBody>
      </p:sp>
    </p:spTree>
    <p:extLst>
      <p:ext uri="{BB962C8B-B14F-4D97-AF65-F5344CB8AC3E}">
        <p14:creationId xmlns:p14="http://schemas.microsoft.com/office/powerpoint/2010/main" val="4216291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6F1D91-1D04-871D-19AD-0C9C90AEBDD0}"/>
              </a:ext>
            </a:extLst>
          </p:cNvPr>
          <p:cNvSpPr>
            <a:spLocks noGrp="1"/>
          </p:cNvSpPr>
          <p:nvPr>
            <p:ph type="title"/>
          </p:nvPr>
        </p:nvSpPr>
        <p:spPr>
          <a:xfrm>
            <a:off x="550864" y="549276"/>
            <a:ext cx="3764710" cy="1362856"/>
          </a:xfrm>
        </p:spPr>
        <p:txBody>
          <a:bodyPr wrap="square" anchor="b">
            <a:normAutofit/>
          </a:bodyPr>
          <a:lstStyle/>
          <a:p>
            <a:r>
              <a:rPr lang="en-US" sz="4400" dirty="0"/>
              <a:t>Accountability steps</a:t>
            </a:r>
          </a:p>
        </p:txBody>
      </p:sp>
      <p:grpSp>
        <p:nvGrpSpPr>
          <p:cNvPr id="17" name="Group 16">
            <a:extLst>
              <a:ext uri="{FF2B5EF4-FFF2-40B4-BE49-F238E27FC236}">
                <a16:creationId xmlns:a16="http://schemas.microsoft.com/office/drawing/2014/main" id="{9F2D4ED5-DC78-4C88-97AA-483206C53E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570793" y="0"/>
            <a:ext cx="1468514" cy="1521012"/>
            <a:chOff x="5236793" y="2432482"/>
            <a:chExt cx="1468514" cy="1521012"/>
          </a:xfrm>
        </p:grpSpPr>
        <p:sp>
          <p:nvSpPr>
            <p:cNvPr id="18" name="Freeform 5">
              <a:extLst>
                <a:ext uri="{FF2B5EF4-FFF2-40B4-BE49-F238E27FC236}">
                  <a16:creationId xmlns:a16="http://schemas.microsoft.com/office/drawing/2014/main" id="{0DE0B65A-4839-40B2-BA92-1464FEADBA4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463135" y="2432482"/>
              <a:ext cx="1242172" cy="729202"/>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6">
              <a:extLst>
                <a:ext uri="{FF2B5EF4-FFF2-40B4-BE49-F238E27FC236}">
                  <a16:creationId xmlns:a16="http://schemas.microsoft.com/office/drawing/2014/main" id="{842A0A68-39DD-4DA7-BAD5-63B9C13987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236793" y="2566400"/>
              <a:ext cx="611884" cy="1076550"/>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eform 8">
              <a:extLst>
                <a:ext uri="{FF2B5EF4-FFF2-40B4-BE49-F238E27FC236}">
                  <a16:creationId xmlns:a16="http://schemas.microsoft.com/office/drawing/2014/main" id="{21A69E50-7E10-45C3-B4F2-19DBA77484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765469" y="2876944"/>
              <a:ext cx="630288" cy="1076550"/>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40000"/>
                    <a:lumOff val="60000"/>
                    <a:alpha val="60000"/>
                  </a:schemeClr>
                </a:gs>
              </a:gsLst>
              <a:lin ang="18000000" scaled="0"/>
              <a:tileRect/>
            </a:gradFill>
            <a:ln>
              <a:noFill/>
            </a:ln>
            <a:effectLst>
              <a:innerShdw blurRad="508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2" name="Oval 21">
            <a:extLst>
              <a:ext uri="{FF2B5EF4-FFF2-40B4-BE49-F238E27FC236}">
                <a16:creationId xmlns:a16="http://schemas.microsoft.com/office/drawing/2014/main" id="{D166A8AB-8924-421C-BCED-B54DBC4054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77897" y="5497189"/>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8" name="Content Placeholder 7" descr="A steps to a step&#10;&#10;Description automatically generated with medium confidence">
            <a:extLst>
              <a:ext uri="{FF2B5EF4-FFF2-40B4-BE49-F238E27FC236}">
                <a16:creationId xmlns:a16="http://schemas.microsoft.com/office/drawing/2014/main" id="{B30FE716-8F20-93E6-3FD5-5240A5DF4B11}"/>
              </a:ext>
            </a:extLst>
          </p:cNvPr>
          <p:cNvPicPr>
            <a:picLocks noChangeAspect="1"/>
          </p:cNvPicPr>
          <p:nvPr/>
        </p:nvPicPr>
        <p:blipFill>
          <a:blip r:embed="rId2"/>
          <a:stretch>
            <a:fillRect/>
          </a:stretch>
        </p:blipFill>
        <p:spPr>
          <a:xfrm>
            <a:off x="4550900" y="1691892"/>
            <a:ext cx="7090237" cy="3474216"/>
          </a:xfrm>
          <a:custGeom>
            <a:avLst/>
            <a:gdLst/>
            <a:ahLst/>
            <a:cxnLst/>
            <a:rect l="l" t="t" r="r" b="b"/>
            <a:pathLst>
              <a:path w="7090237" h="5759451">
                <a:moveTo>
                  <a:pt x="0" y="0"/>
                </a:moveTo>
                <a:lnTo>
                  <a:pt x="7090237" y="0"/>
                </a:lnTo>
                <a:lnTo>
                  <a:pt x="7090237" y="5759451"/>
                </a:lnTo>
                <a:lnTo>
                  <a:pt x="0" y="5759451"/>
                </a:lnTo>
                <a:close/>
              </a:path>
            </a:pathLst>
          </a:custGeom>
        </p:spPr>
      </p:pic>
      <p:sp>
        <p:nvSpPr>
          <p:cNvPr id="4" name="Date Placeholder 3">
            <a:extLst>
              <a:ext uri="{FF2B5EF4-FFF2-40B4-BE49-F238E27FC236}">
                <a16:creationId xmlns:a16="http://schemas.microsoft.com/office/drawing/2014/main" id="{61A2E5BE-FB24-016C-50BF-3B11318F1A3B}"/>
              </a:ext>
            </a:extLst>
          </p:cNvPr>
          <p:cNvSpPr>
            <a:spLocks noGrp="1"/>
          </p:cNvSpPr>
          <p:nvPr>
            <p:ph type="dt" sz="half" idx="10"/>
          </p:nvPr>
        </p:nvSpPr>
        <p:spPr>
          <a:xfrm>
            <a:off x="550863" y="6507212"/>
            <a:ext cx="2628900" cy="153888"/>
          </a:xfrm>
        </p:spPr>
        <p:txBody>
          <a:bodyPr>
            <a:normAutofit/>
          </a:bodyPr>
          <a:lstStyle/>
          <a:p>
            <a:pPr>
              <a:spcAft>
                <a:spcPts val="600"/>
              </a:spcAft>
            </a:pPr>
            <a:r>
              <a:rPr lang="en-US"/>
              <a:t>Tuesday, February 2, 20XX</a:t>
            </a:r>
          </a:p>
        </p:txBody>
      </p:sp>
      <p:sp>
        <p:nvSpPr>
          <p:cNvPr id="5" name="Footer Placeholder 4">
            <a:extLst>
              <a:ext uri="{FF2B5EF4-FFF2-40B4-BE49-F238E27FC236}">
                <a16:creationId xmlns:a16="http://schemas.microsoft.com/office/drawing/2014/main" id="{FA4BD1F7-21FA-5E04-18B7-D00703649290}"/>
              </a:ext>
            </a:extLst>
          </p:cNvPr>
          <p:cNvSpPr>
            <a:spLocks noGrp="1"/>
          </p:cNvSpPr>
          <p:nvPr>
            <p:ph type="ftr" sz="quarter" idx="11"/>
          </p:nvPr>
        </p:nvSpPr>
        <p:spPr>
          <a:xfrm>
            <a:off x="3359150" y="6507212"/>
            <a:ext cx="6379210" cy="153888"/>
          </a:xfrm>
        </p:spPr>
        <p:txBody>
          <a:bodyPr>
            <a:normAutofit/>
          </a:bodyPr>
          <a:lstStyle/>
          <a:p>
            <a:pPr>
              <a:spcAft>
                <a:spcPts val="600"/>
              </a:spcAft>
            </a:pPr>
            <a:r>
              <a:rPr lang="en-US"/>
              <a:t>Sample Footer Text</a:t>
            </a:r>
          </a:p>
        </p:txBody>
      </p:sp>
      <p:sp>
        <p:nvSpPr>
          <p:cNvPr id="6" name="Slide Number Placeholder 5">
            <a:extLst>
              <a:ext uri="{FF2B5EF4-FFF2-40B4-BE49-F238E27FC236}">
                <a16:creationId xmlns:a16="http://schemas.microsoft.com/office/drawing/2014/main" id="{B6DB125A-C1B3-A6D6-64A5-EFC68084DFC2}"/>
              </a:ext>
            </a:extLst>
          </p:cNvPr>
          <p:cNvSpPr>
            <a:spLocks noGrp="1"/>
          </p:cNvSpPr>
          <p:nvPr>
            <p:ph type="sldNum" sz="quarter" idx="12"/>
          </p:nvPr>
        </p:nvSpPr>
        <p:spPr>
          <a:xfrm>
            <a:off x="9948863" y="6507212"/>
            <a:ext cx="1692274" cy="153888"/>
          </a:xfrm>
        </p:spPr>
        <p:txBody>
          <a:bodyPr>
            <a:normAutofit/>
          </a:bodyPr>
          <a:lstStyle/>
          <a:p>
            <a:pPr>
              <a:spcAft>
                <a:spcPts val="600"/>
              </a:spcAft>
            </a:pPr>
            <a:fld id="{DBA1B0FB-D917-4C8C-928F-313BD683BF39}" type="slidenum">
              <a:rPr lang="en-US" smtClean="0"/>
              <a:pPr>
                <a:spcAft>
                  <a:spcPts val="600"/>
                </a:spcAft>
              </a:pPr>
              <a:t>12</a:t>
            </a:fld>
            <a:endParaRPr lang="en-US"/>
          </a:p>
        </p:txBody>
      </p:sp>
    </p:spTree>
    <p:extLst>
      <p:ext uri="{BB962C8B-B14F-4D97-AF65-F5344CB8AC3E}">
        <p14:creationId xmlns:p14="http://schemas.microsoft.com/office/powerpoint/2010/main" val="23012915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1FB38-1F33-03D9-6069-2FFD8DD94E6F}"/>
              </a:ext>
            </a:extLst>
          </p:cNvPr>
          <p:cNvSpPr>
            <a:spLocks noGrp="1"/>
          </p:cNvSpPr>
          <p:nvPr>
            <p:ph type="title"/>
          </p:nvPr>
        </p:nvSpPr>
        <p:spPr>
          <a:xfrm>
            <a:off x="550862" y="549275"/>
            <a:ext cx="11091600" cy="701555"/>
          </a:xfrm>
        </p:spPr>
        <p:txBody>
          <a:bodyPr/>
          <a:lstStyle/>
          <a:p>
            <a:r>
              <a:rPr lang="en-US" sz="4000" dirty="0"/>
              <a:t>Strategies for Enhancing National</a:t>
            </a:r>
            <a:r>
              <a:rPr lang="en-US" sz="4000" b="1" dirty="0"/>
              <a:t> </a:t>
            </a:r>
            <a:r>
              <a:rPr lang="en-US" sz="4000" dirty="0"/>
              <a:t>Accountability</a:t>
            </a:r>
            <a:br>
              <a:rPr lang="en-US" sz="4800" b="1" dirty="0"/>
            </a:br>
            <a:endParaRPr lang="en-US" dirty="0"/>
          </a:p>
        </p:txBody>
      </p:sp>
      <p:sp>
        <p:nvSpPr>
          <p:cNvPr id="3" name="Content Placeholder 2">
            <a:extLst>
              <a:ext uri="{FF2B5EF4-FFF2-40B4-BE49-F238E27FC236}">
                <a16:creationId xmlns:a16="http://schemas.microsoft.com/office/drawing/2014/main" id="{92D34C86-4F8F-A55A-C0A3-2E629A1FE483}"/>
              </a:ext>
            </a:extLst>
          </p:cNvPr>
          <p:cNvSpPr>
            <a:spLocks noGrp="1"/>
          </p:cNvSpPr>
          <p:nvPr>
            <p:ph idx="1"/>
          </p:nvPr>
        </p:nvSpPr>
        <p:spPr>
          <a:xfrm>
            <a:off x="550863" y="1250831"/>
            <a:ext cx="11090274" cy="4841994"/>
          </a:xfrm>
        </p:spPr>
        <p:txBody>
          <a:bodyPr/>
          <a:lstStyle/>
          <a:p>
            <a:pPr>
              <a:buFont typeface="Wingdings" panose="05000000000000000000" pitchFamily="2" charset="2"/>
              <a:buChar char="q"/>
            </a:pPr>
            <a:r>
              <a:rPr lang="en-US" sz="2400" dirty="0"/>
              <a:t>  Being open about what the government does and involving people in decision-making.</a:t>
            </a:r>
          </a:p>
          <a:p>
            <a:pPr>
              <a:buFont typeface="Wingdings" panose="05000000000000000000" pitchFamily="2" charset="2"/>
              <a:buChar char="q"/>
            </a:pPr>
            <a:r>
              <a:rPr lang="en-US" sz="2400" b="1" dirty="0"/>
              <a:t>  Example: </a:t>
            </a:r>
            <a:r>
              <a:rPr lang="en-US" sz="2400" dirty="0"/>
              <a:t>Publishing reports online and asking citizens for feedback on new policies.</a:t>
            </a:r>
          </a:p>
          <a:p>
            <a:pPr>
              <a:buFont typeface="Wingdings" panose="05000000000000000000" pitchFamily="2" charset="2"/>
              <a:buChar char="q"/>
            </a:pPr>
            <a:r>
              <a:rPr lang="en-US" sz="2400" dirty="0"/>
              <a:t>  </a:t>
            </a:r>
            <a:r>
              <a:rPr lang="en-US" sz="2400" b="1" dirty="0"/>
              <a:t>Leadership and Organizational Culture: </a:t>
            </a:r>
            <a:r>
              <a:rPr lang="en-US" sz="2400" dirty="0"/>
              <a:t>Having leaders who set good examples and creating a work environment that promotes honesty and fairness.</a:t>
            </a:r>
          </a:p>
          <a:p>
            <a:pPr>
              <a:buFont typeface="Wingdings" panose="05000000000000000000" pitchFamily="2" charset="2"/>
              <a:buChar char="q"/>
            </a:pPr>
            <a:r>
              <a:rPr lang="en-US" sz="2400" b="1" dirty="0"/>
              <a:t>  Example: </a:t>
            </a:r>
            <a:r>
              <a:rPr lang="en-US" sz="2400" dirty="0"/>
              <a:t>A boss who listens to employees and encourages them to speak up about problems.</a:t>
            </a:r>
          </a:p>
          <a:p>
            <a:pPr>
              <a:buFont typeface="Wingdings" panose="05000000000000000000" pitchFamily="2" charset="2"/>
              <a:buChar char="q"/>
            </a:pPr>
            <a:r>
              <a:rPr lang="en-US" sz="2400" b="1" dirty="0"/>
              <a:t>  Recommendations for Improvement: </a:t>
            </a:r>
            <a:r>
              <a:rPr lang="en-US" sz="2400" dirty="0"/>
              <a:t>Suggestions for making things better, based on what's not working well.</a:t>
            </a:r>
          </a:p>
          <a:p>
            <a:pPr>
              <a:buFont typeface="Wingdings" panose="05000000000000000000" pitchFamily="2" charset="2"/>
              <a:buChar char="q"/>
            </a:pPr>
            <a:r>
              <a:rPr lang="en-US" sz="2400" b="1" dirty="0"/>
              <a:t>  Example: </a:t>
            </a:r>
            <a:r>
              <a:rPr lang="en-US" sz="2400" dirty="0"/>
              <a:t>Proposing new laws or policies to fix loopholes in the current system.</a:t>
            </a:r>
          </a:p>
        </p:txBody>
      </p:sp>
      <p:sp>
        <p:nvSpPr>
          <p:cNvPr id="4" name="Date Placeholder 3">
            <a:extLst>
              <a:ext uri="{FF2B5EF4-FFF2-40B4-BE49-F238E27FC236}">
                <a16:creationId xmlns:a16="http://schemas.microsoft.com/office/drawing/2014/main" id="{6B491627-1BF3-9282-FDB1-BD1F569AD1C8}"/>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9EDE8CA7-70A1-00C6-EF41-ED84160BC691}"/>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7A2066C2-C6E2-BBB8-D414-E5817CFFB9D7}"/>
              </a:ext>
            </a:extLst>
          </p:cNvPr>
          <p:cNvSpPr>
            <a:spLocks noGrp="1"/>
          </p:cNvSpPr>
          <p:nvPr>
            <p:ph type="sldNum" sz="quarter" idx="12"/>
          </p:nvPr>
        </p:nvSpPr>
        <p:spPr/>
        <p:txBody>
          <a:bodyPr/>
          <a:lstStyle/>
          <a:p>
            <a:fld id="{DBA1B0FB-D917-4C8C-928F-313BD683BF39}" type="slidenum">
              <a:rPr lang="en-US" smtClean="0"/>
              <a:t>13</a:t>
            </a:fld>
            <a:endParaRPr lang="en-US"/>
          </a:p>
        </p:txBody>
      </p:sp>
    </p:spTree>
    <p:extLst>
      <p:ext uri="{BB962C8B-B14F-4D97-AF65-F5344CB8AC3E}">
        <p14:creationId xmlns:p14="http://schemas.microsoft.com/office/powerpoint/2010/main" val="28251088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F1A17A-B31D-841C-2CE4-449ACD16B770}"/>
              </a:ext>
            </a:extLst>
          </p:cNvPr>
          <p:cNvSpPr>
            <a:spLocks noGrp="1"/>
          </p:cNvSpPr>
          <p:nvPr>
            <p:ph type="title"/>
          </p:nvPr>
        </p:nvSpPr>
        <p:spPr>
          <a:xfrm>
            <a:off x="550864" y="549275"/>
            <a:ext cx="3565524" cy="1997855"/>
          </a:xfrm>
        </p:spPr>
        <p:txBody>
          <a:bodyPr wrap="square" anchor="b">
            <a:normAutofit fontScale="90000"/>
          </a:bodyPr>
          <a:lstStyle/>
          <a:p>
            <a:r>
              <a:rPr lang="en-US" dirty="0"/>
              <a:t>How to Improve Accountability</a:t>
            </a:r>
          </a:p>
        </p:txBody>
      </p:sp>
      <p:grpSp>
        <p:nvGrpSpPr>
          <p:cNvPr id="17" name="Group 16">
            <a:extLst>
              <a:ext uri="{FF2B5EF4-FFF2-40B4-BE49-F238E27FC236}">
                <a16:creationId xmlns:a16="http://schemas.microsoft.com/office/drawing/2014/main" id="{9F2D4ED5-DC78-4C88-97AA-483206C53E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570793" y="0"/>
            <a:ext cx="1468514" cy="1521012"/>
            <a:chOff x="5236793" y="2432482"/>
            <a:chExt cx="1468514" cy="1521012"/>
          </a:xfrm>
        </p:grpSpPr>
        <p:sp>
          <p:nvSpPr>
            <p:cNvPr id="18" name="Freeform 5">
              <a:extLst>
                <a:ext uri="{FF2B5EF4-FFF2-40B4-BE49-F238E27FC236}">
                  <a16:creationId xmlns:a16="http://schemas.microsoft.com/office/drawing/2014/main" id="{0DE0B65A-4839-40B2-BA92-1464FEADBA4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463135" y="2432482"/>
              <a:ext cx="1242172" cy="729202"/>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6">
              <a:extLst>
                <a:ext uri="{FF2B5EF4-FFF2-40B4-BE49-F238E27FC236}">
                  <a16:creationId xmlns:a16="http://schemas.microsoft.com/office/drawing/2014/main" id="{842A0A68-39DD-4DA7-BAD5-63B9C13987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236793" y="2566400"/>
              <a:ext cx="611884" cy="1076550"/>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eform 8">
              <a:extLst>
                <a:ext uri="{FF2B5EF4-FFF2-40B4-BE49-F238E27FC236}">
                  <a16:creationId xmlns:a16="http://schemas.microsoft.com/office/drawing/2014/main" id="{21A69E50-7E10-45C3-B4F2-19DBA77484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765469" y="2876944"/>
              <a:ext cx="630288" cy="1076550"/>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40000"/>
                    <a:lumOff val="60000"/>
                    <a:alpha val="60000"/>
                  </a:schemeClr>
                </a:gs>
              </a:gsLst>
              <a:lin ang="18000000" scaled="0"/>
              <a:tileRect/>
            </a:gradFill>
            <a:ln>
              <a:noFill/>
            </a:ln>
            <a:effectLst>
              <a:innerShdw blurRad="508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2" name="Oval 21">
            <a:extLst>
              <a:ext uri="{FF2B5EF4-FFF2-40B4-BE49-F238E27FC236}">
                <a16:creationId xmlns:a16="http://schemas.microsoft.com/office/drawing/2014/main" id="{D166A8AB-8924-421C-BCED-B54DBC4054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77897" y="5497189"/>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8" name="Content Placeholder 7" descr="A white card with blue triangles and black text&#10;&#10;Description automatically generated">
            <a:extLst>
              <a:ext uri="{FF2B5EF4-FFF2-40B4-BE49-F238E27FC236}">
                <a16:creationId xmlns:a16="http://schemas.microsoft.com/office/drawing/2014/main" id="{E58E056D-0C82-68F9-D9AF-C7D7951420A6}"/>
              </a:ext>
            </a:extLst>
          </p:cNvPr>
          <p:cNvPicPr>
            <a:picLocks noChangeAspect="1"/>
          </p:cNvPicPr>
          <p:nvPr/>
        </p:nvPicPr>
        <p:blipFill>
          <a:blip r:embed="rId2"/>
          <a:stretch>
            <a:fillRect/>
          </a:stretch>
        </p:blipFill>
        <p:spPr>
          <a:xfrm>
            <a:off x="3982454" y="990899"/>
            <a:ext cx="7658684" cy="4260508"/>
          </a:xfrm>
          <a:custGeom>
            <a:avLst/>
            <a:gdLst/>
            <a:ahLst/>
            <a:cxnLst/>
            <a:rect l="l" t="t" r="r" b="b"/>
            <a:pathLst>
              <a:path w="7090237" h="5759451">
                <a:moveTo>
                  <a:pt x="0" y="0"/>
                </a:moveTo>
                <a:lnTo>
                  <a:pt x="7090237" y="0"/>
                </a:lnTo>
                <a:lnTo>
                  <a:pt x="7090237" y="5759451"/>
                </a:lnTo>
                <a:lnTo>
                  <a:pt x="0" y="5759451"/>
                </a:lnTo>
                <a:close/>
              </a:path>
            </a:pathLst>
          </a:custGeom>
        </p:spPr>
      </p:pic>
      <p:sp>
        <p:nvSpPr>
          <p:cNvPr id="4" name="Date Placeholder 3">
            <a:extLst>
              <a:ext uri="{FF2B5EF4-FFF2-40B4-BE49-F238E27FC236}">
                <a16:creationId xmlns:a16="http://schemas.microsoft.com/office/drawing/2014/main" id="{0D4BFDC9-1A3C-0E4F-615A-A1637B6CCFE6}"/>
              </a:ext>
            </a:extLst>
          </p:cNvPr>
          <p:cNvSpPr>
            <a:spLocks noGrp="1"/>
          </p:cNvSpPr>
          <p:nvPr>
            <p:ph type="dt" sz="half" idx="10"/>
          </p:nvPr>
        </p:nvSpPr>
        <p:spPr>
          <a:xfrm>
            <a:off x="550863" y="6507212"/>
            <a:ext cx="2628900" cy="153888"/>
          </a:xfrm>
        </p:spPr>
        <p:txBody>
          <a:bodyPr>
            <a:normAutofit/>
          </a:bodyPr>
          <a:lstStyle/>
          <a:p>
            <a:pPr>
              <a:spcAft>
                <a:spcPts val="600"/>
              </a:spcAft>
            </a:pPr>
            <a:r>
              <a:rPr lang="en-US"/>
              <a:t>Tuesday, February 2, 20XX</a:t>
            </a:r>
          </a:p>
        </p:txBody>
      </p:sp>
      <p:sp>
        <p:nvSpPr>
          <p:cNvPr id="5" name="Footer Placeholder 4">
            <a:extLst>
              <a:ext uri="{FF2B5EF4-FFF2-40B4-BE49-F238E27FC236}">
                <a16:creationId xmlns:a16="http://schemas.microsoft.com/office/drawing/2014/main" id="{CD973F5D-04D7-1841-EC6A-32CC3E7B0F44}"/>
              </a:ext>
            </a:extLst>
          </p:cNvPr>
          <p:cNvSpPr>
            <a:spLocks noGrp="1"/>
          </p:cNvSpPr>
          <p:nvPr>
            <p:ph type="ftr" sz="quarter" idx="11"/>
          </p:nvPr>
        </p:nvSpPr>
        <p:spPr>
          <a:xfrm>
            <a:off x="3359150" y="6507212"/>
            <a:ext cx="6379210" cy="153888"/>
          </a:xfrm>
        </p:spPr>
        <p:txBody>
          <a:bodyPr>
            <a:normAutofit/>
          </a:bodyPr>
          <a:lstStyle/>
          <a:p>
            <a:pPr>
              <a:spcAft>
                <a:spcPts val="600"/>
              </a:spcAft>
            </a:pPr>
            <a:r>
              <a:rPr lang="en-US"/>
              <a:t>Sample Footer Text</a:t>
            </a:r>
          </a:p>
        </p:txBody>
      </p:sp>
      <p:sp>
        <p:nvSpPr>
          <p:cNvPr id="6" name="Slide Number Placeholder 5">
            <a:extLst>
              <a:ext uri="{FF2B5EF4-FFF2-40B4-BE49-F238E27FC236}">
                <a16:creationId xmlns:a16="http://schemas.microsoft.com/office/drawing/2014/main" id="{4CEDEC47-43B9-EDE6-CBA5-FBED0608A3BF}"/>
              </a:ext>
            </a:extLst>
          </p:cNvPr>
          <p:cNvSpPr>
            <a:spLocks noGrp="1"/>
          </p:cNvSpPr>
          <p:nvPr>
            <p:ph type="sldNum" sz="quarter" idx="12"/>
          </p:nvPr>
        </p:nvSpPr>
        <p:spPr>
          <a:xfrm>
            <a:off x="9948863" y="6507212"/>
            <a:ext cx="1692274" cy="153888"/>
          </a:xfrm>
        </p:spPr>
        <p:txBody>
          <a:bodyPr>
            <a:normAutofit/>
          </a:bodyPr>
          <a:lstStyle/>
          <a:p>
            <a:pPr>
              <a:spcAft>
                <a:spcPts val="600"/>
              </a:spcAft>
            </a:pPr>
            <a:fld id="{DBA1B0FB-D917-4C8C-928F-313BD683BF39}" type="slidenum">
              <a:rPr lang="en-US" smtClean="0"/>
              <a:pPr>
                <a:spcAft>
                  <a:spcPts val="600"/>
                </a:spcAft>
              </a:pPr>
              <a:t>14</a:t>
            </a:fld>
            <a:endParaRPr lang="en-US"/>
          </a:p>
        </p:txBody>
      </p:sp>
    </p:spTree>
    <p:extLst>
      <p:ext uri="{BB962C8B-B14F-4D97-AF65-F5344CB8AC3E}">
        <p14:creationId xmlns:p14="http://schemas.microsoft.com/office/powerpoint/2010/main" val="11819116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DA0FC-E9B1-AD68-4E29-17215179AE86}"/>
              </a:ext>
            </a:extLst>
          </p:cNvPr>
          <p:cNvSpPr>
            <a:spLocks noGrp="1"/>
          </p:cNvSpPr>
          <p:nvPr>
            <p:ph type="title"/>
          </p:nvPr>
        </p:nvSpPr>
        <p:spPr>
          <a:xfrm>
            <a:off x="550862" y="549275"/>
            <a:ext cx="11091600" cy="990767"/>
          </a:xfrm>
        </p:spPr>
        <p:txBody>
          <a:bodyPr/>
          <a:lstStyle/>
          <a:p>
            <a:r>
              <a:rPr lang="en-US" sz="4800" b="1" dirty="0"/>
              <a:t>Conclusion</a:t>
            </a:r>
            <a:endParaRPr lang="en-US" dirty="0"/>
          </a:p>
        </p:txBody>
      </p:sp>
      <p:sp>
        <p:nvSpPr>
          <p:cNvPr id="3" name="Content Placeholder 2">
            <a:extLst>
              <a:ext uri="{FF2B5EF4-FFF2-40B4-BE49-F238E27FC236}">
                <a16:creationId xmlns:a16="http://schemas.microsoft.com/office/drawing/2014/main" id="{639B683D-C7FE-B80E-7CF5-65D4B29779B9}"/>
              </a:ext>
            </a:extLst>
          </p:cNvPr>
          <p:cNvSpPr>
            <a:spLocks noGrp="1"/>
          </p:cNvSpPr>
          <p:nvPr>
            <p:ph idx="1"/>
          </p:nvPr>
        </p:nvSpPr>
        <p:spPr>
          <a:xfrm>
            <a:off x="550863" y="1443789"/>
            <a:ext cx="11090274" cy="4649035"/>
          </a:xfrm>
        </p:spPr>
        <p:txBody>
          <a:bodyPr/>
          <a:lstStyle/>
          <a:p>
            <a:pPr algn="just">
              <a:buFont typeface="Wingdings" panose="05000000000000000000" pitchFamily="2" charset="2"/>
              <a:buChar char="q"/>
            </a:pPr>
            <a:r>
              <a:rPr lang="en-US" sz="2800" dirty="0"/>
              <a:t>  Accountability is crucial for good governance and ethical behavior. Continued efforts are needed to maintain and improve accountability. Stakeholders play a key role in promoting and upholding accountability in their respective areas.</a:t>
            </a:r>
          </a:p>
        </p:txBody>
      </p:sp>
      <p:sp>
        <p:nvSpPr>
          <p:cNvPr id="4" name="Date Placeholder 3">
            <a:extLst>
              <a:ext uri="{FF2B5EF4-FFF2-40B4-BE49-F238E27FC236}">
                <a16:creationId xmlns:a16="http://schemas.microsoft.com/office/drawing/2014/main" id="{31E9FA67-5557-68C9-105E-1C89993FB6E5}"/>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BE4E598D-1ABF-2B29-A6B0-529CFBE91EF4}"/>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88EE06BA-1EA8-5AE5-77F0-B443A64DD905}"/>
              </a:ext>
            </a:extLst>
          </p:cNvPr>
          <p:cNvSpPr>
            <a:spLocks noGrp="1"/>
          </p:cNvSpPr>
          <p:nvPr>
            <p:ph type="sldNum" sz="quarter" idx="12"/>
          </p:nvPr>
        </p:nvSpPr>
        <p:spPr/>
        <p:txBody>
          <a:bodyPr/>
          <a:lstStyle/>
          <a:p>
            <a:fld id="{DBA1B0FB-D917-4C8C-928F-313BD683BF39}" type="slidenum">
              <a:rPr lang="en-US" smtClean="0"/>
              <a:t>15</a:t>
            </a:fld>
            <a:endParaRPr lang="en-US"/>
          </a:p>
        </p:txBody>
      </p:sp>
    </p:spTree>
    <p:extLst>
      <p:ext uri="{BB962C8B-B14F-4D97-AF65-F5344CB8AC3E}">
        <p14:creationId xmlns:p14="http://schemas.microsoft.com/office/powerpoint/2010/main" val="23627561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8" name="Freeform: Shape 37">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Oval 3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4" name="Group 4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5" name="Freeform: Shape 44">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Freeform: Shape 45">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7" name="Oval 46">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8" name="Oval 47">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50" name="Rectangle 49">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sz="6400" dirty="0"/>
              <a:t>Thank You!</a:t>
            </a:r>
          </a:p>
        </p:txBody>
      </p:sp>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2" cstate="screen">
            <a:extLst>
              <a:ext uri="{28A0092B-C50C-407E-A947-70E740481C1C}">
                <a14:useLocalDpi xmlns:a14="http://schemas.microsoft.com/office/drawing/2010/main" val="0"/>
              </a:ext>
            </a:extLst>
          </a:blip>
          <a:stretch/>
        </p:blipFill>
        <p:spPr>
          <a:xfrm>
            <a:off x="6657050" y="549275"/>
            <a:ext cx="4884185" cy="2771775"/>
          </a:xfrm>
          <a:custGeom>
            <a:avLst/>
            <a:gdLst/>
            <a:ahLst/>
            <a:cxnLst/>
            <a:rect l="l" t="t" r="r" b="b"/>
            <a:pathLst>
              <a:path w="5083992" h="2880518">
                <a:moveTo>
                  <a:pt x="0" y="0"/>
                </a:moveTo>
                <a:lnTo>
                  <a:pt x="5083992" y="0"/>
                </a:lnTo>
                <a:lnTo>
                  <a:pt x="5083992" y="2880518"/>
                </a:lnTo>
                <a:lnTo>
                  <a:pt x="0" y="2880518"/>
                </a:lnTo>
                <a:close/>
              </a:path>
            </a:pathLst>
          </a:custGeom>
        </p:spPr>
      </p:pic>
      <p:grpSp>
        <p:nvGrpSpPr>
          <p:cNvPr id="52" name="Group 51">
            <a:extLst>
              <a:ext uri="{FF2B5EF4-FFF2-40B4-BE49-F238E27FC236}">
                <a16:creationId xmlns:a16="http://schemas.microsoft.com/office/drawing/2014/main" id="{41F54C07-61D4-4BB1-A209-297754AD9C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161347" y="125399"/>
            <a:ext cx="1404698" cy="1155641"/>
            <a:chOff x="11161347" y="125399"/>
            <a:chExt cx="1404698" cy="1155641"/>
          </a:xfrm>
        </p:grpSpPr>
        <p:sp>
          <p:nvSpPr>
            <p:cNvPr id="53" name="Freeform: Shape 52">
              <a:extLst>
                <a:ext uri="{FF2B5EF4-FFF2-40B4-BE49-F238E27FC236}">
                  <a16:creationId xmlns:a16="http://schemas.microsoft.com/office/drawing/2014/main" id="{2778C56C-3077-4234-BF38-388080D1A19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54" name="Oval 53">
              <a:extLst>
                <a:ext uri="{FF2B5EF4-FFF2-40B4-BE49-F238E27FC236}">
                  <a16:creationId xmlns:a16="http://schemas.microsoft.com/office/drawing/2014/main" id="{CE6009CB-E4A9-4334-904A-8BD104D595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Freeform: Shape 54">
              <a:extLst>
                <a:ext uri="{FF2B5EF4-FFF2-40B4-BE49-F238E27FC236}">
                  <a16:creationId xmlns:a16="http://schemas.microsoft.com/office/drawing/2014/main" id="{88C6B70D-B88E-4EBD-BEA4-6FD2E5FE5C3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grpSp>
      <p:sp>
        <p:nvSpPr>
          <p:cNvPr id="57" name="Freeform: Shape 56">
            <a:extLst>
              <a:ext uri="{FF2B5EF4-FFF2-40B4-BE49-F238E27FC236}">
                <a16:creationId xmlns:a16="http://schemas.microsoft.com/office/drawing/2014/main" id="{39B02BFF-E00A-48CF-A4A8-6A5C083086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5012826"/>
            <a:ext cx="855255" cy="1080000"/>
          </a:xfrm>
          <a:custGeom>
            <a:avLst/>
            <a:gdLst>
              <a:gd name="connsiteX0" fmla="*/ 315255 w 855255"/>
              <a:gd name="connsiteY0" fmla="*/ 0 h 1080000"/>
              <a:gd name="connsiteX1" fmla="*/ 855255 w 855255"/>
              <a:gd name="connsiteY1" fmla="*/ 540000 h 1080000"/>
              <a:gd name="connsiteX2" fmla="*/ 315255 w 855255"/>
              <a:gd name="connsiteY2" fmla="*/ 1080000 h 1080000"/>
              <a:gd name="connsiteX3" fmla="*/ 13336 w 855255"/>
              <a:gd name="connsiteY3" fmla="*/ 987777 h 1080000"/>
              <a:gd name="connsiteX4" fmla="*/ 0 w 855255"/>
              <a:gd name="connsiteY4" fmla="*/ 976774 h 1080000"/>
              <a:gd name="connsiteX5" fmla="*/ 0 w 855255"/>
              <a:gd name="connsiteY5" fmla="*/ 103227 h 1080000"/>
              <a:gd name="connsiteX6" fmla="*/ 13336 w 855255"/>
              <a:gd name="connsiteY6" fmla="*/ 92224 h 1080000"/>
              <a:gd name="connsiteX7" fmla="*/ 315255 w 855255"/>
              <a:gd name="connsiteY7" fmla="*/ 0 h 1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55255" h="1080000">
                <a:moveTo>
                  <a:pt x="315255" y="0"/>
                </a:moveTo>
                <a:cubicBezTo>
                  <a:pt x="613489" y="0"/>
                  <a:pt x="855255" y="241766"/>
                  <a:pt x="855255" y="540000"/>
                </a:cubicBezTo>
                <a:cubicBezTo>
                  <a:pt x="855255" y="838234"/>
                  <a:pt x="613489" y="1080000"/>
                  <a:pt x="315255" y="1080000"/>
                </a:cubicBezTo>
                <a:cubicBezTo>
                  <a:pt x="203417" y="1080000"/>
                  <a:pt x="99520" y="1046002"/>
                  <a:pt x="13336" y="987777"/>
                </a:cubicBezTo>
                <a:lnTo>
                  <a:pt x="0" y="976774"/>
                </a:lnTo>
                <a:lnTo>
                  <a:pt x="0" y="103227"/>
                </a:lnTo>
                <a:lnTo>
                  <a:pt x="13336" y="92224"/>
                </a:lnTo>
                <a:cubicBezTo>
                  <a:pt x="99520" y="33999"/>
                  <a:pt x="203417" y="0"/>
                  <a:pt x="315255" y="0"/>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val="0"/>
              </a:ext>
            </a:extLst>
          </a:blip>
          <a:stretch/>
        </p:blipFill>
        <p:spPr>
          <a:xfrm>
            <a:off x="6655652" y="3536950"/>
            <a:ext cx="4886981" cy="2773362"/>
          </a:xfrm>
          <a:custGeom>
            <a:avLst/>
            <a:gdLst/>
            <a:ahLst/>
            <a:cxnLst/>
            <a:rect l="l" t="t" r="r" b="b"/>
            <a:pathLst>
              <a:path w="5083992" h="2880518">
                <a:moveTo>
                  <a:pt x="0" y="0"/>
                </a:moveTo>
                <a:lnTo>
                  <a:pt x="5083992" y="0"/>
                </a:lnTo>
                <a:lnTo>
                  <a:pt x="5083992" y="2880518"/>
                </a:lnTo>
                <a:lnTo>
                  <a:pt x="0" y="2880518"/>
                </a:lnTo>
                <a:close/>
              </a:path>
            </a:pathLst>
          </a:custGeom>
        </p:spPr>
      </p:pic>
      <p:sp>
        <p:nvSpPr>
          <p:cNvPr id="4" name="Date Placeholder 3">
            <a:extLst>
              <a:ext uri="{FF2B5EF4-FFF2-40B4-BE49-F238E27FC236}">
                <a16:creationId xmlns:a16="http://schemas.microsoft.com/office/drawing/2014/main" id="{7823E305-6365-4345-8BD1-4A31C61D96CB}"/>
              </a:ext>
            </a:extLst>
          </p:cNvPr>
          <p:cNvSpPr>
            <a:spLocks noGrp="1"/>
          </p:cNvSpPr>
          <p:nvPr>
            <p:ph type="dt" sz="half" idx="10"/>
          </p:nvPr>
        </p:nvSpPr>
        <p:spPr>
          <a:xfrm>
            <a:off x="550863" y="6507212"/>
            <a:ext cx="2628900" cy="153888"/>
          </a:xfrm>
        </p:spPr>
        <p:txBody>
          <a:bodyPr vert="horz" wrap="square" lIns="0" tIns="0" rIns="0" bIns="0" rtlCol="0" anchor="ctr">
            <a:normAutofit/>
          </a:bodyPr>
          <a:lstStyle/>
          <a:p>
            <a:pPr>
              <a:spcAft>
                <a:spcPts val="600"/>
              </a:spcAft>
            </a:pPr>
            <a:r>
              <a:rPr lang="en-US">
                <a:solidFill>
                  <a:schemeClr val="tx1">
                    <a:alpha val="80000"/>
                  </a:schemeClr>
                </a:solidFill>
              </a:rPr>
              <a:t>Tuesday, February 2, 20XX</a:t>
            </a:r>
          </a:p>
        </p:txBody>
      </p:sp>
      <p:sp>
        <p:nvSpPr>
          <p:cNvPr id="5" name="Footer Placeholder 4">
            <a:extLst>
              <a:ext uri="{FF2B5EF4-FFF2-40B4-BE49-F238E27FC236}">
                <a16:creationId xmlns:a16="http://schemas.microsoft.com/office/drawing/2014/main" id="{0B37A3FF-ED32-4C4A-A21F-848A3BF6F896}"/>
              </a:ext>
            </a:extLst>
          </p:cNvPr>
          <p:cNvSpPr>
            <a:spLocks noGrp="1"/>
          </p:cNvSpPr>
          <p:nvPr>
            <p:ph type="ftr" sz="quarter" idx="11"/>
          </p:nvPr>
        </p:nvSpPr>
        <p:spPr>
          <a:xfrm>
            <a:off x="3359150" y="6507212"/>
            <a:ext cx="6379210" cy="153888"/>
          </a:xfrm>
        </p:spPr>
        <p:txBody>
          <a:bodyPr vert="horz" wrap="square" lIns="0" tIns="0" rIns="0" bIns="0" rtlCol="0" anchor="ctr">
            <a:normAutofit/>
          </a:bodyPr>
          <a:lstStyle/>
          <a:p>
            <a:pPr>
              <a:spcAft>
                <a:spcPts val="600"/>
              </a:spcAft>
            </a:pPr>
            <a:r>
              <a:rPr lang="en-US" kern="1200">
                <a:solidFill>
                  <a:schemeClr val="tx1">
                    <a:alpha val="80000"/>
                  </a:schemeClr>
                </a:solidFill>
                <a:latin typeface="+mn-lt"/>
                <a:ea typeface="+mn-ea"/>
                <a:cs typeface="+mn-cs"/>
              </a:rPr>
              <a:t>Sample Footer Text</a:t>
            </a:r>
          </a:p>
        </p:txBody>
      </p:sp>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16</a:t>
            </a:fld>
            <a:endParaRPr lang="en-US">
              <a:solidFill>
                <a:schemeClr val="tx1">
                  <a:alpha val="80000"/>
                </a:schemeClr>
              </a:solidFill>
            </a:endParaRPr>
          </a:p>
        </p:txBody>
      </p:sp>
    </p:spTree>
    <p:extLst>
      <p:ext uri="{BB962C8B-B14F-4D97-AF65-F5344CB8AC3E}">
        <p14:creationId xmlns:p14="http://schemas.microsoft.com/office/powerpoint/2010/main" val="3247798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A033B-EF7E-B5D2-0D67-9023DB773D3E}"/>
              </a:ext>
            </a:extLst>
          </p:cNvPr>
          <p:cNvSpPr>
            <a:spLocks noGrp="1"/>
          </p:cNvSpPr>
          <p:nvPr>
            <p:ph type="title"/>
          </p:nvPr>
        </p:nvSpPr>
        <p:spPr>
          <a:xfrm>
            <a:off x="550862" y="549275"/>
            <a:ext cx="11091600" cy="658423"/>
          </a:xfrm>
        </p:spPr>
        <p:txBody>
          <a:bodyPr/>
          <a:lstStyle/>
          <a:p>
            <a:r>
              <a:rPr lang="en-US" b="1" dirty="0"/>
              <a:t>Table of Content</a:t>
            </a:r>
          </a:p>
        </p:txBody>
      </p:sp>
      <p:sp>
        <p:nvSpPr>
          <p:cNvPr id="3" name="Content Placeholder 2">
            <a:extLst>
              <a:ext uri="{FF2B5EF4-FFF2-40B4-BE49-F238E27FC236}">
                <a16:creationId xmlns:a16="http://schemas.microsoft.com/office/drawing/2014/main" id="{97ADD2EF-B721-8B5A-0257-AAA6E9B108DA}"/>
              </a:ext>
            </a:extLst>
          </p:cNvPr>
          <p:cNvSpPr>
            <a:spLocks noGrp="1"/>
          </p:cNvSpPr>
          <p:nvPr>
            <p:ph idx="1"/>
          </p:nvPr>
        </p:nvSpPr>
        <p:spPr>
          <a:xfrm>
            <a:off x="550863" y="1293961"/>
            <a:ext cx="11090274" cy="4798863"/>
          </a:xfrm>
        </p:spPr>
        <p:txBody>
          <a:bodyPr/>
          <a:lstStyle/>
          <a:p>
            <a:pPr>
              <a:buFont typeface="Wingdings" panose="05000000000000000000" pitchFamily="2" charset="2"/>
              <a:buChar char="q"/>
            </a:pPr>
            <a:r>
              <a:rPr lang="en-US" sz="2400" b="1" dirty="0"/>
              <a:t> Introduction to National Accountability</a:t>
            </a:r>
          </a:p>
          <a:p>
            <a:pPr>
              <a:buFont typeface="Wingdings" panose="05000000000000000000" pitchFamily="2" charset="2"/>
              <a:buChar char="q"/>
            </a:pPr>
            <a:r>
              <a:rPr lang="en-US" sz="2400" b="1" dirty="0"/>
              <a:t> Key Concepts in National Accountability</a:t>
            </a:r>
          </a:p>
          <a:p>
            <a:pPr>
              <a:buFont typeface="Wingdings" panose="05000000000000000000" pitchFamily="2" charset="2"/>
              <a:buChar char="q"/>
            </a:pPr>
            <a:r>
              <a:rPr lang="en-US" sz="2400" b="1" dirty="0"/>
              <a:t> Ethical Conduct in National Governance</a:t>
            </a:r>
          </a:p>
          <a:p>
            <a:pPr>
              <a:buFont typeface="Wingdings" panose="05000000000000000000" pitchFamily="2" charset="2"/>
              <a:buChar char="q"/>
            </a:pPr>
            <a:r>
              <a:rPr lang="en-US" sz="2400" b="1" dirty="0"/>
              <a:t> Challenges to National Accountability</a:t>
            </a:r>
          </a:p>
          <a:p>
            <a:pPr>
              <a:buFont typeface="Wingdings" panose="05000000000000000000" pitchFamily="2" charset="2"/>
              <a:buChar char="q"/>
            </a:pPr>
            <a:r>
              <a:rPr lang="en-US" sz="2400" b="1" dirty="0"/>
              <a:t> Strategies for Enhancing National Accountability</a:t>
            </a:r>
          </a:p>
          <a:p>
            <a:pPr>
              <a:buFont typeface="Wingdings" panose="05000000000000000000" pitchFamily="2" charset="2"/>
              <a:buChar char="q"/>
            </a:pPr>
            <a:r>
              <a:rPr lang="en-US" sz="2400" b="1" dirty="0"/>
              <a:t> Conclusion and Call to Action</a:t>
            </a:r>
          </a:p>
          <a:p>
            <a:pPr marL="0" indent="0">
              <a:buNone/>
            </a:pPr>
            <a:endParaRPr lang="en-US" sz="2400" b="1" dirty="0"/>
          </a:p>
          <a:p>
            <a:endParaRPr lang="en-US" dirty="0"/>
          </a:p>
        </p:txBody>
      </p:sp>
      <p:sp>
        <p:nvSpPr>
          <p:cNvPr id="4" name="Date Placeholder 3">
            <a:extLst>
              <a:ext uri="{FF2B5EF4-FFF2-40B4-BE49-F238E27FC236}">
                <a16:creationId xmlns:a16="http://schemas.microsoft.com/office/drawing/2014/main" id="{1749C528-919F-06DE-0308-74C2D588C991}"/>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722AE38D-6A65-5EE9-977E-8E74355E8638}"/>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8F7460FA-9B32-CCBE-4346-C775657E45E3}"/>
              </a:ext>
            </a:extLst>
          </p:cNvPr>
          <p:cNvSpPr>
            <a:spLocks noGrp="1"/>
          </p:cNvSpPr>
          <p:nvPr>
            <p:ph type="sldNum" sz="quarter" idx="12"/>
          </p:nvPr>
        </p:nvSpPr>
        <p:spPr/>
        <p:txBody>
          <a:bodyPr/>
          <a:lstStyle/>
          <a:p>
            <a:fld id="{DBA1B0FB-D917-4C8C-928F-313BD683BF39}" type="slidenum">
              <a:rPr lang="en-US" smtClean="0"/>
              <a:t>2</a:t>
            </a:fld>
            <a:endParaRPr lang="en-US"/>
          </a:p>
        </p:txBody>
      </p:sp>
    </p:spTree>
    <p:extLst>
      <p:ext uri="{BB962C8B-B14F-4D97-AF65-F5344CB8AC3E}">
        <p14:creationId xmlns:p14="http://schemas.microsoft.com/office/powerpoint/2010/main" val="3891000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9548E-B195-D6E9-B978-2DFA8DF897A2}"/>
              </a:ext>
            </a:extLst>
          </p:cNvPr>
          <p:cNvSpPr>
            <a:spLocks noGrp="1"/>
          </p:cNvSpPr>
          <p:nvPr>
            <p:ph type="title"/>
          </p:nvPr>
        </p:nvSpPr>
        <p:spPr>
          <a:xfrm>
            <a:off x="550862" y="549275"/>
            <a:ext cx="11091600" cy="684302"/>
          </a:xfrm>
        </p:spPr>
        <p:txBody>
          <a:bodyPr/>
          <a:lstStyle/>
          <a:p>
            <a:r>
              <a:rPr lang="en-US" dirty="0"/>
              <a:t>Definition of National Accountability</a:t>
            </a:r>
          </a:p>
        </p:txBody>
      </p:sp>
      <p:sp>
        <p:nvSpPr>
          <p:cNvPr id="3" name="Content Placeholder 2">
            <a:extLst>
              <a:ext uri="{FF2B5EF4-FFF2-40B4-BE49-F238E27FC236}">
                <a16:creationId xmlns:a16="http://schemas.microsoft.com/office/drawing/2014/main" id="{F68BAE56-8A70-C7BE-AFC7-AF1D0290B6F7}"/>
              </a:ext>
            </a:extLst>
          </p:cNvPr>
          <p:cNvSpPr>
            <a:spLocks noGrp="1"/>
          </p:cNvSpPr>
          <p:nvPr>
            <p:ph idx="1"/>
          </p:nvPr>
        </p:nvSpPr>
        <p:spPr>
          <a:xfrm>
            <a:off x="550863" y="1406107"/>
            <a:ext cx="11090274" cy="4686718"/>
          </a:xfrm>
        </p:spPr>
        <p:txBody>
          <a:bodyPr/>
          <a:lstStyle/>
          <a:p>
            <a:pPr>
              <a:buFont typeface="Wingdings" panose="05000000000000000000" pitchFamily="2" charset="2"/>
              <a:buChar char="q"/>
            </a:pPr>
            <a:r>
              <a:rPr lang="en-US" sz="2400" dirty="0"/>
              <a:t>  Responsibility of governments and institutions to be answerable for their actions. Includes being transparent about decisions and policies.</a:t>
            </a:r>
          </a:p>
          <a:p>
            <a:pPr>
              <a:buFont typeface="Wingdings" panose="05000000000000000000" pitchFamily="2" charset="2"/>
              <a:buChar char="q"/>
            </a:pPr>
            <a:r>
              <a:rPr lang="en-US" sz="2400" b="1" dirty="0"/>
              <a:t>  Responsibility to the Public: </a:t>
            </a:r>
            <a:r>
              <a:rPr lang="en-US" sz="2400" dirty="0"/>
              <a:t>Governments and institutions are accountable for their actions, decisions, and policies, meaning they must explain and justify these to the public.</a:t>
            </a:r>
          </a:p>
          <a:p>
            <a:pPr>
              <a:buFont typeface="Wingdings" panose="05000000000000000000" pitchFamily="2" charset="2"/>
              <a:buChar char="q"/>
            </a:pPr>
            <a:r>
              <a:rPr lang="en-US" sz="2400" b="1" dirty="0"/>
              <a:t>  Answerability to Stakeholders: </a:t>
            </a:r>
            <a:r>
              <a:rPr lang="en-US" sz="2400" dirty="0"/>
              <a:t>This responsibility extends beyond the public to include stakeholders such as regulatory bodies, advocacy groups, and affected communities.</a:t>
            </a:r>
          </a:p>
          <a:p>
            <a:pPr>
              <a:buFont typeface="Wingdings" panose="05000000000000000000" pitchFamily="2" charset="2"/>
              <a:buChar char="q"/>
            </a:pPr>
            <a:r>
              <a:rPr lang="en-US" sz="2400" b="1" dirty="0"/>
              <a:t>  Ensuring Oversight: </a:t>
            </a:r>
            <a:r>
              <a:rPr lang="en-US" sz="2400" dirty="0"/>
              <a:t>National accountability involves mechanisms to ensure oversight, allowing for scrutiny and evaluation of government</a:t>
            </a:r>
          </a:p>
        </p:txBody>
      </p:sp>
      <p:sp>
        <p:nvSpPr>
          <p:cNvPr id="4" name="Date Placeholder 3">
            <a:extLst>
              <a:ext uri="{FF2B5EF4-FFF2-40B4-BE49-F238E27FC236}">
                <a16:creationId xmlns:a16="http://schemas.microsoft.com/office/drawing/2014/main" id="{32F63447-C07D-0B9C-79CF-91D6A39259CA}"/>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D3470F4C-A38E-264F-71DE-7DA84C12B0C9}"/>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DA495C1E-111A-75F6-618E-E05AF0D207B0}"/>
              </a:ext>
            </a:extLst>
          </p:cNvPr>
          <p:cNvSpPr>
            <a:spLocks noGrp="1"/>
          </p:cNvSpPr>
          <p:nvPr>
            <p:ph type="sldNum" sz="quarter" idx="12"/>
          </p:nvPr>
        </p:nvSpPr>
        <p:spPr/>
        <p:txBody>
          <a:bodyPr/>
          <a:lstStyle/>
          <a:p>
            <a:fld id="{DBA1B0FB-D917-4C8C-928F-313BD683BF39}" type="slidenum">
              <a:rPr lang="en-US" smtClean="0"/>
              <a:t>3</a:t>
            </a:fld>
            <a:endParaRPr lang="en-US"/>
          </a:p>
        </p:txBody>
      </p:sp>
    </p:spTree>
    <p:extLst>
      <p:ext uri="{BB962C8B-B14F-4D97-AF65-F5344CB8AC3E}">
        <p14:creationId xmlns:p14="http://schemas.microsoft.com/office/powerpoint/2010/main" val="12678730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86A28-9E73-C817-F720-9D997650EBFE}"/>
              </a:ext>
            </a:extLst>
          </p:cNvPr>
          <p:cNvSpPr>
            <a:spLocks noGrp="1"/>
          </p:cNvSpPr>
          <p:nvPr>
            <p:ph type="title"/>
          </p:nvPr>
        </p:nvSpPr>
        <p:spPr>
          <a:xfrm>
            <a:off x="550862" y="549275"/>
            <a:ext cx="11091600" cy="753314"/>
          </a:xfrm>
        </p:spPr>
        <p:txBody>
          <a:bodyPr/>
          <a:lstStyle/>
          <a:p>
            <a:r>
              <a:rPr lang="en-US" dirty="0"/>
              <a:t>Importance in Governance and Ethics</a:t>
            </a:r>
          </a:p>
        </p:txBody>
      </p:sp>
      <p:sp>
        <p:nvSpPr>
          <p:cNvPr id="3" name="Content Placeholder 2">
            <a:extLst>
              <a:ext uri="{FF2B5EF4-FFF2-40B4-BE49-F238E27FC236}">
                <a16:creationId xmlns:a16="http://schemas.microsoft.com/office/drawing/2014/main" id="{A2330A09-457A-9709-BB46-DE06C533F7B7}"/>
              </a:ext>
            </a:extLst>
          </p:cNvPr>
          <p:cNvSpPr>
            <a:spLocks noGrp="1"/>
          </p:cNvSpPr>
          <p:nvPr>
            <p:ph idx="1"/>
          </p:nvPr>
        </p:nvSpPr>
        <p:spPr>
          <a:xfrm>
            <a:off x="550863" y="1302589"/>
            <a:ext cx="11090274" cy="4790235"/>
          </a:xfrm>
        </p:spPr>
        <p:txBody>
          <a:bodyPr/>
          <a:lstStyle/>
          <a:p>
            <a:pPr>
              <a:buFont typeface="Wingdings" panose="05000000000000000000" pitchFamily="2" charset="2"/>
              <a:buChar char="q"/>
            </a:pPr>
            <a:r>
              <a:rPr lang="en-US" sz="2400" b="1" dirty="0"/>
              <a:t>  Transparency and Trust: </a:t>
            </a:r>
            <a:r>
              <a:rPr lang="en-US" sz="2400" dirty="0"/>
              <a:t>National accountability is crucial for maintaining transparency and building trust in government actions and decisions.</a:t>
            </a:r>
          </a:p>
          <a:p>
            <a:pPr>
              <a:buFont typeface="Wingdings" panose="05000000000000000000" pitchFamily="2" charset="2"/>
              <a:buChar char="q"/>
            </a:pPr>
            <a:r>
              <a:rPr lang="en-US" sz="2400" b="1" dirty="0"/>
              <a:t>  Ethical Standards: </a:t>
            </a:r>
            <a:r>
              <a:rPr lang="en-US" sz="2400" dirty="0"/>
              <a:t>It upholds ethical standards by ensuring that government institutions adhere to moral principles and guidelines.</a:t>
            </a:r>
          </a:p>
          <a:p>
            <a:pPr>
              <a:buFont typeface="Wingdings" panose="05000000000000000000" pitchFamily="2" charset="2"/>
              <a:buChar char="q"/>
            </a:pPr>
            <a:r>
              <a:rPr lang="en-US" sz="2400" b="1" dirty="0"/>
              <a:t>  Public Confidence: </a:t>
            </a:r>
            <a:r>
              <a:rPr lang="en-US" sz="2400" dirty="0"/>
              <a:t>By being accountable, governments and institutions can inspire public confidence in their ability to serve the interests of the people.</a:t>
            </a:r>
          </a:p>
        </p:txBody>
      </p:sp>
      <p:sp>
        <p:nvSpPr>
          <p:cNvPr id="4" name="Date Placeholder 3">
            <a:extLst>
              <a:ext uri="{FF2B5EF4-FFF2-40B4-BE49-F238E27FC236}">
                <a16:creationId xmlns:a16="http://schemas.microsoft.com/office/drawing/2014/main" id="{FF902510-CA3D-0608-1A86-6DF1EAD02871}"/>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0A07C4A1-6AF1-0360-21D1-CE7F26CB96D9}"/>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38B61582-C799-6C66-DE9B-C6A8B3F3DA2A}"/>
              </a:ext>
            </a:extLst>
          </p:cNvPr>
          <p:cNvSpPr>
            <a:spLocks noGrp="1"/>
          </p:cNvSpPr>
          <p:nvPr>
            <p:ph type="sldNum" sz="quarter" idx="12"/>
          </p:nvPr>
        </p:nvSpPr>
        <p:spPr/>
        <p:txBody>
          <a:bodyPr/>
          <a:lstStyle/>
          <a:p>
            <a:fld id="{DBA1B0FB-D917-4C8C-928F-313BD683BF39}" type="slidenum">
              <a:rPr lang="en-US" smtClean="0"/>
              <a:t>4</a:t>
            </a:fld>
            <a:endParaRPr lang="en-US"/>
          </a:p>
        </p:txBody>
      </p:sp>
    </p:spTree>
    <p:extLst>
      <p:ext uri="{BB962C8B-B14F-4D97-AF65-F5344CB8AC3E}">
        <p14:creationId xmlns:p14="http://schemas.microsoft.com/office/powerpoint/2010/main" val="22107933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342F5-823D-7A83-20C6-3FE0F2EC10DC}"/>
              </a:ext>
            </a:extLst>
          </p:cNvPr>
          <p:cNvSpPr>
            <a:spLocks noGrp="1"/>
          </p:cNvSpPr>
          <p:nvPr>
            <p:ph type="title"/>
          </p:nvPr>
        </p:nvSpPr>
        <p:spPr>
          <a:xfrm>
            <a:off x="550862" y="549275"/>
            <a:ext cx="11091600" cy="753314"/>
          </a:xfrm>
        </p:spPr>
        <p:txBody>
          <a:bodyPr/>
          <a:lstStyle/>
          <a:p>
            <a:r>
              <a:rPr lang="en-US" sz="4800" dirty="0"/>
              <a:t>Key Concepts in National Accountability</a:t>
            </a:r>
            <a:br>
              <a:rPr lang="en-US" sz="4800" dirty="0"/>
            </a:br>
            <a:endParaRPr lang="en-US" dirty="0"/>
          </a:p>
        </p:txBody>
      </p:sp>
      <p:sp>
        <p:nvSpPr>
          <p:cNvPr id="3" name="Content Placeholder 2">
            <a:extLst>
              <a:ext uri="{FF2B5EF4-FFF2-40B4-BE49-F238E27FC236}">
                <a16:creationId xmlns:a16="http://schemas.microsoft.com/office/drawing/2014/main" id="{DCE91A5C-FEB3-3FA7-362D-0A92E0C48BE1}"/>
              </a:ext>
            </a:extLst>
          </p:cNvPr>
          <p:cNvSpPr>
            <a:spLocks noGrp="1"/>
          </p:cNvSpPr>
          <p:nvPr>
            <p:ph idx="1"/>
          </p:nvPr>
        </p:nvSpPr>
        <p:spPr>
          <a:xfrm>
            <a:off x="538036" y="1302589"/>
            <a:ext cx="11090274" cy="3979625"/>
          </a:xfrm>
        </p:spPr>
        <p:txBody>
          <a:bodyPr/>
          <a:lstStyle/>
          <a:p>
            <a:pPr>
              <a:buFont typeface="Wingdings" panose="05000000000000000000" pitchFamily="2" charset="2"/>
              <a:buChar char="q"/>
            </a:pPr>
            <a:r>
              <a:rPr lang="en-US" sz="2400" b="1" dirty="0"/>
              <a:t>  Accountability Mechanisms: </a:t>
            </a:r>
            <a:r>
              <a:rPr lang="en-US" sz="2400" dirty="0"/>
              <a:t>Systems or processes that hold governments and institutions responsible for their actions.</a:t>
            </a:r>
          </a:p>
          <a:p>
            <a:pPr>
              <a:buFont typeface="Wingdings" panose="05000000000000000000" pitchFamily="2" charset="2"/>
              <a:buChar char="q"/>
            </a:pPr>
            <a:r>
              <a:rPr lang="en-US" sz="2400" b="1" dirty="0"/>
              <a:t>  Examples:  </a:t>
            </a:r>
            <a:r>
              <a:rPr lang="en-US" sz="2400" dirty="0"/>
              <a:t>A report that shows how money was spent, or a group that checks if laws are being followed.</a:t>
            </a:r>
          </a:p>
          <a:p>
            <a:pPr>
              <a:buFont typeface="Wingdings" panose="05000000000000000000" pitchFamily="2" charset="2"/>
              <a:buChar char="q"/>
            </a:pPr>
            <a:r>
              <a:rPr lang="en-US" sz="2400" b="1" dirty="0"/>
              <a:t>  Stakeholder Roles: </a:t>
            </a:r>
            <a:r>
              <a:rPr lang="en-US" sz="2400" dirty="0"/>
              <a:t>Stakeholders are people or groups who have a say in what the government does.</a:t>
            </a:r>
          </a:p>
          <a:p>
            <a:pPr>
              <a:buFont typeface="Wingdings" panose="05000000000000000000" pitchFamily="2" charset="2"/>
              <a:buChar char="q"/>
            </a:pPr>
            <a:r>
              <a:rPr lang="en-US" sz="2400" b="1" dirty="0"/>
              <a:t>  Examples: </a:t>
            </a:r>
            <a:r>
              <a:rPr lang="en-US" sz="2400" dirty="0"/>
              <a:t>Citizens who vote, organizations that speak up for certain issues, or experts who give advice.</a:t>
            </a:r>
          </a:p>
        </p:txBody>
      </p:sp>
      <p:sp>
        <p:nvSpPr>
          <p:cNvPr id="4" name="Date Placeholder 3">
            <a:extLst>
              <a:ext uri="{FF2B5EF4-FFF2-40B4-BE49-F238E27FC236}">
                <a16:creationId xmlns:a16="http://schemas.microsoft.com/office/drawing/2014/main" id="{06E5D7F7-7512-5E5C-0F08-9EDD0E70FAF2}"/>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80853BD0-D852-9B03-9D08-8FC1D57DD59F}"/>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57EA01EF-F153-9EA6-9771-169D0B4A296D}"/>
              </a:ext>
            </a:extLst>
          </p:cNvPr>
          <p:cNvSpPr>
            <a:spLocks noGrp="1"/>
          </p:cNvSpPr>
          <p:nvPr>
            <p:ph type="sldNum" sz="quarter" idx="12"/>
          </p:nvPr>
        </p:nvSpPr>
        <p:spPr/>
        <p:txBody>
          <a:bodyPr/>
          <a:lstStyle/>
          <a:p>
            <a:fld id="{DBA1B0FB-D917-4C8C-928F-313BD683BF39}" type="slidenum">
              <a:rPr lang="en-US" smtClean="0"/>
              <a:t>5</a:t>
            </a:fld>
            <a:endParaRPr lang="en-US"/>
          </a:p>
        </p:txBody>
      </p:sp>
    </p:spTree>
    <p:extLst>
      <p:ext uri="{BB962C8B-B14F-4D97-AF65-F5344CB8AC3E}">
        <p14:creationId xmlns:p14="http://schemas.microsoft.com/office/powerpoint/2010/main" val="40210826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45435-AF1F-9DC3-47B8-0A07EFDEDDB5}"/>
              </a:ext>
            </a:extLst>
          </p:cNvPr>
          <p:cNvSpPr>
            <a:spLocks noGrp="1"/>
          </p:cNvSpPr>
          <p:nvPr>
            <p:ph type="title"/>
          </p:nvPr>
        </p:nvSpPr>
        <p:spPr>
          <a:xfrm>
            <a:off x="550862" y="549275"/>
            <a:ext cx="11091600" cy="770567"/>
          </a:xfrm>
        </p:spPr>
        <p:txBody>
          <a:bodyPr/>
          <a:lstStyle/>
          <a:p>
            <a:r>
              <a:rPr lang="en-US" dirty="0"/>
              <a:t>Continued</a:t>
            </a:r>
          </a:p>
        </p:txBody>
      </p:sp>
      <p:sp>
        <p:nvSpPr>
          <p:cNvPr id="3" name="Content Placeholder 2">
            <a:extLst>
              <a:ext uri="{FF2B5EF4-FFF2-40B4-BE49-F238E27FC236}">
                <a16:creationId xmlns:a16="http://schemas.microsoft.com/office/drawing/2014/main" id="{540978B9-9F0F-8BE7-9B2C-EDC98DA0A9EF}"/>
              </a:ext>
            </a:extLst>
          </p:cNvPr>
          <p:cNvSpPr>
            <a:spLocks noGrp="1"/>
          </p:cNvSpPr>
          <p:nvPr>
            <p:ph idx="1"/>
          </p:nvPr>
        </p:nvSpPr>
        <p:spPr>
          <a:xfrm>
            <a:off x="550863" y="1319843"/>
            <a:ext cx="11090274" cy="4772982"/>
          </a:xfrm>
        </p:spPr>
        <p:txBody>
          <a:bodyPr/>
          <a:lstStyle/>
          <a:p>
            <a:pPr>
              <a:buFont typeface="Wingdings" panose="05000000000000000000" pitchFamily="2" charset="2"/>
              <a:buChar char="q"/>
            </a:pPr>
            <a:r>
              <a:rPr lang="en-US" sz="2400" b="1" dirty="0"/>
              <a:t>  Ensuring Oversight:  </a:t>
            </a:r>
            <a:r>
              <a:rPr lang="en-US" sz="2400" dirty="0"/>
              <a:t>This means making sure someone is watching to check that the government is doing things correctly.</a:t>
            </a:r>
          </a:p>
          <a:p>
            <a:pPr>
              <a:buFont typeface="Wingdings" panose="05000000000000000000" pitchFamily="2" charset="2"/>
              <a:buChar char="q"/>
            </a:pPr>
            <a:r>
              <a:rPr lang="en-US" sz="2400" b="1" dirty="0"/>
              <a:t>  Example: </a:t>
            </a:r>
            <a:r>
              <a:rPr lang="en-US" sz="2400" dirty="0"/>
              <a:t>It's like having a teacher in a classroom to make sure students behave well and do their work.</a:t>
            </a:r>
          </a:p>
          <a:p>
            <a:pPr>
              <a:buFont typeface="Wingdings" panose="05000000000000000000" pitchFamily="2" charset="2"/>
              <a:buChar char="q"/>
            </a:pPr>
            <a:r>
              <a:rPr lang="en-US" sz="2400" b="1" dirty="0"/>
              <a:t>  Examples:  </a:t>
            </a:r>
            <a:r>
              <a:rPr lang="en-US" sz="2400" dirty="0"/>
              <a:t>A website where people can report problems, a law that protects whistleblowers, or a program that teaches officials about ethics.</a:t>
            </a:r>
          </a:p>
        </p:txBody>
      </p:sp>
      <p:sp>
        <p:nvSpPr>
          <p:cNvPr id="4" name="Date Placeholder 3">
            <a:extLst>
              <a:ext uri="{FF2B5EF4-FFF2-40B4-BE49-F238E27FC236}">
                <a16:creationId xmlns:a16="http://schemas.microsoft.com/office/drawing/2014/main" id="{95B6F876-D4CA-E48C-BADF-0D92CE71CA8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B082DAA2-2C6A-96A8-3D14-3C1370201FB8}"/>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02276429-D516-5584-F7D9-A71EA274E3C6}"/>
              </a:ext>
            </a:extLst>
          </p:cNvPr>
          <p:cNvSpPr>
            <a:spLocks noGrp="1"/>
          </p:cNvSpPr>
          <p:nvPr>
            <p:ph type="sldNum" sz="quarter" idx="12"/>
          </p:nvPr>
        </p:nvSpPr>
        <p:spPr/>
        <p:txBody>
          <a:bodyPr/>
          <a:lstStyle/>
          <a:p>
            <a:fld id="{DBA1B0FB-D917-4C8C-928F-313BD683BF39}" type="slidenum">
              <a:rPr lang="en-US" smtClean="0"/>
              <a:t>6</a:t>
            </a:fld>
            <a:endParaRPr lang="en-US"/>
          </a:p>
        </p:txBody>
      </p:sp>
    </p:spTree>
    <p:extLst>
      <p:ext uri="{BB962C8B-B14F-4D97-AF65-F5344CB8AC3E}">
        <p14:creationId xmlns:p14="http://schemas.microsoft.com/office/powerpoint/2010/main" val="11187785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6" name="Freeform: Shape 15">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 name="Oval 17">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2" name="Group 21">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23" name="Freeform: Shape 22">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5" name="Oval 24">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Oval 25">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28" name="Rectangle 27">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7" descr="A diagram of the principles of accountability&#10;&#10;Description automatically generated">
            <a:extLst>
              <a:ext uri="{FF2B5EF4-FFF2-40B4-BE49-F238E27FC236}">
                <a16:creationId xmlns:a16="http://schemas.microsoft.com/office/drawing/2014/main" id="{6FA76002-8132-B8BC-407F-068343B9D989}"/>
              </a:ext>
            </a:extLst>
          </p:cNvPr>
          <p:cNvPicPr>
            <a:picLocks noGrp="1" noChangeAspect="1"/>
          </p:cNvPicPr>
          <p:nvPr>
            <p:ph idx="1"/>
          </p:nvPr>
        </p:nvPicPr>
        <p:blipFill>
          <a:blip r:embed="rId2"/>
          <a:stretch>
            <a:fillRect/>
          </a:stretch>
        </p:blipFill>
        <p:spPr>
          <a:xfrm>
            <a:off x="922110" y="1573494"/>
            <a:ext cx="5633720" cy="4735231"/>
          </a:xfrm>
          <a:custGeom>
            <a:avLst/>
            <a:gdLst/>
            <a:ahLst/>
            <a:cxnLst/>
            <a:rect l="l" t="t" r="r" b="b"/>
            <a:pathLst>
              <a:path w="6922273" h="4225290">
                <a:moveTo>
                  <a:pt x="0" y="0"/>
                </a:moveTo>
                <a:lnTo>
                  <a:pt x="6922273" y="0"/>
                </a:lnTo>
                <a:lnTo>
                  <a:pt x="6922273" y="4225290"/>
                </a:lnTo>
                <a:lnTo>
                  <a:pt x="0" y="4225290"/>
                </a:lnTo>
                <a:close/>
              </a:path>
            </a:pathLst>
          </a:custGeom>
        </p:spPr>
      </p:pic>
      <p:pic>
        <p:nvPicPr>
          <p:cNvPr id="11" name="Picture 10" descr="A circular chart of company's characteristics&#10;&#10;Description automatically generated with medium confidence">
            <a:extLst>
              <a:ext uri="{FF2B5EF4-FFF2-40B4-BE49-F238E27FC236}">
                <a16:creationId xmlns:a16="http://schemas.microsoft.com/office/drawing/2014/main" id="{DE07395E-CEDA-5CD6-90FF-F521CDB243C6}"/>
              </a:ext>
            </a:extLst>
          </p:cNvPr>
          <p:cNvPicPr>
            <a:picLocks noChangeAspect="1"/>
          </p:cNvPicPr>
          <p:nvPr/>
        </p:nvPicPr>
        <p:blipFill>
          <a:blip r:embed="rId3"/>
          <a:stretch>
            <a:fillRect/>
          </a:stretch>
        </p:blipFill>
        <p:spPr>
          <a:xfrm>
            <a:off x="7282291" y="1573494"/>
            <a:ext cx="4214726" cy="4735231"/>
          </a:xfrm>
          <a:custGeom>
            <a:avLst/>
            <a:gdLst/>
            <a:ahLst/>
            <a:cxnLst/>
            <a:rect l="l" t="t" r="r" b="b"/>
            <a:pathLst>
              <a:path w="6922273" h="4225290">
                <a:moveTo>
                  <a:pt x="0" y="0"/>
                </a:moveTo>
                <a:lnTo>
                  <a:pt x="6922273" y="0"/>
                </a:lnTo>
                <a:lnTo>
                  <a:pt x="6922273" y="4225290"/>
                </a:lnTo>
                <a:lnTo>
                  <a:pt x="0" y="4225290"/>
                </a:lnTo>
                <a:close/>
              </a:path>
            </a:pathLst>
          </a:custGeom>
        </p:spPr>
      </p:pic>
      <p:sp>
        <p:nvSpPr>
          <p:cNvPr id="30" name="Rectangle 29">
            <a:extLst>
              <a:ext uri="{FF2B5EF4-FFF2-40B4-BE49-F238E27FC236}">
                <a16:creationId xmlns:a16="http://schemas.microsoft.com/office/drawing/2014/main" id="{5337EA23-6703-4C96-9EEB-A408CBDD67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a:extLst>
              <a:ext uri="{FF2B5EF4-FFF2-40B4-BE49-F238E27FC236}">
                <a16:creationId xmlns:a16="http://schemas.microsoft.com/office/drawing/2014/main" id="{562C7976-FB93-0C03-4251-EEAC726CFF68}"/>
              </a:ext>
            </a:extLst>
          </p:cNvPr>
          <p:cNvSpPr>
            <a:spLocks noGrp="1"/>
          </p:cNvSpPr>
          <p:nvPr>
            <p:ph type="dt" sz="half" idx="10"/>
          </p:nvPr>
        </p:nvSpPr>
        <p:spPr>
          <a:xfrm>
            <a:off x="550863" y="6507212"/>
            <a:ext cx="2628900" cy="153888"/>
          </a:xfrm>
        </p:spPr>
        <p:txBody>
          <a:bodyPr vert="horz" wrap="square" lIns="0" tIns="0" rIns="0" bIns="0" rtlCol="0" anchor="ctr">
            <a:normAutofit/>
          </a:bodyPr>
          <a:lstStyle/>
          <a:p>
            <a:pPr>
              <a:spcAft>
                <a:spcPts val="600"/>
              </a:spcAft>
            </a:pPr>
            <a:r>
              <a:rPr lang="en-US">
                <a:solidFill>
                  <a:schemeClr val="tx1">
                    <a:alpha val="80000"/>
                  </a:schemeClr>
                </a:solidFill>
              </a:rPr>
              <a:t>Tuesday, February 2, 20XX</a:t>
            </a:r>
          </a:p>
        </p:txBody>
      </p:sp>
      <p:sp>
        <p:nvSpPr>
          <p:cNvPr id="5" name="Footer Placeholder 4">
            <a:extLst>
              <a:ext uri="{FF2B5EF4-FFF2-40B4-BE49-F238E27FC236}">
                <a16:creationId xmlns:a16="http://schemas.microsoft.com/office/drawing/2014/main" id="{A14E56E8-909F-DD6D-A9EB-3A0A25A4025D}"/>
              </a:ext>
            </a:extLst>
          </p:cNvPr>
          <p:cNvSpPr>
            <a:spLocks noGrp="1"/>
          </p:cNvSpPr>
          <p:nvPr>
            <p:ph type="ftr" sz="quarter" idx="11"/>
          </p:nvPr>
        </p:nvSpPr>
        <p:spPr>
          <a:xfrm>
            <a:off x="3359150" y="6507212"/>
            <a:ext cx="6379210" cy="153888"/>
          </a:xfrm>
        </p:spPr>
        <p:txBody>
          <a:bodyPr vert="horz" wrap="square" lIns="0" tIns="0" rIns="0" bIns="0" rtlCol="0" anchor="ctr">
            <a:normAutofit/>
          </a:bodyPr>
          <a:lstStyle/>
          <a:p>
            <a:pPr>
              <a:spcAft>
                <a:spcPts val="600"/>
              </a:spcAft>
            </a:pPr>
            <a:r>
              <a:rPr lang="en-US" kern="1200">
                <a:solidFill>
                  <a:schemeClr val="tx1">
                    <a:alpha val="80000"/>
                  </a:schemeClr>
                </a:solidFill>
                <a:latin typeface="+mn-lt"/>
                <a:ea typeface="+mn-ea"/>
                <a:cs typeface="+mn-cs"/>
              </a:rPr>
              <a:t>Sample Footer Text</a:t>
            </a:r>
          </a:p>
        </p:txBody>
      </p:sp>
      <p:sp>
        <p:nvSpPr>
          <p:cNvPr id="6" name="Slide Number Placeholder 5">
            <a:extLst>
              <a:ext uri="{FF2B5EF4-FFF2-40B4-BE49-F238E27FC236}">
                <a16:creationId xmlns:a16="http://schemas.microsoft.com/office/drawing/2014/main" id="{017A1EAC-F3DC-F6FB-406C-6E03EDEAA188}"/>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7</a:t>
            </a:fld>
            <a:endParaRPr lang="en-US">
              <a:solidFill>
                <a:schemeClr val="tx1">
                  <a:alpha val="80000"/>
                </a:schemeClr>
              </a:solidFill>
            </a:endParaRPr>
          </a:p>
        </p:txBody>
      </p:sp>
      <p:sp>
        <p:nvSpPr>
          <p:cNvPr id="9" name="AutoShape 2">
            <a:extLst>
              <a:ext uri="{FF2B5EF4-FFF2-40B4-BE49-F238E27FC236}">
                <a16:creationId xmlns:a16="http://schemas.microsoft.com/office/drawing/2014/main" id="{7ED7D052-A2DC-A3A7-BC41-C675A95E6A8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0330150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E5A2D-D26D-6C53-A39F-2EF5E7D07600}"/>
              </a:ext>
            </a:extLst>
          </p:cNvPr>
          <p:cNvSpPr>
            <a:spLocks noGrp="1"/>
          </p:cNvSpPr>
          <p:nvPr>
            <p:ph type="title"/>
          </p:nvPr>
        </p:nvSpPr>
        <p:spPr>
          <a:xfrm>
            <a:off x="550862" y="549275"/>
            <a:ext cx="11091600" cy="675676"/>
          </a:xfrm>
        </p:spPr>
        <p:txBody>
          <a:bodyPr/>
          <a:lstStyle/>
          <a:p>
            <a:r>
              <a:rPr lang="en-US" sz="4800" dirty="0"/>
              <a:t>Ethical Conduct in National Governance</a:t>
            </a:r>
            <a:br>
              <a:rPr lang="en-US" sz="4800" b="1" dirty="0"/>
            </a:br>
            <a:endParaRPr lang="en-US" dirty="0"/>
          </a:p>
        </p:txBody>
      </p:sp>
      <p:sp>
        <p:nvSpPr>
          <p:cNvPr id="3" name="Content Placeholder 2">
            <a:extLst>
              <a:ext uri="{FF2B5EF4-FFF2-40B4-BE49-F238E27FC236}">
                <a16:creationId xmlns:a16="http://schemas.microsoft.com/office/drawing/2014/main" id="{23441C71-0528-E67B-38C9-3919CF207016}"/>
              </a:ext>
            </a:extLst>
          </p:cNvPr>
          <p:cNvSpPr>
            <a:spLocks noGrp="1"/>
          </p:cNvSpPr>
          <p:nvPr>
            <p:ph idx="1"/>
          </p:nvPr>
        </p:nvSpPr>
        <p:spPr>
          <a:xfrm>
            <a:off x="550863" y="1328469"/>
            <a:ext cx="11090274" cy="4764356"/>
          </a:xfrm>
        </p:spPr>
        <p:txBody>
          <a:bodyPr/>
          <a:lstStyle/>
          <a:p>
            <a:pPr>
              <a:buFont typeface="Wingdings" panose="05000000000000000000" pitchFamily="2" charset="2"/>
              <a:buChar char="q"/>
            </a:pPr>
            <a:r>
              <a:rPr lang="en-US" sz="2400" b="1" dirty="0"/>
              <a:t>  Principles of Ethical Conduct: </a:t>
            </a:r>
            <a:r>
              <a:rPr lang="en-US" sz="2400" dirty="0"/>
              <a:t>These are rules or guidelines that help government officials make fair and honest decisions.</a:t>
            </a:r>
          </a:p>
          <a:p>
            <a:pPr>
              <a:buFont typeface="Wingdings" panose="05000000000000000000" pitchFamily="2" charset="2"/>
              <a:buChar char="q"/>
            </a:pPr>
            <a:r>
              <a:rPr lang="en-US" sz="2400" b="1" dirty="0"/>
              <a:t>  Example: </a:t>
            </a:r>
            <a:r>
              <a:rPr lang="en-US" sz="2400" dirty="0"/>
              <a:t>Treating all citizens equally and making decisions based on what's best for everyone.</a:t>
            </a:r>
          </a:p>
          <a:p>
            <a:pPr>
              <a:buFont typeface="Wingdings" panose="05000000000000000000" pitchFamily="2" charset="2"/>
              <a:buChar char="q"/>
            </a:pPr>
            <a:r>
              <a:rPr lang="en-US" sz="2400" b="1" dirty="0"/>
              <a:t>  Importance of Ethical Leadership: </a:t>
            </a:r>
            <a:r>
              <a:rPr lang="en-US" sz="2400" dirty="0"/>
              <a:t>Ethical leadership means leading by example and following ethical principles.</a:t>
            </a:r>
          </a:p>
          <a:p>
            <a:pPr>
              <a:buFont typeface="Wingdings" panose="05000000000000000000" pitchFamily="2" charset="2"/>
              <a:buChar char="q"/>
            </a:pPr>
            <a:r>
              <a:rPr lang="en-US" sz="2400" b="1" dirty="0"/>
              <a:t>  Example: </a:t>
            </a:r>
            <a:r>
              <a:rPr lang="en-US" sz="2400" dirty="0"/>
              <a:t>A leader who is honest and fair inspires others to do the same, creating a culture of integrity.</a:t>
            </a:r>
          </a:p>
        </p:txBody>
      </p:sp>
      <p:sp>
        <p:nvSpPr>
          <p:cNvPr id="4" name="Date Placeholder 3">
            <a:extLst>
              <a:ext uri="{FF2B5EF4-FFF2-40B4-BE49-F238E27FC236}">
                <a16:creationId xmlns:a16="http://schemas.microsoft.com/office/drawing/2014/main" id="{F2594804-9E72-1681-08BE-F5ADB71B416A}"/>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DB478CAD-4199-4F95-1DE2-A8046EBB3591}"/>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086F7274-A763-6CDE-2CE9-A1BD32A557BC}"/>
              </a:ext>
            </a:extLst>
          </p:cNvPr>
          <p:cNvSpPr>
            <a:spLocks noGrp="1"/>
          </p:cNvSpPr>
          <p:nvPr>
            <p:ph type="sldNum" sz="quarter" idx="12"/>
          </p:nvPr>
        </p:nvSpPr>
        <p:spPr/>
        <p:txBody>
          <a:bodyPr/>
          <a:lstStyle/>
          <a:p>
            <a:fld id="{DBA1B0FB-D917-4C8C-928F-313BD683BF39}" type="slidenum">
              <a:rPr lang="en-US" smtClean="0"/>
              <a:t>8</a:t>
            </a:fld>
            <a:endParaRPr lang="en-US"/>
          </a:p>
        </p:txBody>
      </p:sp>
    </p:spTree>
    <p:extLst>
      <p:ext uri="{BB962C8B-B14F-4D97-AF65-F5344CB8AC3E}">
        <p14:creationId xmlns:p14="http://schemas.microsoft.com/office/powerpoint/2010/main" val="5307356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B00FE4-1B8F-181A-2CD1-B104B50477A7}"/>
              </a:ext>
            </a:extLst>
          </p:cNvPr>
          <p:cNvSpPr>
            <a:spLocks noGrp="1"/>
          </p:cNvSpPr>
          <p:nvPr>
            <p:ph type="title"/>
          </p:nvPr>
        </p:nvSpPr>
        <p:spPr>
          <a:xfrm>
            <a:off x="550864" y="549276"/>
            <a:ext cx="3565524" cy="1362856"/>
          </a:xfrm>
        </p:spPr>
        <p:txBody>
          <a:bodyPr wrap="square" anchor="b">
            <a:normAutofit/>
          </a:bodyPr>
          <a:lstStyle/>
          <a:p>
            <a:r>
              <a:rPr lang="en-US" dirty="0"/>
              <a:t>Ethical Leadership</a:t>
            </a:r>
          </a:p>
        </p:txBody>
      </p:sp>
      <p:grpSp>
        <p:nvGrpSpPr>
          <p:cNvPr id="17" name="Group 16">
            <a:extLst>
              <a:ext uri="{FF2B5EF4-FFF2-40B4-BE49-F238E27FC236}">
                <a16:creationId xmlns:a16="http://schemas.microsoft.com/office/drawing/2014/main" id="{9F2D4ED5-DC78-4C88-97AA-483206C53E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570793" y="0"/>
            <a:ext cx="1468514" cy="1521012"/>
            <a:chOff x="5236793" y="2432482"/>
            <a:chExt cx="1468514" cy="1521012"/>
          </a:xfrm>
        </p:grpSpPr>
        <p:sp>
          <p:nvSpPr>
            <p:cNvPr id="18" name="Freeform 5">
              <a:extLst>
                <a:ext uri="{FF2B5EF4-FFF2-40B4-BE49-F238E27FC236}">
                  <a16:creationId xmlns:a16="http://schemas.microsoft.com/office/drawing/2014/main" id="{0DE0B65A-4839-40B2-BA92-1464FEADBA4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463135" y="2432482"/>
              <a:ext cx="1242172" cy="729202"/>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6">
              <a:extLst>
                <a:ext uri="{FF2B5EF4-FFF2-40B4-BE49-F238E27FC236}">
                  <a16:creationId xmlns:a16="http://schemas.microsoft.com/office/drawing/2014/main" id="{842A0A68-39DD-4DA7-BAD5-63B9C13987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236793" y="2566400"/>
              <a:ext cx="611884" cy="1076550"/>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eform 8">
              <a:extLst>
                <a:ext uri="{FF2B5EF4-FFF2-40B4-BE49-F238E27FC236}">
                  <a16:creationId xmlns:a16="http://schemas.microsoft.com/office/drawing/2014/main" id="{21A69E50-7E10-45C3-B4F2-19DBA77484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765469" y="2876944"/>
              <a:ext cx="630288" cy="1076550"/>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40000"/>
                    <a:lumOff val="60000"/>
                    <a:alpha val="60000"/>
                  </a:schemeClr>
                </a:gs>
              </a:gsLst>
              <a:lin ang="18000000" scaled="0"/>
              <a:tileRect/>
            </a:gradFill>
            <a:ln>
              <a:noFill/>
            </a:ln>
            <a:effectLst>
              <a:innerShdw blurRad="508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2" name="Oval 21">
            <a:extLst>
              <a:ext uri="{FF2B5EF4-FFF2-40B4-BE49-F238E27FC236}">
                <a16:creationId xmlns:a16="http://schemas.microsoft.com/office/drawing/2014/main" id="{D166A8AB-8924-421C-BCED-B54DBC4054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77897" y="5497189"/>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8" name="Content Placeholder 7">
            <a:extLst>
              <a:ext uri="{FF2B5EF4-FFF2-40B4-BE49-F238E27FC236}">
                <a16:creationId xmlns:a16="http://schemas.microsoft.com/office/drawing/2014/main" id="{A39BA0C2-A77F-B1E2-C682-0ECBC29FCDCF}"/>
              </a:ext>
            </a:extLst>
          </p:cNvPr>
          <p:cNvPicPr>
            <a:picLocks noChangeAspect="1"/>
          </p:cNvPicPr>
          <p:nvPr/>
        </p:nvPicPr>
        <p:blipFill>
          <a:blip r:embed="rId2"/>
          <a:stretch>
            <a:fillRect/>
          </a:stretch>
        </p:blipFill>
        <p:spPr>
          <a:xfrm>
            <a:off x="4887411" y="549275"/>
            <a:ext cx="6417215" cy="5759451"/>
          </a:xfrm>
          <a:custGeom>
            <a:avLst/>
            <a:gdLst/>
            <a:ahLst/>
            <a:cxnLst/>
            <a:rect l="l" t="t" r="r" b="b"/>
            <a:pathLst>
              <a:path w="7090237" h="5759451">
                <a:moveTo>
                  <a:pt x="0" y="0"/>
                </a:moveTo>
                <a:lnTo>
                  <a:pt x="7090237" y="0"/>
                </a:lnTo>
                <a:lnTo>
                  <a:pt x="7090237" y="5759451"/>
                </a:lnTo>
                <a:lnTo>
                  <a:pt x="0" y="5759451"/>
                </a:lnTo>
                <a:close/>
              </a:path>
            </a:pathLst>
          </a:custGeom>
        </p:spPr>
      </p:pic>
      <p:sp>
        <p:nvSpPr>
          <p:cNvPr id="4" name="Date Placeholder 3">
            <a:extLst>
              <a:ext uri="{FF2B5EF4-FFF2-40B4-BE49-F238E27FC236}">
                <a16:creationId xmlns:a16="http://schemas.microsoft.com/office/drawing/2014/main" id="{A001C95A-0CEB-C91A-22AA-A713ED19DD7E}"/>
              </a:ext>
            </a:extLst>
          </p:cNvPr>
          <p:cNvSpPr>
            <a:spLocks noGrp="1"/>
          </p:cNvSpPr>
          <p:nvPr>
            <p:ph type="dt" sz="half" idx="10"/>
          </p:nvPr>
        </p:nvSpPr>
        <p:spPr>
          <a:xfrm>
            <a:off x="550863" y="6507212"/>
            <a:ext cx="2628900" cy="153888"/>
          </a:xfrm>
        </p:spPr>
        <p:txBody>
          <a:bodyPr>
            <a:normAutofit/>
          </a:bodyPr>
          <a:lstStyle/>
          <a:p>
            <a:pPr>
              <a:spcAft>
                <a:spcPts val="600"/>
              </a:spcAft>
            </a:pPr>
            <a:r>
              <a:rPr lang="en-US"/>
              <a:t>Tuesday, February 2, 20XX</a:t>
            </a:r>
          </a:p>
        </p:txBody>
      </p:sp>
      <p:sp>
        <p:nvSpPr>
          <p:cNvPr id="5" name="Footer Placeholder 4">
            <a:extLst>
              <a:ext uri="{FF2B5EF4-FFF2-40B4-BE49-F238E27FC236}">
                <a16:creationId xmlns:a16="http://schemas.microsoft.com/office/drawing/2014/main" id="{CDEC75DE-184E-9B7A-F242-3DEBAA8E5105}"/>
              </a:ext>
            </a:extLst>
          </p:cNvPr>
          <p:cNvSpPr>
            <a:spLocks noGrp="1"/>
          </p:cNvSpPr>
          <p:nvPr>
            <p:ph type="ftr" sz="quarter" idx="11"/>
          </p:nvPr>
        </p:nvSpPr>
        <p:spPr>
          <a:xfrm>
            <a:off x="3359150" y="6507212"/>
            <a:ext cx="6379210" cy="153888"/>
          </a:xfrm>
        </p:spPr>
        <p:txBody>
          <a:bodyPr>
            <a:normAutofit/>
          </a:bodyPr>
          <a:lstStyle/>
          <a:p>
            <a:pPr>
              <a:spcAft>
                <a:spcPts val="600"/>
              </a:spcAft>
            </a:pPr>
            <a:r>
              <a:rPr lang="en-US"/>
              <a:t>Sample Footer Text</a:t>
            </a:r>
          </a:p>
        </p:txBody>
      </p:sp>
      <p:sp>
        <p:nvSpPr>
          <p:cNvPr id="6" name="Slide Number Placeholder 5">
            <a:extLst>
              <a:ext uri="{FF2B5EF4-FFF2-40B4-BE49-F238E27FC236}">
                <a16:creationId xmlns:a16="http://schemas.microsoft.com/office/drawing/2014/main" id="{B76EE59C-131D-3BA3-ED52-47F8482E1CC5}"/>
              </a:ext>
            </a:extLst>
          </p:cNvPr>
          <p:cNvSpPr>
            <a:spLocks noGrp="1"/>
          </p:cNvSpPr>
          <p:nvPr>
            <p:ph type="sldNum" sz="quarter" idx="12"/>
          </p:nvPr>
        </p:nvSpPr>
        <p:spPr>
          <a:xfrm>
            <a:off x="9948863" y="6507212"/>
            <a:ext cx="1692274" cy="153888"/>
          </a:xfrm>
        </p:spPr>
        <p:txBody>
          <a:bodyPr>
            <a:normAutofit/>
          </a:bodyPr>
          <a:lstStyle/>
          <a:p>
            <a:pPr>
              <a:spcAft>
                <a:spcPts val="600"/>
              </a:spcAft>
            </a:pPr>
            <a:fld id="{DBA1B0FB-D917-4C8C-928F-313BD683BF39}" type="slidenum">
              <a:rPr lang="en-US" smtClean="0"/>
              <a:pPr>
                <a:spcAft>
                  <a:spcPts val="600"/>
                </a:spcAft>
              </a:pPr>
              <a:t>9</a:t>
            </a:fld>
            <a:endParaRPr lang="en-US"/>
          </a:p>
        </p:txBody>
      </p:sp>
    </p:spTree>
    <p:extLst>
      <p:ext uri="{BB962C8B-B14F-4D97-AF65-F5344CB8AC3E}">
        <p14:creationId xmlns:p14="http://schemas.microsoft.com/office/powerpoint/2010/main" val="112248214"/>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3.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{FCB6E347-2FB0-416D-97C1-0F80E53F4786}tf33713516_win32</Template>
  <TotalTime>87</TotalTime>
  <Words>1017</Words>
  <Application>Microsoft Office PowerPoint</Application>
  <PresentationFormat>Widescreen</PresentationFormat>
  <Paragraphs>108</Paragraphs>
  <Slides>16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Gill Sans MT</vt:lpstr>
      <vt:lpstr>Walbaum Display</vt:lpstr>
      <vt:lpstr>Wingdings</vt:lpstr>
      <vt:lpstr>3DFloatVTI</vt:lpstr>
      <vt:lpstr>National Accountability of conduct and ethics</vt:lpstr>
      <vt:lpstr>Table of Content</vt:lpstr>
      <vt:lpstr>Definition of National Accountability</vt:lpstr>
      <vt:lpstr>Importance in Governance and Ethics</vt:lpstr>
      <vt:lpstr>Key Concepts in National Accountability </vt:lpstr>
      <vt:lpstr>Continued</vt:lpstr>
      <vt:lpstr>PowerPoint Presentation</vt:lpstr>
      <vt:lpstr>Ethical Conduct in National Governance </vt:lpstr>
      <vt:lpstr>Ethical Leadership</vt:lpstr>
      <vt:lpstr>Example Case Study:</vt:lpstr>
      <vt:lpstr>Challenges to National Accountability </vt:lpstr>
      <vt:lpstr>Accountability steps</vt:lpstr>
      <vt:lpstr>Strategies for Enhancing National Accountability </vt:lpstr>
      <vt:lpstr>How to Improve Accountability</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National Accoutability of conducts an ethics</dc:title>
  <dc:creator>20PWCSE1946</dc:creator>
  <cp:lastModifiedBy>20PWCSE1943</cp:lastModifiedBy>
  <cp:revision>22</cp:revision>
  <dcterms:created xsi:type="dcterms:W3CDTF">2023-12-27T17:56:27Z</dcterms:created>
  <dcterms:modified xsi:type="dcterms:W3CDTF">2023-12-28T05:38:42Z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