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58" r:id="rId2"/>
    <p:sldId id="268" r:id="rId3"/>
    <p:sldId id="351" r:id="rId4"/>
    <p:sldId id="358" r:id="rId5"/>
    <p:sldId id="360" r:id="rId6"/>
    <p:sldId id="442" r:id="rId7"/>
    <p:sldId id="443" r:id="rId8"/>
    <p:sldId id="445" r:id="rId9"/>
    <p:sldId id="446" r:id="rId10"/>
    <p:sldId id="448" r:id="rId11"/>
    <p:sldId id="458" r:id="rId12"/>
    <p:sldId id="459" r:id="rId13"/>
    <p:sldId id="460" r:id="rId14"/>
    <p:sldId id="266" r:id="rId15"/>
    <p:sldId id="449" r:id="rId16"/>
    <p:sldId id="450" r:id="rId17"/>
    <p:sldId id="451" r:id="rId18"/>
    <p:sldId id="453" r:id="rId19"/>
    <p:sldId id="454" r:id="rId20"/>
    <p:sldId id="455" r:id="rId21"/>
    <p:sldId id="456" r:id="rId22"/>
    <p:sldId id="457" r:id="rId23"/>
    <p:sldId id="300" r:id="rId24"/>
    <p:sldId id="353" r:id="rId25"/>
    <p:sldId id="354" r:id="rId26"/>
    <p:sldId id="355" r:id="rId27"/>
    <p:sldId id="356" r:id="rId28"/>
    <p:sldId id="329" r:id="rId29"/>
    <p:sldId id="331" r:id="rId30"/>
    <p:sldId id="332" r:id="rId31"/>
    <p:sldId id="362" r:id="rId32"/>
    <p:sldId id="363" r:id="rId33"/>
    <p:sldId id="343" r:id="rId34"/>
    <p:sldId id="365" r:id="rId35"/>
    <p:sldId id="368" r:id="rId36"/>
    <p:sldId id="441" r:id="rId37"/>
    <p:sldId id="375" r:id="rId38"/>
    <p:sldId id="376" r:id="rId39"/>
    <p:sldId id="379" r:id="rId40"/>
    <p:sldId id="387" r:id="rId41"/>
    <p:sldId id="391" r:id="rId42"/>
    <p:sldId id="340" r:id="rId43"/>
    <p:sldId id="350" r:id="rId4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3404"/>
  </p:normalViewPr>
  <p:slideViewPr>
    <p:cSldViewPr snapToGrid="0">
      <p:cViewPr varScale="1">
        <p:scale>
          <a:sx n="77" d="100"/>
          <a:sy n="77" d="100"/>
        </p:scale>
        <p:origin x="1720" y="184"/>
      </p:cViewPr>
      <p:guideLst/>
    </p:cSldViewPr>
  </p:slideViewPr>
  <p:notesTextViewPr>
    <p:cViewPr>
      <p:scale>
        <a:sx n="1" d="1"/>
        <a:sy n="1" d="1"/>
      </p:scale>
      <p:origin x="0" y="0"/>
    </p:cViewPr>
  </p:notesTextViewPr>
  <p:notesViewPr>
    <p:cSldViewPr snapToGrid="0">
      <p:cViewPr varScale="1">
        <p:scale>
          <a:sx n="74" d="100"/>
          <a:sy n="74" d="100"/>
        </p:scale>
        <p:origin x="352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7.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7.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3AA27-8889-4AB1-8E44-5D1FE653C10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131093-B3A0-4FAF-82E5-CD55F2F9FFA0}">
      <dgm:prSet custT="1"/>
      <dgm:spPr/>
      <dgm:t>
        <a:bodyPr/>
        <a:lstStyle/>
        <a:p>
          <a:pPr>
            <a:defRPr cap="all"/>
          </a:pPr>
          <a:r>
            <a:rPr lang="en-US" sz="2000" b="0" dirty="0">
              <a:latin typeface="Times New Roman" panose="02020603050405020304" pitchFamily="18" charset="0"/>
              <a:cs typeface="Times New Roman" panose="02020603050405020304" pitchFamily="18" charset="0"/>
            </a:rPr>
            <a:t>Reduced risk  </a:t>
          </a:r>
        </a:p>
      </dgm:t>
    </dgm:pt>
    <dgm:pt modelId="{B92EA5F6-9400-41A5-A15C-7A5944C789AB}" type="parTrans" cxnId="{A4237023-D2A8-4076-93CC-51020B0E4DAC}">
      <dgm:prSet/>
      <dgm:spPr/>
      <dgm:t>
        <a:bodyPr/>
        <a:lstStyle/>
        <a:p>
          <a:endParaRPr lang="en-US" sz="2400"/>
        </a:p>
      </dgm:t>
    </dgm:pt>
    <dgm:pt modelId="{D4A233E5-55F3-415F-842F-B83CC0AD89EF}" type="sibTrans" cxnId="{A4237023-D2A8-4076-93CC-51020B0E4DAC}">
      <dgm:prSet/>
      <dgm:spPr/>
      <dgm:t>
        <a:bodyPr/>
        <a:lstStyle/>
        <a:p>
          <a:endParaRPr lang="en-US" sz="2400"/>
        </a:p>
      </dgm:t>
    </dgm:pt>
    <dgm:pt modelId="{D6E265E2-A649-464C-B0F3-530642BBC6EF}">
      <dgm:prSet custT="1"/>
      <dgm:spPr/>
      <dgm:t>
        <a:bodyPr/>
        <a:lstStyle/>
        <a:p>
          <a:pPr>
            <a:defRPr cap="all"/>
          </a:pPr>
          <a:r>
            <a:rPr lang="en-US" sz="2000" b="0" dirty="0">
              <a:latin typeface="Times New Roman" panose="02020603050405020304" pitchFamily="18" charset="0"/>
              <a:cs typeface="Times New Roman" panose="02020603050405020304" pitchFamily="18" charset="0"/>
            </a:rPr>
            <a:t>Compliance with laws and regulations   </a:t>
          </a:r>
        </a:p>
      </dgm:t>
    </dgm:pt>
    <dgm:pt modelId="{748E99D0-FE1C-40AF-8208-DB63F41624B1}" type="parTrans" cxnId="{5A1E4EF2-0766-4937-997F-EF9072185043}">
      <dgm:prSet/>
      <dgm:spPr/>
      <dgm:t>
        <a:bodyPr/>
        <a:lstStyle/>
        <a:p>
          <a:endParaRPr lang="en-US" sz="2400"/>
        </a:p>
      </dgm:t>
    </dgm:pt>
    <dgm:pt modelId="{4150C32F-BBA8-4E36-8F59-78EDB8F2A150}" type="sibTrans" cxnId="{5A1E4EF2-0766-4937-997F-EF9072185043}">
      <dgm:prSet/>
      <dgm:spPr/>
      <dgm:t>
        <a:bodyPr/>
        <a:lstStyle/>
        <a:p>
          <a:endParaRPr lang="en-US" sz="2400"/>
        </a:p>
      </dgm:t>
    </dgm:pt>
    <dgm:pt modelId="{242C1A3C-6DE0-4ABE-A1C4-159627B99943}">
      <dgm:prSet custT="1"/>
      <dgm:spPr/>
      <dgm:t>
        <a:bodyPr/>
        <a:lstStyle/>
        <a:p>
          <a:pPr algn="ctr">
            <a:defRPr cap="all"/>
          </a:pPr>
          <a:r>
            <a:rPr lang="en-US" sz="2000" b="0" dirty="0">
              <a:latin typeface="Times New Roman" panose="02020603050405020304" pitchFamily="18" charset="0"/>
              <a:cs typeface="Times New Roman" panose="02020603050405020304" pitchFamily="18" charset="0"/>
            </a:rPr>
            <a:t>Assurance of operational continuity, information integrity, and confidentiality </a:t>
          </a:r>
        </a:p>
      </dgm:t>
    </dgm:pt>
    <dgm:pt modelId="{8942D753-86BF-47EF-99EF-DECDE0BAA810}" type="parTrans" cxnId="{29194F7A-083D-4E34-8EF3-A23B4B7541BF}">
      <dgm:prSet/>
      <dgm:spPr/>
      <dgm:t>
        <a:bodyPr/>
        <a:lstStyle/>
        <a:p>
          <a:endParaRPr lang="en-US" sz="2400"/>
        </a:p>
      </dgm:t>
    </dgm:pt>
    <dgm:pt modelId="{6D77D90F-B3DC-467F-939A-43F098AC091B}" type="sibTrans" cxnId="{29194F7A-083D-4E34-8EF3-A23B4B7541BF}">
      <dgm:prSet/>
      <dgm:spPr/>
      <dgm:t>
        <a:bodyPr/>
        <a:lstStyle/>
        <a:p>
          <a:endParaRPr lang="en-US" sz="2400"/>
        </a:p>
      </dgm:t>
    </dgm:pt>
    <dgm:pt modelId="{CCB40FB4-E1A8-4462-9E9F-56247DCB0EFB}" type="pres">
      <dgm:prSet presAssocID="{F513AA27-8889-4AB1-8E44-5D1FE653C109}" presName="root" presStyleCnt="0">
        <dgm:presLayoutVars>
          <dgm:dir/>
          <dgm:resizeHandles val="exact"/>
        </dgm:presLayoutVars>
      </dgm:prSet>
      <dgm:spPr/>
    </dgm:pt>
    <dgm:pt modelId="{29E8352D-5F1C-4A9B-AE31-39B195CE2073}" type="pres">
      <dgm:prSet presAssocID="{55131093-B3A0-4FAF-82E5-CD55F2F9FFA0}" presName="compNode" presStyleCnt="0"/>
      <dgm:spPr/>
    </dgm:pt>
    <dgm:pt modelId="{73169152-B51F-4C4B-A470-A70A54AB78FB}" type="pres">
      <dgm:prSet presAssocID="{55131093-B3A0-4FAF-82E5-CD55F2F9FFA0}" presName="iconBgRect" presStyleLbl="bgShp" presStyleIdx="0" presStyleCnt="3"/>
      <dgm:spPr>
        <a:solidFill>
          <a:srgbClr val="C00000"/>
        </a:solidFill>
      </dgm:spPr>
    </dgm:pt>
    <dgm:pt modelId="{6F048200-09AA-40D0-B6BB-BD72F311682D}" type="pres">
      <dgm:prSet presAssocID="{55131093-B3A0-4FAF-82E5-CD55F2F9FF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88AACD90-E1B1-41CE-86EA-D48A50BF877D}" type="pres">
      <dgm:prSet presAssocID="{55131093-B3A0-4FAF-82E5-CD55F2F9FFA0}" presName="spaceRect" presStyleCnt="0"/>
      <dgm:spPr/>
    </dgm:pt>
    <dgm:pt modelId="{AD77B43F-B00D-4B6E-921C-6D2B1A218407}" type="pres">
      <dgm:prSet presAssocID="{55131093-B3A0-4FAF-82E5-CD55F2F9FFA0}" presName="textRect" presStyleLbl="revTx" presStyleIdx="0" presStyleCnt="3">
        <dgm:presLayoutVars>
          <dgm:chMax val="1"/>
          <dgm:chPref val="1"/>
        </dgm:presLayoutVars>
      </dgm:prSet>
      <dgm:spPr/>
    </dgm:pt>
    <dgm:pt modelId="{E79F3A08-EF31-4C8C-A97C-8C3784940FE7}" type="pres">
      <dgm:prSet presAssocID="{D4A233E5-55F3-415F-842F-B83CC0AD89EF}" presName="sibTrans" presStyleCnt="0"/>
      <dgm:spPr/>
    </dgm:pt>
    <dgm:pt modelId="{724516B4-BB46-4ED2-BAE6-9398FEABB414}" type="pres">
      <dgm:prSet presAssocID="{D6E265E2-A649-464C-B0F3-530642BBC6EF}" presName="compNode" presStyleCnt="0"/>
      <dgm:spPr/>
    </dgm:pt>
    <dgm:pt modelId="{C781C8FB-1F56-4C35-BAFF-C82B2499FAE1}" type="pres">
      <dgm:prSet presAssocID="{D6E265E2-A649-464C-B0F3-530642BBC6EF}" presName="iconBgRect" presStyleLbl="bgShp" presStyleIdx="1" presStyleCnt="3"/>
      <dgm:spPr>
        <a:solidFill>
          <a:schemeClr val="accent6">
            <a:lumMod val="50000"/>
          </a:schemeClr>
        </a:solidFill>
      </dgm:spPr>
    </dgm:pt>
    <dgm:pt modelId="{0468C96B-9A3A-45BC-8A6E-C06C03433D1A}" type="pres">
      <dgm:prSet presAssocID="{D6E265E2-A649-464C-B0F3-530642BBC6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0735DC41-042D-4CFC-97F8-924733C2D788}" type="pres">
      <dgm:prSet presAssocID="{D6E265E2-A649-464C-B0F3-530642BBC6EF}" presName="spaceRect" presStyleCnt="0"/>
      <dgm:spPr/>
    </dgm:pt>
    <dgm:pt modelId="{22AEF72B-3E53-44CC-BB95-D17F5078CC03}" type="pres">
      <dgm:prSet presAssocID="{D6E265E2-A649-464C-B0F3-530642BBC6EF}" presName="textRect" presStyleLbl="revTx" presStyleIdx="1" presStyleCnt="3">
        <dgm:presLayoutVars>
          <dgm:chMax val="1"/>
          <dgm:chPref val="1"/>
        </dgm:presLayoutVars>
      </dgm:prSet>
      <dgm:spPr/>
    </dgm:pt>
    <dgm:pt modelId="{79015550-89E4-4C63-A39C-2FC5B6106399}" type="pres">
      <dgm:prSet presAssocID="{4150C32F-BBA8-4E36-8F59-78EDB8F2A150}" presName="sibTrans" presStyleCnt="0"/>
      <dgm:spPr/>
    </dgm:pt>
    <dgm:pt modelId="{CE6FEC86-1AD4-4CB1-B21F-38E1B7BDA157}" type="pres">
      <dgm:prSet presAssocID="{242C1A3C-6DE0-4ABE-A1C4-159627B99943}" presName="compNode" presStyleCnt="0"/>
      <dgm:spPr/>
    </dgm:pt>
    <dgm:pt modelId="{C1EB7641-E9D3-4954-B98D-5DB282C5DB1A}" type="pres">
      <dgm:prSet presAssocID="{242C1A3C-6DE0-4ABE-A1C4-159627B99943}" presName="iconBgRect" presStyleLbl="bgShp" presStyleIdx="2" presStyleCnt="3"/>
      <dgm:spPr>
        <a:solidFill>
          <a:srgbClr val="002060"/>
        </a:solidFill>
      </dgm:spPr>
    </dgm:pt>
    <dgm:pt modelId="{E5EAA545-2153-4963-A88C-E9374F51F0D8}" type="pres">
      <dgm:prSet presAssocID="{242C1A3C-6DE0-4ABE-A1C4-159627B999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5DA9595C-9872-4B4C-81DA-F28A9905F519}" type="pres">
      <dgm:prSet presAssocID="{242C1A3C-6DE0-4ABE-A1C4-159627B99943}" presName="spaceRect" presStyleCnt="0"/>
      <dgm:spPr/>
    </dgm:pt>
    <dgm:pt modelId="{13C311CB-C7E8-4DF1-867B-BC5C90D924C6}" type="pres">
      <dgm:prSet presAssocID="{242C1A3C-6DE0-4ABE-A1C4-159627B99943}" presName="textRect" presStyleLbl="revTx" presStyleIdx="2" presStyleCnt="3" custLinFactNeighborX="3347">
        <dgm:presLayoutVars>
          <dgm:chMax val="1"/>
          <dgm:chPref val="1"/>
        </dgm:presLayoutVars>
      </dgm:prSet>
      <dgm:spPr/>
    </dgm:pt>
  </dgm:ptLst>
  <dgm:cxnLst>
    <dgm:cxn modelId="{C7EAA40E-A4D2-42FB-836D-25CF8803C8EC}" type="presOf" srcId="{242C1A3C-6DE0-4ABE-A1C4-159627B99943}" destId="{13C311CB-C7E8-4DF1-867B-BC5C90D924C6}" srcOrd="0" destOrd="0" presId="urn:microsoft.com/office/officeart/2018/5/layout/IconCircleLabelList"/>
    <dgm:cxn modelId="{8B26CE20-7E72-44C2-B41C-B3D74829DCAB}" type="presOf" srcId="{D6E265E2-A649-464C-B0F3-530642BBC6EF}" destId="{22AEF72B-3E53-44CC-BB95-D17F5078CC03}" srcOrd="0" destOrd="0" presId="urn:microsoft.com/office/officeart/2018/5/layout/IconCircleLabelList"/>
    <dgm:cxn modelId="{A4237023-D2A8-4076-93CC-51020B0E4DAC}" srcId="{F513AA27-8889-4AB1-8E44-5D1FE653C109}" destId="{55131093-B3A0-4FAF-82E5-CD55F2F9FFA0}" srcOrd="0" destOrd="0" parTransId="{B92EA5F6-9400-41A5-A15C-7A5944C789AB}" sibTransId="{D4A233E5-55F3-415F-842F-B83CC0AD89EF}"/>
    <dgm:cxn modelId="{477D992A-5E36-4057-802F-73170C808323}" type="presOf" srcId="{F513AA27-8889-4AB1-8E44-5D1FE653C109}" destId="{CCB40FB4-E1A8-4462-9E9F-56247DCB0EFB}" srcOrd="0" destOrd="0" presId="urn:microsoft.com/office/officeart/2018/5/layout/IconCircleLabelList"/>
    <dgm:cxn modelId="{29194F7A-083D-4E34-8EF3-A23B4B7541BF}" srcId="{F513AA27-8889-4AB1-8E44-5D1FE653C109}" destId="{242C1A3C-6DE0-4ABE-A1C4-159627B99943}" srcOrd="2" destOrd="0" parTransId="{8942D753-86BF-47EF-99EF-DECDE0BAA810}" sibTransId="{6D77D90F-B3DC-467F-939A-43F098AC091B}"/>
    <dgm:cxn modelId="{8FE76CBB-2639-49AF-8678-E09E8EB342C5}" type="presOf" srcId="{55131093-B3A0-4FAF-82E5-CD55F2F9FFA0}" destId="{AD77B43F-B00D-4B6E-921C-6D2B1A218407}" srcOrd="0" destOrd="0" presId="urn:microsoft.com/office/officeart/2018/5/layout/IconCircleLabelList"/>
    <dgm:cxn modelId="{5A1E4EF2-0766-4937-997F-EF9072185043}" srcId="{F513AA27-8889-4AB1-8E44-5D1FE653C109}" destId="{D6E265E2-A649-464C-B0F3-530642BBC6EF}" srcOrd="1" destOrd="0" parTransId="{748E99D0-FE1C-40AF-8208-DB63F41624B1}" sibTransId="{4150C32F-BBA8-4E36-8F59-78EDB8F2A150}"/>
    <dgm:cxn modelId="{B8F71D7A-6CF8-43BA-B47D-3E9C6B6D1A34}" type="presParOf" srcId="{CCB40FB4-E1A8-4462-9E9F-56247DCB0EFB}" destId="{29E8352D-5F1C-4A9B-AE31-39B195CE2073}" srcOrd="0" destOrd="0" presId="urn:microsoft.com/office/officeart/2018/5/layout/IconCircleLabelList"/>
    <dgm:cxn modelId="{117BD9E7-694E-4E7B-8F52-A0D258E7DD16}" type="presParOf" srcId="{29E8352D-5F1C-4A9B-AE31-39B195CE2073}" destId="{73169152-B51F-4C4B-A470-A70A54AB78FB}" srcOrd="0" destOrd="0" presId="urn:microsoft.com/office/officeart/2018/5/layout/IconCircleLabelList"/>
    <dgm:cxn modelId="{E6A67DBB-C81F-4474-874E-E0E1F6A8B3EE}" type="presParOf" srcId="{29E8352D-5F1C-4A9B-AE31-39B195CE2073}" destId="{6F048200-09AA-40D0-B6BB-BD72F311682D}" srcOrd="1" destOrd="0" presId="urn:microsoft.com/office/officeart/2018/5/layout/IconCircleLabelList"/>
    <dgm:cxn modelId="{237F4FB2-2F0B-4EDE-AC4C-C3ECFF4F7C59}" type="presParOf" srcId="{29E8352D-5F1C-4A9B-AE31-39B195CE2073}" destId="{88AACD90-E1B1-41CE-86EA-D48A50BF877D}" srcOrd="2" destOrd="0" presId="urn:microsoft.com/office/officeart/2018/5/layout/IconCircleLabelList"/>
    <dgm:cxn modelId="{5484BB85-2D39-4A9F-B577-09F67671ABF4}" type="presParOf" srcId="{29E8352D-5F1C-4A9B-AE31-39B195CE2073}" destId="{AD77B43F-B00D-4B6E-921C-6D2B1A218407}" srcOrd="3" destOrd="0" presId="urn:microsoft.com/office/officeart/2018/5/layout/IconCircleLabelList"/>
    <dgm:cxn modelId="{AA38E6AE-5C46-4BCB-B352-CF021A65AF8D}" type="presParOf" srcId="{CCB40FB4-E1A8-4462-9E9F-56247DCB0EFB}" destId="{E79F3A08-EF31-4C8C-A97C-8C3784940FE7}" srcOrd="1" destOrd="0" presId="urn:microsoft.com/office/officeart/2018/5/layout/IconCircleLabelList"/>
    <dgm:cxn modelId="{A8AE9726-DC34-4106-9A9F-6C0B2297C9E4}" type="presParOf" srcId="{CCB40FB4-E1A8-4462-9E9F-56247DCB0EFB}" destId="{724516B4-BB46-4ED2-BAE6-9398FEABB414}" srcOrd="2" destOrd="0" presId="urn:microsoft.com/office/officeart/2018/5/layout/IconCircleLabelList"/>
    <dgm:cxn modelId="{7485A270-B2E7-4140-A4C9-37D98978ACD3}" type="presParOf" srcId="{724516B4-BB46-4ED2-BAE6-9398FEABB414}" destId="{C781C8FB-1F56-4C35-BAFF-C82B2499FAE1}" srcOrd="0" destOrd="0" presId="urn:microsoft.com/office/officeart/2018/5/layout/IconCircleLabelList"/>
    <dgm:cxn modelId="{712AC1B4-2505-4FEC-8C66-4E5E3FF613AF}" type="presParOf" srcId="{724516B4-BB46-4ED2-BAE6-9398FEABB414}" destId="{0468C96B-9A3A-45BC-8A6E-C06C03433D1A}" srcOrd="1" destOrd="0" presId="urn:microsoft.com/office/officeart/2018/5/layout/IconCircleLabelList"/>
    <dgm:cxn modelId="{E6329792-C3BC-48BD-80D5-CCB7B22B014D}" type="presParOf" srcId="{724516B4-BB46-4ED2-BAE6-9398FEABB414}" destId="{0735DC41-042D-4CFC-97F8-924733C2D788}" srcOrd="2" destOrd="0" presId="urn:microsoft.com/office/officeart/2018/5/layout/IconCircleLabelList"/>
    <dgm:cxn modelId="{BDD6E900-0AD1-4EC2-9307-7A2665BC9B58}" type="presParOf" srcId="{724516B4-BB46-4ED2-BAE6-9398FEABB414}" destId="{22AEF72B-3E53-44CC-BB95-D17F5078CC03}" srcOrd="3" destOrd="0" presId="urn:microsoft.com/office/officeart/2018/5/layout/IconCircleLabelList"/>
    <dgm:cxn modelId="{B9195971-88D4-4291-B6D3-6CE45C1A5274}" type="presParOf" srcId="{CCB40FB4-E1A8-4462-9E9F-56247DCB0EFB}" destId="{79015550-89E4-4C63-A39C-2FC5B6106399}" srcOrd="3" destOrd="0" presId="urn:microsoft.com/office/officeart/2018/5/layout/IconCircleLabelList"/>
    <dgm:cxn modelId="{4C770224-7C30-4942-AE18-A2B51C2F1AE9}" type="presParOf" srcId="{CCB40FB4-E1A8-4462-9E9F-56247DCB0EFB}" destId="{CE6FEC86-1AD4-4CB1-B21F-38E1B7BDA157}" srcOrd="4" destOrd="0" presId="urn:microsoft.com/office/officeart/2018/5/layout/IconCircleLabelList"/>
    <dgm:cxn modelId="{61946EE3-9199-47CA-BB65-7D0F5B877483}" type="presParOf" srcId="{CE6FEC86-1AD4-4CB1-B21F-38E1B7BDA157}" destId="{C1EB7641-E9D3-4954-B98D-5DB282C5DB1A}" srcOrd="0" destOrd="0" presId="urn:microsoft.com/office/officeart/2018/5/layout/IconCircleLabelList"/>
    <dgm:cxn modelId="{BE8D3B0C-7626-4CF7-AC42-50DE887EF610}" type="presParOf" srcId="{CE6FEC86-1AD4-4CB1-B21F-38E1B7BDA157}" destId="{E5EAA545-2153-4963-A88C-E9374F51F0D8}" srcOrd="1" destOrd="0" presId="urn:microsoft.com/office/officeart/2018/5/layout/IconCircleLabelList"/>
    <dgm:cxn modelId="{04B813B1-963C-439A-B790-1FABC3BF749E}" type="presParOf" srcId="{CE6FEC86-1AD4-4CB1-B21F-38E1B7BDA157}" destId="{5DA9595C-9872-4B4C-81DA-F28A9905F519}" srcOrd="2" destOrd="0" presId="urn:microsoft.com/office/officeart/2018/5/layout/IconCircleLabelList"/>
    <dgm:cxn modelId="{C830A3AB-887E-4228-8F5A-4B78C3716B02}" type="presParOf" srcId="{CE6FEC86-1AD4-4CB1-B21F-38E1B7BDA157}" destId="{13C311CB-C7E8-4DF1-867B-BC5C90D924C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A919E0-C1ED-435B-A90E-CD6C359F26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E7FCCC-6FF8-45C0-90A9-358BDCC34761}">
      <dgm:prSet custT="1"/>
      <dgm:spPr/>
      <dgm: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Underlie </a:t>
          </a:r>
          <a:r>
            <a:rPr lang="en-US" sz="2400" i="1" dirty="0">
              <a:solidFill>
                <a:schemeClr val="bg1"/>
              </a:solidFill>
              <a:latin typeface="Times New Roman" panose="02020603050405020304" pitchFamily="18" charset="0"/>
              <a:cs typeface="Times New Roman" panose="02020603050405020304" pitchFamily="18" charset="0"/>
            </a:rPr>
            <a:t>all</a:t>
          </a:r>
          <a:r>
            <a:rPr lang="en-US" sz="2400" dirty="0">
              <a:solidFill>
                <a:schemeClr val="bg1"/>
              </a:solidFill>
              <a:latin typeface="Times New Roman" panose="02020603050405020304" pitchFamily="18" charset="0"/>
              <a:cs typeface="Times New Roman" panose="02020603050405020304" pitchFamily="18" charset="0"/>
            </a:rPr>
            <a:t> aspects of security</a:t>
          </a:r>
        </a:p>
      </dgm:t>
    </dgm:pt>
    <dgm:pt modelId="{0A93622A-095E-40FD-8BC0-FA4140F67307}" type="parTrans" cxnId="{54352171-ADE4-4F3F-80CB-34B0557FBC5B}">
      <dgm:prSet/>
      <dgm:spPr/>
      <dgm:t>
        <a:bodyPr/>
        <a:lstStyle/>
        <a:p>
          <a:endParaRPr lang="en-US" sz="2000">
            <a:latin typeface="Times New Roman" panose="02020603050405020304" pitchFamily="18" charset="0"/>
            <a:cs typeface="Times New Roman" panose="02020603050405020304" pitchFamily="18" charset="0"/>
          </a:endParaRPr>
        </a:p>
      </dgm:t>
    </dgm:pt>
    <dgm:pt modelId="{6E3979D5-7B26-46C6-87F5-4F327A2DE4A6}" type="sibTrans" cxnId="{54352171-ADE4-4F3F-80CB-34B0557FBC5B}">
      <dgm:prSet/>
      <dgm:spPr/>
      <dgm:t>
        <a:bodyPr/>
        <a:lstStyle/>
        <a:p>
          <a:endParaRPr lang="en-US" sz="2000">
            <a:latin typeface="Times New Roman" panose="02020603050405020304" pitchFamily="18" charset="0"/>
            <a:cs typeface="Times New Roman" panose="02020603050405020304" pitchFamily="18" charset="0"/>
          </a:endParaRPr>
        </a:p>
      </dgm:t>
    </dgm:pt>
    <dgm:pt modelId="{2F7C53CA-3EBB-4AA4-B8AD-DB392BD5D01A}">
      <dgm:prSet custT="1"/>
      <dgm:spPr/>
      <dgm: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Policies</a:t>
          </a:r>
        </a:p>
      </dgm:t>
    </dgm:pt>
    <dgm:pt modelId="{9688F494-7D0C-44EF-947A-4C9CDD506B4D}" type="parTrans" cxnId="{C9125850-8D26-4D28-92A5-FF7687C7B209}">
      <dgm:prSet/>
      <dgm:spPr/>
      <dgm:t>
        <a:bodyPr/>
        <a:lstStyle/>
        <a:p>
          <a:endParaRPr lang="en-US" sz="2000">
            <a:latin typeface="Times New Roman" panose="02020603050405020304" pitchFamily="18" charset="0"/>
            <a:cs typeface="Times New Roman" panose="02020603050405020304" pitchFamily="18" charset="0"/>
          </a:endParaRPr>
        </a:p>
      </dgm:t>
    </dgm:pt>
    <dgm:pt modelId="{C12E9706-6D0A-4CCD-99D9-354A821F910B}" type="sibTrans" cxnId="{C9125850-8D26-4D28-92A5-FF7687C7B209}">
      <dgm:prSet/>
      <dgm:spPr/>
      <dgm:t>
        <a:bodyPr/>
        <a:lstStyle/>
        <a:p>
          <a:endParaRPr lang="en-US" sz="2000">
            <a:latin typeface="Times New Roman" panose="02020603050405020304" pitchFamily="18" charset="0"/>
            <a:cs typeface="Times New Roman" panose="02020603050405020304" pitchFamily="18" charset="0"/>
          </a:endParaRPr>
        </a:p>
      </dgm:t>
    </dgm:pt>
    <dgm:pt modelId="{EE92CD2C-2174-40A3-AE0E-C88BC8AC5AAE}">
      <dgm:prSet custT="1"/>
      <dgm:spPr/>
      <dgm:t>
        <a:bodyPr/>
        <a:lstStyle/>
        <a:p>
          <a:pPr>
            <a:lnSpc>
              <a:spcPct val="100000"/>
            </a:lnSpc>
            <a:buFont typeface="Wingdings"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 Unambiguously partition system states </a:t>
          </a:r>
        </a:p>
      </dgm:t>
    </dgm:pt>
    <dgm:pt modelId="{430F3F71-F007-4505-AF37-2C0114961F8A}" type="parTrans" cxnId="{1C1ECEC5-43C5-4370-BBE3-8104CA0A6471}">
      <dgm:prSet/>
      <dgm:spPr/>
      <dgm:t>
        <a:bodyPr/>
        <a:lstStyle/>
        <a:p>
          <a:endParaRPr lang="en-US" sz="2000">
            <a:latin typeface="Times New Roman" panose="02020603050405020304" pitchFamily="18" charset="0"/>
            <a:cs typeface="Times New Roman" panose="02020603050405020304" pitchFamily="18" charset="0"/>
          </a:endParaRPr>
        </a:p>
      </dgm:t>
    </dgm:pt>
    <dgm:pt modelId="{38FE0161-239B-47E8-B74F-D56196F5C8C4}" type="sibTrans" cxnId="{1C1ECEC5-43C5-4370-BBE3-8104CA0A6471}">
      <dgm:prSet/>
      <dgm:spPr/>
      <dgm:t>
        <a:bodyPr/>
        <a:lstStyle/>
        <a:p>
          <a:endParaRPr lang="en-US" sz="2000">
            <a:latin typeface="Times New Roman" panose="02020603050405020304" pitchFamily="18" charset="0"/>
            <a:cs typeface="Times New Roman" panose="02020603050405020304" pitchFamily="18" charset="0"/>
          </a:endParaRPr>
        </a:p>
      </dgm:t>
    </dgm:pt>
    <dgm:pt modelId="{3C73FE81-C670-4D45-9AA3-2630E0BB642E}">
      <dgm:prSet custT="1"/>
      <dgm:spPr/>
      <dgm:t>
        <a:bodyPr/>
        <a:lstStyle/>
        <a:p>
          <a:pPr>
            <a:lnSpc>
              <a:spcPct val="100000"/>
            </a:lnSpc>
            <a:buFont typeface="Wingdings"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 Correctly capture security requirements</a:t>
          </a:r>
        </a:p>
      </dgm:t>
    </dgm:pt>
    <dgm:pt modelId="{EFBE8C71-CFCF-4781-93C4-A791890D931B}" type="parTrans" cxnId="{7A282DE0-FAA8-441F-8F09-D6B73B165D85}">
      <dgm:prSet/>
      <dgm:spPr/>
      <dgm:t>
        <a:bodyPr/>
        <a:lstStyle/>
        <a:p>
          <a:endParaRPr lang="en-US" sz="2000">
            <a:latin typeface="Times New Roman" panose="02020603050405020304" pitchFamily="18" charset="0"/>
            <a:cs typeface="Times New Roman" panose="02020603050405020304" pitchFamily="18" charset="0"/>
          </a:endParaRPr>
        </a:p>
      </dgm:t>
    </dgm:pt>
    <dgm:pt modelId="{DED2A9A1-4397-4431-ABB5-8DD1D758576B}" type="sibTrans" cxnId="{7A282DE0-FAA8-441F-8F09-D6B73B165D85}">
      <dgm:prSet/>
      <dgm:spPr/>
      <dgm:t>
        <a:bodyPr/>
        <a:lstStyle/>
        <a:p>
          <a:endParaRPr lang="en-US" sz="2000">
            <a:latin typeface="Times New Roman" panose="02020603050405020304" pitchFamily="18" charset="0"/>
            <a:cs typeface="Times New Roman" panose="02020603050405020304" pitchFamily="18" charset="0"/>
          </a:endParaRPr>
        </a:p>
      </dgm:t>
    </dgm:pt>
    <dgm:pt modelId="{535B5662-840C-40F5-B237-E3EF00D191A7}">
      <dgm:prSet custT="1"/>
      <dgm:spPr/>
      <dgm: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Mechanisms</a:t>
          </a:r>
        </a:p>
      </dgm:t>
    </dgm:pt>
    <dgm:pt modelId="{0F664C2C-B824-4DBE-926E-8BEBA06A96F0}" type="parTrans" cxnId="{EFE48F11-815E-4632-ABA5-97E3C6E62CB7}">
      <dgm:prSet/>
      <dgm:spPr/>
      <dgm:t>
        <a:bodyPr/>
        <a:lstStyle/>
        <a:p>
          <a:endParaRPr lang="en-US" sz="2000">
            <a:latin typeface="Times New Roman" panose="02020603050405020304" pitchFamily="18" charset="0"/>
            <a:cs typeface="Times New Roman" panose="02020603050405020304" pitchFamily="18" charset="0"/>
          </a:endParaRPr>
        </a:p>
      </dgm:t>
    </dgm:pt>
    <dgm:pt modelId="{F058E308-DAA6-4FB2-AF6F-6F6F66B20745}" type="sibTrans" cxnId="{EFE48F11-815E-4632-ABA5-97E3C6E62CB7}">
      <dgm:prSet/>
      <dgm:spPr/>
      <dgm:t>
        <a:bodyPr/>
        <a:lstStyle/>
        <a:p>
          <a:endParaRPr lang="en-US" sz="2000">
            <a:latin typeface="Times New Roman" panose="02020603050405020304" pitchFamily="18" charset="0"/>
            <a:cs typeface="Times New Roman" panose="02020603050405020304" pitchFamily="18" charset="0"/>
          </a:endParaRPr>
        </a:p>
      </dgm:t>
    </dgm:pt>
    <dgm:pt modelId="{5074CA8A-FE0E-4392-8399-C55A5164ECED}">
      <dgm:prSet custT="1"/>
      <dgm:spPr/>
      <dgm:t>
        <a:bodyPr/>
        <a:lstStyle/>
        <a:p>
          <a:pPr>
            <a:lnSpc>
              <a:spcPct val="1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Assumed to enforce policy</a:t>
          </a:r>
        </a:p>
      </dgm:t>
    </dgm:pt>
    <dgm:pt modelId="{81E6B707-FA96-4D98-8127-AAC7FCB9D65C}" type="parTrans" cxnId="{00680140-5462-46C1-84F1-156562ACDE8F}">
      <dgm:prSet/>
      <dgm:spPr/>
      <dgm:t>
        <a:bodyPr/>
        <a:lstStyle/>
        <a:p>
          <a:endParaRPr lang="en-US" sz="2000">
            <a:latin typeface="Times New Roman" panose="02020603050405020304" pitchFamily="18" charset="0"/>
            <a:cs typeface="Times New Roman" panose="02020603050405020304" pitchFamily="18" charset="0"/>
          </a:endParaRPr>
        </a:p>
      </dgm:t>
    </dgm:pt>
    <dgm:pt modelId="{30EA5A31-C1FC-4E20-9A3A-0F50B90EA8E2}" type="sibTrans" cxnId="{00680140-5462-46C1-84F1-156562ACDE8F}">
      <dgm:prSet/>
      <dgm:spPr/>
      <dgm:t>
        <a:bodyPr/>
        <a:lstStyle/>
        <a:p>
          <a:endParaRPr lang="en-US" sz="2000">
            <a:latin typeface="Times New Roman" panose="02020603050405020304" pitchFamily="18" charset="0"/>
            <a:cs typeface="Times New Roman" panose="02020603050405020304" pitchFamily="18" charset="0"/>
          </a:endParaRPr>
        </a:p>
      </dgm:t>
    </dgm:pt>
    <dgm:pt modelId="{6D5904FA-F3A4-40B1-90C5-49BE2BA37C99}">
      <dgm:prSet custT="1"/>
      <dgm:spPr/>
      <dgm:t>
        <a:bodyPr/>
        <a:lstStyle/>
        <a:p>
          <a:pPr>
            <a:lnSpc>
              <a:spcPct val="1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Support mechanisms work correctly</a:t>
          </a:r>
        </a:p>
      </dgm:t>
    </dgm:pt>
    <dgm:pt modelId="{E806415A-4769-4ECA-B3E5-78D3D122AFE8}" type="parTrans" cxnId="{6FCB9382-B5FC-474E-9E1B-A31EA4C86FEB}">
      <dgm:prSet/>
      <dgm:spPr/>
      <dgm:t>
        <a:bodyPr/>
        <a:lstStyle/>
        <a:p>
          <a:endParaRPr lang="en-US" sz="2000">
            <a:latin typeface="Times New Roman" panose="02020603050405020304" pitchFamily="18" charset="0"/>
            <a:cs typeface="Times New Roman" panose="02020603050405020304" pitchFamily="18" charset="0"/>
          </a:endParaRPr>
        </a:p>
      </dgm:t>
    </dgm:pt>
    <dgm:pt modelId="{A23C01AC-DC80-41B2-90C8-B2C1142F3C8D}" type="sibTrans" cxnId="{6FCB9382-B5FC-474E-9E1B-A31EA4C86FEB}">
      <dgm:prSet/>
      <dgm:spPr/>
      <dgm:t>
        <a:bodyPr/>
        <a:lstStyle/>
        <a:p>
          <a:endParaRPr lang="en-US" sz="2000">
            <a:latin typeface="Times New Roman" panose="02020603050405020304" pitchFamily="18" charset="0"/>
            <a:cs typeface="Times New Roman" panose="02020603050405020304" pitchFamily="18" charset="0"/>
          </a:endParaRPr>
        </a:p>
      </dgm:t>
    </dgm:pt>
    <dgm:pt modelId="{A42AACE2-3731-4492-9E4D-925561115027}">
      <dgm:prSet custT="1"/>
      <dgm:spPr/>
      <dgm: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Example of lock picker</a:t>
          </a:r>
        </a:p>
      </dgm:t>
    </dgm:pt>
    <dgm:pt modelId="{9207D7B9-C7E1-404E-935F-EA8B4E320250}" type="parTrans" cxnId="{4D5B896C-F2BF-4BB9-93C3-4F89A5E3B751}">
      <dgm:prSet/>
      <dgm:spPr/>
      <dgm:t>
        <a:bodyPr/>
        <a:lstStyle/>
        <a:p>
          <a:endParaRPr lang="en-US" sz="2000">
            <a:latin typeface="Times New Roman" panose="02020603050405020304" pitchFamily="18" charset="0"/>
            <a:cs typeface="Times New Roman" panose="02020603050405020304" pitchFamily="18" charset="0"/>
          </a:endParaRPr>
        </a:p>
      </dgm:t>
    </dgm:pt>
    <dgm:pt modelId="{56CC567C-74DE-42DA-BDAF-7D49804C01EB}" type="sibTrans" cxnId="{4D5B896C-F2BF-4BB9-93C3-4F89A5E3B751}">
      <dgm:prSet/>
      <dgm:spPr/>
      <dgm:t>
        <a:bodyPr/>
        <a:lstStyle/>
        <a:p>
          <a:endParaRPr lang="en-US" sz="2000">
            <a:latin typeface="Times New Roman" panose="02020603050405020304" pitchFamily="18" charset="0"/>
            <a:cs typeface="Times New Roman" panose="02020603050405020304" pitchFamily="18" charset="0"/>
          </a:endParaRPr>
        </a:p>
      </dgm:t>
    </dgm:pt>
    <dgm:pt modelId="{F62721A5-8DE8-4283-9BD1-AC2ED7B4FAFB}" type="pres">
      <dgm:prSet presAssocID="{C4A919E0-C1ED-435B-A90E-CD6C359F2624}" presName="root" presStyleCnt="0">
        <dgm:presLayoutVars>
          <dgm:dir/>
          <dgm:resizeHandles val="exact"/>
        </dgm:presLayoutVars>
      </dgm:prSet>
      <dgm:spPr/>
    </dgm:pt>
    <dgm:pt modelId="{B35B8F09-D37E-444B-B09F-C555E8934106}" type="pres">
      <dgm:prSet presAssocID="{B6E7FCCC-6FF8-45C0-90A9-358BDCC34761}" presName="compNode" presStyleCnt="0"/>
      <dgm:spPr/>
    </dgm:pt>
    <dgm:pt modelId="{5BC1D08C-F1B5-46F1-98C7-9DD1C5A13488}" type="pres">
      <dgm:prSet presAssocID="{B6E7FCCC-6FF8-45C0-90A9-358BDCC34761}" presName="bgRect" presStyleLbl="bgShp" presStyleIdx="0" presStyleCnt="4"/>
      <dgm:spPr>
        <a:solidFill>
          <a:srgbClr val="002060"/>
        </a:solidFill>
      </dgm:spPr>
    </dgm:pt>
    <dgm:pt modelId="{36349319-000B-4FE0-8F61-201DD3D46D89}" type="pres">
      <dgm:prSet presAssocID="{B6E7FCCC-6FF8-45C0-90A9-358BDCC347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7817DD01-5657-4F23-9148-55181BA794D1}" type="pres">
      <dgm:prSet presAssocID="{B6E7FCCC-6FF8-45C0-90A9-358BDCC34761}" presName="spaceRect" presStyleCnt="0"/>
      <dgm:spPr/>
    </dgm:pt>
    <dgm:pt modelId="{20E03272-EC20-45E5-B1D3-F7FC5E3B6B6B}" type="pres">
      <dgm:prSet presAssocID="{B6E7FCCC-6FF8-45C0-90A9-358BDCC34761}" presName="parTx" presStyleLbl="revTx" presStyleIdx="0" presStyleCnt="6">
        <dgm:presLayoutVars>
          <dgm:chMax val="0"/>
          <dgm:chPref val="0"/>
        </dgm:presLayoutVars>
      </dgm:prSet>
      <dgm:spPr/>
    </dgm:pt>
    <dgm:pt modelId="{7D979052-2431-48B9-923B-D6787D7451FD}" type="pres">
      <dgm:prSet presAssocID="{6E3979D5-7B26-46C6-87F5-4F327A2DE4A6}" presName="sibTrans" presStyleCnt="0"/>
      <dgm:spPr/>
    </dgm:pt>
    <dgm:pt modelId="{7F4C54D1-D7E6-4F63-85F6-AEE540F83BEA}" type="pres">
      <dgm:prSet presAssocID="{2F7C53CA-3EBB-4AA4-B8AD-DB392BD5D01A}" presName="compNode" presStyleCnt="0"/>
      <dgm:spPr/>
    </dgm:pt>
    <dgm:pt modelId="{BB56C313-7105-4C90-B34F-5EEED3D4DAF8}" type="pres">
      <dgm:prSet presAssocID="{2F7C53CA-3EBB-4AA4-B8AD-DB392BD5D01A}" presName="bgRect" presStyleLbl="bgShp" presStyleIdx="1" presStyleCnt="4"/>
      <dgm:spPr>
        <a:solidFill>
          <a:srgbClr val="002060"/>
        </a:solidFill>
      </dgm:spPr>
    </dgm:pt>
    <dgm:pt modelId="{F3BC216C-0266-4849-B2CD-5D3351A474FC}" type="pres">
      <dgm:prSet presAssocID="{2F7C53CA-3EBB-4AA4-B8AD-DB392BD5D0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5124D6D5-A2CB-4A92-BE59-E7998B3F9EB0}" type="pres">
      <dgm:prSet presAssocID="{2F7C53CA-3EBB-4AA4-B8AD-DB392BD5D01A}" presName="spaceRect" presStyleCnt="0"/>
      <dgm:spPr/>
    </dgm:pt>
    <dgm:pt modelId="{CEA80F71-03B3-4967-BB71-65AC028B6CB1}" type="pres">
      <dgm:prSet presAssocID="{2F7C53CA-3EBB-4AA4-B8AD-DB392BD5D01A}" presName="parTx" presStyleLbl="revTx" presStyleIdx="1" presStyleCnt="6">
        <dgm:presLayoutVars>
          <dgm:chMax val="0"/>
          <dgm:chPref val="0"/>
        </dgm:presLayoutVars>
      </dgm:prSet>
      <dgm:spPr/>
    </dgm:pt>
    <dgm:pt modelId="{4B990438-D157-4358-BDDD-A2DB895DBFBA}" type="pres">
      <dgm:prSet presAssocID="{2F7C53CA-3EBB-4AA4-B8AD-DB392BD5D01A}" presName="desTx" presStyleLbl="revTx" presStyleIdx="2" presStyleCnt="6" custLinFactNeighborX="-60085" custLinFactNeighborY="-1514">
        <dgm:presLayoutVars/>
      </dgm:prSet>
      <dgm:spPr/>
    </dgm:pt>
    <dgm:pt modelId="{9799DCCA-FEEE-4C37-B327-B55E03AA6155}" type="pres">
      <dgm:prSet presAssocID="{C12E9706-6D0A-4CCD-99D9-354A821F910B}" presName="sibTrans" presStyleCnt="0"/>
      <dgm:spPr/>
    </dgm:pt>
    <dgm:pt modelId="{2C4FC22B-C6B8-4B1C-BFC0-EEDF1D3400B0}" type="pres">
      <dgm:prSet presAssocID="{535B5662-840C-40F5-B237-E3EF00D191A7}" presName="compNode" presStyleCnt="0"/>
      <dgm:spPr/>
    </dgm:pt>
    <dgm:pt modelId="{E765A5A9-EA23-4A81-B391-562BD242493B}" type="pres">
      <dgm:prSet presAssocID="{535B5662-840C-40F5-B237-E3EF00D191A7}" presName="bgRect" presStyleLbl="bgShp" presStyleIdx="2" presStyleCnt="4"/>
      <dgm:spPr>
        <a:solidFill>
          <a:srgbClr val="002060"/>
        </a:solidFill>
      </dgm:spPr>
    </dgm:pt>
    <dgm:pt modelId="{8F99363F-A832-484A-AA19-B126E4E1C6CF}" type="pres">
      <dgm:prSet presAssocID="{535B5662-840C-40F5-B237-E3EF00D191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00DF5CF6-623E-4ED2-815C-A197439D2073}" type="pres">
      <dgm:prSet presAssocID="{535B5662-840C-40F5-B237-E3EF00D191A7}" presName="spaceRect" presStyleCnt="0"/>
      <dgm:spPr/>
    </dgm:pt>
    <dgm:pt modelId="{F7FD63DE-A5E8-40E2-940D-AC4A50DEDC18}" type="pres">
      <dgm:prSet presAssocID="{535B5662-840C-40F5-B237-E3EF00D191A7}" presName="parTx" presStyleLbl="revTx" presStyleIdx="3" presStyleCnt="6">
        <dgm:presLayoutVars>
          <dgm:chMax val="0"/>
          <dgm:chPref val="0"/>
        </dgm:presLayoutVars>
      </dgm:prSet>
      <dgm:spPr/>
    </dgm:pt>
    <dgm:pt modelId="{F23FBACA-C570-4C95-8766-3CF20F19AC9B}" type="pres">
      <dgm:prSet presAssocID="{535B5662-840C-40F5-B237-E3EF00D191A7}" presName="desTx" presStyleLbl="revTx" presStyleIdx="4" presStyleCnt="6" custLinFactNeighborX="-60385">
        <dgm:presLayoutVars/>
      </dgm:prSet>
      <dgm:spPr/>
    </dgm:pt>
    <dgm:pt modelId="{3EE25E99-737A-4336-B51C-4BBB83138553}" type="pres">
      <dgm:prSet presAssocID="{F058E308-DAA6-4FB2-AF6F-6F6F66B20745}" presName="sibTrans" presStyleCnt="0"/>
      <dgm:spPr/>
    </dgm:pt>
    <dgm:pt modelId="{B399FB41-1637-46F1-B7B8-F5169B2E850D}" type="pres">
      <dgm:prSet presAssocID="{A42AACE2-3731-4492-9E4D-925561115027}" presName="compNode" presStyleCnt="0"/>
      <dgm:spPr/>
    </dgm:pt>
    <dgm:pt modelId="{30627F90-BA60-47AA-BCC7-F3F2A7B3AFDD}" type="pres">
      <dgm:prSet presAssocID="{A42AACE2-3731-4492-9E4D-925561115027}" presName="bgRect" presStyleLbl="bgShp" presStyleIdx="3" presStyleCnt="4"/>
      <dgm:spPr>
        <a:solidFill>
          <a:srgbClr val="002060"/>
        </a:solidFill>
      </dgm:spPr>
    </dgm:pt>
    <dgm:pt modelId="{3542DD12-1876-48E6-8F22-D7EA148A1A37}" type="pres">
      <dgm:prSet presAssocID="{A42AACE2-3731-4492-9E4D-9255611150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CA6583F0-353D-4B2E-A4C1-9692EF23C476}" type="pres">
      <dgm:prSet presAssocID="{A42AACE2-3731-4492-9E4D-925561115027}" presName="spaceRect" presStyleCnt="0"/>
      <dgm:spPr/>
    </dgm:pt>
    <dgm:pt modelId="{E1020E46-21C6-45DB-BE35-78247EB3A9B7}" type="pres">
      <dgm:prSet presAssocID="{A42AACE2-3731-4492-9E4D-925561115027}" presName="parTx" presStyleLbl="revTx" presStyleIdx="5" presStyleCnt="6">
        <dgm:presLayoutVars>
          <dgm:chMax val="0"/>
          <dgm:chPref val="0"/>
        </dgm:presLayoutVars>
      </dgm:prSet>
      <dgm:spPr/>
    </dgm:pt>
  </dgm:ptLst>
  <dgm:cxnLst>
    <dgm:cxn modelId="{07D07103-6844-46ED-8F3D-46F22398D184}" type="presOf" srcId="{535B5662-840C-40F5-B237-E3EF00D191A7}" destId="{F7FD63DE-A5E8-40E2-940D-AC4A50DEDC18}" srcOrd="0" destOrd="0" presId="urn:microsoft.com/office/officeart/2018/2/layout/IconVerticalSolidList"/>
    <dgm:cxn modelId="{EFE48F11-815E-4632-ABA5-97E3C6E62CB7}" srcId="{C4A919E0-C1ED-435B-A90E-CD6C359F2624}" destId="{535B5662-840C-40F5-B237-E3EF00D191A7}" srcOrd="2" destOrd="0" parTransId="{0F664C2C-B824-4DBE-926E-8BEBA06A96F0}" sibTransId="{F058E308-DAA6-4FB2-AF6F-6F6F66B20745}"/>
    <dgm:cxn modelId="{B61BE422-94BF-4AED-B7D4-8F05B1F59519}" type="presOf" srcId="{2F7C53CA-3EBB-4AA4-B8AD-DB392BD5D01A}" destId="{CEA80F71-03B3-4967-BB71-65AC028B6CB1}" srcOrd="0" destOrd="0" presId="urn:microsoft.com/office/officeart/2018/2/layout/IconVerticalSolidList"/>
    <dgm:cxn modelId="{4CD5BF2E-9F4D-4FFE-A19C-C6DAC197D4B7}" type="presOf" srcId="{A42AACE2-3731-4492-9E4D-925561115027}" destId="{E1020E46-21C6-45DB-BE35-78247EB3A9B7}" srcOrd="0" destOrd="0" presId="urn:microsoft.com/office/officeart/2018/2/layout/IconVerticalSolidList"/>
    <dgm:cxn modelId="{00680140-5462-46C1-84F1-156562ACDE8F}" srcId="{535B5662-840C-40F5-B237-E3EF00D191A7}" destId="{5074CA8A-FE0E-4392-8399-C55A5164ECED}" srcOrd="0" destOrd="0" parTransId="{81E6B707-FA96-4D98-8127-AAC7FCB9D65C}" sibTransId="{30EA5A31-C1FC-4E20-9A3A-0F50B90EA8E2}"/>
    <dgm:cxn modelId="{B6EE4947-8D71-4903-B7D1-0A105073E25C}" type="presOf" srcId="{3C73FE81-C670-4D45-9AA3-2630E0BB642E}" destId="{4B990438-D157-4358-BDDD-A2DB895DBFBA}" srcOrd="0" destOrd="1" presId="urn:microsoft.com/office/officeart/2018/2/layout/IconVerticalSolidList"/>
    <dgm:cxn modelId="{C9125850-8D26-4D28-92A5-FF7687C7B209}" srcId="{C4A919E0-C1ED-435B-A90E-CD6C359F2624}" destId="{2F7C53CA-3EBB-4AA4-B8AD-DB392BD5D01A}" srcOrd="1" destOrd="0" parTransId="{9688F494-7D0C-44EF-947A-4C9CDD506B4D}" sibTransId="{C12E9706-6D0A-4CCD-99D9-354A821F910B}"/>
    <dgm:cxn modelId="{4D5B896C-F2BF-4BB9-93C3-4F89A5E3B751}" srcId="{C4A919E0-C1ED-435B-A90E-CD6C359F2624}" destId="{A42AACE2-3731-4492-9E4D-925561115027}" srcOrd="3" destOrd="0" parTransId="{9207D7B9-C7E1-404E-935F-EA8B4E320250}" sibTransId="{56CC567C-74DE-42DA-BDAF-7D49804C01EB}"/>
    <dgm:cxn modelId="{54352171-ADE4-4F3F-80CB-34B0557FBC5B}" srcId="{C4A919E0-C1ED-435B-A90E-CD6C359F2624}" destId="{B6E7FCCC-6FF8-45C0-90A9-358BDCC34761}" srcOrd="0" destOrd="0" parTransId="{0A93622A-095E-40FD-8BC0-FA4140F67307}" sibTransId="{6E3979D5-7B26-46C6-87F5-4F327A2DE4A6}"/>
    <dgm:cxn modelId="{7FF64475-238F-4622-BA12-FC1BAC11909F}" type="presOf" srcId="{EE92CD2C-2174-40A3-AE0E-C88BC8AC5AAE}" destId="{4B990438-D157-4358-BDDD-A2DB895DBFBA}" srcOrd="0" destOrd="0" presId="urn:microsoft.com/office/officeart/2018/2/layout/IconVerticalSolidList"/>
    <dgm:cxn modelId="{47195A77-AF19-4589-9317-826DB6DB879D}" type="presOf" srcId="{6D5904FA-F3A4-40B1-90C5-49BE2BA37C99}" destId="{F23FBACA-C570-4C95-8766-3CF20F19AC9B}" srcOrd="0" destOrd="1" presId="urn:microsoft.com/office/officeart/2018/2/layout/IconVerticalSolidList"/>
    <dgm:cxn modelId="{6FCB9382-B5FC-474E-9E1B-A31EA4C86FEB}" srcId="{535B5662-840C-40F5-B237-E3EF00D191A7}" destId="{6D5904FA-F3A4-40B1-90C5-49BE2BA37C99}" srcOrd="1" destOrd="0" parTransId="{E806415A-4769-4ECA-B3E5-78D3D122AFE8}" sibTransId="{A23C01AC-DC80-41B2-90C8-B2C1142F3C8D}"/>
    <dgm:cxn modelId="{77AF31A0-2968-41F8-B394-852107A3247A}" type="presOf" srcId="{C4A919E0-C1ED-435B-A90E-CD6C359F2624}" destId="{F62721A5-8DE8-4283-9BD1-AC2ED7B4FAFB}" srcOrd="0" destOrd="0" presId="urn:microsoft.com/office/officeart/2018/2/layout/IconVerticalSolidList"/>
    <dgm:cxn modelId="{7DD7F6A7-7F9C-4AE1-9056-5EA883CF8727}" type="presOf" srcId="{B6E7FCCC-6FF8-45C0-90A9-358BDCC34761}" destId="{20E03272-EC20-45E5-B1D3-F7FC5E3B6B6B}" srcOrd="0" destOrd="0" presId="urn:microsoft.com/office/officeart/2018/2/layout/IconVerticalSolidList"/>
    <dgm:cxn modelId="{1C1ECEC5-43C5-4370-BBE3-8104CA0A6471}" srcId="{2F7C53CA-3EBB-4AA4-B8AD-DB392BD5D01A}" destId="{EE92CD2C-2174-40A3-AE0E-C88BC8AC5AAE}" srcOrd="0" destOrd="0" parTransId="{430F3F71-F007-4505-AF37-2C0114961F8A}" sibTransId="{38FE0161-239B-47E8-B74F-D56196F5C8C4}"/>
    <dgm:cxn modelId="{030031D9-28D5-459F-8897-60F97AEE2283}" type="presOf" srcId="{5074CA8A-FE0E-4392-8399-C55A5164ECED}" destId="{F23FBACA-C570-4C95-8766-3CF20F19AC9B}" srcOrd="0" destOrd="0" presId="urn:microsoft.com/office/officeart/2018/2/layout/IconVerticalSolidList"/>
    <dgm:cxn modelId="{7A282DE0-FAA8-441F-8F09-D6B73B165D85}" srcId="{2F7C53CA-3EBB-4AA4-B8AD-DB392BD5D01A}" destId="{3C73FE81-C670-4D45-9AA3-2630E0BB642E}" srcOrd="1" destOrd="0" parTransId="{EFBE8C71-CFCF-4781-93C4-A791890D931B}" sibTransId="{DED2A9A1-4397-4431-ABB5-8DD1D758576B}"/>
    <dgm:cxn modelId="{B0D2738E-FB7E-466B-A844-F8D1CBA7E212}" type="presParOf" srcId="{F62721A5-8DE8-4283-9BD1-AC2ED7B4FAFB}" destId="{B35B8F09-D37E-444B-B09F-C555E8934106}" srcOrd="0" destOrd="0" presId="urn:microsoft.com/office/officeart/2018/2/layout/IconVerticalSolidList"/>
    <dgm:cxn modelId="{AC4E4DCE-FF22-4F6E-95C5-260B2CEF5BFB}" type="presParOf" srcId="{B35B8F09-D37E-444B-B09F-C555E8934106}" destId="{5BC1D08C-F1B5-46F1-98C7-9DD1C5A13488}" srcOrd="0" destOrd="0" presId="urn:microsoft.com/office/officeart/2018/2/layout/IconVerticalSolidList"/>
    <dgm:cxn modelId="{52A6D07F-0020-413B-859F-FB48094078F8}" type="presParOf" srcId="{B35B8F09-D37E-444B-B09F-C555E8934106}" destId="{36349319-000B-4FE0-8F61-201DD3D46D89}" srcOrd="1" destOrd="0" presId="urn:microsoft.com/office/officeart/2018/2/layout/IconVerticalSolidList"/>
    <dgm:cxn modelId="{CD2D040F-2D17-44E0-A68B-7C90C6902BEE}" type="presParOf" srcId="{B35B8F09-D37E-444B-B09F-C555E8934106}" destId="{7817DD01-5657-4F23-9148-55181BA794D1}" srcOrd="2" destOrd="0" presId="urn:microsoft.com/office/officeart/2018/2/layout/IconVerticalSolidList"/>
    <dgm:cxn modelId="{AAF43F7C-3A42-432D-BCE4-1A0135A9E162}" type="presParOf" srcId="{B35B8F09-D37E-444B-B09F-C555E8934106}" destId="{20E03272-EC20-45E5-B1D3-F7FC5E3B6B6B}" srcOrd="3" destOrd="0" presId="urn:microsoft.com/office/officeart/2018/2/layout/IconVerticalSolidList"/>
    <dgm:cxn modelId="{19EAF7A4-D786-41E0-9344-A75161AFFDFC}" type="presParOf" srcId="{F62721A5-8DE8-4283-9BD1-AC2ED7B4FAFB}" destId="{7D979052-2431-48B9-923B-D6787D7451FD}" srcOrd="1" destOrd="0" presId="urn:microsoft.com/office/officeart/2018/2/layout/IconVerticalSolidList"/>
    <dgm:cxn modelId="{679A1324-315F-4D76-BAAB-0202BB188AA9}" type="presParOf" srcId="{F62721A5-8DE8-4283-9BD1-AC2ED7B4FAFB}" destId="{7F4C54D1-D7E6-4F63-85F6-AEE540F83BEA}" srcOrd="2" destOrd="0" presId="urn:microsoft.com/office/officeart/2018/2/layout/IconVerticalSolidList"/>
    <dgm:cxn modelId="{B57F5931-5101-4625-9CFB-2E4F5F42AE45}" type="presParOf" srcId="{7F4C54D1-D7E6-4F63-85F6-AEE540F83BEA}" destId="{BB56C313-7105-4C90-B34F-5EEED3D4DAF8}" srcOrd="0" destOrd="0" presId="urn:microsoft.com/office/officeart/2018/2/layout/IconVerticalSolidList"/>
    <dgm:cxn modelId="{9CEAE8EB-8E5B-46E6-B2A1-FAF04E25D9AD}" type="presParOf" srcId="{7F4C54D1-D7E6-4F63-85F6-AEE540F83BEA}" destId="{F3BC216C-0266-4849-B2CD-5D3351A474FC}" srcOrd="1" destOrd="0" presId="urn:microsoft.com/office/officeart/2018/2/layout/IconVerticalSolidList"/>
    <dgm:cxn modelId="{A13DDD09-8C85-4D57-8E64-0D0E287C72D8}" type="presParOf" srcId="{7F4C54D1-D7E6-4F63-85F6-AEE540F83BEA}" destId="{5124D6D5-A2CB-4A92-BE59-E7998B3F9EB0}" srcOrd="2" destOrd="0" presId="urn:microsoft.com/office/officeart/2018/2/layout/IconVerticalSolidList"/>
    <dgm:cxn modelId="{39BD765B-A667-4AC5-BD7A-2E81E492BA1D}" type="presParOf" srcId="{7F4C54D1-D7E6-4F63-85F6-AEE540F83BEA}" destId="{CEA80F71-03B3-4967-BB71-65AC028B6CB1}" srcOrd="3" destOrd="0" presId="urn:microsoft.com/office/officeart/2018/2/layout/IconVerticalSolidList"/>
    <dgm:cxn modelId="{8205016E-C296-409B-B709-C83904D780ED}" type="presParOf" srcId="{7F4C54D1-D7E6-4F63-85F6-AEE540F83BEA}" destId="{4B990438-D157-4358-BDDD-A2DB895DBFBA}" srcOrd="4" destOrd="0" presId="urn:microsoft.com/office/officeart/2018/2/layout/IconVerticalSolidList"/>
    <dgm:cxn modelId="{2AA60355-6727-47B7-A1F9-7F691A8493AC}" type="presParOf" srcId="{F62721A5-8DE8-4283-9BD1-AC2ED7B4FAFB}" destId="{9799DCCA-FEEE-4C37-B327-B55E03AA6155}" srcOrd="3" destOrd="0" presId="urn:microsoft.com/office/officeart/2018/2/layout/IconVerticalSolidList"/>
    <dgm:cxn modelId="{11891686-2F41-4E59-BD34-8835A97C373F}" type="presParOf" srcId="{F62721A5-8DE8-4283-9BD1-AC2ED7B4FAFB}" destId="{2C4FC22B-C6B8-4B1C-BFC0-EEDF1D3400B0}" srcOrd="4" destOrd="0" presId="urn:microsoft.com/office/officeart/2018/2/layout/IconVerticalSolidList"/>
    <dgm:cxn modelId="{F7C094AA-769D-4474-986C-F868A459259B}" type="presParOf" srcId="{2C4FC22B-C6B8-4B1C-BFC0-EEDF1D3400B0}" destId="{E765A5A9-EA23-4A81-B391-562BD242493B}" srcOrd="0" destOrd="0" presId="urn:microsoft.com/office/officeart/2018/2/layout/IconVerticalSolidList"/>
    <dgm:cxn modelId="{32C0B3E9-44AA-434E-8C76-576699D3B5A5}" type="presParOf" srcId="{2C4FC22B-C6B8-4B1C-BFC0-EEDF1D3400B0}" destId="{8F99363F-A832-484A-AA19-B126E4E1C6CF}" srcOrd="1" destOrd="0" presId="urn:microsoft.com/office/officeart/2018/2/layout/IconVerticalSolidList"/>
    <dgm:cxn modelId="{CAF85019-0B54-4DE6-9D2E-CB569412731F}" type="presParOf" srcId="{2C4FC22B-C6B8-4B1C-BFC0-EEDF1D3400B0}" destId="{00DF5CF6-623E-4ED2-815C-A197439D2073}" srcOrd="2" destOrd="0" presId="urn:microsoft.com/office/officeart/2018/2/layout/IconVerticalSolidList"/>
    <dgm:cxn modelId="{9A9A343A-36A3-4E9D-8A7F-3F0534540887}" type="presParOf" srcId="{2C4FC22B-C6B8-4B1C-BFC0-EEDF1D3400B0}" destId="{F7FD63DE-A5E8-40E2-940D-AC4A50DEDC18}" srcOrd="3" destOrd="0" presId="urn:microsoft.com/office/officeart/2018/2/layout/IconVerticalSolidList"/>
    <dgm:cxn modelId="{2D601BA3-B34E-49BB-AB23-E4F2459FE3E1}" type="presParOf" srcId="{2C4FC22B-C6B8-4B1C-BFC0-EEDF1D3400B0}" destId="{F23FBACA-C570-4C95-8766-3CF20F19AC9B}" srcOrd="4" destOrd="0" presId="urn:microsoft.com/office/officeart/2018/2/layout/IconVerticalSolidList"/>
    <dgm:cxn modelId="{4F13DEBC-C209-4D61-BAAD-8EF2F2A2F606}" type="presParOf" srcId="{F62721A5-8DE8-4283-9BD1-AC2ED7B4FAFB}" destId="{3EE25E99-737A-4336-B51C-4BBB83138553}" srcOrd="5" destOrd="0" presId="urn:microsoft.com/office/officeart/2018/2/layout/IconVerticalSolidList"/>
    <dgm:cxn modelId="{27A925B9-068D-4AA6-880C-B1809CDCEB47}" type="presParOf" srcId="{F62721A5-8DE8-4283-9BD1-AC2ED7B4FAFB}" destId="{B399FB41-1637-46F1-B7B8-F5169B2E850D}" srcOrd="6" destOrd="0" presId="urn:microsoft.com/office/officeart/2018/2/layout/IconVerticalSolidList"/>
    <dgm:cxn modelId="{AE4A6798-8A53-4ED8-9138-2074C282DCE2}" type="presParOf" srcId="{B399FB41-1637-46F1-B7B8-F5169B2E850D}" destId="{30627F90-BA60-47AA-BCC7-F3F2A7B3AFDD}" srcOrd="0" destOrd="0" presId="urn:microsoft.com/office/officeart/2018/2/layout/IconVerticalSolidList"/>
    <dgm:cxn modelId="{39201E75-0FDB-46E6-8AF3-194C4ECCDBF3}" type="presParOf" srcId="{B399FB41-1637-46F1-B7B8-F5169B2E850D}" destId="{3542DD12-1876-48E6-8F22-D7EA148A1A37}" srcOrd="1" destOrd="0" presId="urn:microsoft.com/office/officeart/2018/2/layout/IconVerticalSolidList"/>
    <dgm:cxn modelId="{ACEB741B-6E90-4E5F-8982-9D318E553D66}" type="presParOf" srcId="{B399FB41-1637-46F1-B7B8-F5169B2E850D}" destId="{CA6583F0-353D-4B2E-A4C1-9692EF23C476}" srcOrd="2" destOrd="0" presId="urn:microsoft.com/office/officeart/2018/2/layout/IconVerticalSolidList"/>
    <dgm:cxn modelId="{A6BDC017-92D9-4314-A1C9-5AF8A01081E0}" type="presParOf" srcId="{B399FB41-1637-46F1-B7B8-F5169B2E850D}" destId="{E1020E46-21C6-45DB-BE35-78247EB3A9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69152-B51F-4C4B-A470-A70A54AB78FB}">
      <dsp:nvSpPr>
        <dsp:cNvPr id="0" name=""/>
        <dsp:cNvSpPr/>
      </dsp:nvSpPr>
      <dsp:spPr>
        <a:xfrm>
          <a:off x="718664" y="181089"/>
          <a:ext cx="1955812" cy="1955812"/>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6F048200-09AA-40D0-B6BB-BD72F311682D}">
      <dsp:nvSpPr>
        <dsp:cNvPr id="0" name=""/>
        <dsp:cNvSpPr/>
      </dsp:nvSpPr>
      <dsp:spPr>
        <a:xfrm>
          <a:off x="1135476" y="597902"/>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77B43F-B00D-4B6E-921C-6D2B1A218407}">
      <dsp:nvSpPr>
        <dsp:cNvPr id="0" name=""/>
        <dsp:cNvSpPr/>
      </dsp:nvSpPr>
      <dsp:spPr>
        <a:xfrm>
          <a:off x="93445" y="2746089"/>
          <a:ext cx="3206250" cy="126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kern="1200" dirty="0">
              <a:latin typeface="Times New Roman" panose="02020603050405020304" pitchFamily="18" charset="0"/>
              <a:cs typeface="Times New Roman" panose="02020603050405020304" pitchFamily="18" charset="0"/>
            </a:rPr>
            <a:t>Reduced risk  </a:t>
          </a:r>
        </a:p>
      </dsp:txBody>
      <dsp:txXfrm>
        <a:off x="93445" y="2746089"/>
        <a:ext cx="3206250" cy="1265625"/>
      </dsp:txXfrm>
    </dsp:sp>
    <dsp:sp modelId="{C781C8FB-1F56-4C35-BAFF-C82B2499FAE1}">
      <dsp:nvSpPr>
        <dsp:cNvPr id="0" name=""/>
        <dsp:cNvSpPr/>
      </dsp:nvSpPr>
      <dsp:spPr>
        <a:xfrm>
          <a:off x="4486008" y="181089"/>
          <a:ext cx="1955812" cy="1955812"/>
        </a:xfrm>
        <a:prstGeom prst="ellipse">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0468C96B-9A3A-45BC-8A6E-C06C03433D1A}">
      <dsp:nvSpPr>
        <dsp:cNvPr id="0" name=""/>
        <dsp:cNvSpPr/>
      </dsp:nvSpPr>
      <dsp:spPr>
        <a:xfrm>
          <a:off x="4902820" y="597902"/>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AEF72B-3E53-44CC-BB95-D17F5078CC03}">
      <dsp:nvSpPr>
        <dsp:cNvPr id="0" name=""/>
        <dsp:cNvSpPr/>
      </dsp:nvSpPr>
      <dsp:spPr>
        <a:xfrm>
          <a:off x="3860789" y="2746089"/>
          <a:ext cx="3206250" cy="126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kern="1200" dirty="0">
              <a:latin typeface="Times New Roman" panose="02020603050405020304" pitchFamily="18" charset="0"/>
              <a:cs typeface="Times New Roman" panose="02020603050405020304" pitchFamily="18" charset="0"/>
            </a:rPr>
            <a:t>Compliance with laws and regulations   </a:t>
          </a:r>
        </a:p>
      </dsp:txBody>
      <dsp:txXfrm>
        <a:off x="3860789" y="2746089"/>
        <a:ext cx="3206250" cy="1265625"/>
      </dsp:txXfrm>
    </dsp:sp>
    <dsp:sp modelId="{C1EB7641-E9D3-4954-B98D-5DB282C5DB1A}">
      <dsp:nvSpPr>
        <dsp:cNvPr id="0" name=""/>
        <dsp:cNvSpPr/>
      </dsp:nvSpPr>
      <dsp:spPr>
        <a:xfrm>
          <a:off x="8253352" y="181089"/>
          <a:ext cx="1955812" cy="1955812"/>
        </a:xfrm>
        <a:prstGeom prst="ellipse">
          <a:avLst/>
        </a:prstGeom>
        <a:solidFill>
          <a:srgbClr val="002060"/>
        </a:solidFill>
        <a:ln>
          <a:noFill/>
        </a:ln>
        <a:effectLst/>
      </dsp:spPr>
      <dsp:style>
        <a:lnRef idx="0">
          <a:scrgbClr r="0" g="0" b="0"/>
        </a:lnRef>
        <a:fillRef idx="1">
          <a:scrgbClr r="0" g="0" b="0"/>
        </a:fillRef>
        <a:effectRef idx="0">
          <a:scrgbClr r="0" g="0" b="0"/>
        </a:effectRef>
        <a:fontRef idx="minor"/>
      </dsp:style>
    </dsp:sp>
    <dsp:sp modelId="{E5EAA545-2153-4963-A88C-E9374F51F0D8}">
      <dsp:nvSpPr>
        <dsp:cNvPr id="0" name=""/>
        <dsp:cNvSpPr/>
      </dsp:nvSpPr>
      <dsp:spPr>
        <a:xfrm>
          <a:off x="8670164" y="597902"/>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311CB-C7E8-4DF1-867B-BC5C90D924C6}">
      <dsp:nvSpPr>
        <dsp:cNvPr id="0" name=""/>
        <dsp:cNvSpPr/>
      </dsp:nvSpPr>
      <dsp:spPr>
        <a:xfrm>
          <a:off x="7721578" y="2746089"/>
          <a:ext cx="3206250" cy="126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kern="1200" dirty="0">
              <a:latin typeface="Times New Roman" panose="02020603050405020304" pitchFamily="18" charset="0"/>
              <a:cs typeface="Times New Roman" panose="02020603050405020304" pitchFamily="18" charset="0"/>
            </a:rPr>
            <a:t>Assurance of operational continuity, information integrity, and confidentiality </a:t>
          </a:r>
        </a:p>
      </dsp:txBody>
      <dsp:txXfrm>
        <a:off x="7721578" y="2746089"/>
        <a:ext cx="3206250" cy="126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D08C-F1B5-46F1-98C7-9DD1C5A13488}">
      <dsp:nvSpPr>
        <dsp:cNvPr id="0" name=""/>
        <dsp:cNvSpPr/>
      </dsp:nvSpPr>
      <dsp:spPr>
        <a:xfrm>
          <a:off x="0" y="1805"/>
          <a:ext cx="10515600" cy="915310"/>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sp>
    <dsp:sp modelId="{36349319-000B-4FE0-8F61-201DD3D46D8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03272-EC20-45E5-B1D3-F7FC5E3B6B6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bg1"/>
              </a:solidFill>
              <a:latin typeface="Times New Roman" panose="02020603050405020304" pitchFamily="18" charset="0"/>
              <a:cs typeface="Times New Roman" panose="02020603050405020304" pitchFamily="18" charset="0"/>
            </a:rPr>
            <a:t>Underlie </a:t>
          </a:r>
          <a:r>
            <a:rPr lang="en-US" sz="2400" i="1" kern="1200" dirty="0">
              <a:solidFill>
                <a:schemeClr val="bg1"/>
              </a:solidFill>
              <a:latin typeface="Times New Roman" panose="02020603050405020304" pitchFamily="18" charset="0"/>
              <a:cs typeface="Times New Roman" panose="02020603050405020304" pitchFamily="18" charset="0"/>
            </a:rPr>
            <a:t>all</a:t>
          </a:r>
          <a:r>
            <a:rPr lang="en-US" sz="2400" kern="1200" dirty="0">
              <a:solidFill>
                <a:schemeClr val="bg1"/>
              </a:solidFill>
              <a:latin typeface="Times New Roman" panose="02020603050405020304" pitchFamily="18" charset="0"/>
              <a:cs typeface="Times New Roman" panose="02020603050405020304" pitchFamily="18" charset="0"/>
            </a:rPr>
            <a:t> aspects of security</a:t>
          </a:r>
        </a:p>
      </dsp:txBody>
      <dsp:txXfrm>
        <a:off x="1057183" y="1805"/>
        <a:ext cx="9458416" cy="915310"/>
      </dsp:txXfrm>
    </dsp:sp>
    <dsp:sp modelId="{BB56C313-7105-4C90-B34F-5EEED3D4DAF8}">
      <dsp:nvSpPr>
        <dsp:cNvPr id="0" name=""/>
        <dsp:cNvSpPr/>
      </dsp:nvSpPr>
      <dsp:spPr>
        <a:xfrm>
          <a:off x="0" y="1145944"/>
          <a:ext cx="10515600" cy="915310"/>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sp>
    <dsp:sp modelId="{F3BC216C-0266-4849-B2CD-5D3351A474FC}">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A80F71-03B3-4967-BB71-65AC028B6CB1}">
      <dsp:nvSpPr>
        <dsp:cNvPr id="0" name=""/>
        <dsp:cNvSpPr/>
      </dsp:nvSpPr>
      <dsp:spPr>
        <a:xfrm>
          <a:off x="1057183" y="1145944"/>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bg1"/>
              </a:solidFill>
              <a:latin typeface="Times New Roman" panose="02020603050405020304" pitchFamily="18" charset="0"/>
              <a:cs typeface="Times New Roman" panose="02020603050405020304" pitchFamily="18" charset="0"/>
            </a:rPr>
            <a:t>Policies</a:t>
          </a:r>
        </a:p>
      </dsp:txBody>
      <dsp:txXfrm>
        <a:off x="1057183" y="1145944"/>
        <a:ext cx="4732020" cy="915310"/>
      </dsp:txXfrm>
    </dsp:sp>
    <dsp:sp modelId="{4B990438-D157-4358-BDDD-A2DB895DBFBA}">
      <dsp:nvSpPr>
        <dsp:cNvPr id="0" name=""/>
        <dsp:cNvSpPr/>
      </dsp:nvSpPr>
      <dsp:spPr>
        <a:xfrm>
          <a:off x="2949348" y="1132086"/>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Font typeface="Wingdings" pitchFamily="2" charset="2"/>
            <a:buNone/>
          </a:pPr>
          <a:r>
            <a:rPr lang="en-US" sz="2000" kern="1200" dirty="0">
              <a:solidFill>
                <a:schemeClr val="bg1"/>
              </a:solidFill>
              <a:latin typeface="Times New Roman" panose="02020603050405020304" pitchFamily="18" charset="0"/>
              <a:cs typeface="Times New Roman" panose="02020603050405020304" pitchFamily="18" charset="0"/>
            </a:rPr>
            <a:t>- Unambiguously partition system states </a:t>
          </a:r>
        </a:p>
        <a:p>
          <a:pPr marL="0" lvl="0" indent="0" algn="l" defTabSz="889000">
            <a:lnSpc>
              <a:spcPct val="100000"/>
            </a:lnSpc>
            <a:spcBef>
              <a:spcPct val="0"/>
            </a:spcBef>
            <a:spcAft>
              <a:spcPct val="35000"/>
            </a:spcAft>
            <a:buFont typeface="Wingdings" pitchFamily="2" charset="2"/>
            <a:buNone/>
          </a:pPr>
          <a:r>
            <a:rPr lang="en-US" sz="2000" kern="1200" dirty="0">
              <a:solidFill>
                <a:schemeClr val="bg1"/>
              </a:solidFill>
              <a:latin typeface="Times New Roman" panose="02020603050405020304" pitchFamily="18" charset="0"/>
              <a:cs typeface="Times New Roman" panose="02020603050405020304" pitchFamily="18" charset="0"/>
            </a:rPr>
            <a:t>- Correctly capture security requirements</a:t>
          </a:r>
        </a:p>
      </dsp:txBody>
      <dsp:txXfrm>
        <a:off x="2949348" y="1132086"/>
        <a:ext cx="4726396" cy="915310"/>
      </dsp:txXfrm>
    </dsp:sp>
    <dsp:sp modelId="{E765A5A9-EA23-4A81-B391-562BD242493B}">
      <dsp:nvSpPr>
        <dsp:cNvPr id="0" name=""/>
        <dsp:cNvSpPr/>
      </dsp:nvSpPr>
      <dsp:spPr>
        <a:xfrm>
          <a:off x="0" y="2290082"/>
          <a:ext cx="10515600" cy="915310"/>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sp>
    <dsp:sp modelId="{8F99363F-A832-484A-AA19-B126E4E1C6C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D63DE-A5E8-40E2-940D-AC4A50DEDC18}">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bg1"/>
              </a:solidFill>
              <a:latin typeface="Times New Roman" panose="02020603050405020304" pitchFamily="18" charset="0"/>
              <a:cs typeface="Times New Roman" panose="02020603050405020304" pitchFamily="18" charset="0"/>
            </a:rPr>
            <a:t>Mechanisms</a:t>
          </a:r>
        </a:p>
      </dsp:txBody>
      <dsp:txXfrm>
        <a:off x="1057183" y="2290082"/>
        <a:ext cx="4732020" cy="915310"/>
      </dsp:txXfrm>
    </dsp:sp>
    <dsp:sp modelId="{F23FBACA-C570-4C95-8766-3CF20F19AC9B}">
      <dsp:nvSpPr>
        <dsp:cNvPr id="0" name=""/>
        <dsp:cNvSpPr/>
      </dsp:nvSpPr>
      <dsp:spPr>
        <a:xfrm>
          <a:off x="2935169"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Font typeface="Arial" panose="020B0604020202020204" pitchFamily="34" charset="0"/>
            <a:buNone/>
          </a:pPr>
          <a:r>
            <a:rPr lang="en-US" sz="2000" kern="1200" dirty="0">
              <a:solidFill>
                <a:schemeClr val="bg1"/>
              </a:solidFill>
              <a:latin typeface="Times New Roman" panose="02020603050405020304" pitchFamily="18" charset="0"/>
              <a:cs typeface="Times New Roman" panose="02020603050405020304" pitchFamily="18" charset="0"/>
            </a:rPr>
            <a:t>- Assumed to enforce policy</a:t>
          </a:r>
        </a:p>
        <a:p>
          <a:pPr marL="0" lvl="0" indent="0" algn="l" defTabSz="889000">
            <a:lnSpc>
              <a:spcPct val="100000"/>
            </a:lnSpc>
            <a:spcBef>
              <a:spcPct val="0"/>
            </a:spcBef>
            <a:spcAft>
              <a:spcPct val="35000"/>
            </a:spcAft>
            <a:buFont typeface="Arial" panose="020B0604020202020204" pitchFamily="34" charset="0"/>
            <a:buNone/>
          </a:pPr>
          <a:r>
            <a:rPr lang="en-US" sz="2000" kern="1200" dirty="0">
              <a:solidFill>
                <a:schemeClr val="bg1"/>
              </a:solidFill>
              <a:latin typeface="Times New Roman" panose="02020603050405020304" pitchFamily="18" charset="0"/>
              <a:cs typeface="Times New Roman" panose="02020603050405020304" pitchFamily="18" charset="0"/>
            </a:rPr>
            <a:t>- Support mechanisms work correctly</a:t>
          </a:r>
        </a:p>
      </dsp:txBody>
      <dsp:txXfrm>
        <a:off x="2935169" y="2290082"/>
        <a:ext cx="4726396" cy="915310"/>
      </dsp:txXfrm>
    </dsp:sp>
    <dsp:sp modelId="{30627F90-BA60-47AA-BCC7-F3F2A7B3AFDD}">
      <dsp:nvSpPr>
        <dsp:cNvPr id="0" name=""/>
        <dsp:cNvSpPr/>
      </dsp:nvSpPr>
      <dsp:spPr>
        <a:xfrm>
          <a:off x="0" y="3434221"/>
          <a:ext cx="10515600" cy="915310"/>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sp>
    <dsp:sp modelId="{3542DD12-1876-48E6-8F22-D7EA148A1A3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20E46-21C6-45DB-BE35-78247EB3A9B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bg1"/>
              </a:solidFill>
              <a:latin typeface="Times New Roman" panose="02020603050405020304" pitchFamily="18" charset="0"/>
              <a:cs typeface="Times New Roman" panose="02020603050405020304" pitchFamily="18" charset="0"/>
            </a:rPr>
            <a:t>Example of lock picker</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278A15-8A9C-0B77-328E-12F05DFA1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1D588348-87F0-39D5-7236-FFFA088F48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397017-99CA-D94E-B3FD-1D8C17764736}" type="datetimeFigureOut">
              <a:rPr lang="en-PK" smtClean="0"/>
              <a:t>01/01/2024</a:t>
            </a:fld>
            <a:endParaRPr lang="en-PK"/>
          </a:p>
        </p:txBody>
      </p:sp>
      <p:sp>
        <p:nvSpPr>
          <p:cNvPr id="4" name="Footer Placeholder 3">
            <a:extLst>
              <a:ext uri="{FF2B5EF4-FFF2-40B4-BE49-F238E27FC236}">
                <a16:creationId xmlns:a16="http://schemas.microsoft.com/office/drawing/2014/main" id="{B0CF42A6-491A-2991-5020-23BD536518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BC8CD81D-4931-9806-B44D-B4BA44587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AA323F-171D-F349-97AA-1A8BCBC9D183}" type="slidenum">
              <a:rPr lang="en-PK" smtClean="0"/>
              <a:t>‹#›</a:t>
            </a:fld>
            <a:endParaRPr lang="en-PK"/>
          </a:p>
        </p:txBody>
      </p:sp>
    </p:spTree>
    <p:extLst>
      <p:ext uri="{BB962C8B-B14F-4D97-AF65-F5344CB8AC3E}">
        <p14:creationId xmlns:p14="http://schemas.microsoft.com/office/powerpoint/2010/main" val="2327941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F446E-1212-7A48-BEB6-8F760D9AD971}" type="datetimeFigureOut">
              <a:rPr lang="en-PK" smtClean="0"/>
              <a:t>01/01/2024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778BE-6A30-514A-AC1B-C8B739688D61}" type="slidenum">
              <a:rPr lang="en-PK" smtClean="0"/>
              <a:t>‹#›</a:t>
            </a:fld>
            <a:endParaRPr lang="en-PK"/>
          </a:p>
        </p:txBody>
      </p:sp>
    </p:spTree>
    <p:extLst>
      <p:ext uri="{BB962C8B-B14F-4D97-AF65-F5344CB8AC3E}">
        <p14:creationId xmlns:p14="http://schemas.microsoft.com/office/powerpoint/2010/main" val="370475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varonis.com/blog/data-security?hsLang=e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3</a:t>
            </a:fld>
            <a:endParaRPr lang="en-PK"/>
          </a:p>
        </p:txBody>
      </p:sp>
    </p:spTree>
    <p:extLst>
      <p:ext uri="{BB962C8B-B14F-4D97-AF65-F5344CB8AC3E}">
        <p14:creationId xmlns:p14="http://schemas.microsoft.com/office/powerpoint/2010/main" val="396011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Enterprise information security program policy</a:t>
            </a:r>
          </a:p>
          <a:p>
            <a:pPr algn="l"/>
            <a:r>
              <a:rPr lang="en-GB" b="0" i="0" u="none" strike="noStrike" dirty="0">
                <a:solidFill>
                  <a:srgbClr val="202124"/>
                </a:solidFill>
                <a:effectLst/>
                <a:latin typeface="arial" panose="020B0604020202020204" pitchFamily="34" charset="0"/>
              </a:rPr>
              <a:t>An enterprise information security policy is a set of rules that people with access to the organization's data, assets, networks, and other IT resources must follow to minimize cyber risk exposure.</a:t>
            </a:r>
          </a:p>
          <a:p>
            <a:pPr marL="228600" lvl="1" indent="-228600" algn="l" defTabSz="1066800">
              <a:lnSpc>
                <a:spcPct val="90000"/>
              </a:lnSpc>
              <a:spcBef>
                <a:spcPct val="0"/>
              </a:spcBef>
              <a:spcAft>
                <a:spcPct val="15000"/>
              </a:spcAft>
              <a:buFont typeface="Wingdings" pitchFamily="2" charset="2"/>
              <a:buChar char="§"/>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Issue-specific information security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4D5156"/>
                </a:solidFill>
                <a:effectLst/>
                <a:latin typeface="arial" panose="020B0604020202020204" pitchFamily="34" charset="0"/>
              </a:rPr>
              <a:t>An issue-specific security policy </a:t>
            </a:r>
            <a:r>
              <a:rPr lang="en-GB" b="1" i="0" u="none" strike="noStrike" dirty="0">
                <a:solidFill>
                  <a:srgbClr val="5F6368"/>
                </a:solidFill>
                <a:effectLst/>
                <a:latin typeface="arial" panose="020B0604020202020204" pitchFamily="34" charset="0"/>
              </a:rPr>
              <a:t>addresses a specific area of technology within an organization, such as email, or use of the internet</a:t>
            </a:r>
            <a:r>
              <a:rPr lang="en-GB" b="0" i="0" u="none" strike="noStrike" dirty="0">
                <a:solidFill>
                  <a:srgbClr val="4D5156"/>
                </a:solidFill>
                <a:effectLst/>
                <a:latin typeface="arial" panose="020B0604020202020204" pitchFamily="34" charset="0"/>
              </a:rPr>
              <a:t>.</a:t>
            </a:r>
          </a:p>
          <a:p>
            <a:pPr marL="0" lvl="1" indent="0" algn="l" defTabSz="1066800">
              <a:lnSpc>
                <a:spcPct val="90000"/>
              </a:lnSpc>
              <a:spcBef>
                <a:spcPct val="0"/>
              </a:spcBef>
              <a:spcAft>
                <a:spcPct val="15000"/>
              </a:spcAft>
              <a:buFont typeface="Wingdings" pitchFamily="2" charset="2"/>
              <a:buNone/>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Systems-specific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202124"/>
                </a:solidFill>
                <a:effectLst/>
                <a:latin typeface="arial" panose="020B0604020202020204" pitchFamily="34" charset="0"/>
              </a:rPr>
              <a:t> A system-specific security policy is concerned with specific systems or types of system. It describes hardware and software approved for that system and how that system is to be protected.</a:t>
            </a:r>
            <a:endParaRPr lang="en-US" sz="1200" kern="1200" dirty="0">
              <a:solidFill>
                <a:schemeClr val="bg1"/>
              </a:solidFill>
              <a:latin typeface="Times New Roman" panose="02020603050405020304" pitchFamily="18"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12</a:t>
            </a:fld>
            <a:endParaRPr lang="en-PK"/>
          </a:p>
        </p:txBody>
      </p:sp>
    </p:spTree>
    <p:extLst>
      <p:ext uri="{BB962C8B-B14F-4D97-AF65-F5344CB8AC3E}">
        <p14:creationId xmlns:p14="http://schemas.microsoft.com/office/powerpoint/2010/main" val="3721444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Enterprise information security program policy</a:t>
            </a:r>
          </a:p>
          <a:p>
            <a:pPr algn="l"/>
            <a:r>
              <a:rPr lang="en-GB" b="0" i="0" u="none" strike="noStrike" dirty="0">
                <a:solidFill>
                  <a:srgbClr val="202124"/>
                </a:solidFill>
                <a:effectLst/>
                <a:latin typeface="arial" panose="020B0604020202020204" pitchFamily="34" charset="0"/>
              </a:rPr>
              <a:t>An enterprise information security policy is a set of rules that people with access to the organization's data, assets, networks, and other IT resources must follow to minimize cyber risk exposure.</a:t>
            </a:r>
          </a:p>
          <a:p>
            <a:pPr marL="228600" lvl="1" indent="-228600" algn="l" defTabSz="1066800">
              <a:lnSpc>
                <a:spcPct val="90000"/>
              </a:lnSpc>
              <a:spcBef>
                <a:spcPct val="0"/>
              </a:spcBef>
              <a:spcAft>
                <a:spcPct val="15000"/>
              </a:spcAft>
              <a:buFont typeface="Wingdings" pitchFamily="2" charset="2"/>
              <a:buChar char="§"/>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Issue-specific information security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4D5156"/>
                </a:solidFill>
                <a:effectLst/>
                <a:latin typeface="arial" panose="020B0604020202020204" pitchFamily="34" charset="0"/>
              </a:rPr>
              <a:t>An issue-specific security policy </a:t>
            </a:r>
            <a:r>
              <a:rPr lang="en-GB" b="1" i="0" u="none" strike="noStrike" dirty="0">
                <a:solidFill>
                  <a:srgbClr val="5F6368"/>
                </a:solidFill>
                <a:effectLst/>
                <a:latin typeface="arial" panose="020B0604020202020204" pitchFamily="34" charset="0"/>
              </a:rPr>
              <a:t>addresses a specific area of technology within an organization, such as email, or use of the internet</a:t>
            </a:r>
            <a:r>
              <a:rPr lang="en-GB" b="0" i="0" u="none" strike="noStrike" dirty="0">
                <a:solidFill>
                  <a:srgbClr val="4D5156"/>
                </a:solidFill>
                <a:effectLst/>
                <a:latin typeface="arial" panose="020B0604020202020204" pitchFamily="34" charset="0"/>
              </a:rPr>
              <a:t>.</a:t>
            </a:r>
          </a:p>
          <a:p>
            <a:pPr marL="0" lvl="1" indent="0" algn="l" defTabSz="1066800">
              <a:lnSpc>
                <a:spcPct val="90000"/>
              </a:lnSpc>
              <a:spcBef>
                <a:spcPct val="0"/>
              </a:spcBef>
              <a:spcAft>
                <a:spcPct val="15000"/>
              </a:spcAft>
              <a:buFont typeface="Wingdings" pitchFamily="2" charset="2"/>
              <a:buNone/>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Systems-specific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202124"/>
                </a:solidFill>
                <a:effectLst/>
                <a:latin typeface="arial" panose="020B0604020202020204" pitchFamily="34" charset="0"/>
              </a:rPr>
              <a:t> A system-specific security policy is concerned with specific systems or types of system. It describes hardware and software approved for that system and how that system is to be protected.</a:t>
            </a:r>
            <a:endParaRPr lang="en-US" sz="1200" kern="1200" dirty="0">
              <a:solidFill>
                <a:schemeClr val="bg1"/>
              </a:solidFill>
              <a:latin typeface="Times New Roman" panose="02020603050405020304" pitchFamily="18"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13</a:t>
            </a:fld>
            <a:endParaRPr lang="en-PK"/>
          </a:p>
        </p:txBody>
      </p:sp>
    </p:spTree>
    <p:extLst>
      <p:ext uri="{BB962C8B-B14F-4D97-AF65-F5344CB8AC3E}">
        <p14:creationId xmlns:p14="http://schemas.microsoft.com/office/powerpoint/2010/main" val="37442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7">
            <a:extLst>
              <a:ext uri="{FF2B5EF4-FFF2-40B4-BE49-F238E27FC236}">
                <a16:creationId xmlns:a16="http://schemas.microsoft.com/office/drawing/2014/main" id="{336CC805-C019-904E-4099-CF2CDF6F3E13}"/>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800">
                <a:solidFill>
                  <a:schemeClr val="tx1"/>
                </a:solidFill>
                <a:latin typeface="Helvetica" pitchFamily="2" charset="0"/>
              </a:defRPr>
            </a:lvl1pPr>
            <a:lvl2pPr marL="785813" indent="-303213" defTabSz="966788" eaLnBrk="0" hangingPunct="0">
              <a:defRPr sz="2800">
                <a:solidFill>
                  <a:schemeClr val="tx1"/>
                </a:solidFill>
                <a:latin typeface="Helvetica" pitchFamily="2" charset="0"/>
              </a:defRPr>
            </a:lvl2pPr>
            <a:lvl3pPr marL="1208088" indent="-241300" defTabSz="966788" eaLnBrk="0" hangingPunct="0">
              <a:defRPr sz="2800">
                <a:solidFill>
                  <a:schemeClr val="tx1"/>
                </a:solidFill>
                <a:latin typeface="Helvetica" pitchFamily="2" charset="0"/>
              </a:defRPr>
            </a:lvl3pPr>
            <a:lvl4pPr marL="1692275" indent="-242888" defTabSz="966788" eaLnBrk="0" hangingPunct="0">
              <a:defRPr sz="2800">
                <a:solidFill>
                  <a:schemeClr val="tx1"/>
                </a:solidFill>
                <a:latin typeface="Helvetica" pitchFamily="2" charset="0"/>
              </a:defRPr>
            </a:lvl4pPr>
            <a:lvl5pPr marL="2174875" indent="-241300" defTabSz="966788" eaLnBrk="0" hangingPunct="0">
              <a:defRPr sz="2800">
                <a:solidFill>
                  <a:schemeClr val="tx1"/>
                </a:solidFill>
                <a:latin typeface="Helvetica" pitchFamily="2" charset="0"/>
              </a:defRPr>
            </a:lvl5pPr>
            <a:lvl6pPr marL="2632075" indent="-241300" defTabSz="966788" eaLnBrk="0" fontAlgn="base" hangingPunct="0">
              <a:spcBef>
                <a:spcPct val="20000"/>
              </a:spcBef>
              <a:spcAft>
                <a:spcPct val="0"/>
              </a:spcAft>
              <a:buChar char="•"/>
              <a:defRPr sz="2800">
                <a:solidFill>
                  <a:schemeClr val="tx1"/>
                </a:solidFill>
                <a:latin typeface="Helvetica" pitchFamily="2" charset="0"/>
              </a:defRPr>
            </a:lvl6pPr>
            <a:lvl7pPr marL="3089275" indent="-241300" defTabSz="966788" eaLnBrk="0" fontAlgn="base" hangingPunct="0">
              <a:spcBef>
                <a:spcPct val="20000"/>
              </a:spcBef>
              <a:spcAft>
                <a:spcPct val="0"/>
              </a:spcAft>
              <a:buChar char="•"/>
              <a:defRPr sz="2800">
                <a:solidFill>
                  <a:schemeClr val="tx1"/>
                </a:solidFill>
                <a:latin typeface="Helvetica" pitchFamily="2" charset="0"/>
              </a:defRPr>
            </a:lvl7pPr>
            <a:lvl8pPr marL="3546475" indent="-241300" defTabSz="966788" eaLnBrk="0" fontAlgn="base" hangingPunct="0">
              <a:spcBef>
                <a:spcPct val="20000"/>
              </a:spcBef>
              <a:spcAft>
                <a:spcPct val="0"/>
              </a:spcAft>
              <a:buChar char="•"/>
              <a:defRPr sz="2800">
                <a:solidFill>
                  <a:schemeClr val="tx1"/>
                </a:solidFill>
                <a:latin typeface="Helvetica" pitchFamily="2" charset="0"/>
              </a:defRPr>
            </a:lvl8pPr>
            <a:lvl9pPr marL="4003675" indent="-241300" defTabSz="966788" eaLnBrk="0" fontAlgn="base" hangingPunct="0">
              <a:spcBef>
                <a:spcPct val="20000"/>
              </a:spcBef>
              <a:spcAft>
                <a:spcPct val="0"/>
              </a:spcAft>
              <a:buChar char="•"/>
              <a:defRPr sz="2800">
                <a:solidFill>
                  <a:schemeClr val="tx1"/>
                </a:solidFill>
                <a:latin typeface="Helvetica" pitchFamily="2" charset="0"/>
              </a:defRPr>
            </a:lvl9pPr>
          </a:lstStyle>
          <a:p>
            <a:pPr algn="r" eaLnBrk="1" hangingPunct="1">
              <a:spcBef>
                <a:spcPct val="0"/>
              </a:spcBef>
              <a:buFontTx/>
              <a:buNone/>
            </a:pPr>
            <a:fld id="{F71705F9-E4D5-E34E-A6A7-594CC1580A25}" type="slidenum">
              <a:rPr lang="en-US" altLang="en-PK" sz="1300">
                <a:latin typeface="Times New Roman" panose="02020603050405020304" pitchFamily="18" charset="0"/>
              </a:rPr>
              <a:pPr algn="r" eaLnBrk="1" hangingPunct="1">
                <a:spcBef>
                  <a:spcPct val="0"/>
                </a:spcBef>
                <a:buFontTx/>
                <a:buNone/>
              </a:pPr>
              <a:t>14</a:t>
            </a:fld>
            <a:endParaRPr lang="en-US" altLang="en-PK" sz="1300">
              <a:latin typeface="Times New Roman" panose="02020603050405020304" pitchFamily="18" charset="0"/>
            </a:endParaRPr>
          </a:p>
        </p:txBody>
      </p:sp>
      <p:sp>
        <p:nvSpPr>
          <p:cNvPr id="708611" name="Rectangle 2">
            <a:extLst>
              <a:ext uri="{FF2B5EF4-FFF2-40B4-BE49-F238E27FC236}">
                <a16:creationId xmlns:a16="http://schemas.microsoft.com/office/drawing/2014/main" id="{B0A4B928-90CD-EC7E-A7FF-E66593A54BEC}"/>
              </a:ext>
            </a:extLst>
          </p:cNvPr>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708612" name="Rectangle 3">
            <a:extLst>
              <a:ext uri="{FF2B5EF4-FFF2-40B4-BE49-F238E27FC236}">
                <a16:creationId xmlns:a16="http://schemas.microsoft.com/office/drawing/2014/main" id="{1514DE16-1A5E-CD77-031D-F8653009D1A9}"/>
              </a:ext>
            </a:extLst>
          </p:cNvPr>
          <p:cNvSpPr>
            <a:spLocks noGrp="1" noChangeArrowheads="1"/>
          </p:cNvSpPr>
          <p:nvPr>
            <p:ph type="body" idx="1"/>
          </p:nvPr>
        </p:nvSpPr>
        <p:spPr bwMode="auto">
          <a:xfrm>
            <a:off x="974725" y="4560888"/>
            <a:ext cx="5365750"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eaLnBrk="1" hangingPunct="1">
              <a:lnSpc>
                <a:spcPct val="90000"/>
              </a:lnSpc>
            </a:pPr>
            <a:endParaRPr lang="en-PK"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Slide Image Placeholder 1">
            <a:extLst>
              <a:ext uri="{FF2B5EF4-FFF2-40B4-BE49-F238E27FC236}">
                <a16:creationId xmlns:a16="http://schemas.microsoft.com/office/drawing/2014/main" id="{3F9A6614-0E30-9D6E-9A92-9AF65F6D0A64}"/>
              </a:ext>
            </a:extLst>
          </p:cNvPr>
          <p:cNvSpPr>
            <a:spLocks noGrp="1" noRot="1" noChangeAspect="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712707" name="Notes Placeholder 2">
            <a:extLst>
              <a:ext uri="{FF2B5EF4-FFF2-40B4-BE49-F238E27FC236}">
                <a16:creationId xmlns:a16="http://schemas.microsoft.com/office/drawing/2014/main" id="{36028F55-F4F7-968B-2F7A-09960F369940}"/>
              </a:ext>
            </a:extLst>
          </p:cNvPr>
          <p:cNvSpPr>
            <a:spLocks noGrp="1"/>
          </p:cNvSpPr>
          <p:nvPr>
            <p:ph type="body" idx="1"/>
          </p:nvPr>
        </p:nvSpPr>
        <p:spPr bwMode="auto">
          <a:xfrm>
            <a:off x="974725" y="4560888"/>
            <a:ext cx="5365750"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eaLnBrk="1" hangingPunct="1"/>
            <a:endParaRPr lang="en-PK" altLang="en-PK"/>
          </a:p>
        </p:txBody>
      </p:sp>
      <p:sp>
        <p:nvSpPr>
          <p:cNvPr id="712708" name="Slide Number Placeholder 3">
            <a:extLst>
              <a:ext uri="{FF2B5EF4-FFF2-40B4-BE49-F238E27FC236}">
                <a16:creationId xmlns:a16="http://schemas.microsoft.com/office/drawing/2014/main" id="{BA75E9E6-F598-20A7-29EF-92112CB34388}"/>
              </a:ext>
            </a:extLst>
          </p:cNvPr>
          <p:cNvSpPr txBox="1">
            <a:spLocks noGrp="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800">
                <a:solidFill>
                  <a:schemeClr val="tx1"/>
                </a:solidFill>
                <a:latin typeface="Helvetica" pitchFamily="2" charset="0"/>
              </a:defRPr>
            </a:lvl1pPr>
            <a:lvl2pPr marL="785813" indent="-303213" defTabSz="966788" eaLnBrk="0" hangingPunct="0">
              <a:defRPr sz="2800">
                <a:solidFill>
                  <a:schemeClr val="tx1"/>
                </a:solidFill>
                <a:latin typeface="Helvetica" pitchFamily="2" charset="0"/>
              </a:defRPr>
            </a:lvl2pPr>
            <a:lvl3pPr marL="1208088" indent="-241300" defTabSz="966788" eaLnBrk="0" hangingPunct="0">
              <a:defRPr sz="2800">
                <a:solidFill>
                  <a:schemeClr val="tx1"/>
                </a:solidFill>
                <a:latin typeface="Helvetica" pitchFamily="2" charset="0"/>
              </a:defRPr>
            </a:lvl3pPr>
            <a:lvl4pPr marL="1692275" indent="-242888" defTabSz="966788" eaLnBrk="0" hangingPunct="0">
              <a:defRPr sz="2800">
                <a:solidFill>
                  <a:schemeClr val="tx1"/>
                </a:solidFill>
                <a:latin typeface="Helvetica" pitchFamily="2" charset="0"/>
              </a:defRPr>
            </a:lvl4pPr>
            <a:lvl5pPr marL="2174875" indent="-241300" defTabSz="966788" eaLnBrk="0" hangingPunct="0">
              <a:defRPr sz="2800">
                <a:solidFill>
                  <a:schemeClr val="tx1"/>
                </a:solidFill>
                <a:latin typeface="Helvetica" pitchFamily="2" charset="0"/>
              </a:defRPr>
            </a:lvl5pPr>
            <a:lvl6pPr marL="2632075" indent="-241300" defTabSz="966788" eaLnBrk="0" fontAlgn="base" hangingPunct="0">
              <a:spcBef>
                <a:spcPct val="20000"/>
              </a:spcBef>
              <a:spcAft>
                <a:spcPct val="0"/>
              </a:spcAft>
              <a:buChar char="•"/>
              <a:defRPr sz="2800">
                <a:solidFill>
                  <a:schemeClr val="tx1"/>
                </a:solidFill>
                <a:latin typeface="Helvetica" pitchFamily="2" charset="0"/>
              </a:defRPr>
            </a:lvl6pPr>
            <a:lvl7pPr marL="3089275" indent="-241300" defTabSz="966788" eaLnBrk="0" fontAlgn="base" hangingPunct="0">
              <a:spcBef>
                <a:spcPct val="20000"/>
              </a:spcBef>
              <a:spcAft>
                <a:spcPct val="0"/>
              </a:spcAft>
              <a:buChar char="•"/>
              <a:defRPr sz="2800">
                <a:solidFill>
                  <a:schemeClr val="tx1"/>
                </a:solidFill>
                <a:latin typeface="Helvetica" pitchFamily="2" charset="0"/>
              </a:defRPr>
            </a:lvl7pPr>
            <a:lvl8pPr marL="3546475" indent="-241300" defTabSz="966788" eaLnBrk="0" fontAlgn="base" hangingPunct="0">
              <a:spcBef>
                <a:spcPct val="20000"/>
              </a:spcBef>
              <a:spcAft>
                <a:spcPct val="0"/>
              </a:spcAft>
              <a:buChar char="•"/>
              <a:defRPr sz="2800">
                <a:solidFill>
                  <a:schemeClr val="tx1"/>
                </a:solidFill>
                <a:latin typeface="Helvetica" pitchFamily="2" charset="0"/>
              </a:defRPr>
            </a:lvl8pPr>
            <a:lvl9pPr marL="4003675" indent="-241300" defTabSz="966788" eaLnBrk="0" fontAlgn="base" hangingPunct="0">
              <a:spcBef>
                <a:spcPct val="20000"/>
              </a:spcBef>
              <a:spcAft>
                <a:spcPct val="0"/>
              </a:spcAft>
              <a:buChar char="•"/>
              <a:defRPr sz="2800">
                <a:solidFill>
                  <a:schemeClr val="tx1"/>
                </a:solidFill>
                <a:latin typeface="Helvetica" pitchFamily="2" charset="0"/>
              </a:defRPr>
            </a:lvl9pPr>
          </a:lstStyle>
          <a:p>
            <a:pPr algn="r" eaLnBrk="1" hangingPunct="1">
              <a:spcBef>
                <a:spcPct val="0"/>
              </a:spcBef>
              <a:buFontTx/>
              <a:buNone/>
            </a:pPr>
            <a:fld id="{432A1189-8E62-3E4B-ABB2-E17F934F6E6C}" type="slidenum">
              <a:rPr lang="en-US" altLang="en-PK" sz="1300">
                <a:latin typeface="Times New Roman" panose="02020603050405020304" pitchFamily="18" charset="0"/>
              </a:rPr>
              <a:pPr algn="r" eaLnBrk="1" hangingPunct="1">
                <a:spcBef>
                  <a:spcPct val="0"/>
                </a:spcBef>
                <a:buFontTx/>
                <a:buNone/>
              </a:pPr>
              <a:t>15</a:t>
            </a:fld>
            <a:endParaRPr lang="en-US" altLang="en-PK" sz="13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Slide Image Placeholder 1">
            <a:extLst>
              <a:ext uri="{FF2B5EF4-FFF2-40B4-BE49-F238E27FC236}">
                <a16:creationId xmlns:a16="http://schemas.microsoft.com/office/drawing/2014/main" id="{3F9A6614-0E30-9D6E-9A92-9AF65F6D0A64}"/>
              </a:ext>
            </a:extLst>
          </p:cNvPr>
          <p:cNvSpPr>
            <a:spLocks noGrp="1" noRot="1" noChangeAspect="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712707" name="Notes Placeholder 2">
            <a:extLst>
              <a:ext uri="{FF2B5EF4-FFF2-40B4-BE49-F238E27FC236}">
                <a16:creationId xmlns:a16="http://schemas.microsoft.com/office/drawing/2014/main" id="{36028F55-F4F7-968B-2F7A-09960F369940}"/>
              </a:ext>
            </a:extLst>
          </p:cNvPr>
          <p:cNvSpPr>
            <a:spLocks noGrp="1"/>
          </p:cNvSpPr>
          <p:nvPr>
            <p:ph type="body" idx="1"/>
          </p:nvPr>
        </p:nvSpPr>
        <p:spPr bwMode="auto">
          <a:xfrm>
            <a:off x="974725" y="4560888"/>
            <a:ext cx="5365750"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algn="l"/>
            <a:r>
              <a:rPr lang="en-GB" b="1" i="0" u="none" strike="noStrike" dirty="0">
                <a:solidFill>
                  <a:srgbClr val="212234"/>
                </a:solidFill>
                <a:effectLst/>
                <a:latin typeface="Graphik LC Web"/>
              </a:rPr>
              <a:t>1. Clear purpose and objectives</a:t>
            </a:r>
          </a:p>
          <a:p>
            <a:pPr algn="l"/>
            <a:r>
              <a:rPr lang="en-GB" b="0" i="0" u="none" strike="noStrike" dirty="0">
                <a:solidFill>
                  <a:srgbClr val="212234"/>
                </a:solidFill>
                <a:effectLst/>
                <a:latin typeface="Graphik LC Web"/>
              </a:rPr>
              <a:t>This is especially important for program policies. Remember that many employees have little knowledge of security threats, and may view any type of security control as a burden. A clear mission statement or purpose spelled out at the top level of a security policy should help the entire organization understand the importance of information security.</a:t>
            </a:r>
          </a:p>
          <a:p>
            <a:pPr algn="l"/>
            <a:r>
              <a:rPr lang="en-GB" b="1" i="0" u="none" strike="noStrike" dirty="0">
                <a:solidFill>
                  <a:srgbClr val="212234"/>
                </a:solidFill>
                <a:effectLst/>
                <a:latin typeface="Graphik LC Web"/>
              </a:rPr>
              <a:t>2. Scope and applicability</a:t>
            </a:r>
          </a:p>
          <a:p>
            <a:pPr algn="l"/>
            <a:r>
              <a:rPr lang="en-GB" b="0" i="0" u="none" strike="noStrike" dirty="0">
                <a:solidFill>
                  <a:srgbClr val="212234"/>
                </a:solidFill>
                <a:effectLst/>
                <a:latin typeface="Graphik LC Web"/>
              </a:rPr>
              <a:t>Every security policy, regardless of type, should include a scope or statement of applicability that clearly states to who the policy applies. This can be based around the geographic region, business unit, job role, or any other organizational concept so long as it's properly defined. </a:t>
            </a:r>
          </a:p>
          <a:p>
            <a:pPr algn="l"/>
            <a:r>
              <a:rPr lang="en-GB" b="1" i="0" u="none" strike="noStrike" dirty="0">
                <a:solidFill>
                  <a:srgbClr val="212234"/>
                </a:solidFill>
                <a:effectLst/>
                <a:latin typeface="Graphik LC Web"/>
              </a:rPr>
              <a:t>3. Commitment from senior management</a:t>
            </a:r>
          </a:p>
          <a:p>
            <a:pPr algn="l"/>
            <a:r>
              <a:rPr lang="en-GB" b="0" i="0" u="none" strike="noStrike" dirty="0">
                <a:solidFill>
                  <a:srgbClr val="212234"/>
                </a:solidFill>
                <a:effectLst/>
                <a:latin typeface="Graphik LC Web"/>
              </a:rPr>
              <a:t>Security policies are meant to communicate intent from senior management, ideally at the C-suite or board level. Without buy-in from this level of leadership, any security program is likely to fail. To succeed, your policies need to be communicated to employees, updated regularly, and enforced consistently. A lack of management support makes all of this difficult if not impossible. </a:t>
            </a:r>
          </a:p>
          <a:p>
            <a:pPr algn="l"/>
            <a:r>
              <a:rPr lang="en-GB" b="1" i="0" u="none" strike="noStrike" dirty="0">
                <a:solidFill>
                  <a:srgbClr val="212234"/>
                </a:solidFill>
                <a:effectLst/>
                <a:latin typeface="Graphik LC Web"/>
              </a:rPr>
              <a:t>4. Realistic and enforceable policies</a:t>
            </a:r>
          </a:p>
          <a:p>
            <a:pPr algn="l"/>
            <a:r>
              <a:rPr lang="en-GB" b="0" i="0" u="none" strike="noStrike" dirty="0">
                <a:solidFill>
                  <a:srgbClr val="212234"/>
                </a:solidFill>
                <a:effectLst/>
                <a:latin typeface="Graphik LC Web"/>
              </a:rPr>
              <a:t>While it might be tempting to base your security policy on a model of perfection, you must remember that your employees live in the real world. An overly burdensome policy isn’t likely to be widely adopted. Likewise, a policy with no mechanism for enforcement could easily be ignored by a significant number of employees.</a:t>
            </a:r>
          </a:p>
          <a:p>
            <a:pPr algn="l"/>
            <a:r>
              <a:rPr lang="en-GB" b="1" i="0" u="none" strike="noStrike" dirty="0">
                <a:solidFill>
                  <a:srgbClr val="212234"/>
                </a:solidFill>
                <a:effectLst/>
                <a:latin typeface="Graphik LC Web"/>
              </a:rPr>
              <a:t>5. Clear definitions of important terms</a:t>
            </a:r>
          </a:p>
          <a:p>
            <a:pPr algn="l"/>
            <a:r>
              <a:rPr lang="en-GB" b="0" i="0" u="none" strike="noStrike" dirty="0">
                <a:solidFill>
                  <a:srgbClr val="212234"/>
                </a:solidFill>
                <a:effectLst/>
                <a:latin typeface="Graphik LC Web"/>
              </a:rPr>
              <a:t>Remember that the audience for a security policy is often non-technical. Concise and jargon-free language is important, and any technical terms in the document should be clearly defined. </a:t>
            </a:r>
          </a:p>
          <a:p>
            <a:pPr algn="l"/>
            <a:r>
              <a:rPr lang="en-GB" b="1" i="0" u="none" strike="noStrike" dirty="0">
                <a:solidFill>
                  <a:srgbClr val="212234"/>
                </a:solidFill>
                <a:effectLst/>
                <a:latin typeface="Graphik LC Web"/>
              </a:rPr>
              <a:t>6. Tailored to the organization’s risk appetite</a:t>
            </a:r>
          </a:p>
          <a:p>
            <a:pPr algn="l"/>
            <a:r>
              <a:rPr lang="en-GB" b="0" i="0" u="none" strike="noStrike" dirty="0">
                <a:solidFill>
                  <a:srgbClr val="212234"/>
                </a:solidFill>
                <a:effectLst/>
                <a:latin typeface="Graphik LC Web"/>
              </a:rPr>
              <a:t>Risk can never be completely eliminated, but it’s up to each organization’s management to decide what level of risk is acceptable. A security policy must take this risk appetite into account, as it will affect the types of topics covered. </a:t>
            </a:r>
          </a:p>
          <a:p>
            <a:pPr algn="l"/>
            <a:r>
              <a:rPr lang="en-GB" b="1" i="0" u="none" strike="noStrike" dirty="0">
                <a:solidFill>
                  <a:srgbClr val="212234"/>
                </a:solidFill>
                <a:effectLst/>
                <a:latin typeface="Graphik LC Web"/>
              </a:rPr>
              <a:t>7. Up-to-date information</a:t>
            </a:r>
          </a:p>
          <a:p>
            <a:pPr algn="l"/>
            <a:r>
              <a:rPr lang="en-GB" b="0" i="0" u="none" strike="noStrike" dirty="0">
                <a:solidFill>
                  <a:srgbClr val="212234"/>
                </a:solidFill>
                <a:effectLst/>
                <a:latin typeface="Graphik LC Web"/>
              </a:rPr>
              <a:t>Security policy updates are crucial to maintaining effectiveness. While the program or master policy may not need to change frequently, it should still be reviewed on a regular basis. Issue-specific policies will need to be updated more often as technology, workforce trends, and other factors change. You may find new policies are also needed over time: BYOD and remote access policies are great examples of policies that have become ubiquitous only over the last decade or so.</a:t>
            </a:r>
          </a:p>
          <a:p>
            <a:pPr eaLnBrk="1" hangingPunct="1"/>
            <a:endParaRPr lang="en-PK" altLang="en-PK" dirty="0"/>
          </a:p>
        </p:txBody>
      </p:sp>
      <p:sp>
        <p:nvSpPr>
          <p:cNvPr id="712708" name="Slide Number Placeholder 3">
            <a:extLst>
              <a:ext uri="{FF2B5EF4-FFF2-40B4-BE49-F238E27FC236}">
                <a16:creationId xmlns:a16="http://schemas.microsoft.com/office/drawing/2014/main" id="{BA75E9E6-F598-20A7-29EF-92112CB34388}"/>
              </a:ext>
            </a:extLst>
          </p:cNvPr>
          <p:cNvSpPr txBox="1">
            <a:spLocks noGrp="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800">
                <a:solidFill>
                  <a:schemeClr val="tx1"/>
                </a:solidFill>
                <a:latin typeface="Helvetica" pitchFamily="2" charset="0"/>
              </a:defRPr>
            </a:lvl1pPr>
            <a:lvl2pPr marL="785813" indent="-303213" defTabSz="966788" eaLnBrk="0" hangingPunct="0">
              <a:defRPr sz="2800">
                <a:solidFill>
                  <a:schemeClr val="tx1"/>
                </a:solidFill>
                <a:latin typeface="Helvetica" pitchFamily="2" charset="0"/>
              </a:defRPr>
            </a:lvl2pPr>
            <a:lvl3pPr marL="1208088" indent="-241300" defTabSz="966788" eaLnBrk="0" hangingPunct="0">
              <a:defRPr sz="2800">
                <a:solidFill>
                  <a:schemeClr val="tx1"/>
                </a:solidFill>
                <a:latin typeface="Helvetica" pitchFamily="2" charset="0"/>
              </a:defRPr>
            </a:lvl3pPr>
            <a:lvl4pPr marL="1692275" indent="-242888" defTabSz="966788" eaLnBrk="0" hangingPunct="0">
              <a:defRPr sz="2800">
                <a:solidFill>
                  <a:schemeClr val="tx1"/>
                </a:solidFill>
                <a:latin typeface="Helvetica" pitchFamily="2" charset="0"/>
              </a:defRPr>
            </a:lvl4pPr>
            <a:lvl5pPr marL="2174875" indent="-241300" defTabSz="966788" eaLnBrk="0" hangingPunct="0">
              <a:defRPr sz="2800">
                <a:solidFill>
                  <a:schemeClr val="tx1"/>
                </a:solidFill>
                <a:latin typeface="Helvetica" pitchFamily="2" charset="0"/>
              </a:defRPr>
            </a:lvl5pPr>
            <a:lvl6pPr marL="2632075" indent="-241300" defTabSz="966788" eaLnBrk="0" fontAlgn="base" hangingPunct="0">
              <a:spcBef>
                <a:spcPct val="20000"/>
              </a:spcBef>
              <a:spcAft>
                <a:spcPct val="0"/>
              </a:spcAft>
              <a:buChar char="•"/>
              <a:defRPr sz="2800">
                <a:solidFill>
                  <a:schemeClr val="tx1"/>
                </a:solidFill>
                <a:latin typeface="Helvetica" pitchFamily="2" charset="0"/>
              </a:defRPr>
            </a:lvl6pPr>
            <a:lvl7pPr marL="3089275" indent="-241300" defTabSz="966788" eaLnBrk="0" fontAlgn="base" hangingPunct="0">
              <a:spcBef>
                <a:spcPct val="20000"/>
              </a:spcBef>
              <a:spcAft>
                <a:spcPct val="0"/>
              </a:spcAft>
              <a:buChar char="•"/>
              <a:defRPr sz="2800">
                <a:solidFill>
                  <a:schemeClr val="tx1"/>
                </a:solidFill>
                <a:latin typeface="Helvetica" pitchFamily="2" charset="0"/>
              </a:defRPr>
            </a:lvl7pPr>
            <a:lvl8pPr marL="3546475" indent="-241300" defTabSz="966788" eaLnBrk="0" fontAlgn="base" hangingPunct="0">
              <a:spcBef>
                <a:spcPct val="20000"/>
              </a:spcBef>
              <a:spcAft>
                <a:spcPct val="0"/>
              </a:spcAft>
              <a:buChar char="•"/>
              <a:defRPr sz="2800">
                <a:solidFill>
                  <a:schemeClr val="tx1"/>
                </a:solidFill>
                <a:latin typeface="Helvetica" pitchFamily="2" charset="0"/>
              </a:defRPr>
            </a:lvl8pPr>
            <a:lvl9pPr marL="4003675" indent="-241300" defTabSz="966788" eaLnBrk="0" fontAlgn="base" hangingPunct="0">
              <a:spcBef>
                <a:spcPct val="20000"/>
              </a:spcBef>
              <a:spcAft>
                <a:spcPct val="0"/>
              </a:spcAft>
              <a:buChar char="•"/>
              <a:defRPr sz="2800">
                <a:solidFill>
                  <a:schemeClr val="tx1"/>
                </a:solidFill>
                <a:latin typeface="Helvetica" pitchFamily="2" charset="0"/>
              </a:defRPr>
            </a:lvl9pPr>
          </a:lstStyle>
          <a:p>
            <a:pPr algn="r" eaLnBrk="1" hangingPunct="1">
              <a:spcBef>
                <a:spcPct val="0"/>
              </a:spcBef>
              <a:buFontTx/>
              <a:buNone/>
            </a:pPr>
            <a:fld id="{432A1189-8E62-3E4B-ABB2-E17F934F6E6C}" type="slidenum">
              <a:rPr lang="en-US" altLang="en-PK" sz="1300">
                <a:latin typeface="Times New Roman" panose="02020603050405020304" pitchFamily="18" charset="0"/>
              </a:rPr>
              <a:pPr algn="r" eaLnBrk="1" hangingPunct="1">
                <a:spcBef>
                  <a:spcPct val="0"/>
                </a:spcBef>
                <a:buFontTx/>
                <a:buNone/>
              </a:pPr>
              <a:t>16</a:t>
            </a:fld>
            <a:endParaRPr lang="en-US" altLang="en-PK" sz="1300">
              <a:latin typeface="Times New Roman" panose="02020603050405020304" pitchFamily="18" charset="0"/>
            </a:endParaRPr>
          </a:p>
        </p:txBody>
      </p:sp>
    </p:spTree>
    <p:extLst>
      <p:ext uri="{BB962C8B-B14F-4D97-AF65-F5344CB8AC3E}">
        <p14:creationId xmlns:p14="http://schemas.microsoft.com/office/powerpoint/2010/main" val="231505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Slide Image Placeholder 1">
            <a:extLst>
              <a:ext uri="{FF2B5EF4-FFF2-40B4-BE49-F238E27FC236}">
                <a16:creationId xmlns:a16="http://schemas.microsoft.com/office/drawing/2014/main" id="{3F9A6614-0E30-9D6E-9A92-9AF65F6D0A64}"/>
              </a:ext>
            </a:extLst>
          </p:cNvPr>
          <p:cNvSpPr>
            <a:spLocks noGrp="1" noRot="1" noChangeAspect="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712707" name="Notes Placeholder 2">
            <a:extLst>
              <a:ext uri="{FF2B5EF4-FFF2-40B4-BE49-F238E27FC236}">
                <a16:creationId xmlns:a16="http://schemas.microsoft.com/office/drawing/2014/main" id="{36028F55-F4F7-968B-2F7A-09960F369940}"/>
              </a:ext>
            </a:extLst>
          </p:cNvPr>
          <p:cNvSpPr>
            <a:spLocks noGrp="1"/>
          </p:cNvSpPr>
          <p:nvPr>
            <p:ph type="body" idx="1"/>
          </p:nvPr>
        </p:nvSpPr>
        <p:spPr bwMode="auto">
          <a:xfrm>
            <a:off x="974725" y="4560888"/>
            <a:ext cx="5365750"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algn="l">
              <a:buFont typeface="+mj-lt"/>
              <a:buAutoNum type="arabicPeriod"/>
            </a:pPr>
            <a:r>
              <a:rPr lang="en-GB" b="1" i="0" u="none" strike="noStrike" dirty="0">
                <a:solidFill>
                  <a:srgbClr val="000000"/>
                </a:solidFill>
                <a:effectLst/>
                <a:latin typeface="Graphik LC Web"/>
              </a:rPr>
              <a:t>Program or organizational policy:</a:t>
            </a:r>
            <a:r>
              <a:rPr lang="en-GB" b="0" i="0" u="none" strike="noStrike" dirty="0">
                <a:solidFill>
                  <a:srgbClr val="000000"/>
                </a:solidFill>
                <a:effectLst/>
                <a:latin typeface="Graphik LC Web"/>
              </a:rPr>
              <a:t> This high-level security blueprint is a must for all organizations, and spells out the goals and objectives of an information security program. The program policy also specifies roles and responsibilities, compliance monitoring and enforcement, and alignment with other organizational policies and principles.</a:t>
            </a:r>
          </a:p>
          <a:p>
            <a:pPr algn="l">
              <a:buFont typeface="+mj-lt"/>
              <a:buAutoNum type="arabicPeriod"/>
            </a:pPr>
            <a:r>
              <a:rPr lang="en-GB" b="1" i="0" u="none" strike="noStrike" dirty="0">
                <a:solidFill>
                  <a:srgbClr val="000000"/>
                </a:solidFill>
                <a:effectLst/>
                <a:latin typeface="Graphik LC Web"/>
              </a:rPr>
              <a:t>Acceptable use policy:</a:t>
            </a:r>
            <a:r>
              <a:rPr lang="en-GB" b="0" i="0" u="none" strike="noStrike" dirty="0">
                <a:solidFill>
                  <a:srgbClr val="000000"/>
                </a:solidFill>
                <a:effectLst/>
                <a:latin typeface="Graphik LC Web"/>
              </a:rPr>
              <a:t> This is an issue-specific policy that defines the acceptable conditions under which an employee can access and use the company’s information resources.</a:t>
            </a:r>
          </a:p>
          <a:p>
            <a:pPr algn="l">
              <a:buFont typeface="+mj-lt"/>
              <a:buAutoNum type="arabicPeriod"/>
            </a:pPr>
            <a:r>
              <a:rPr lang="en-GB" b="1" i="0" u="none" strike="noStrike" dirty="0">
                <a:solidFill>
                  <a:srgbClr val="000000"/>
                </a:solidFill>
                <a:effectLst/>
                <a:latin typeface="Graphik LC Web"/>
              </a:rPr>
              <a:t>Remote access policy:</a:t>
            </a:r>
            <a:r>
              <a:rPr lang="en-GB" b="0" i="0" u="none" strike="noStrike" dirty="0">
                <a:solidFill>
                  <a:srgbClr val="000000"/>
                </a:solidFill>
                <a:effectLst/>
                <a:latin typeface="Graphik LC Web"/>
              </a:rPr>
              <a:t> This issue-specific policy spells out how and when employees can remotely access company resources.</a:t>
            </a:r>
          </a:p>
          <a:p>
            <a:pPr algn="l">
              <a:buFont typeface="+mj-lt"/>
              <a:buAutoNum type="arabicPeriod"/>
            </a:pPr>
            <a:r>
              <a:rPr lang="en-GB" b="1" i="0" u="none" strike="noStrike" dirty="0">
                <a:solidFill>
                  <a:srgbClr val="000000"/>
                </a:solidFill>
                <a:effectLst/>
                <a:latin typeface="Graphik LC Web"/>
              </a:rPr>
              <a:t>Data security policy:</a:t>
            </a:r>
            <a:r>
              <a:rPr lang="en-GB" b="0" i="0" u="none" strike="noStrike" dirty="0">
                <a:solidFill>
                  <a:srgbClr val="000000"/>
                </a:solidFill>
                <a:effectLst/>
                <a:latin typeface="Graphik LC Web"/>
              </a:rPr>
              <a:t> </a:t>
            </a:r>
            <a:r>
              <a:rPr lang="en-GB" b="0" i="0" u="sng" strike="noStrike" dirty="0">
                <a:solidFill>
                  <a:srgbClr val="000000"/>
                </a:solidFill>
                <a:effectLst/>
                <a:latin typeface="Graphik LC Web"/>
                <a:hlinkClick r:id="rId3"/>
              </a:rPr>
              <a:t>Data security</a:t>
            </a:r>
            <a:r>
              <a:rPr lang="en-GB" b="0" i="0" u="none" strike="noStrike" dirty="0">
                <a:solidFill>
                  <a:srgbClr val="000000"/>
                </a:solidFill>
                <a:effectLst/>
                <a:latin typeface="Graphik LC Web"/>
              </a:rPr>
              <a:t> can be addressed in the program policy, but it may also be helpful to have a dedicated policy describing data classification, ownership, and encryption principles for the organization. </a:t>
            </a:r>
          </a:p>
          <a:p>
            <a:pPr algn="l">
              <a:buFont typeface="+mj-lt"/>
              <a:buAutoNum type="arabicPeriod"/>
            </a:pPr>
            <a:r>
              <a:rPr lang="en-GB" b="1" i="0" u="none" strike="noStrike" dirty="0">
                <a:solidFill>
                  <a:srgbClr val="000000"/>
                </a:solidFill>
                <a:effectLst/>
                <a:latin typeface="Graphik LC Web"/>
              </a:rPr>
              <a:t>Firewall policy:</a:t>
            </a:r>
            <a:r>
              <a:rPr lang="en-GB" b="0" i="0" u="none" strike="noStrike" dirty="0">
                <a:solidFill>
                  <a:srgbClr val="000000"/>
                </a:solidFill>
                <a:effectLst/>
                <a:latin typeface="Graphik LC Web"/>
              </a:rPr>
              <a:t> One of the most common system-specific policies, a firewall policy describes the types of traffic that an organization’s firewall(s) should allow or deny. Note that even at this level, the policy still describes only the “what”; a document describing how to configure a firewall to block certain types of traffic is a procedure, not a policy. </a:t>
            </a:r>
          </a:p>
          <a:p>
            <a:pPr algn="l">
              <a:buFont typeface="+mj-lt"/>
              <a:buAutoNum type="arabicPeriod"/>
            </a:pPr>
            <a:r>
              <a:rPr lang="en-GB" b="1" i="0" u="none" strike="noStrike" dirty="0">
                <a:solidFill>
                  <a:srgbClr val="000000"/>
                </a:solidFill>
                <a:effectLst/>
                <a:latin typeface="Graphik LC Web"/>
              </a:rPr>
              <a:t>Email policy: </a:t>
            </a:r>
            <a:r>
              <a:rPr lang="en-GB" b="0" i="0" u="none" strike="noStrike" dirty="0">
                <a:solidFill>
                  <a:srgbClr val="4D5156"/>
                </a:solidFill>
                <a:effectLst/>
                <a:latin typeface="arial" panose="020B0604020202020204" pitchFamily="34" charset="0"/>
              </a:rPr>
              <a:t>An </a:t>
            </a:r>
            <a:r>
              <a:rPr lang="en-GB" b="1" i="0" u="none" strike="noStrike" dirty="0">
                <a:solidFill>
                  <a:srgbClr val="5F6368"/>
                </a:solidFill>
                <a:effectLst/>
                <a:latin typeface="arial" panose="020B0604020202020204" pitchFamily="34" charset="0"/>
              </a:rPr>
              <a:t>email policy</a:t>
            </a:r>
            <a:r>
              <a:rPr lang="en-GB" b="0" i="0" u="none" strike="noStrike" dirty="0">
                <a:solidFill>
                  <a:srgbClr val="4D5156"/>
                </a:solidFill>
                <a:effectLst/>
                <a:latin typeface="arial" panose="020B0604020202020204" pitchFamily="34" charset="0"/>
              </a:rPr>
              <a:t> is a formal document that provides employees with specific policy guidelines regarding office emails. An effective email policy will encourage positive, productive communications while protecting a company from legal liability, reputation damage, and security breaches.</a:t>
            </a:r>
            <a:endParaRPr lang="en-GB" b="0" i="0" u="none" strike="noStrike" dirty="0">
              <a:solidFill>
                <a:srgbClr val="000000"/>
              </a:solidFill>
              <a:effectLst/>
              <a:latin typeface="Graphik LC Web"/>
            </a:endParaRPr>
          </a:p>
        </p:txBody>
      </p:sp>
      <p:sp>
        <p:nvSpPr>
          <p:cNvPr id="712708" name="Slide Number Placeholder 3">
            <a:extLst>
              <a:ext uri="{FF2B5EF4-FFF2-40B4-BE49-F238E27FC236}">
                <a16:creationId xmlns:a16="http://schemas.microsoft.com/office/drawing/2014/main" id="{BA75E9E6-F598-20A7-29EF-92112CB34388}"/>
              </a:ext>
            </a:extLst>
          </p:cNvPr>
          <p:cNvSpPr txBox="1">
            <a:spLocks noGrp="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800">
                <a:solidFill>
                  <a:schemeClr val="tx1"/>
                </a:solidFill>
                <a:latin typeface="Helvetica" pitchFamily="2" charset="0"/>
              </a:defRPr>
            </a:lvl1pPr>
            <a:lvl2pPr marL="785813" indent="-303213" defTabSz="966788" eaLnBrk="0" hangingPunct="0">
              <a:defRPr sz="2800">
                <a:solidFill>
                  <a:schemeClr val="tx1"/>
                </a:solidFill>
                <a:latin typeface="Helvetica" pitchFamily="2" charset="0"/>
              </a:defRPr>
            </a:lvl2pPr>
            <a:lvl3pPr marL="1208088" indent="-241300" defTabSz="966788" eaLnBrk="0" hangingPunct="0">
              <a:defRPr sz="2800">
                <a:solidFill>
                  <a:schemeClr val="tx1"/>
                </a:solidFill>
                <a:latin typeface="Helvetica" pitchFamily="2" charset="0"/>
              </a:defRPr>
            </a:lvl3pPr>
            <a:lvl4pPr marL="1692275" indent="-242888" defTabSz="966788" eaLnBrk="0" hangingPunct="0">
              <a:defRPr sz="2800">
                <a:solidFill>
                  <a:schemeClr val="tx1"/>
                </a:solidFill>
                <a:latin typeface="Helvetica" pitchFamily="2" charset="0"/>
              </a:defRPr>
            </a:lvl4pPr>
            <a:lvl5pPr marL="2174875" indent="-241300" defTabSz="966788" eaLnBrk="0" hangingPunct="0">
              <a:defRPr sz="2800">
                <a:solidFill>
                  <a:schemeClr val="tx1"/>
                </a:solidFill>
                <a:latin typeface="Helvetica" pitchFamily="2" charset="0"/>
              </a:defRPr>
            </a:lvl5pPr>
            <a:lvl6pPr marL="2632075" indent="-241300" defTabSz="966788" eaLnBrk="0" fontAlgn="base" hangingPunct="0">
              <a:spcBef>
                <a:spcPct val="20000"/>
              </a:spcBef>
              <a:spcAft>
                <a:spcPct val="0"/>
              </a:spcAft>
              <a:buChar char="•"/>
              <a:defRPr sz="2800">
                <a:solidFill>
                  <a:schemeClr val="tx1"/>
                </a:solidFill>
                <a:latin typeface="Helvetica" pitchFamily="2" charset="0"/>
              </a:defRPr>
            </a:lvl6pPr>
            <a:lvl7pPr marL="3089275" indent="-241300" defTabSz="966788" eaLnBrk="0" fontAlgn="base" hangingPunct="0">
              <a:spcBef>
                <a:spcPct val="20000"/>
              </a:spcBef>
              <a:spcAft>
                <a:spcPct val="0"/>
              </a:spcAft>
              <a:buChar char="•"/>
              <a:defRPr sz="2800">
                <a:solidFill>
                  <a:schemeClr val="tx1"/>
                </a:solidFill>
                <a:latin typeface="Helvetica" pitchFamily="2" charset="0"/>
              </a:defRPr>
            </a:lvl7pPr>
            <a:lvl8pPr marL="3546475" indent="-241300" defTabSz="966788" eaLnBrk="0" fontAlgn="base" hangingPunct="0">
              <a:spcBef>
                <a:spcPct val="20000"/>
              </a:spcBef>
              <a:spcAft>
                <a:spcPct val="0"/>
              </a:spcAft>
              <a:buChar char="•"/>
              <a:defRPr sz="2800">
                <a:solidFill>
                  <a:schemeClr val="tx1"/>
                </a:solidFill>
                <a:latin typeface="Helvetica" pitchFamily="2" charset="0"/>
              </a:defRPr>
            </a:lvl8pPr>
            <a:lvl9pPr marL="4003675" indent="-241300" defTabSz="966788" eaLnBrk="0" fontAlgn="base" hangingPunct="0">
              <a:spcBef>
                <a:spcPct val="20000"/>
              </a:spcBef>
              <a:spcAft>
                <a:spcPct val="0"/>
              </a:spcAft>
              <a:buChar char="•"/>
              <a:defRPr sz="2800">
                <a:solidFill>
                  <a:schemeClr val="tx1"/>
                </a:solidFill>
                <a:latin typeface="Helvetica" pitchFamily="2" charset="0"/>
              </a:defRPr>
            </a:lvl9pPr>
          </a:lstStyle>
          <a:p>
            <a:pPr algn="r" eaLnBrk="1" hangingPunct="1">
              <a:spcBef>
                <a:spcPct val="0"/>
              </a:spcBef>
              <a:buFontTx/>
              <a:buNone/>
            </a:pPr>
            <a:fld id="{432A1189-8E62-3E4B-ABB2-E17F934F6E6C}" type="slidenum">
              <a:rPr lang="en-US" altLang="en-PK" sz="1300">
                <a:latin typeface="Times New Roman" panose="02020603050405020304" pitchFamily="18" charset="0"/>
              </a:rPr>
              <a:pPr algn="r" eaLnBrk="1" hangingPunct="1">
                <a:spcBef>
                  <a:spcPct val="0"/>
                </a:spcBef>
                <a:buFontTx/>
                <a:buNone/>
              </a:pPr>
              <a:t>17</a:t>
            </a:fld>
            <a:endParaRPr lang="en-US" altLang="en-PK" sz="1300">
              <a:latin typeface="Times New Roman" panose="02020603050405020304" pitchFamily="18" charset="0"/>
            </a:endParaRPr>
          </a:p>
        </p:txBody>
      </p:sp>
    </p:spTree>
    <p:extLst>
      <p:ext uri="{BB962C8B-B14F-4D97-AF65-F5344CB8AC3E}">
        <p14:creationId xmlns:p14="http://schemas.microsoft.com/office/powerpoint/2010/main" val="2871683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A3223-8E94-0842-A0E0-FF2FD72FA9D3}" type="slidenum">
              <a:rPr lang="en-US" altLang="en-US" smtClean="0"/>
              <a:pPr eaLnBrk="1" hangingPunct="1">
                <a:defRPr/>
              </a:pPr>
              <a:t>18</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dirty="0"/>
              <a:t>Mutable…capable to change</a:t>
            </a:r>
          </a:p>
        </p:txBody>
      </p:sp>
    </p:spTree>
    <p:extLst>
      <p:ext uri="{BB962C8B-B14F-4D97-AF65-F5344CB8AC3E}">
        <p14:creationId xmlns:p14="http://schemas.microsoft.com/office/powerpoint/2010/main" val="2958841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A3223-8E94-0842-A0E0-FF2FD72FA9D3}" type="slidenum">
              <a:rPr lang="en-US" altLang="en-US" smtClean="0"/>
              <a:pPr eaLnBrk="1" hangingPunct="1">
                <a:defRPr/>
              </a:pPr>
              <a:t>19</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tLang="en-US" dirty="0"/>
          </a:p>
        </p:txBody>
      </p:sp>
    </p:spTree>
    <p:extLst>
      <p:ext uri="{BB962C8B-B14F-4D97-AF65-F5344CB8AC3E}">
        <p14:creationId xmlns:p14="http://schemas.microsoft.com/office/powerpoint/2010/main" val="673622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A3223-8E94-0842-A0E0-FF2FD72FA9D3}" type="slidenum">
              <a:rPr lang="en-US" altLang="en-US" smtClean="0"/>
              <a:pPr eaLnBrk="1" hangingPunct="1">
                <a:defRPr/>
              </a:pPr>
              <a:t>20</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tLang="en-US" dirty="0"/>
          </a:p>
        </p:txBody>
      </p:sp>
    </p:spTree>
    <p:extLst>
      <p:ext uri="{BB962C8B-B14F-4D97-AF65-F5344CB8AC3E}">
        <p14:creationId xmlns:p14="http://schemas.microsoft.com/office/powerpoint/2010/main" val="419806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A3223-8E94-0842-A0E0-FF2FD72FA9D3}" type="slidenum">
              <a:rPr lang="en-US" altLang="en-US" smtClean="0"/>
              <a:pPr eaLnBrk="1" hangingPunct="1">
                <a:defRPr/>
              </a:pPr>
              <a:t>21</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tLang="en-US" dirty="0"/>
          </a:p>
        </p:txBody>
      </p:sp>
    </p:spTree>
    <p:extLst>
      <p:ext uri="{BB962C8B-B14F-4D97-AF65-F5344CB8AC3E}">
        <p14:creationId xmlns:p14="http://schemas.microsoft.com/office/powerpoint/2010/main" val="105606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4</a:t>
            </a:fld>
            <a:endParaRPr lang="en-PK"/>
          </a:p>
        </p:txBody>
      </p:sp>
    </p:spTree>
    <p:extLst>
      <p:ext uri="{BB962C8B-B14F-4D97-AF65-F5344CB8AC3E}">
        <p14:creationId xmlns:p14="http://schemas.microsoft.com/office/powerpoint/2010/main" val="4195783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A3223-8E94-0842-A0E0-FF2FD72FA9D3}" type="slidenum">
              <a:rPr lang="en-US" altLang="en-US" smtClean="0"/>
              <a:pPr eaLnBrk="1" hangingPunct="1">
                <a:defRPr/>
              </a:pPr>
              <a:t>22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tLang="en-US" dirty="0"/>
          </a:p>
        </p:txBody>
      </p:sp>
    </p:spTree>
    <p:extLst>
      <p:ext uri="{BB962C8B-B14F-4D97-AF65-F5344CB8AC3E}">
        <p14:creationId xmlns:p14="http://schemas.microsoft.com/office/powerpoint/2010/main" val="152913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EA3223-8E94-0842-A0E0-FF2FD72FA9D3}" type="slidenum">
              <a:rPr lang="en-US" altLang="en-US" smtClean="0"/>
              <a:pPr eaLnBrk="1" hangingPunct="1">
                <a:defRPr/>
              </a:pPr>
              <a:t>23</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dirty="0"/>
              <a:t>All security policies and mechanisms rest on assumptions; we’ll examine some in later chapters, most notably Chapter 22, Malicious Logic. Here is a taste of the assumptions.</a:t>
            </a:r>
          </a:p>
          <a:p>
            <a:pPr>
              <a:defRPr/>
            </a:pPr>
            <a:r>
              <a:rPr lang="en-US" altLang="en-US" dirty="0"/>
              <a:t>Policies: as these define security, they have to define security correctly for the particular site. For example, a web site has to be available, but if the security policy does not mention availability, the definition of security is inappropriate for the site. Also, a policy may not specify whether a particular state is “secure” or “non-secure.” This ambiguity causes problems.</a:t>
            </a:r>
          </a:p>
          <a:p>
            <a:pPr>
              <a:defRPr/>
            </a:pPr>
            <a:r>
              <a:rPr lang="en-US" altLang="en-US" dirty="0"/>
              <a:t>Mechanisms: as these enforce policy, they must be appropriate. For example, cryptography does not assure availability, so using cryptography in the above situation won’t work. Further, security mechanisms rely on supporting infrastructure, such as compilers, libraries, the hardware, and networks to work correctly. Ken Thompson’s modified C preprocessor (see the example on p. 615) illustrates this point very well</a:t>
            </a:r>
          </a:p>
          <a:p>
            <a:pPr>
              <a:defRPr/>
            </a:pPr>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EXAMPLE: Opening a door lock requires a key. The assumption is that the lock is secure against lock picking. This assumption is treated as an axiom and is made because most people would require a key to open a door lock. A good lock picker, however, can open a lock without a key. Hence, in an environment with a skilled, untrustworthy lock picker, the assumption is wrong and the consequence invalid </a:t>
            </a:r>
            <a:endParaRPr lang="en-US" dirty="0"/>
          </a:p>
          <a:p>
            <a:pPr>
              <a:defRPr/>
            </a:pPr>
            <a:r>
              <a:rPr lang="en-US" altLang="en-US"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If the lock picker is trustworthy, the assumption is valid. The term “trustworthy” implies that the lock picker will not pick a lock unless the owner of the lock authorizes the lock picking. This is another example of the role of trust. </a:t>
            </a:r>
            <a:endParaRPr lang="en-US" dirty="0"/>
          </a:p>
          <a:p>
            <a:pPr>
              <a:defRPr/>
            </a:pP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68BD12F-AFC5-144F-A4EB-71E18BA9A140}" type="slidenum">
              <a:rPr lang="en-US" altLang="en-US" smtClean="0"/>
              <a:pPr eaLnBrk="1" hangingPunct="1">
                <a:defRPr/>
              </a:pPr>
              <a:t>24</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dirty="0"/>
              <a:t>Assurance is a measure of how well the system meets its requirements; more informally, how much you can trust the system to do what it is supposed to do. It does not say what the system is to do; rather, it only covers how well the system does it. </a:t>
            </a:r>
          </a:p>
          <a:p>
            <a:pPr>
              <a:defRPr/>
            </a:pPr>
            <a:r>
              <a:rPr lang="en-US" altLang="en-US" dirty="0"/>
              <a:t>Specifications arise from requirements analysis, in which the goals of the system are determined. The specification says what the system must do to meet those requirements. It is a statement of functionality, not assurance, and can be very formal (mathematical) or informal (natural language). The specification can be high-level or low-level (for example, describing what the system as a whole is to do vs. what specific modules of code are to do).</a:t>
            </a:r>
          </a:p>
          <a:p>
            <a:pPr>
              <a:defRPr/>
            </a:pPr>
            <a:r>
              <a:rPr lang="en-US" altLang="en-US" dirty="0"/>
              <a:t>The design architects the system to satisfy, or meet, the specifications. Typically, the design is layered by breaking the system into abstractions, and then refining the abstractions as you work your way down to the hardware. An analyst also must show the design matches the specification.</a:t>
            </a:r>
          </a:p>
          <a:p>
            <a:pPr>
              <a:defRPr/>
            </a:pPr>
            <a:r>
              <a:rPr lang="en-US" altLang="en-US" dirty="0"/>
              <a:t>The implementation is the actual coding of the modules and software components. These must be correct (perform as specified), and their aggregation must satisfy the design.</a:t>
            </a:r>
          </a:p>
          <a:p>
            <a:pPr>
              <a:defRPr/>
            </a:pPr>
            <a:r>
              <a:rPr lang="en-US" altLang="en-US" dirty="0"/>
              <a:t>Note the assumptions of correct compilers, hardware, </a:t>
            </a:r>
            <a:r>
              <a:rPr lang="en-US" altLang="en-US" i="1" dirty="0"/>
              <a:t>etc</a:t>
            </a:r>
            <a:r>
              <a:rPr lang="en-US" altLang="en-US"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9905F46-3169-C240-B8CE-C9999D2E20C7}" type="slidenum">
              <a:rPr lang="en-US" altLang="en-US" smtClean="0"/>
              <a:pPr eaLnBrk="1" hangingPunct="1">
                <a:defRPr/>
              </a:pPr>
              <a:t>25</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dirty="0"/>
              <a:t>Security does not end when the system is completed. Its operation affects security. A “secure” system can be breached by improper operation (for example, when accounts with no passwords are created). The question is how to assess the effect of operational issues on security.</a:t>
            </a:r>
          </a:p>
          <a:p>
            <a:pPr>
              <a:defRPr/>
            </a:pPr>
            <a:r>
              <a:rPr lang="en-US" altLang="en-US" dirty="0"/>
              <a:t>Cost-Benefit Analysis: this weighs the cost of protecting data and resources with the costs associated with losing the data. Among the considerations are the overlap of mechanisms’ effects (one mechanism may protect multiple services, so its cost is amortized), the non-technical aspects of the mechanism (will it be impossible to enforce), and the ease of use (if a mechanism is too cumbersome, it may cost more to retrofit a decent user interface than the benefits would warrant).</a:t>
            </a:r>
          </a:p>
          <a:p>
            <a:pPr>
              <a:defRPr/>
            </a:pPr>
            <a:r>
              <a:rPr lang="en-US" altLang="en-US" dirty="0"/>
              <a:t>Risk Analysis: what happens if the data and resources are compromised? This tells you what you need to protect and to what level. Cost-benefit analyses help determine the risk here, but there may be other metrics involved (such as customs).</a:t>
            </a:r>
          </a:p>
          <a:p>
            <a:pPr>
              <a:defRPr/>
            </a:pPr>
            <a:r>
              <a:rPr lang="en-US" altLang="en-US" dirty="0"/>
              <a:t>Laws and Customs: these constrain what you can do. Encryption used to be the biggie here, as the text indicates. How much that has changed is anybody’s guess. Customs involve non-legislated things, like the use of urine specimens to determine identity. That is legal, at least in the US in some cases; but it would never be widely accepted as an alternative to a password.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E8690C3-06D6-5C45-84A1-F85D89D55E0B}" type="slidenum">
              <a:rPr lang="en-US" altLang="en-US" smtClean="0"/>
              <a:pPr eaLnBrk="1" hangingPunct="1">
                <a:defRPr/>
              </a:pPr>
              <a:t>26</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dirty="0"/>
              <a:t>Organizations: the key here is that those responsible for security have the power to enforce security. Otherwise there is confusion, and the architects need not worry if the system is secure because they won’t be blamed if someone gets in. This arises when system administrators, for example, are responsible for security, but only security officers can make the rules. Preventing this problem (power without responsibility, or vice versa) is tricky and requires capable management. What’s worse is that security is not a direct financial incentive for most companies because it doesn’t bring in revenue. It merely prevents the loss of revenue obtained from other sources.</a:t>
            </a:r>
          </a:p>
          <a:p>
            <a:pPr>
              <a:defRPr/>
            </a:pPr>
            <a:r>
              <a:rPr lang="en-US" altLang="en-US" dirty="0"/>
              <a:t>People problems are by far the main source of security problems. Outsiders are attackers from without the organization; insiders are people who have authorized access to the system and, possibly, are authorized to access data and resources, but use the data or resources in unauthorized ways. It is speculated that insiders account for 80-90% of all security problems, but the studies generally do not disclose their methodology in detail, so it is hard to know how accurate they are. (Worse, there are many slightly different definitions of the term “insider,” causing the studies to measure slightly different things!) Social engineering, or lying, is quite effective, especially if the people gulled are inexperienced in security (possibly because they are new, or because they are tired).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1AB977C-03F1-F44D-99C1-AC85245B3912}" type="slidenum">
              <a:rPr lang="en-US" altLang="en-US" smtClean="0"/>
              <a:pPr eaLnBrk="1" hangingPunct="1">
                <a:defRPr/>
              </a:pPr>
              <a:t>27</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a:t>The point to this slide is that each step feeds into the earlier steps. In theory, each of these should only affect the one before it, and the one after it. In practice, each affects all the ones that come before it.</a:t>
            </a:r>
          </a:p>
          <a:p>
            <a:pPr>
              <a:defRPr/>
            </a:pPr>
            <a:r>
              <a:rPr lang="en-US" altLang="en-US"/>
              <a:t>Feedback from operation and maintenance is critical, and often overlooked. It allows one to validate the threats and the legitimacy of the policy.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28</a:t>
            </a:fld>
            <a:endParaRPr lang="en-PK"/>
          </a:p>
        </p:txBody>
      </p:sp>
    </p:spTree>
    <p:extLst>
      <p:ext uri="{BB962C8B-B14F-4D97-AF65-F5344CB8AC3E}">
        <p14:creationId xmlns:p14="http://schemas.microsoft.com/office/powerpoint/2010/main" val="2430870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29</a:t>
            </a:fld>
            <a:endParaRPr lang="en-PK"/>
          </a:p>
        </p:txBody>
      </p:sp>
    </p:spTree>
    <p:extLst>
      <p:ext uri="{BB962C8B-B14F-4D97-AF65-F5344CB8AC3E}">
        <p14:creationId xmlns:p14="http://schemas.microsoft.com/office/powerpoint/2010/main" val="181686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30</a:t>
            </a:fld>
            <a:endParaRPr lang="en-PK"/>
          </a:p>
        </p:txBody>
      </p:sp>
    </p:spTree>
    <p:extLst>
      <p:ext uri="{BB962C8B-B14F-4D97-AF65-F5344CB8AC3E}">
        <p14:creationId xmlns:p14="http://schemas.microsoft.com/office/powerpoint/2010/main" val="3331802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31</a:t>
            </a:fld>
            <a:endParaRPr lang="en-PK"/>
          </a:p>
        </p:txBody>
      </p:sp>
    </p:spTree>
    <p:extLst>
      <p:ext uri="{BB962C8B-B14F-4D97-AF65-F5344CB8AC3E}">
        <p14:creationId xmlns:p14="http://schemas.microsoft.com/office/powerpoint/2010/main" val="37363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5</a:t>
            </a:fld>
            <a:endParaRPr lang="en-PK"/>
          </a:p>
        </p:txBody>
      </p:sp>
    </p:spTree>
    <p:extLst>
      <p:ext uri="{BB962C8B-B14F-4D97-AF65-F5344CB8AC3E}">
        <p14:creationId xmlns:p14="http://schemas.microsoft.com/office/powerpoint/2010/main" val="2177014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B322B1-F5A6-2002-2C5D-B8F13AC46283}"/>
              </a:ext>
            </a:extLst>
          </p:cNvPr>
          <p:cNvSpPr>
            <a:spLocks noGrp="1" noChangeArrowheads="1"/>
          </p:cNvSpPr>
          <p:nvPr>
            <p:ph type="sldNum" sz="quarter" idx="5"/>
          </p:nvPr>
        </p:nvSpPr>
        <p:spPr>
          <a:ln/>
        </p:spPr>
        <p:txBody>
          <a:bodyPr/>
          <a:lstStyle/>
          <a:p>
            <a:fld id="{30623055-759C-9041-9141-1CEF79B23696}" type="slidenum">
              <a:rPr lang="en-US" altLang="en-PK"/>
              <a:pPr/>
              <a:t>32</a:t>
            </a:fld>
            <a:endParaRPr lang="en-US" altLang="en-PK"/>
          </a:p>
        </p:txBody>
      </p:sp>
      <p:sp>
        <p:nvSpPr>
          <p:cNvPr id="246786" name="Slide Image Placeholder 1">
            <a:extLst>
              <a:ext uri="{FF2B5EF4-FFF2-40B4-BE49-F238E27FC236}">
                <a16:creationId xmlns:a16="http://schemas.microsoft.com/office/drawing/2014/main" id="{36BF407A-3FD1-06D9-001A-73A064C724CC}"/>
              </a:ext>
            </a:extLst>
          </p:cNvPr>
          <p:cNvSpPr>
            <a:spLocks noGrp="1" noRot="1" noChangeAspect="1" noTextEdit="1"/>
          </p:cNvSpPr>
          <p:nvPr>
            <p:ph type="sldImg"/>
          </p:nvPr>
        </p:nvSpPr>
        <p:spPr>
          <a:xfrm>
            <a:off x="90488" y="744538"/>
            <a:ext cx="6616700" cy="3722687"/>
          </a:xfrm>
          <a:ln/>
        </p:spPr>
      </p:sp>
      <p:sp>
        <p:nvSpPr>
          <p:cNvPr id="246787" name="Notes Placeholder 2">
            <a:extLst>
              <a:ext uri="{FF2B5EF4-FFF2-40B4-BE49-F238E27FC236}">
                <a16:creationId xmlns:a16="http://schemas.microsoft.com/office/drawing/2014/main" id="{BEB39C69-FC31-3D2B-466B-A08EDFC3F2C6}"/>
              </a:ext>
            </a:extLst>
          </p:cNvPr>
          <p:cNvSpPr>
            <a:spLocks noGrp="1"/>
          </p:cNvSpPr>
          <p:nvPr>
            <p:ph type="body" idx="1"/>
          </p:nvPr>
        </p:nvSpPr>
        <p:spPr/>
        <p:txBody>
          <a:bodyPr/>
          <a:lstStyle/>
          <a:p>
            <a:endParaRPr lang="en-GB" altLang="en-PK"/>
          </a:p>
        </p:txBody>
      </p:sp>
      <p:sp>
        <p:nvSpPr>
          <p:cNvPr id="246788" name="Slide Number Placeholder 3">
            <a:extLst>
              <a:ext uri="{FF2B5EF4-FFF2-40B4-BE49-F238E27FC236}">
                <a16:creationId xmlns:a16="http://schemas.microsoft.com/office/drawing/2014/main" id="{EF2EC4DB-34AD-2D20-4B8F-7358B04B42FD}"/>
              </a:ext>
            </a:extLst>
          </p:cNvPr>
          <p:cNvSpPr txBox="1">
            <a:spLocks noGrp="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3FA2F228-0C5C-1140-B3F7-82D4EB22B37A}" type="slidenum">
              <a:rPr lang="en-US" altLang="en-PK" sz="1200">
                <a:latin typeface="Times New Roman" panose="02020603050405020304" pitchFamily="18" charset="0"/>
              </a:rPr>
              <a:pPr algn="r" eaLnBrk="1" hangingPunct="1"/>
              <a:t>32</a:t>
            </a:fld>
            <a:endParaRPr lang="en-US" altLang="en-PK"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C62782-3278-1101-226D-2F47AE409FBD}"/>
              </a:ext>
            </a:extLst>
          </p:cNvPr>
          <p:cNvSpPr>
            <a:spLocks noGrp="1" noChangeArrowheads="1"/>
          </p:cNvSpPr>
          <p:nvPr>
            <p:ph type="sldNum" sz="quarter" idx="5"/>
          </p:nvPr>
        </p:nvSpPr>
        <p:spPr>
          <a:ln/>
        </p:spPr>
        <p:txBody>
          <a:bodyPr/>
          <a:lstStyle/>
          <a:p>
            <a:fld id="{09B84AD6-CDE6-D04E-8D3E-953F34E2A7FF}" type="slidenum">
              <a:rPr lang="en-US" altLang="en-PK"/>
              <a:pPr/>
              <a:t>33</a:t>
            </a:fld>
            <a:endParaRPr lang="en-US" altLang="en-PK"/>
          </a:p>
        </p:txBody>
      </p:sp>
      <p:sp>
        <p:nvSpPr>
          <p:cNvPr id="252930" name="Slide Image Placeholder 1">
            <a:extLst>
              <a:ext uri="{FF2B5EF4-FFF2-40B4-BE49-F238E27FC236}">
                <a16:creationId xmlns:a16="http://schemas.microsoft.com/office/drawing/2014/main" id="{5E48A12C-4417-47DF-CAF2-83AA6AD6DFFC}"/>
              </a:ext>
            </a:extLst>
          </p:cNvPr>
          <p:cNvSpPr>
            <a:spLocks noGrp="1" noRot="1" noChangeAspect="1" noTextEdit="1"/>
          </p:cNvSpPr>
          <p:nvPr>
            <p:ph type="sldImg"/>
          </p:nvPr>
        </p:nvSpPr>
        <p:spPr>
          <a:xfrm>
            <a:off x="90488" y="744538"/>
            <a:ext cx="6616700" cy="3722687"/>
          </a:xfrm>
          <a:ln/>
        </p:spPr>
      </p:sp>
      <p:sp>
        <p:nvSpPr>
          <p:cNvPr id="252931" name="Notes Placeholder 2">
            <a:extLst>
              <a:ext uri="{FF2B5EF4-FFF2-40B4-BE49-F238E27FC236}">
                <a16:creationId xmlns:a16="http://schemas.microsoft.com/office/drawing/2014/main" id="{7BCD6F18-2F5B-356E-C644-A15F85F35093}"/>
              </a:ext>
            </a:extLst>
          </p:cNvPr>
          <p:cNvSpPr>
            <a:spLocks noGrp="1"/>
          </p:cNvSpPr>
          <p:nvPr>
            <p:ph type="body" idx="1"/>
          </p:nvPr>
        </p:nvSpPr>
        <p:spPr/>
        <p:txBody>
          <a:bodyPr/>
          <a:lstStyle/>
          <a:p>
            <a:endParaRPr lang="en-GB" altLang="en-PK"/>
          </a:p>
        </p:txBody>
      </p:sp>
      <p:sp>
        <p:nvSpPr>
          <p:cNvPr id="252932" name="Slide Number Placeholder 3">
            <a:extLst>
              <a:ext uri="{FF2B5EF4-FFF2-40B4-BE49-F238E27FC236}">
                <a16:creationId xmlns:a16="http://schemas.microsoft.com/office/drawing/2014/main" id="{E7397200-D7A0-9D46-EDDE-85CB0A6A139A}"/>
              </a:ext>
            </a:extLst>
          </p:cNvPr>
          <p:cNvSpPr txBox="1">
            <a:spLocks noGrp="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19416524-1265-814B-A923-97CAEF9EDE39}" type="slidenum">
              <a:rPr lang="en-US" altLang="en-PK" sz="1200">
                <a:latin typeface="Times New Roman" panose="02020603050405020304" pitchFamily="18" charset="0"/>
              </a:rPr>
              <a:pPr algn="r" eaLnBrk="1" hangingPunct="1"/>
              <a:t>33</a:t>
            </a:fld>
            <a:endParaRPr lang="en-US" altLang="en-PK" sz="12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7EFD1E-B7BC-D9A8-5E21-171801B03604}"/>
              </a:ext>
            </a:extLst>
          </p:cNvPr>
          <p:cNvSpPr>
            <a:spLocks noGrp="1" noChangeArrowheads="1"/>
          </p:cNvSpPr>
          <p:nvPr>
            <p:ph type="sldNum" sz="quarter" idx="5"/>
          </p:nvPr>
        </p:nvSpPr>
        <p:spPr>
          <a:ln/>
        </p:spPr>
        <p:txBody>
          <a:bodyPr/>
          <a:lstStyle/>
          <a:p>
            <a:fld id="{C7BF1E35-8B21-F94D-BE73-B8FDBA6CE351}" type="slidenum">
              <a:rPr lang="en-US" altLang="en-PK"/>
              <a:pPr/>
              <a:t>34</a:t>
            </a:fld>
            <a:endParaRPr lang="en-US" altLang="en-PK"/>
          </a:p>
        </p:txBody>
      </p:sp>
      <p:sp>
        <p:nvSpPr>
          <p:cNvPr id="267266" name="Rectangle 7">
            <a:extLst>
              <a:ext uri="{FF2B5EF4-FFF2-40B4-BE49-F238E27FC236}">
                <a16:creationId xmlns:a16="http://schemas.microsoft.com/office/drawing/2014/main" id="{27792BBE-2E4C-6581-F654-D7217FFCAAA6}"/>
              </a:ext>
            </a:extLst>
          </p:cNvPr>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200C5F78-8DF9-1A47-A1A4-CF3A401741C1}" type="slidenum">
              <a:rPr lang="en-US" altLang="en-PK" sz="1200">
                <a:latin typeface="Times New Roman" panose="02020603050405020304" pitchFamily="18" charset="0"/>
              </a:rPr>
              <a:pPr algn="r" eaLnBrk="1" hangingPunct="1"/>
              <a:t>34</a:t>
            </a:fld>
            <a:endParaRPr lang="en-US" altLang="en-PK" sz="1200">
              <a:latin typeface="Times New Roman" panose="02020603050405020304" pitchFamily="18" charset="0"/>
            </a:endParaRPr>
          </a:p>
        </p:txBody>
      </p:sp>
      <p:sp>
        <p:nvSpPr>
          <p:cNvPr id="267267" name="Rectangle 2">
            <a:extLst>
              <a:ext uri="{FF2B5EF4-FFF2-40B4-BE49-F238E27FC236}">
                <a16:creationId xmlns:a16="http://schemas.microsoft.com/office/drawing/2014/main" id="{16788087-EF52-1FCE-295B-369D85B99E3A}"/>
              </a:ext>
            </a:extLst>
          </p:cNvPr>
          <p:cNvSpPr>
            <a:spLocks noGrp="1" noRot="1" noChangeAspect="1" noChangeArrowheads="1" noTextEdit="1"/>
          </p:cNvSpPr>
          <p:nvPr>
            <p:ph type="sldImg"/>
          </p:nvPr>
        </p:nvSpPr>
        <p:spPr>
          <a:xfrm>
            <a:off x="90488" y="744538"/>
            <a:ext cx="6616700" cy="3722687"/>
          </a:xfrm>
          <a:ln/>
        </p:spPr>
      </p:sp>
      <p:sp>
        <p:nvSpPr>
          <p:cNvPr id="267268" name="Rectangle 3">
            <a:extLst>
              <a:ext uri="{FF2B5EF4-FFF2-40B4-BE49-F238E27FC236}">
                <a16:creationId xmlns:a16="http://schemas.microsoft.com/office/drawing/2014/main" id="{DF08159F-D4ED-CA9B-6840-441F0F53AEBE}"/>
              </a:ext>
            </a:extLst>
          </p:cNvPr>
          <p:cNvSpPr>
            <a:spLocks noGrp="1" noChangeArrowheads="1"/>
          </p:cNvSpPr>
          <p:nvPr>
            <p:ph type="body" idx="1"/>
          </p:nvPr>
        </p:nvSpPr>
        <p:spPr/>
        <p:txBody>
          <a:bodyPr/>
          <a:lstStyle/>
          <a:p>
            <a:r>
              <a:rPr lang="en-US" altLang="en-PK" b="1"/>
              <a:t>Assessing Values for Information Assets</a:t>
            </a:r>
          </a:p>
          <a:p>
            <a:r>
              <a:rPr lang="en-US" altLang="en-PK"/>
              <a:t>As each information asset is identified, categorized, and classified, a relative value must also be assigned to it. </a:t>
            </a:r>
          </a:p>
          <a:p>
            <a:r>
              <a:rPr lang="en-US" altLang="en-PK"/>
              <a:t>Relative values are comparative judgments made to ensure that the most valuable information assets are given the highest priority when managing risk.</a:t>
            </a:r>
          </a:p>
          <a:p>
            <a:r>
              <a:rPr lang="en-US" altLang="en-PK"/>
              <a:t>Which information asset is the most critical to the success of the organization? </a:t>
            </a:r>
          </a:p>
          <a:p>
            <a:r>
              <a:rPr lang="en-US" altLang="en-PK"/>
              <a:t>Which information asset generates the most revenue? </a:t>
            </a:r>
          </a:p>
          <a:p>
            <a:r>
              <a:rPr lang="en-US" altLang="en-PK"/>
              <a:t>Which information asset generates the highest profitability? </a:t>
            </a:r>
          </a:p>
          <a:p>
            <a:r>
              <a:rPr lang="en-US" altLang="en-PK"/>
              <a:t>Which information asset is the most expensive to replace? </a:t>
            </a:r>
          </a:p>
          <a:p>
            <a:r>
              <a:rPr lang="en-US" altLang="en-PK"/>
              <a:t>Which information asset is the most expensive to protect? </a:t>
            </a:r>
          </a:p>
          <a:p>
            <a:r>
              <a:rPr lang="en-US" altLang="en-PK"/>
              <a:t>Which information asset’s loss or compromise would be the most embarrassing or cause the greatest liability? </a:t>
            </a:r>
          </a:p>
          <a:p>
            <a:endParaRPr lang="en-US" altLang="en-PK"/>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63BADE-D8C0-D00A-C7BD-818339109FFA}"/>
              </a:ext>
            </a:extLst>
          </p:cNvPr>
          <p:cNvSpPr>
            <a:spLocks noGrp="1" noChangeArrowheads="1"/>
          </p:cNvSpPr>
          <p:nvPr>
            <p:ph type="sldNum" sz="quarter" idx="5"/>
          </p:nvPr>
        </p:nvSpPr>
        <p:spPr>
          <a:ln/>
        </p:spPr>
        <p:txBody>
          <a:bodyPr/>
          <a:lstStyle/>
          <a:p>
            <a:fld id="{CD836A65-DEC9-C146-8F16-503447C687EC}" type="slidenum">
              <a:rPr lang="en-US" altLang="en-PK"/>
              <a:pPr/>
              <a:t>35</a:t>
            </a:fld>
            <a:endParaRPr lang="en-US" altLang="en-PK"/>
          </a:p>
        </p:txBody>
      </p:sp>
      <p:sp>
        <p:nvSpPr>
          <p:cNvPr id="273410" name="Slide Image Placeholder 1">
            <a:extLst>
              <a:ext uri="{FF2B5EF4-FFF2-40B4-BE49-F238E27FC236}">
                <a16:creationId xmlns:a16="http://schemas.microsoft.com/office/drawing/2014/main" id="{A04B630D-3EEA-376A-1F7A-54F70BBFA24C}"/>
              </a:ext>
            </a:extLst>
          </p:cNvPr>
          <p:cNvSpPr>
            <a:spLocks noGrp="1" noRot="1" noChangeAspect="1" noTextEdit="1"/>
          </p:cNvSpPr>
          <p:nvPr>
            <p:ph type="sldImg"/>
          </p:nvPr>
        </p:nvSpPr>
        <p:spPr>
          <a:xfrm>
            <a:off x="90488" y="744538"/>
            <a:ext cx="6616700" cy="3722687"/>
          </a:xfrm>
          <a:ln/>
        </p:spPr>
      </p:sp>
      <p:sp>
        <p:nvSpPr>
          <p:cNvPr id="273411" name="Notes Placeholder 2">
            <a:extLst>
              <a:ext uri="{FF2B5EF4-FFF2-40B4-BE49-F238E27FC236}">
                <a16:creationId xmlns:a16="http://schemas.microsoft.com/office/drawing/2014/main" id="{436A7E6C-3978-B105-FC4A-22C85190F747}"/>
              </a:ext>
            </a:extLst>
          </p:cNvPr>
          <p:cNvSpPr>
            <a:spLocks noGrp="1"/>
          </p:cNvSpPr>
          <p:nvPr>
            <p:ph type="body" idx="1"/>
          </p:nvPr>
        </p:nvSpPr>
        <p:spPr/>
        <p:txBody>
          <a:bodyPr/>
          <a:lstStyle/>
          <a:p>
            <a:endParaRPr lang="en-GB" altLang="en-PK"/>
          </a:p>
        </p:txBody>
      </p:sp>
      <p:sp>
        <p:nvSpPr>
          <p:cNvPr id="273412" name="Slide Number Placeholder 3">
            <a:extLst>
              <a:ext uri="{FF2B5EF4-FFF2-40B4-BE49-F238E27FC236}">
                <a16:creationId xmlns:a16="http://schemas.microsoft.com/office/drawing/2014/main" id="{C04CBD0B-9AC0-945B-AD0C-FC820248A834}"/>
              </a:ext>
            </a:extLst>
          </p:cNvPr>
          <p:cNvSpPr txBox="1">
            <a:spLocks noGrp="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624DA1F7-4476-8849-A0C2-2F4E4FB22A2B}" type="slidenum">
              <a:rPr lang="en-US" altLang="en-PK" sz="1200">
                <a:latin typeface="Times New Roman" panose="02020603050405020304" pitchFamily="18" charset="0"/>
              </a:rPr>
              <a:pPr algn="r" eaLnBrk="1" hangingPunct="1"/>
              <a:t>35</a:t>
            </a:fld>
            <a:endParaRPr lang="en-US" altLang="en-PK"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63BADE-D8C0-D00A-C7BD-818339109FFA}"/>
              </a:ext>
            </a:extLst>
          </p:cNvPr>
          <p:cNvSpPr>
            <a:spLocks noGrp="1" noChangeArrowheads="1"/>
          </p:cNvSpPr>
          <p:nvPr>
            <p:ph type="sldNum" sz="quarter" idx="5"/>
          </p:nvPr>
        </p:nvSpPr>
        <p:spPr>
          <a:ln/>
        </p:spPr>
        <p:txBody>
          <a:bodyPr/>
          <a:lstStyle/>
          <a:p>
            <a:fld id="{CD836A65-DEC9-C146-8F16-503447C687EC}" type="slidenum">
              <a:rPr lang="en-US" altLang="en-PK"/>
              <a:pPr/>
              <a:t>36</a:t>
            </a:fld>
            <a:endParaRPr lang="en-US" altLang="en-PK"/>
          </a:p>
        </p:txBody>
      </p:sp>
      <p:sp>
        <p:nvSpPr>
          <p:cNvPr id="273410" name="Slide Image Placeholder 1">
            <a:extLst>
              <a:ext uri="{FF2B5EF4-FFF2-40B4-BE49-F238E27FC236}">
                <a16:creationId xmlns:a16="http://schemas.microsoft.com/office/drawing/2014/main" id="{A04B630D-3EEA-376A-1F7A-54F70BBFA24C}"/>
              </a:ext>
            </a:extLst>
          </p:cNvPr>
          <p:cNvSpPr>
            <a:spLocks noGrp="1" noRot="1" noChangeAspect="1" noTextEdit="1"/>
          </p:cNvSpPr>
          <p:nvPr>
            <p:ph type="sldImg"/>
          </p:nvPr>
        </p:nvSpPr>
        <p:spPr>
          <a:xfrm>
            <a:off x="90488" y="744538"/>
            <a:ext cx="6616700" cy="3722687"/>
          </a:xfrm>
          <a:ln/>
        </p:spPr>
      </p:sp>
      <p:sp>
        <p:nvSpPr>
          <p:cNvPr id="273411" name="Notes Placeholder 2">
            <a:extLst>
              <a:ext uri="{FF2B5EF4-FFF2-40B4-BE49-F238E27FC236}">
                <a16:creationId xmlns:a16="http://schemas.microsoft.com/office/drawing/2014/main" id="{436A7E6C-3978-B105-FC4A-22C85190F747}"/>
              </a:ext>
            </a:extLst>
          </p:cNvPr>
          <p:cNvSpPr>
            <a:spLocks noGrp="1"/>
          </p:cNvSpPr>
          <p:nvPr>
            <p:ph type="body" idx="1"/>
          </p:nvPr>
        </p:nvSpPr>
        <p:spPr/>
        <p:txBody>
          <a:bodyPr/>
          <a:lstStyle/>
          <a:p>
            <a:r>
              <a:rPr lang="en-GB" altLang="en-PK" dirty="0"/>
              <a:t>Calculation:</a:t>
            </a:r>
          </a:p>
          <a:p>
            <a:endParaRPr lang="en-GB" altLang="en-PK" dirty="0"/>
          </a:p>
          <a:p>
            <a:r>
              <a:rPr lang="en-GB" altLang="en-PK" dirty="0"/>
              <a:t>0.8 * 30 + 0.9 * 40 + 0.5 * 30 = 75 </a:t>
            </a:r>
          </a:p>
        </p:txBody>
      </p:sp>
      <p:sp>
        <p:nvSpPr>
          <p:cNvPr id="273412" name="Slide Number Placeholder 3">
            <a:extLst>
              <a:ext uri="{FF2B5EF4-FFF2-40B4-BE49-F238E27FC236}">
                <a16:creationId xmlns:a16="http://schemas.microsoft.com/office/drawing/2014/main" id="{C04CBD0B-9AC0-945B-AD0C-FC820248A834}"/>
              </a:ext>
            </a:extLst>
          </p:cNvPr>
          <p:cNvSpPr txBox="1">
            <a:spLocks noGrp="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624DA1F7-4476-8849-A0C2-2F4E4FB22A2B}" type="slidenum">
              <a:rPr lang="en-US" altLang="en-PK" sz="1200">
                <a:latin typeface="Times New Roman" panose="02020603050405020304" pitchFamily="18" charset="0"/>
              </a:rPr>
              <a:pPr algn="r" eaLnBrk="1" hangingPunct="1"/>
              <a:t>36</a:t>
            </a:fld>
            <a:endParaRPr lang="en-US" altLang="en-PK" sz="1200">
              <a:latin typeface="Times New Roman" panose="02020603050405020304" pitchFamily="18" charset="0"/>
            </a:endParaRPr>
          </a:p>
        </p:txBody>
      </p:sp>
    </p:spTree>
    <p:extLst>
      <p:ext uri="{BB962C8B-B14F-4D97-AF65-F5344CB8AC3E}">
        <p14:creationId xmlns:p14="http://schemas.microsoft.com/office/powerpoint/2010/main" val="842460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FCF482-8ED8-EFD7-6E97-67B56E1B587B}"/>
              </a:ext>
            </a:extLst>
          </p:cNvPr>
          <p:cNvSpPr>
            <a:spLocks noGrp="1" noChangeArrowheads="1"/>
          </p:cNvSpPr>
          <p:nvPr>
            <p:ph type="sldNum" sz="quarter" idx="5"/>
          </p:nvPr>
        </p:nvSpPr>
        <p:spPr>
          <a:ln/>
        </p:spPr>
        <p:txBody>
          <a:bodyPr/>
          <a:lstStyle/>
          <a:p>
            <a:fld id="{7E5C3EB1-6B2E-FA4A-9CB3-10AB5C4F7833}" type="slidenum">
              <a:rPr lang="en-US" altLang="en-PK"/>
              <a:pPr/>
              <a:t>37</a:t>
            </a:fld>
            <a:endParaRPr lang="en-US" altLang="en-PK"/>
          </a:p>
        </p:txBody>
      </p:sp>
      <p:sp>
        <p:nvSpPr>
          <p:cNvPr id="288770" name="Slide Image Placeholder 1">
            <a:extLst>
              <a:ext uri="{FF2B5EF4-FFF2-40B4-BE49-F238E27FC236}">
                <a16:creationId xmlns:a16="http://schemas.microsoft.com/office/drawing/2014/main" id="{316A4114-4812-368A-DBC4-627D4CB1C94D}"/>
              </a:ext>
            </a:extLst>
          </p:cNvPr>
          <p:cNvSpPr>
            <a:spLocks noGrp="1" noRot="1" noChangeAspect="1" noTextEdit="1"/>
          </p:cNvSpPr>
          <p:nvPr>
            <p:ph type="sldImg"/>
          </p:nvPr>
        </p:nvSpPr>
        <p:spPr>
          <a:xfrm>
            <a:off x="90488" y="744538"/>
            <a:ext cx="6616700" cy="3722687"/>
          </a:xfrm>
          <a:ln/>
        </p:spPr>
      </p:sp>
      <p:sp>
        <p:nvSpPr>
          <p:cNvPr id="288771" name="Notes Placeholder 2">
            <a:extLst>
              <a:ext uri="{FF2B5EF4-FFF2-40B4-BE49-F238E27FC236}">
                <a16:creationId xmlns:a16="http://schemas.microsoft.com/office/drawing/2014/main" id="{F14E363E-028A-F89E-C1B1-6EB47C122929}"/>
              </a:ext>
            </a:extLst>
          </p:cNvPr>
          <p:cNvSpPr>
            <a:spLocks noGrp="1"/>
          </p:cNvSpPr>
          <p:nvPr>
            <p:ph type="body" idx="1"/>
          </p:nvPr>
        </p:nvSpPr>
        <p:spPr/>
        <p:txBody>
          <a:bodyPr/>
          <a:lstStyle/>
          <a:p>
            <a:pPr algn="l"/>
            <a:r>
              <a:rPr lang="en-GB" altLang="en-PK" dirty="0" err="1"/>
              <a:t>Trespas</a:t>
            </a:r>
            <a:r>
              <a:rPr lang="en-GB" altLang="en-PK" dirty="0"/>
              <a:t>…</a:t>
            </a:r>
            <a:r>
              <a:rPr lang="en-GB" b="0" i="0" dirty="0">
                <a:solidFill>
                  <a:srgbClr val="BDC1C6"/>
                </a:solidFill>
                <a:effectLst/>
                <a:latin typeface="arial" panose="020B0604020202020204" pitchFamily="34" charset="0"/>
              </a:rPr>
              <a:t>enter someone's land or property without permission.</a:t>
            </a:r>
          </a:p>
          <a:p>
            <a:pPr algn="l"/>
            <a:br>
              <a:rPr lang="en-GB" b="0" i="0" dirty="0">
                <a:solidFill>
                  <a:srgbClr val="BDC1C6"/>
                </a:solidFill>
                <a:effectLst/>
                <a:latin typeface="arial" panose="020B0604020202020204" pitchFamily="34" charset="0"/>
              </a:rPr>
            </a:br>
            <a:r>
              <a:rPr lang="en-GB" b="0" i="0" dirty="0">
                <a:solidFill>
                  <a:srgbClr val="BDC1C6"/>
                </a:solidFill>
                <a:effectLst/>
                <a:latin typeface="arial" panose="020B0604020202020204" pitchFamily="34" charset="0"/>
              </a:rPr>
              <a:t>vandalism…action involving </a:t>
            </a:r>
            <a:r>
              <a:rPr lang="en-GB" b="0" i="0" u="sng" dirty="0">
                <a:solidFill>
                  <a:srgbClr val="BDC1C6"/>
                </a:solidFill>
                <a:effectLst/>
                <a:latin typeface="arial" panose="020B0604020202020204" pitchFamily="34" charset="0"/>
              </a:rPr>
              <a:t>deliberate</a:t>
            </a:r>
            <a:r>
              <a:rPr lang="en-GB" b="0" i="0" dirty="0">
                <a:solidFill>
                  <a:srgbClr val="BDC1C6"/>
                </a:solidFill>
                <a:effectLst/>
                <a:latin typeface="arial" panose="020B0604020202020204" pitchFamily="34" charset="0"/>
              </a:rPr>
              <a:t> destruction of or damage to public or private property.</a:t>
            </a:r>
          </a:p>
          <a:p>
            <a:pPr algn="l"/>
            <a:endParaRPr lang="en-GB" b="0" i="0" dirty="0">
              <a:solidFill>
                <a:srgbClr val="BDC1C6"/>
              </a:solidFill>
              <a:effectLst/>
              <a:latin typeface="arial" panose="020B0604020202020204" pitchFamily="34" charset="0"/>
            </a:endParaRPr>
          </a:p>
          <a:p>
            <a:pPr algn="l"/>
            <a:r>
              <a:rPr lang="en-GB" b="0" i="0" dirty="0" err="1">
                <a:solidFill>
                  <a:srgbClr val="BDC1C6"/>
                </a:solidFill>
                <a:effectLst/>
                <a:latin typeface="arial" panose="020B0604020202020204" pitchFamily="34" charset="0"/>
              </a:rPr>
              <a:t>Infringment</a:t>
            </a:r>
            <a:r>
              <a:rPr lang="en-GB" b="0" i="0" dirty="0">
                <a:solidFill>
                  <a:srgbClr val="BDC1C6"/>
                </a:solidFill>
                <a:effectLst/>
                <a:latin typeface="arial" panose="020B0604020202020204" pitchFamily="34" charset="0"/>
              </a:rPr>
              <a:t>…the action of breaking the terms of a law, agreement, etc.; violation.</a:t>
            </a:r>
          </a:p>
          <a:p>
            <a:pPr algn="l"/>
            <a:br>
              <a:rPr lang="en-GB" b="0" i="0" dirty="0">
                <a:solidFill>
                  <a:srgbClr val="BDC1C6"/>
                </a:solidFill>
                <a:effectLst/>
                <a:latin typeface="arial" panose="020B0604020202020204" pitchFamily="34" charset="0"/>
              </a:rPr>
            </a:br>
            <a:endParaRPr lang="en-GB" b="0" i="0" dirty="0">
              <a:solidFill>
                <a:srgbClr val="BDC1C6"/>
              </a:solidFill>
              <a:effectLst/>
              <a:latin typeface="arial" panose="020B0604020202020204" pitchFamily="34" charset="0"/>
            </a:endParaRPr>
          </a:p>
          <a:p>
            <a:pPr algn="l"/>
            <a:endParaRPr lang="en-GB" b="0" i="0" dirty="0">
              <a:solidFill>
                <a:srgbClr val="BDC1C6"/>
              </a:solidFill>
              <a:effectLst/>
              <a:latin typeface="arial" panose="020B0604020202020204" pitchFamily="34" charset="0"/>
            </a:endParaRPr>
          </a:p>
          <a:p>
            <a:pPr algn="l"/>
            <a:br>
              <a:rPr lang="en-GB" b="0" i="0" dirty="0">
                <a:solidFill>
                  <a:srgbClr val="BDC1C6"/>
                </a:solidFill>
                <a:effectLst/>
                <a:latin typeface="arial" panose="020B0604020202020204" pitchFamily="34" charset="0"/>
              </a:rPr>
            </a:br>
            <a:endParaRPr lang="en-GB" b="0" i="0" dirty="0">
              <a:solidFill>
                <a:srgbClr val="BDC1C6"/>
              </a:solidFill>
              <a:effectLst/>
              <a:latin typeface="arial" panose="020B0604020202020204" pitchFamily="34" charset="0"/>
            </a:endParaRPr>
          </a:p>
          <a:p>
            <a:pPr algn="l"/>
            <a:endParaRPr lang="en-GB" b="0" i="0" dirty="0">
              <a:solidFill>
                <a:srgbClr val="BDC1C6"/>
              </a:solidFill>
              <a:effectLst/>
              <a:latin typeface="arial" panose="020B0604020202020204" pitchFamily="34" charset="0"/>
            </a:endParaRPr>
          </a:p>
          <a:p>
            <a:endParaRPr lang="en-GB" altLang="en-PK" dirty="0"/>
          </a:p>
          <a:p>
            <a:endParaRPr lang="en-GB" altLang="en-PK" dirty="0"/>
          </a:p>
        </p:txBody>
      </p:sp>
      <p:sp>
        <p:nvSpPr>
          <p:cNvPr id="288772" name="Slide Number Placeholder 3">
            <a:extLst>
              <a:ext uri="{FF2B5EF4-FFF2-40B4-BE49-F238E27FC236}">
                <a16:creationId xmlns:a16="http://schemas.microsoft.com/office/drawing/2014/main" id="{E56C7AC5-BB80-DAE3-AE09-93C27129F706}"/>
              </a:ext>
            </a:extLst>
          </p:cNvPr>
          <p:cNvSpPr txBox="1">
            <a:spLocks noGrp="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A083278B-0BFF-624E-9B2E-BCFD09F2EDF3}" type="slidenum">
              <a:rPr lang="en-US" altLang="en-PK" sz="1200">
                <a:latin typeface="Times New Roman" panose="02020603050405020304" pitchFamily="18" charset="0"/>
              </a:rPr>
              <a:pPr algn="r" eaLnBrk="1" hangingPunct="1"/>
              <a:t>37</a:t>
            </a:fld>
            <a:endParaRPr lang="en-US" altLang="en-PK"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F90AA3-F1D4-6B3E-7B0D-FAE1CF18DD58}"/>
              </a:ext>
            </a:extLst>
          </p:cNvPr>
          <p:cNvSpPr>
            <a:spLocks noGrp="1" noChangeArrowheads="1"/>
          </p:cNvSpPr>
          <p:nvPr>
            <p:ph type="sldNum" sz="quarter" idx="5"/>
          </p:nvPr>
        </p:nvSpPr>
        <p:spPr>
          <a:ln/>
        </p:spPr>
        <p:txBody>
          <a:bodyPr/>
          <a:lstStyle/>
          <a:p>
            <a:fld id="{A4780454-6699-6F45-A1A3-08360D5D8566}" type="slidenum">
              <a:rPr lang="en-US" altLang="en-PK"/>
              <a:pPr/>
              <a:t>38</a:t>
            </a:fld>
            <a:endParaRPr lang="en-US" altLang="en-PK"/>
          </a:p>
        </p:txBody>
      </p:sp>
      <p:sp>
        <p:nvSpPr>
          <p:cNvPr id="294914" name="Rectangle 7">
            <a:extLst>
              <a:ext uri="{FF2B5EF4-FFF2-40B4-BE49-F238E27FC236}">
                <a16:creationId xmlns:a16="http://schemas.microsoft.com/office/drawing/2014/main" id="{E197B3DB-63C8-0E97-9692-35F21A83F854}"/>
              </a:ext>
            </a:extLst>
          </p:cNvPr>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B3C4FACE-6847-7E47-B0B0-0D0AF35DCB8D}" type="slidenum">
              <a:rPr lang="en-US" altLang="en-PK" sz="1200">
                <a:latin typeface="Times New Roman" panose="02020603050405020304" pitchFamily="18" charset="0"/>
              </a:rPr>
              <a:pPr algn="r" eaLnBrk="1" hangingPunct="1"/>
              <a:t>38</a:t>
            </a:fld>
            <a:endParaRPr lang="en-US" altLang="en-PK" sz="1200">
              <a:latin typeface="Times New Roman" panose="02020603050405020304" pitchFamily="18" charset="0"/>
            </a:endParaRPr>
          </a:p>
        </p:txBody>
      </p:sp>
      <p:sp>
        <p:nvSpPr>
          <p:cNvPr id="294915" name="Rectangle 2">
            <a:extLst>
              <a:ext uri="{FF2B5EF4-FFF2-40B4-BE49-F238E27FC236}">
                <a16:creationId xmlns:a16="http://schemas.microsoft.com/office/drawing/2014/main" id="{D3FEE5DD-BAC1-C08A-5E07-8072848A8AC2}"/>
              </a:ext>
            </a:extLst>
          </p:cNvPr>
          <p:cNvSpPr>
            <a:spLocks noGrp="1" noRot="1" noChangeAspect="1" noChangeArrowheads="1" noTextEdit="1"/>
          </p:cNvSpPr>
          <p:nvPr>
            <p:ph type="sldImg"/>
          </p:nvPr>
        </p:nvSpPr>
        <p:spPr>
          <a:xfrm>
            <a:off x="90488" y="744538"/>
            <a:ext cx="6616700" cy="3722687"/>
          </a:xfrm>
          <a:ln/>
        </p:spPr>
      </p:sp>
      <p:sp>
        <p:nvSpPr>
          <p:cNvPr id="294916" name="Rectangle 3">
            <a:extLst>
              <a:ext uri="{FF2B5EF4-FFF2-40B4-BE49-F238E27FC236}">
                <a16:creationId xmlns:a16="http://schemas.microsoft.com/office/drawing/2014/main" id="{DFB9111C-5477-2589-63EA-47F10BCAA231}"/>
              </a:ext>
            </a:extLst>
          </p:cNvPr>
          <p:cNvSpPr>
            <a:spLocks noGrp="1" noChangeArrowheads="1"/>
          </p:cNvSpPr>
          <p:nvPr>
            <p:ph type="body" idx="1"/>
          </p:nvPr>
        </p:nvSpPr>
        <p:spPr/>
        <p:txBody>
          <a:bodyPr/>
          <a:lstStyle/>
          <a:p>
            <a:r>
              <a:rPr lang="en-US" altLang="en-PK" b="1"/>
              <a:t>Vulnerability Assessment</a:t>
            </a:r>
          </a:p>
          <a:p>
            <a:r>
              <a:rPr lang="en-US" altLang="en-PK"/>
              <a:t>Once you have identified the information assets of the organization and documented some threat assessment criteria, you can begin to review every information asset for each threat. </a:t>
            </a:r>
          </a:p>
          <a:p>
            <a:r>
              <a:rPr lang="en-US" altLang="en-PK"/>
              <a:t>This review leads to the creation of a list of vulnerabilities that remain potential risks to the organization. </a:t>
            </a:r>
          </a:p>
          <a:p>
            <a:r>
              <a:rPr lang="en-US" altLang="en-PK"/>
              <a:t>Vulnerabilities are specific avenues that threat agents can exploit to attack an information asset. </a:t>
            </a:r>
          </a:p>
          <a:p>
            <a:r>
              <a:rPr lang="en-US" altLang="en-PK"/>
              <a:t>At the end of the risk identification process, a list of assets and their vulnerabilities has been developed. </a:t>
            </a:r>
          </a:p>
          <a:p>
            <a:r>
              <a:rPr lang="en-US" altLang="en-PK"/>
              <a:t>This list serves as the starting point for the next step in the risk management process—risk assessment.</a:t>
            </a:r>
          </a:p>
          <a:p>
            <a:endParaRPr lang="en-US" altLang="en-PK"/>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2E0BE3-1421-ADF2-819C-8002EE8BA27C}"/>
              </a:ext>
            </a:extLst>
          </p:cNvPr>
          <p:cNvSpPr>
            <a:spLocks noGrp="1" noChangeArrowheads="1"/>
          </p:cNvSpPr>
          <p:nvPr>
            <p:ph type="sldNum" sz="quarter" idx="5"/>
          </p:nvPr>
        </p:nvSpPr>
        <p:spPr>
          <a:ln/>
        </p:spPr>
        <p:txBody>
          <a:bodyPr/>
          <a:lstStyle/>
          <a:p>
            <a:fld id="{1BF2C3E1-650C-D948-9BF4-271EB30DDEE7}" type="slidenum">
              <a:rPr lang="en-US" altLang="en-PK"/>
              <a:pPr/>
              <a:t>39</a:t>
            </a:fld>
            <a:endParaRPr lang="en-US" altLang="en-PK"/>
          </a:p>
        </p:txBody>
      </p:sp>
      <p:sp>
        <p:nvSpPr>
          <p:cNvPr id="305154" name="Rectangle 7">
            <a:extLst>
              <a:ext uri="{FF2B5EF4-FFF2-40B4-BE49-F238E27FC236}">
                <a16:creationId xmlns:a16="http://schemas.microsoft.com/office/drawing/2014/main" id="{E9580E94-6FC9-BAEA-4F8A-BA5735BB30DA}"/>
              </a:ext>
            </a:extLst>
          </p:cNvPr>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227D8E53-3AC3-AE48-8241-CE933CC04ED1}" type="slidenum">
              <a:rPr lang="en-US" altLang="en-PK" sz="1200">
                <a:latin typeface="Times New Roman" panose="02020603050405020304" pitchFamily="18" charset="0"/>
              </a:rPr>
              <a:pPr algn="r" eaLnBrk="1" hangingPunct="1"/>
              <a:t>39</a:t>
            </a:fld>
            <a:endParaRPr lang="en-US" altLang="en-PK" sz="1200">
              <a:latin typeface="Times New Roman" panose="02020603050405020304" pitchFamily="18" charset="0"/>
            </a:endParaRPr>
          </a:p>
        </p:txBody>
      </p:sp>
      <p:sp>
        <p:nvSpPr>
          <p:cNvPr id="305155" name="Rectangle 2">
            <a:extLst>
              <a:ext uri="{FF2B5EF4-FFF2-40B4-BE49-F238E27FC236}">
                <a16:creationId xmlns:a16="http://schemas.microsoft.com/office/drawing/2014/main" id="{A7095B2B-99E9-FD27-5AFC-81E465EF4FD1}"/>
              </a:ext>
            </a:extLst>
          </p:cNvPr>
          <p:cNvSpPr>
            <a:spLocks noGrp="1" noRot="1" noChangeAspect="1" noChangeArrowheads="1" noTextEdit="1"/>
          </p:cNvSpPr>
          <p:nvPr>
            <p:ph type="sldImg"/>
          </p:nvPr>
        </p:nvSpPr>
        <p:spPr>
          <a:xfrm>
            <a:off x="90488" y="744538"/>
            <a:ext cx="6616700" cy="3722687"/>
          </a:xfrm>
          <a:ln/>
        </p:spPr>
      </p:sp>
      <p:sp>
        <p:nvSpPr>
          <p:cNvPr id="305156" name="Rectangle 3">
            <a:extLst>
              <a:ext uri="{FF2B5EF4-FFF2-40B4-BE49-F238E27FC236}">
                <a16:creationId xmlns:a16="http://schemas.microsoft.com/office/drawing/2014/main" id="{C642B5C1-B11C-19B1-CC84-7222B2A21C9B}"/>
              </a:ext>
            </a:extLst>
          </p:cNvPr>
          <p:cNvSpPr>
            <a:spLocks noGrp="1" noChangeArrowheads="1"/>
          </p:cNvSpPr>
          <p:nvPr>
            <p:ph type="body" idx="1"/>
          </p:nvPr>
        </p:nvSpPr>
        <p:spPr/>
        <p:txBody>
          <a:bodyPr/>
          <a:lstStyle/>
          <a:p>
            <a:r>
              <a:rPr lang="en-US" altLang="en-PK" b="1" dirty="0"/>
              <a:t>Risk Identification Estimate Factors</a:t>
            </a:r>
          </a:p>
          <a:p>
            <a:r>
              <a:rPr lang="en-US" altLang="en-PK" dirty="0"/>
              <a:t>Risk is</a:t>
            </a:r>
          </a:p>
          <a:p>
            <a:r>
              <a:rPr lang="en-US" altLang="en-PK" dirty="0"/>
              <a:t>The likelihood of the occurrence of a vulnerability</a:t>
            </a:r>
          </a:p>
          <a:p>
            <a:r>
              <a:rPr lang="en-US" altLang="en-PK" dirty="0"/>
              <a:t>Multiplied by</a:t>
            </a:r>
          </a:p>
          <a:p>
            <a:r>
              <a:rPr lang="en-US" altLang="en-PK" dirty="0"/>
              <a:t>The value of the information asset</a:t>
            </a:r>
          </a:p>
          <a:p>
            <a:r>
              <a:rPr lang="en-US" altLang="en-PK" dirty="0"/>
              <a:t>Minus</a:t>
            </a:r>
          </a:p>
          <a:p>
            <a:r>
              <a:rPr lang="en-US" altLang="en-PK" dirty="0"/>
              <a:t>The percentage of risk mitigated by current controls</a:t>
            </a:r>
          </a:p>
          <a:p>
            <a:r>
              <a:rPr lang="en-US" altLang="en-PK" dirty="0"/>
              <a:t>Plus</a:t>
            </a:r>
          </a:p>
          <a:p>
            <a:r>
              <a:rPr lang="en-US" altLang="en-PK" dirty="0"/>
              <a:t>The uncertainty of current knowledge of the vulnerability</a:t>
            </a:r>
          </a:p>
          <a:p>
            <a:endParaRPr lang="en-US" altLang="en-PK"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A00526-3ECD-4A35-8F99-261C5F7DBCBE}"/>
              </a:ext>
            </a:extLst>
          </p:cNvPr>
          <p:cNvSpPr>
            <a:spLocks noGrp="1" noChangeArrowheads="1"/>
          </p:cNvSpPr>
          <p:nvPr>
            <p:ph type="sldNum" sz="quarter" idx="5"/>
          </p:nvPr>
        </p:nvSpPr>
        <p:spPr>
          <a:ln/>
        </p:spPr>
        <p:txBody>
          <a:bodyPr/>
          <a:lstStyle/>
          <a:p>
            <a:fld id="{EAE12083-CB8B-4B43-A265-93873DD7F0B1}" type="slidenum">
              <a:rPr lang="en-US" altLang="en-PK"/>
              <a:pPr/>
              <a:t>40</a:t>
            </a:fld>
            <a:endParaRPr lang="en-US" altLang="en-PK"/>
          </a:p>
        </p:txBody>
      </p:sp>
      <p:sp>
        <p:nvSpPr>
          <p:cNvPr id="320514" name="Rectangle 7">
            <a:extLst>
              <a:ext uri="{FF2B5EF4-FFF2-40B4-BE49-F238E27FC236}">
                <a16:creationId xmlns:a16="http://schemas.microsoft.com/office/drawing/2014/main" id="{15351530-A247-133E-C3EF-55CF67E5D6F1}"/>
              </a:ext>
            </a:extLst>
          </p:cNvPr>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60C6D539-2D41-EF47-A0AD-C22FC424B41A}" type="slidenum">
              <a:rPr lang="en-US" altLang="en-PK" sz="1200">
                <a:latin typeface="Times New Roman" panose="02020603050405020304" pitchFamily="18" charset="0"/>
              </a:rPr>
              <a:pPr algn="r" eaLnBrk="1" hangingPunct="1"/>
              <a:t>40</a:t>
            </a:fld>
            <a:endParaRPr lang="en-US" altLang="en-PK" sz="1200">
              <a:latin typeface="Times New Roman" panose="02020603050405020304" pitchFamily="18" charset="0"/>
            </a:endParaRPr>
          </a:p>
        </p:txBody>
      </p:sp>
      <p:sp>
        <p:nvSpPr>
          <p:cNvPr id="320515" name="Rectangle 2">
            <a:extLst>
              <a:ext uri="{FF2B5EF4-FFF2-40B4-BE49-F238E27FC236}">
                <a16:creationId xmlns:a16="http://schemas.microsoft.com/office/drawing/2014/main" id="{0D73C1F2-A2B0-32FC-0C4F-F27D964F166F}"/>
              </a:ext>
            </a:extLst>
          </p:cNvPr>
          <p:cNvSpPr>
            <a:spLocks noGrp="1" noRot="1" noChangeAspect="1" noChangeArrowheads="1" noTextEdit="1"/>
          </p:cNvSpPr>
          <p:nvPr>
            <p:ph type="sldImg"/>
          </p:nvPr>
        </p:nvSpPr>
        <p:spPr>
          <a:xfrm>
            <a:off x="90488" y="744538"/>
            <a:ext cx="6616700" cy="3722687"/>
          </a:xfrm>
          <a:ln/>
        </p:spPr>
      </p:sp>
      <p:sp>
        <p:nvSpPr>
          <p:cNvPr id="320516" name="Rectangle 3">
            <a:extLst>
              <a:ext uri="{FF2B5EF4-FFF2-40B4-BE49-F238E27FC236}">
                <a16:creationId xmlns:a16="http://schemas.microsoft.com/office/drawing/2014/main" id="{2E074F50-4A96-9C9E-4EA0-0BE5DE5FC5F3}"/>
              </a:ext>
            </a:extLst>
          </p:cNvPr>
          <p:cNvSpPr>
            <a:spLocks noGrp="1" noChangeArrowheads="1"/>
          </p:cNvSpPr>
          <p:nvPr>
            <p:ph type="body" idx="1"/>
          </p:nvPr>
        </p:nvSpPr>
        <p:spPr/>
        <p:txBody>
          <a:bodyPr/>
          <a:lstStyle/>
          <a:p>
            <a:r>
              <a:rPr lang="en-US" altLang="en-PK" b="1"/>
              <a:t>Access Controls</a:t>
            </a:r>
          </a:p>
          <a:p>
            <a:r>
              <a:rPr lang="en-US" altLang="en-PK"/>
              <a:t>Access controls specifically address admission of a user into a trusted area of the organization. </a:t>
            </a:r>
          </a:p>
          <a:p>
            <a:r>
              <a:rPr lang="en-US" altLang="en-PK"/>
              <a:t>These areas can include information systems, physically restricted areas such as computer rooms, and even the organization in its entirety. </a:t>
            </a:r>
          </a:p>
          <a:p>
            <a:r>
              <a:rPr lang="en-US" altLang="en-PK"/>
              <a:t>Access controls usually consist of a combination of policies, programs, and technologies.</a:t>
            </a:r>
          </a:p>
          <a:p>
            <a:endParaRPr lang="en-US" altLang="en-PK"/>
          </a:p>
          <a:p>
            <a:endParaRPr lang="en-US" altLang="en-PK"/>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59623F-E44B-83FB-0081-B3F0CDF8D094}"/>
              </a:ext>
            </a:extLst>
          </p:cNvPr>
          <p:cNvSpPr>
            <a:spLocks noGrp="1" noChangeArrowheads="1"/>
          </p:cNvSpPr>
          <p:nvPr>
            <p:ph type="sldNum" sz="quarter" idx="5"/>
          </p:nvPr>
        </p:nvSpPr>
        <p:spPr>
          <a:ln/>
        </p:spPr>
        <p:txBody>
          <a:bodyPr/>
          <a:lstStyle/>
          <a:p>
            <a:fld id="{C7D2CB4B-C026-1C4B-A057-88E88C394598}" type="slidenum">
              <a:rPr lang="en-US" altLang="en-PK"/>
              <a:pPr/>
              <a:t>41</a:t>
            </a:fld>
            <a:endParaRPr lang="en-US" altLang="en-PK"/>
          </a:p>
        </p:txBody>
      </p:sp>
      <p:sp>
        <p:nvSpPr>
          <p:cNvPr id="346114" name="Rectangle 7">
            <a:extLst>
              <a:ext uri="{FF2B5EF4-FFF2-40B4-BE49-F238E27FC236}">
                <a16:creationId xmlns:a16="http://schemas.microsoft.com/office/drawing/2014/main" id="{C1C18D8F-7CEA-0815-469A-F96D9E10B27D}"/>
              </a:ext>
            </a:extLst>
          </p:cNvPr>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94D028A1-A555-4347-B162-081F3A0A44A5}" type="slidenum">
              <a:rPr lang="en-US" altLang="en-PK" sz="1200">
                <a:latin typeface="Times New Roman" panose="02020603050405020304" pitchFamily="18" charset="0"/>
              </a:rPr>
              <a:pPr algn="r" eaLnBrk="1" hangingPunct="1"/>
              <a:t>41</a:t>
            </a:fld>
            <a:endParaRPr lang="en-US" altLang="en-PK" sz="1200">
              <a:latin typeface="Times New Roman" panose="02020603050405020304" pitchFamily="18" charset="0"/>
            </a:endParaRPr>
          </a:p>
        </p:txBody>
      </p:sp>
      <p:sp>
        <p:nvSpPr>
          <p:cNvPr id="346115" name="Rectangle 2">
            <a:extLst>
              <a:ext uri="{FF2B5EF4-FFF2-40B4-BE49-F238E27FC236}">
                <a16:creationId xmlns:a16="http://schemas.microsoft.com/office/drawing/2014/main" id="{DE009E3D-8897-A2A4-57FA-04D8E91AAFBE}"/>
              </a:ext>
            </a:extLst>
          </p:cNvPr>
          <p:cNvSpPr>
            <a:spLocks noGrp="1" noRot="1" noChangeAspect="1" noChangeArrowheads="1" noTextEdit="1"/>
          </p:cNvSpPr>
          <p:nvPr>
            <p:ph type="sldImg"/>
          </p:nvPr>
        </p:nvSpPr>
        <p:spPr>
          <a:xfrm>
            <a:off x="90488" y="744538"/>
            <a:ext cx="6616700" cy="3722687"/>
          </a:xfrm>
          <a:ln/>
        </p:spPr>
      </p:sp>
      <p:sp>
        <p:nvSpPr>
          <p:cNvPr id="346116" name="Rectangle 3">
            <a:extLst>
              <a:ext uri="{FF2B5EF4-FFF2-40B4-BE49-F238E27FC236}">
                <a16:creationId xmlns:a16="http://schemas.microsoft.com/office/drawing/2014/main" id="{9FDF28E4-D424-27D1-ADBA-A5A8C06E0BD9}"/>
              </a:ext>
            </a:extLst>
          </p:cNvPr>
          <p:cNvSpPr>
            <a:spLocks noGrp="1" noChangeArrowheads="1"/>
          </p:cNvSpPr>
          <p:nvPr>
            <p:ph type="body" idx="1"/>
          </p:nvPr>
        </p:nvSpPr>
        <p:spPr/>
        <p:txBody>
          <a:bodyPr/>
          <a:lstStyle/>
          <a:p>
            <a:r>
              <a:rPr lang="en-US" altLang="en-PK" b="1" dirty="0"/>
              <a:t>Risk Control Strategies</a:t>
            </a:r>
          </a:p>
          <a:p>
            <a:r>
              <a:rPr lang="en-US" altLang="en-PK" dirty="0"/>
              <a:t>An organization must choose one of four basic strategies to control risks : </a:t>
            </a:r>
          </a:p>
          <a:p>
            <a:r>
              <a:rPr lang="en-US" altLang="en-PK" dirty="0"/>
              <a:t>Avoidance: applying safeguards that eliminate or reduce the remaining uncontrolled risks for the vulnerability </a:t>
            </a:r>
          </a:p>
          <a:p>
            <a:r>
              <a:rPr lang="en-US" altLang="en-PK" dirty="0"/>
              <a:t>Transference: shifting the risk to other areas or to outside entities </a:t>
            </a:r>
          </a:p>
          <a:p>
            <a:r>
              <a:rPr lang="en-US" altLang="en-PK" dirty="0"/>
              <a:t>Mitigation: reducing the impact should the vulnerability be exploited</a:t>
            </a:r>
          </a:p>
          <a:p>
            <a:r>
              <a:rPr lang="en-US" altLang="en-PK" dirty="0"/>
              <a:t>Acceptance: understanding the consequences and accept the risk without control or mitigation</a:t>
            </a:r>
          </a:p>
          <a:p>
            <a:endParaRPr lang="en-US" altLang="en-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6</a:t>
            </a:fld>
            <a:endParaRPr lang="en-PK"/>
          </a:p>
        </p:txBody>
      </p:sp>
    </p:spTree>
    <p:extLst>
      <p:ext uri="{BB962C8B-B14F-4D97-AF65-F5344CB8AC3E}">
        <p14:creationId xmlns:p14="http://schemas.microsoft.com/office/powerpoint/2010/main" val="1555425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42</a:t>
            </a:fld>
            <a:endParaRPr lang="en-PK"/>
          </a:p>
        </p:txBody>
      </p:sp>
    </p:spTree>
    <p:extLst>
      <p:ext uri="{BB962C8B-B14F-4D97-AF65-F5344CB8AC3E}">
        <p14:creationId xmlns:p14="http://schemas.microsoft.com/office/powerpoint/2010/main" val="334321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7</a:t>
            </a:fld>
            <a:endParaRPr lang="en-PK"/>
          </a:p>
        </p:txBody>
      </p:sp>
    </p:spTree>
    <p:extLst>
      <p:ext uri="{BB962C8B-B14F-4D97-AF65-F5344CB8AC3E}">
        <p14:creationId xmlns:p14="http://schemas.microsoft.com/office/powerpoint/2010/main" val="264636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b="1" dirty="0">
                <a:latin typeface="Times New Roman" panose="02020603050405020304" pitchFamily="18" charset="0"/>
                <a:cs typeface="Times New Roman" panose="02020603050405020304" pitchFamily="18" charset="0"/>
              </a:rPr>
              <a:t>Policies are important reference documents</a:t>
            </a:r>
          </a:p>
          <a:p>
            <a:pPr lvl="0">
              <a:buFont typeface="Wingdings" pitchFamily="2" charset="2"/>
              <a:buChar char="§"/>
            </a:pPr>
            <a:endParaRPr lang="en-US" sz="1200" dirty="0">
              <a:solidFill>
                <a:schemeClr val="bg1"/>
              </a:solidFill>
              <a:latin typeface="Times New Roman" panose="02020603050405020304" pitchFamily="18" charset="0"/>
              <a:cs typeface="Times New Roman" panose="02020603050405020304" pitchFamily="18" charset="0"/>
            </a:endParaRPr>
          </a:p>
          <a:p>
            <a:pPr lvl="0">
              <a:buFont typeface="Wingdings" pitchFamily="2" charset="2"/>
              <a:buChar char="§"/>
            </a:pPr>
            <a:r>
              <a:rPr lang="en-US" sz="1200" dirty="0">
                <a:solidFill>
                  <a:schemeClr val="bg1"/>
                </a:solidFill>
                <a:latin typeface="Times New Roman" panose="02020603050405020304" pitchFamily="18" charset="0"/>
                <a:cs typeface="Times New Roman" panose="02020603050405020304" pitchFamily="18" charset="0"/>
              </a:rPr>
              <a:t>For internal audits</a:t>
            </a:r>
          </a:p>
          <a:p>
            <a:pPr lvl="0">
              <a:buFont typeface="Wingdings" pitchFamily="2" charset="2"/>
              <a:buChar char="§"/>
            </a:pPr>
            <a:r>
              <a:rPr lang="en-US" sz="1200" dirty="0">
                <a:solidFill>
                  <a:schemeClr val="bg1"/>
                </a:solidFill>
                <a:latin typeface="Times New Roman" panose="02020603050405020304" pitchFamily="18" charset="0"/>
                <a:cs typeface="Times New Roman" panose="02020603050405020304" pitchFamily="18" charset="0"/>
              </a:rPr>
              <a:t>For the resolution of legal disputes about management's due diligence</a:t>
            </a:r>
          </a:p>
          <a:p>
            <a:pPr lvl="0">
              <a:buFont typeface="Wingdings" pitchFamily="2" charset="2"/>
              <a:buChar char="§"/>
            </a:pPr>
            <a:r>
              <a:rPr lang="en-US" sz="1200" dirty="0">
                <a:solidFill>
                  <a:schemeClr val="bg1"/>
                </a:solidFill>
                <a:latin typeface="Times New Roman" panose="02020603050405020304" pitchFamily="18" charset="0"/>
                <a:cs typeface="Times New Roman" panose="02020603050405020304" pitchFamily="18" charset="0"/>
              </a:rPr>
              <a:t>Policy documents can act as a clear statement of management's intent</a:t>
            </a:r>
          </a:p>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8</a:t>
            </a:fld>
            <a:endParaRPr lang="en-PK"/>
          </a:p>
        </p:txBody>
      </p:sp>
    </p:spTree>
    <p:extLst>
      <p:ext uri="{BB962C8B-B14F-4D97-AF65-F5344CB8AC3E}">
        <p14:creationId xmlns:p14="http://schemas.microsoft.com/office/powerpoint/2010/main" val="179601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PK" sz="2400" dirty="0"/>
              <a:t>Bulls-eye model  </a:t>
            </a:r>
          </a:p>
          <a:p>
            <a:pPr lvl="1"/>
            <a:r>
              <a:rPr lang="en-US" altLang="en-PK" sz="2000" dirty="0"/>
              <a:t>Networks: threats first meet the organization’s network</a:t>
            </a:r>
          </a:p>
          <a:p>
            <a:pPr lvl="1"/>
            <a:r>
              <a:rPr lang="en-US" altLang="en-PK" sz="2000" dirty="0"/>
              <a:t>Systems: computers and manufacturing systems</a:t>
            </a:r>
          </a:p>
          <a:p>
            <a:pPr lvl="1"/>
            <a:r>
              <a:rPr lang="en-US" altLang="en-PK" sz="2000" dirty="0"/>
              <a:t>Applications: all applications systems</a:t>
            </a:r>
          </a:p>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9</a:t>
            </a:fld>
            <a:endParaRPr lang="en-PK"/>
          </a:p>
        </p:txBody>
      </p:sp>
    </p:spTree>
    <p:extLst>
      <p:ext uri="{BB962C8B-B14F-4D97-AF65-F5344CB8AC3E}">
        <p14:creationId xmlns:p14="http://schemas.microsoft.com/office/powerpoint/2010/main" val="300178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Enterprise information security program policy</a:t>
            </a:r>
          </a:p>
          <a:p>
            <a:pPr algn="l"/>
            <a:r>
              <a:rPr lang="en-GB" b="0" i="0" u="none" strike="noStrike" dirty="0">
                <a:solidFill>
                  <a:srgbClr val="202124"/>
                </a:solidFill>
                <a:effectLst/>
                <a:latin typeface="arial" panose="020B0604020202020204" pitchFamily="34" charset="0"/>
              </a:rPr>
              <a:t>An enterprise information security policy is a set of rules that people with access to the organization's data, assets, networks, and other IT resources must follow to minimize cyber risk exposure.</a:t>
            </a:r>
          </a:p>
          <a:p>
            <a:pPr marL="228600" lvl="1" indent="-228600" algn="l" defTabSz="1066800">
              <a:lnSpc>
                <a:spcPct val="90000"/>
              </a:lnSpc>
              <a:spcBef>
                <a:spcPct val="0"/>
              </a:spcBef>
              <a:spcAft>
                <a:spcPct val="15000"/>
              </a:spcAft>
              <a:buFont typeface="Wingdings" pitchFamily="2" charset="2"/>
              <a:buChar char="§"/>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Issue-specific information security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4D5156"/>
                </a:solidFill>
                <a:effectLst/>
                <a:latin typeface="arial" panose="020B0604020202020204" pitchFamily="34" charset="0"/>
              </a:rPr>
              <a:t>An issue-specific security policy </a:t>
            </a:r>
            <a:r>
              <a:rPr lang="en-GB" b="1" i="0" u="none" strike="noStrike" dirty="0">
                <a:solidFill>
                  <a:srgbClr val="5F6368"/>
                </a:solidFill>
                <a:effectLst/>
                <a:latin typeface="arial" panose="020B0604020202020204" pitchFamily="34" charset="0"/>
              </a:rPr>
              <a:t>addresses a specific area of technology within an organization, such as email, or use of the internet</a:t>
            </a:r>
            <a:r>
              <a:rPr lang="en-GB" b="0" i="0" u="none" strike="noStrike" dirty="0">
                <a:solidFill>
                  <a:srgbClr val="4D5156"/>
                </a:solidFill>
                <a:effectLst/>
                <a:latin typeface="arial" panose="020B0604020202020204" pitchFamily="34" charset="0"/>
              </a:rPr>
              <a:t>.</a:t>
            </a:r>
          </a:p>
          <a:p>
            <a:pPr marL="0" lvl="1" indent="0" algn="l" defTabSz="1066800">
              <a:lnSpc>
                <a:spcPct val="90000"/>
              </a:lnSpc>
              <a:spcBef>
                <a:spcPct val="0"/>
              </a:spcBef>
              <a:spcAft>
                <a:spcPct val="15000"/>
              </a:spcAft>
              <a:buFont typeface="Wingdings" pitchFamily="2" charset="2"/>
              <a:buNone/>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Systems-specific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202124"/>
                </a:solidFill>
                <a:effectLst/>
                <a:latin typeface="arial" panose="020B0604020202020204" pitchFamily="34" charset="0"/>
              </a:rPr>
              <a:t> A system-specific security policy is concerned with specific systems or types of system. It describes hardware and software approved for that system and how that system is to be protected.</a:t>
            </a:r>
            <a:endParaRPr lang="en-US" sz="1200" kern="1200" dirty="0">
              <a:solidFill>
                <a:schemeClr val="bg1"/>
              </a:solidFill>
              <a:latin typeface="Times New Roman" panose="02020603050405020304" pitchFamily="18"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10</a:t>
            </a:fld>
            <a:endParaRPr lang="en-PK"/>
          </a:p>
        </p:txBody>
      </p:sp>
    </p:spTree>
    <p:extLst>
      <p:ext uri="{BB962C8B-B14F-4D97-AF65-F5344CB8AC3E}">
        <p14:creationId xmlns:p14="http://schemas.microsoft.com/office/powerpoint/2010/main" val="167368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Enterprise information security program policy</a:t>
            </a:r>
          </a:p>
          <a:p>
            <a:pPr algn="l"/>
            <a:r>
              <a:rPr lang="en-GB" b="0" i="0" u="none" strike="noStrike" dirty="0">
                <a:solidFill>
                  <a:srgbClr val="202124"/>
                </a:solidFill>
                <a:effectLst/>
                <a:latin typeface="arial" panose="020B0604020202020204" pitchFamily="34" charset="0"/>
              </a:rPr>
              <a:t>An enterprise information security policy is a set of rules that people with access to the organization's data, assets, networks, and other IT resources must follow to minimize cyber risk exposure.</a:t>
            </a:r>
          </a:p>
          <a:p>
            <a:pPr marL="228600" lvl="1" indent="-228600" algn="l" defTabSz="1066800">
              <a:lnSpc>
                <a:spcPct val="90000"/>
              </a:lnSpc>
              <a:spcBef>
                <a:spcPct val="0"/>
              </a:spcBef>
              <a:spcAft>
                <a:spcPct val="15000"/>
              </a:spcAft>
              <a:buFont typeface="Wingdings" pitchFamily="2" charset="2"/>
              <a:buChar char="§"/>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Issue-specific information security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4D5156"/>
                </a:solidFill>
                <a:effectLst/>
                <a:latin typeface="arial" panose="020B0604020202020204" pitchFamily="34" charset="0"/>
              </a:rPr>
              <a:t>An issue-specific security policy </a:t>
            </a:r>
            <a:r>
              <a:rPr lang="en-GB" b="1" i="0" u="none" strike="noStrike" dirty="0">
                <a:solidFill>
                  <a:srgbClr val="5F6368"/>
                </a:solidFill>
                <a:effectLst/>
                <a:latin typeface="arial" panose="020B0604020202020204" pitchFamily="34" charset="0"/>
              </a:rPr>
              <a:t>addresses a specific area of technology within an organization, such as email, or use of the internet</a:t>
            </a:r>
            <a:r>
              <a:rPr lang="en-GB" b="0" i="0" u="none" strike="noStrike" dirty="0">
                <a:solidFill>
                  <a:srgbClr val="4D5156"/>
                </a:solidFill>
                <a:effectLst/>
                <a:latin typeface="arial" panose="020B0604020202020204" pitchFamily="34" charset="0"/>
              </a:rPr>
              <a:t>.</a:t>
            </a:r>
          </a:p>
          <a:p>
            <a:pPr marL="0" lvl="1" indent="0" algn="l" defTabSz="1066800">
              <a:lnSpc>
                <a:spcPct val="90000"/>
              </a:lnSpc>
              <a:spcBef>
                <a:spcPct val="0"/>
              </a:spcBef>
              <a:spcAft>
                <a:spcPct val="15000"/>
              </a:spcAft>
              <a:buFont typeface="Wingdings" pitchFamily="2" charset="2"/>
              <a:buNone/>
            </a:pPr>
            <a:endParaRPr lang="en-US" sz="12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Wingdings" pitchFamily="2" charset="2"/>
              <a:buChar char="§"/>
            </a:pPr>
            <a:r>
              <a:rPr lang="en-US" sz="1200" kern="1200" dirty="0">
                <a:solidFill>
                  <a:schemeClr val="bg1"/>
                </a:solidFill>
                <a:latin typeface="Times New Roman" panose="02020603050405020304" pitchFamily="18" charset="0"/>
                <a:cs typeface="Times New Roman" panose="02020603050405020304" pitchFamily="18" charset="0"/>
              </a:rPr>
              <a:t>Systems-specific policies</a:t>
            </a:r>
          </a:p>
          <a:p>
            <a:pPr marL="0" lvl="1" indent="0" algn="l" defTabSz="1066800">
              <a:lnSpc>
                <a:spcPct val="90000"/>
              </a:lnSpc>
              <a:spcBef>
                <a:spcPct val="0"/>
              </a:spcBef>
              <a:spcAft>
                <a:spcPct val="15000"/>
              </a:spcAft>
              <a:buFont typeface="Wingdings" pitchFamily="2" charset="2"/>
              <a:buNone/>
            </a:pPr>
            <a:r>
              <a:rPr lang="en-GB" b="0" i="0" u="none" strike="noStrike" dirty="0">
                <a:solidFill>
                  <a:srgbClr val="202124"/>
                </a:solidFill>
                <a:effectLst/>
                <a:latin typeface="arial" panose="020B0604020202020204" pitchFamily="34" charset="0"/>
              </a:rPr>
              <a:t> A system-specific security policy is concerned with specific systems or types of system. It describes hardware and software approved for that system and how that system is to be protected.</a:t>
            </a:r>
            <a:endParaRPr lang="en-US" sz="1200" kern="1200" dirty="0">
              <a:solidFill>
                <a:schemeClr val="bg1"/>
              </a:solidFill>
              <a:latin typeface="Times New Roman" panose="02020603050405020304" pitchFamily="18"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65EEFB53-29F1-D74E-B615-B8A82B719DFE}" type="slidenum">
              <a:rPr lang="en-PK" smtClean="0"/>
              <a:t>11</a:t>
            </a:fld>
            <a:endParaRPr lang="en-PK"/>
          </a:p>
        </p:txBody>
      </p:sp>
    </p:spTree>
    <p:extLst>
      <p:ext uri="{BB962C8B-B14F-4D97-AF65-F5344CB8AC3E}">
        <p14:creationId xmlns:p14="http://schemas.microsoft.com/office/powerpoint/2010/main" val="1321554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2AC124C-2F64-4C66-5D47-7FB83AED613E}"/>
              </a:ext>
            </a:extLst>
          </p:cNvPr>
          <p:cNvSpPr>
            <a:spLocks noGrp="1"/>
          </p:cNvSpPr>
          <p:nvPr>
            <p:ph type="sldNum" sz="quarter" idx="12"/>
          </p:nvPr>
        </p:nvSpPr>
        <p:spPr>
          <a:xfrm>
            <a:off x="9448800" y="6499088"/>
            <a:ext cx="2743200" cy="3651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DEEE902D-3665-514E-995A-5AFABF0C28ED}" type="slidenum">
              <a:rPr lang="en-PK" smtClean="0"/>
              <a:pPr/>
              <a:t>‹#›</a:t>
            </a:fld>
            <a:endParaRPr lang="en-PK" dirty="0"/>
          </a:p>
        </p:txBody>
      </p:sp>
      <p:sp>
        <p:nvSpPr>
          <p:cNvPr id="7" name="Rounded Rectangle 6">
            <a:extLst>
              <a:ext uri="{FF2B5EF4-FFF2-40B4-BE49-F238E27FC236}">
                <a16:creationId xmlns:a16="http://schemas.microsoft.com/office/drawing/2014/main" id="{03C92C29-C8F1-0E84-17EB-6005BE6084E1}"/>
              </a:ext>
            </a:extLst>
          </p:cNvPr>
          <p:cNvSpPr/>
          <p:nvPr userDrawn="1"/>
        </p:nvSpPr>
        <p:spPr>
          <a:xfrm>
            <a:off x="1197429" y="1358536"/>
            <a:ext cx="9797142" cy="1528355"/>
          </a:xfrm>
          <a:prstGeom prst="roundRect">
            <a:avLst/>
          </a:prstGeom>
          <a:solidFill>
            <a:srgbClr val="00206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effectLst/>
                <a:latin typeface="Georgia Pro" panose="02040502050405020303" pitchFamily="18" charset="0"/>
                <a:ea typeface="Calibri" panose="020F0502020204030204" pitchFamily="34" charset="0"/>
              </a:rPr>
              <a:t>Computer Security </a:t>
            </a:r>
          </a:p>
          <a:p>
            <a:pPr algn="ctr"/>
            <a:r>
              <a:rPr lang="en-US" sz="2400" b="1" dirty="0">
                <a:solidFill>
                  <a:schemeClr val="bg1"/>
                </a:solidFill>
                <a:effectLst/>
                <a:latin typeface="Georgia Pro" panose="02040502050405020303" pitchFamily="18" charset="0"/>
                <a:ea typeface="Calibri" panose="020F0502020204030204" pitchFamily="34" charset="0"/>
              </a:rPr>
              <a:t>Lecture 13: </a:t>
            </a:r>
            <a:r>
              <a:rPr lang="en-US" sz="2400" dirty="0">
                <a:solidFill>
                  <a:schemeClr val="bg1"/>
                </a:solidFill>
                <a:effectLst/>
                <a:latin typeface="Georgia Pro" panose="02040502050405020303" pitchFamily="18" charset="0"/>
                <a:ea typeface="Calibri" panose="020F0502020204030204" pitchFamily="34" charset="0"/>
              </a:rPr>
              <a:t>Security Policies/Mechanisms and  Risk Management</a:t>
            </a:r>
            <a:r>
              <a:rPr lang="en-US" sz="2800" dirty="0">
                <a:solidFill>
                  <a:schemeClr val="bg1"/>
                </a:solidFill>
                <a:effectLst/>
                <a:latin typeface="Georgia Pro" panose="02040502050405020303" pitchFamily="18" charset="0"/>
                <a:ea typeface="Calibri" panose="020F0502020204030204" pitchFamily="34" charset="0"/>
              </a:rPr>
              <a:t>    </a:t>
            </a:r>
            <a:endParaRPr lang="en-PK" sz="3200" dirty="0">
              <a:solidFill>
                <a:schemeClr val="bg1"/>
              </a:solidFill>
              <a:latin typeface="Georgia Pro" panose="02040502050405020303" pitchFamily="18" charset="0"/>
            </a:endParaRPr>
          </a:p>
        </p:txBody>
      </p:sp>
      <p:sp>
        <p:nvSpPr>
          <p:cNvPr id="13" name="TextBox 12">
            <a:extLst>
              <a:ext uri="{FF2B5EF4-FFF2-40B4-BE49-F238E27FC236}">
                <a16:creationId xmlns:a16="http://schemas.microsoft.com/office/drawing/2014/main" id="{7D79EE33-179C-5C43-B744-380782160312}"/>
              </a:ext>
            </a:extLst>
          </p:cNvPr>
          <p:cNvSpPr txBox="1"/>
          <p:nvPr userDrawn="1"/>
        </p:nvSpPr>
        <p:spPr>
          <a:xfrm>
            <a:off x="4197211" y="3342983"/>
            <a:ext cx="3797578" cy="584775"/>
          </a:xfrm>
          <a:prstGeom prst="rect">
            <a:avLst/>
          </a:prstGeom>
          <a:noFill/>
        </p:spPr>
        <p:txBody>
          <a:bodyPr wrap="none" rtlCol="0">
            <a:spAutoFit/>
          </a:bodyPr>
          <a:lstStyle/>
          <a:p>
            <a:r>
              <a:rPr lang="en-PK" sz="3200" b="1" dirty="0">
                <a:latin typeface="Times New Roman" panose="02020603050405020304" pitchFamily="18" charset="0"/>
                <a:cs typeface="Times New Roman" panose="02020603050405020304" pitchFamily="18" charset="0"/>
              </a:rPr>
              <a:t>Prof. Dr. Sadeeq Jan</a:t>
            </a:r>
          </a:p>
        </p:txBody>
      </p:sp>
      <p:sp>
        <p:nvSpPr>
          <p:cNvPr id="16" name="Rectangle 15">
            <a:extLst>
              <a:ext uri="{FF2B5EF4-FFF2-40B4-BE49-F238E27FC236}">
                <a16:creationId xmlns:a16="http://schemas.microsoft.com/office/drawing/2014/main" id="{309DA5E9-FCE5-883B-41BD-4CA5F744F88E}"/>
              </a:ext>
            </a:extLst>
          </p:cNvPr>
          <p:cNvSpPr/>
          <p:nvPr userDrawn="1"/>
        </p:nvSpPr>
        <p:spPr>
          <a:xfrm>
            <a:off x="6096000" y="6511158"/>
            <a:ext cx="6096000" cy="349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4" name="TextBox 13">
            <a:extLst>
              <a:ext uri="{FF2B5EF4-FFF2-40B4-BE49-F238E27FC236}">
                <a16:creationId xmlns:a16="http://schemas.microsoft.com/office/drawing/2014/main" id="{C72F1122-7930-9CC3-67AF-E1B93D0AC306}"/>
              </a:ext>
            </a:extLst>
          </p:cNvPr>
          <p:cNvSpPr txBox="1"/>
          <p:nvPr userDrawn="1"/>
        </p:nvSpPr>
        <p:spPr>
          <a:xfrm>
            <a:off x="2635758" y="3941132"/>
            <a:ext cx="6920484" cy="892552"/>
          </a:xfrm>
          <a:prstGeom prst="rect">
            <a:avLst/>
          </a:prstGeom>
          <a:noFill/>
        </p:spPr>
        <p:txBody>
          <a:bodyPr wrap="none" rtlCol="0">
            <a:spAutoFit/>
          </a:bodyPr>
          <a:lstStyle/>
          <a:p>
            <a:pPr algn="ctr"/>
            <a:r>
              <a:rPr lang="en-PK" sz="2800" dirty="0">
                <a:latin typeface="Times New Roman" panose="02020603050405020304" pitchFamily="18" charset="0"/>
                <a:cs typeface="Times New Roman" panose="02020603050405020304" pitchFamily="18" charset="0"/>
              </a:rPr>
              <a:t>Department of Computer Systems Engineering</a:t>
            </a:r>
          </a:p>
          <a:p>
            <a:pPr algn="ctr"/>
            <a:r>
              <a:rPr lang="en-PK" sz="2200" dirty="0">
                <a:latin typeface="Times New Roman" panose="02020603050405020304" pitchFamily="18" charset="0"/>
                <a:cs typeface="Times New Roman" panose="02020603050405020304" pitchFamily="18" charset="0"/>
              </a:rPr>
              <a:t>University of Engineering and Technology Peshawar</a:t>
            </a:r>
          </a:p>
        </p:txBody>
      </p:sp>
      <p:sp>
        <p:nvSpPr>
          <p:cNvPr id="15" name="Rectangle 14">
            <a:extLst>
              <a:ext uri="{FF2B5EF4-FFF2-40B4-BE49-F238E27FC236}">
                <a16:creationId xmlns:a16="http://schemas.microsoft.com/office/drawing/2014/main" id="{9ECCF4BF-E18E-97F3-49EA-4C413A32CA4A}"/>
              </a:ext>
            </a:extLst>
          </p:cNvPr>
          <p:cNvSpPr/>
          <p:nvPr userDrawn="1"/>
        </p:nvSpPr>
        <p:spPr>
          <a:xfrm>
            <a:off x="0" y="6510626"/>
            <a:ext cx="6096000" cy="3545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dirty="0"/>
          </a:p>
        </p:txBody>
      </p:sp>
      <p:sp>
        <p:nvSpPr>
          <p:cNvPr id="19" name="TextBox 18">
            <a:extLst>
              <a:ext uri="{FF2B5EF4-FFF2-40B4-BE49-F238E27FC236}">
                <a16:creationId xmlns:a16="http://schemas.microsoft.com/office/drawing/2014/main" id="{80746FF5-16CB-6D9A-AC06-AD8425456CC7}"/>
              </a:ext>
            </a:extLst>
          </p:cNvPr>
          <p:cNvSpPr txBox="1"/>
          <p:nvPr userDrawn="1"/>
        </p:nvSpPr>
        <p:spPr>
          <a:xfrm>
            <a:off x="5012983" y="6502842"/>
            <a:ext cx="966931" cy="338554"/>
          </a:xfrm>
          <a:prstGeom prst="rect">
            <a:avLst/>
          </a:prstGeom>
          <a:noFill/>
        </p:spPr>
        <p:txBody>
          <a:bodyPr wrap="none" rtlCol="0">
            <a:spAutoFit/>
          </a:bodyPr>
          <a:lstStyle/>
          <a:p>
            <a:r>
              <a:rPr lang="en-PK" sz="1600" dirty="0">
                <a:solidFill>
                  <a:schemeClr val="bg1"/>
                </a:solidFill>
                <a:latin typeface="Times New Roman" panose="02020603050405020304" pitchFamily="18" charset="0"/>
                <a:cs typeface="Times New Roman" panose="02020603050405020304" pitchFamily="18" charset="0"/>
              </a:rPr>
              <a:t>Lecture 3</a:t>
            </a:r>
          </a:p>
        </p:txBody>
      </p:sp>
      <p:sp>
        <p:nvSpPr>
          <p:cNvPr id="20" name="TextBox 19">
            <a:extLst>
              <a:ext uri="{FF2B5EF4-FFF2-40B4-BE49-F238E27FC236}">
                <a16:creationId xmlns:a16="http://schemas.microsoft.com/office/drawing/2014/main" id="{D518DCE7-7E88-54C6-F51C-01C6D02EF641}"/>
              </a:ext>
            </a:extLst>
          </p:cNvPr>
          <p:cNvSpPr txBox="1"/>
          <p:nvPr userDrawn="1"/>
        </p:nvSpPr>
        <p:spPr>
          <a:xfrm>
            <a:off x="6096000" y="6488668"/>
            <a:ext cx="4624984" cy="338554"/>
          </a:xfrm>
          <a:prstGeom prst="rect">
            <a:avLst/>
          </a:prstGeom>
          <a:noFill/>
        </p:spPr>
        <p:txBody>
          <a:bodyPr wrap="none" rtlCol="0">
            <a:spAutoFit/>
          </a:bodyPr>
          <a:lstStyle/>
          <a:p>
            <a:r>
              <a:rPr lang="en-GB" sz="1600" dirty="0">
                <a:solidFill>
                  <a:schemeClr val="bg1"/>
                </a:solidFill>
                <a:latin typeface="Times New Roman" panose="02020603050405020304" pitchFamily="18" charset="0"/>
                <a:cs typeface="Times New Roman" panose="02020603050405020304" pitchFamily="18" charset="0"/>
              </a:rPr>
              <a:t>Security Policies/Mechanisms and  Risk Management</a:t>
            </a:r>
            <a:endParaRPr lang="en-PK" sz="16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2827CAE-7813-B192-15E9-EF910924BD3C}"/>
              </a:ext>
            </a:extLst>
          </p:cNvPr>
          <p:cNvPicPr>
            <a:picLocks noChangeAspect="1"/>
          </p:cNvPicPr>
          <p:nvPr userDrawn="1"/>
        </p:nvPicPr>
        <p:blipFill>
          <a:blip r:embed="rId2"/>
          <a:srcRect/>
          <a:stretch/>
        </p:blipFill>
        <p:spPr>
          <a:xfrm>
            <a:off x="5363208" y="4960035"/>
            <a:ext cx="1465584" cy="1433829"/>
          </a:xfrm>
          <a:prstGeom prst="rect">
            <a:avLst/>
          </a:prstGeom>
        </p:spPr>
      </p:pic>
      <p:sp>
        <p:nvSpPr>
          <p:cNvPr id="2" name="TextBox 1">
            <a:extLst>
              <a:ext uri="{FF2B5EF4-FFF2-40B4-BE49-F238E27FC236}">
                <a16:creationId xmlns:a16="http://schemas.microsoft.com/office/drawing/2014/main" id="{38EAA8BD-943B-E2AF-1F7E-3A64F6D727AC}"/>
              </a:ext>
            </a:extLst>
          </p:cNvPr>
          <p:cNvSpPr txBox="1"/>
          <p:nvPr userDrawn="1"/>
        </p:nvSpPr>
        <p:spPr>
          <a:xfrm>
            <a:off x="-31665" y="6510626"/>
            <a:ext cx="918841" cy="338554"/>
          </a:xfrm>
          <a:prstGeom prst="rect">
            <a:avLst/>
          </a:prstGeom>
          <a:noFill/>
        </p:spPr>
        <p:txBody>
          <a:bodyPr wrap="none" rtlCol="0">
            <a:spAutoFit/>
          </a:bodyPr>
          <a:lstStyle/>
          <a:p>
            <a:r>
              <a:rPr lang="en-PK" sz="1600">
                <a:solidFill>
                  <a:schemeClr val="bg1"/>
                </a:solidFill>
                <a:latin typeface="Times New Roman" panose="02020603050405020304" pitchFamily="18" charset="0"/>
                <a:cs typeface="Times New Roman" panose="02020603050405020304" pitchFamily="18" charset="0"/>
              </a:rPr>
              <a:t>CSE 425</a:t>
            </a:r>
            <a:endParaRPr lang="en-PK"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24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2AC124C-2F64-4C66-5D47-7FB83AED613E}"/>
              </a:ext>
            </a:extLst>
          </p:cNvPr>
          <p:cNvSpPr>
            <a:spLocks noGrp="1"/>
          </p:cNvSpPr>
          <p:nvPr>
            <p:ph type="sldNum" sz="quarter" idx="12"/>
          </p:nvPr>
        </p:nvSpPr>
        <p:spPr>
          <a:xfrm>
            <a:off x="9448800" y="6499088"/>
            <a:ext cx="2743200" cy="3651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DEEE902D-3665-514E-995A-5AFABF0C28ED}" type="slidenum">
              <a:rPr lang="en-PK" smtClean="0"/>
              <a:pPr/>
              <a:t>‹#›</a:t>
            </a:fld>
            <a:endParaRPr lang="en-PK" dirty="0"/>
          </a:p>
        </p:txBody>
      </p:sp>
      <p:sp>
        <p:nvSpPr>
          <p:cNvPr id="16" name="Rectangle 15">
            <a:extLst>
              <a:ext uri="{FF2B5EF4-FFF2-40B4-BE49-F238E27FC236}">
                <a16:creationId xmlns:a16="http://schemas.microsoft.com/office/drawing/2014/main" id="{309DA5E9-FCE5-883B-41BD-4CA5F744F88E}"/>
              </a:ext>
            </a:extLst>
          </p:cNvPr>
          <p:cNvSpPr/>
          <p:nvPr userDrawn="1"/>
        </p:nvSpPr>
        <p:spPr>
          <a:xfrm>
            <a:off x="6096000" y="6511159"/>
            <a:ext cx="6096000" cy="3468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5" name="Rectangle 14">
            <a:extLst>
              <a:ext uri="{FF2B5EF4-FFF2-40B4-BE49-F238E27FC236}">
                <a16:creationId xmlns:a16="http://schemas.microsoft.com/office/drawing/2014/main" id="{9ECCF4BF-E18E-97F3-49EA-4C413A32CA4A}"/>
              </a:ext>
            </a:extLst>
          </p:cNvPr>
          <p:cNvSpPr/>
          <p:nvPr userDrawn="1"/>
        </p:nvSpPr>
        <p:spPr>
          <a:xfrm>
            <a:off x="0" y="6511159"/>
            <a:ext cx="6096000" cy="3468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dirty="0"/>
          </a:p>
        </p:txBody>
      </p:sp>
      <p:sp>
        <p:nvSpPr>
          <p:cNvPr id="2" name="Rectangle 1">
            <a:extLst>
              <a:ext uri="{FF2B5EF4-FFF2-40B4-BE49-F238E27FC236}">
                <a16:creationId xmlns:a16="http://schemas.microsoft.com/office/drawing/2014/main" id="{EC2C7159-482B-4D1D-6462-D9397197C999}"/>
              </a:ext>
            </a:extLst>
          </p:cNvPr>
          <p:cNvSpPr/>
          <p:nvPr userDrawn="1"/>
        </p:nvSpPr>
        <p:spPr>
          <a:xfrm>
            <a:off x="0" y="1"/>
            <a:ext cx="12192000" cy="744582"/>
          </a:xfrm>
          <a:prstGeom prst="rect">
            <a:avLst/>
          </a:prstGeom>
          <a:solidFill>
            <a:srgbClr val="00206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3600" dirty="0">
              <a:solidFill>
                <a:schemeClr val="bg1"/>
              </a:solidFill>
              <a:latin typeface="Georgia Pro" panose="02040502050405020303" pitchFamily="18" charset="0"/>
            </a:endParaRPr>
          </a:p>
        </p:txBody>
      </p:sp>
      <p:pic>
        <p:nvPicPr>
          <p:cNvPr id="5" name="Picture 4">
            <a:extLst>
              <a:ext uri="{FF2B5EF4-FFF2-40B4-BE49-F238E27FC236}">
                <a16:creationId xmlns:a16="http://schemas.microsoft.com/office/drawing/2014/main" id="{BD78B09D-66B6-56A8-F98B-30E614334B1A}"/>
              </a:ext>
            </a:extLst>
          </p:cNvPr>
          <p:cNvPicPr>
            <a:picLocks noChangeAspect="1"/>
          </p:cNvPicPr>
          <p:nvPr userDrawn="1"/>
        </p:nvPicPr>
        <p:blipFill>
          <a:blip r:embed="rId2"/>
          <a:stretch>
            <a:fillRect/>
          </a:stretch>
        </p:blipFill>
        <p:spPr>
          <a:xfrm>
            <a:off x="11355977" y="1"/>
            <a:ext cx="744582" cy="744582"/>
          </a:xfrm>
          <a:prstGeom prst="rect">
            <a:avLst/>
          </a:prstGeom>
        </p:spPr>
      </p:pic>
      <p:sp>
        <p:nvSpPr>
          <p:cNvPr id="3" name="TextBox 2">
            <a:extLst>
              <a:ext uri="{FF2B5EF4-FFF2-40B4-BE49-F238E27FC236}">
                <a16:creationId xmlns:a16="http://schemas.microsoft.com/office/drawing/2014/main" id="{F457D7F5-E86B-27BD-2920-7A661E3B1619}"/>
              </a:ext>
            </a:extLst>
          </p:cNvPr>
          <p:cNvSpPr txBox="1"/>
          <p:nvPr userDrawn="1"/>
        </p:nvSpPr>
        <p:spPr>
          <a:xfrm>
            <a:off x="-31665" y="6510626"/>
            <a:ext cx="918841" cy="338554"/>
          </a:xfrm>
          <a:prstGeom prst="rect">
            <a:avLst/>
          </a:prstGeom>
          <a:noFill/>
        </p:spPr>
        <p:txBody>
          <a:bodyPr wrap="none" rtlCol="0">
            <a:spAutoFit/>
          </a:bodyPr>
          <a:lstStyle/>
          <a:p>
            <a:r>
              <a:rPr lang="en-PK" sz="1600" dirty="0">
                <a:solidFill>
                  <a:schemeClr val="bg1"/>
                </a:solidFill>
                <a:latin typeface="Times New Roman" panose="02020603050405020304" pitchFamily="18" charset="0"/>
                <a:cs typeface="Times New Roman" panose="02020603050405020304" pitchFamily="18" charset="0"/>
              </a:rPr>
              <a:t>CSE 425</a:t>
            </a:r>
          </a:p>
        </p:txBody>
      </p:sp>
      <p:sp>
        <p:nvSpPr>
          <p:cNvPr id="4" name="TextBox 3">
            <a:extLst>
              <a:ext uri="{FF2B5EF4-FFF2-40B4-BE49-F238E27FC236}">
                <a16:creationId xmlns:a16="http://schemas.microsoft.com/office/drawing/2014/main" id="{71430945-3746-A3EF-5D9A-F9DB4FC84076}"/>
              </a:ext>
            </a:extLst>
          </p:cNvPr>
          <p:cNvSpPr txBox="1"/>
          <p:nvPr userDrawn="1"/>
        </p:nvSpPr>
        <p:spPr>
          <a:xfrm>
            <a:off x="5012983" y="6502842"/>
            <a:ext cx="1069524" cy="338554"/>
          </a:xfrm>
          <a:prstGeom prst="rect">
            <a:avLst/>
          </a:prstGeom>
          <a:noFill/>
        </p:spPr>
        <p:txBody>
          <a:bodyPr wrap="none" rtlCol="0">
            <a:spAutoFit/>
          </a:bodyPr>
          <a:lstStyle/>
          <a:p>
            <a:r>
              <a:rPr lang="en-PK" sz="1600" dirty="0">
                <a:solidFill>
                  <a:schemeClr val="bg1"/>
                </a:solidFill>
                <a:latin typeface="Times New Roman" panose="02020603050405020304" pitchFamily="18" charset="0"/>
                <a:cs typeface="Times New Roman" panose="02020603050405020304" pitchFamily="18" charset="0"/>
              </a:rPr>
              <a:t>Lecture 13</a:t>
            </a:r>
          </a:p>
        </p:txBody>
      </p:sp>
      <p:sp>
        <p:nvSpPr>
          <p:cNvPr id="7" name="TextBox 6">
            <a:extLst>
              <a:ext uri="{FF2B5EF4-FFF2-40B4-BE49-F238E27FC236}">
                <a16:creationId xmlns:a16="http://schemas.microsoft.com/office/drawing/2014/main" id="{C151DC87-3B2D-8041-3C10-68C3E1CA1DF1}"/>
              </a:ext>
            </a:extLst>
          </p:cNvPr>
          <p:cNvSpPr txBox="1"/>
          <p:nvPr userDrawn="1"/>
        </p:nvSpPr>
        <p:spPr>
          <a:xfrm>
            <a:off x="6096000" y="6488668"/>
            <a:ext cx="4624984" cy="338554"/>
          </a:xfrm>
          <a:prstGeom prst="rect">
            <a:avLst/>
          </a:prstGeom>
          <a:noFill/>
        </p:spPr>
        <p:txBody>
          <a:bodyPr wrap="none" rtlCol="0">
            <a:spAutoFit/>
          </a:bodyPr>
          <a:lstStyle/>
          <a:p>
            <a:r>
              <a:rPr lang="en-GB" sz="1600" dirty="0">
                <a:solidFill>
                  <a:schemeClr val="bg1"/>
                </a:solidFill>
                <a:latin typeface="Times New Roman" panose="02020603050405020304" pitchFamily="18" charset="0"/>
                <a:cs typeface="Times New Roman" panose="02020603050405020304" pitchFamily="18" charset="0"/>
              </a:rPr>
              <a:t>Security Policies/Mechanisms and  Risk Management</a:t>
            </a:r>
            <a:endParaRPr lang="en-PK"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20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A14D-B9D0-844C-2662-3B31238C659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830D662F-23E3-ED09-2B66-592E79087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19302B45-330F-C2F6-D19C-670C895310B0}"/>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7E9EA3B1-CCC1-1901-6326-D1325582E0E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2AC124C-2F64-4C66-5D47-7FB83AED613E}"/>
              </a:ext>
            </a:extLst>
          </p:cNvPr>
          <p:cNvSpPr>
            <a:spLocks noGrp="1"/>
          </p:cNvSpPr>
          <p:nvPr>
            <p:ph type="sldNum" sz="quarter" idx="12"/>
          </p:nvPr>
        </p:nvSpPr>
        <p:spPr/>
        <p:txBody>
          <a:bodyPr/>
          <a:lstStyle/>
          <a:p>
            <a:fld id="{DEEE902D-3665-514E-995A-5AFABF0C28ED}" type="slidenum">
              <a:rPr lang="en-PK" smtClean="0"/>
              <a:t>‹#›</a:t>
            </a:fld>
            <a:endParaRPr lang="en-PK"/>
          </a:p>
        </p:txBody>
      </p:sp>
    </p:spTree>
    <p:extLst>
      <p:ext uri="{BB962C8B-B14F-4D97-AF65-F5344CB8AC3E}">
        <p14:creationId xmlns:p14="http://schemas.microsoft.com/office/powerpoint/2010/main" val="10822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A1A3335C-AE8A-B647-AF1A-28329F4C6ABD}" type="slidenum">
              <a:rPr lang="en-AU" altLang="en-US"/>
              <a:pPr>
                <a:defRPr/>
              </a:pPr>
              <a:t>‹#›</a:t>
            </a:fld>
            <a:endParaRPr lang="en-AU" altLang="en-US"/>
          </a:p>
        </p:txBody>
      </p:sp>
    </p:spTree>
    <p:extLst>
      <p:ext uri="{BB962C8B-B14F-4D97-AF65-F5344CB8AC3E}">
        <p14:creationId xmlns:p14="http://schemas.microsoft.com/office/powerpoint/2010/main" val="18794977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C64D9-F3B6-05B1-DA46-60F075239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5F86946F-3761-B8EF-93A4-54FA84D8B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341D8FC0-7A3B-C977-B9C0-3811CE1D3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PK"/>
          </a:p>
        </p:txBody>
      </p:sp>
      <p:sp>
        <p:nvSpPr>
          <p:cNvPr id="5" name="Footer Placeholder 4">
            <a:extLst>
              <a:ext uri="{FF2B5EF4-FFF2-40B4-BE49-F238E27FC236}">
                <a16:creationId xmlns:a16="http://schemas.microsoft.com/office/drawing/2014/main" id="{58642E27-D2E3-4D6B-EF7E-96667409F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EC70908-192D-BFB0-741D-7C30C0DDE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E902D-3665-514E-995A-5AFABF0C28ED}" type="slidenum">
              <a:rPr lang="en-PK" smtClean="0"/>
              <a:t>‹#›</a:t>
            </a:fld>
            <a:endParaRPr lang="en-PK"/>
          </a:p>
        </p:txBody>
      </p:sp>
    </p:spTree>
    <p:extLst>
      <p:ext uri="{BB962C8B-B14F-4D97-AF65-F5344CB8AC3E}">
        <p14:creationId xmlns:p14="http://schemas.microsoft.com/office/powerpoint/2010/main" val="33838692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6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3.svg"/><Relationship Id="rId2" Type="http://schemas.openxmlformats.org/officeDocument/2006/relationships/notesSlide" Target="../notesSlides/notesSlide14.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6.svg"/><Relationship Id="rId9" Type="http://schemas.openxmlformats.org/officeDocument/2006/relationships/image" Target="../media/image9.png"/><Relationship Id="rId14" Type="http://schemas.openxmlformats.org/officeDocument/2006/relationships/image" Target="../media/image25.svg"/></Relationships>
</file>

<file path=ppt/slides/_rels/slide1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4.png"/><Relationship Id="rId5" Type="http://schemas.openxmlformats.org/officeDocument/2006/relationships/image" Target="../media/image17.png"/><Relationship Id="rId10" Type="http://schemas.openxmlformats.org/officeDocument/2006/relationships/image" Target="../media/image21.svg"/><Relationship Id="rId4" Type="http://schemas.openxmlformats.org/officeDocument/2006/relationships/image" Target="../media/image16.svg"/><Relationship Id="rId9" Type="http://schemas.openxmlformats.org/officeDocument/2006/relationships/image" Target="../media/image9.png"/><Relationship Id="rId14" Type="http://schemas.openxmlformats.org/officeDocument/2006/relationships/image" Target="../media/image2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01968C-81D2-5A4F-1698-455FF5B813BF}"/>
              </a:ext>
            </a:extLst>
          </p:cNvPr>
          <p:cNvSpPr>
            <a:spLocks noGrp="1"/>
          </p:cNvSpPr>
          <p:nvPr>
            <p:ph type="sldNum" sz="quarter" idx="12"/>
          </p:nvPr>
        </p:nvSpPr>
        <p:spPr/>
        <p:txBody>
          <a:bodyPr/>
          <a:lstStyle/>
          <a:p>
            <a:fld id="{DEEE902D-3665-514E-995A-5AFABF0C28ED}" type="slidenum">
              <a:rPr lang="en-PK" smtClean="0"/>
              <a:pPr/>
              <a:t>1</a:t>
            </a:fld>
            <a:endParaRPr lang="en-PK" dirty="0"/>
          </a:p>
        </p:txBody>
      </p:sp>
    </p:spTree>
    <p:extLst>
      <p:ext uri="{BB962C8B-B14F-4D97-AF65-F5344CB8AC3E}">
        <p14:creationId xmlns:p14="http://schemas.microsoft.com/office/powerpoint/2010/main" val="231031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10</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8344336"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Types of Information Security Policy </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495F91AF-1930-0C94-D31E-8AFA6AF6814F}"/>
              </a:ext>
            </a:extLst>
          </p:cNvPr>
          <p:cNvSpPr/>
          <p:nvPr/>
        </p:nvSpPr>
        <p:spPr>
          <a:xfrm>
            <a:off x="88347" y="3537905"/>
            <a:ext cx="11920773" cy="2196000"/>
          </a:xfrm>
          <a:prstGeom prst="rect">
            <a:avLst/>
          </a:prstGeom>
          <a:solidFill>
            <a:schemeClr val="bg1"/>
          </a:solidFill>
          <a:ln>
            <a:solidFill>
              <a:schemeClr val="bg1">
                <a:alpha val="90000"/>
              </a:schemeClr>
            </a:solidFill>
          </a:ln>
        </p:spPr>
        <p:style>
          <a:lnRef idx="2">
            <a:scrgbClr r="0" g="0" b="0"/>
          </a:lnRef>
          <a:fillRef idx="1">
            <a:scrgbClr r="0" g="0" b="0"/>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a:lstStyle/>
          <a:p>
            <a:endParaRPr lang="en-PK"/>
          </a:p>
        </p:txBody>
      </p:sp>
      <p:sp>
        <p:nvSpPr>
          <p:cNvPr id="18" name="TextBox 17">
            <a:extLst>
              <a:ext uri="{FF2B5EF4-FFF2-40B4-BE49-F238E27FC236}">
                <a16:creationId xmlns:a16="http://schemas.microsoft.com/office/drawing/2014/main" id="{775C8370-7487-8094-D429-4AECDF7A1A32}"/>
              </a:ext>
            </a:extLst>
          </p:cNvPr>
          <p:cNvSpPr txBox="1"/>
          <p:nvPr/>
        </p:nvSpPr>
        <p:spPr>
          <a:xfrm>
            <a:off x="88347" y="1020278"/>
            <a:ext cx="11920773" cy="2196000"/>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Font typeface="Wingdings" pitchFamily="2" charset="2"/>
              <a:buChar char="§"/>
            </a:pPr>
            <a:r>
              <a:rPr lang="en-US" sz="2800" kern="1200" dirty="0">
                <a:solidFill>
                  <a:schemeClr val="tx1"/>
                </a:solidFill>
                <a:latin typeface="Times New Roman" panose="02020603050405020304" pitchFamily="18" charset="0"/>
                <a:cs typeface="Times New Roman" panose="02020603050405020304" pitchFamily="18" charset="0"/>
              </a:rPr>
              <a:t>Enterprise information security program policy</a:t>
            </a:r>
          </a:p>
          <a:p>
            <a:pPr marL="228600" lvl="1" indent="-228600" algn="l" defTabSz="1066800">
              <a:lnSpc>
                <a:spcPct val="150000"/>
              </a:lnSpc>
              <a:spcBef>
                <a:spcPct val="0"/>
              </a:spcBef>
              <a:spcAft>
                <a:spcPct val="15000"/>
              </a:spcAft>
              <a:buFont typeface="Wingdings" pitchFamily="2" charset="2"/>
              <a:buChar char="§"/>
            </a:pPr>
            <a:r>
              <a:rPr lang="en-US" sz="2800" kern="1200" dirty="0">
                <a:solidFill>
                  <a:schemeClr val="tx1"/>
                </a:solidFill>
                <a:latin typeface="Times New Roman" panose="02020603050405020304" pitchFamily="18" charset="0"/>
                <a:cs typeface="Times New Roman" panose="02020603050405020304" pitchFamily="18" charset="0"/>
              </a:rPr>
              <a:t>Issue-specific information security policies</a:t>
            </a:r>
          </a:p>
          <a:p>
            <a:pPr marL="228600" lvl="1" indent="-228600" algn="l" defTabSz="1066800">
              <a:lnSpc>
                <a:spcPct val="150000"/>
              </a:lnSpc>
              <a:spcBef>
                <a:spcPct val="0"/>
              </a:spcBef>
              <a:spcAft>
                <a:spcPct val="15000"/>
              </a:spcAft>
              <a:buFont typeface="Wingdings" pitchFamily="2" charset="2"/>
              <a:buChar char="§"/>
            </a:pPr>
            <a:r>
              <a:rPr lang="en-US" sz="2800" kern="1200" dirty="0">
                <a:solidFill>
                  <a:schemeClr val="tx1"/>
                </a:solidFill>
                <a:latin typeface="Times New Roman" panose="02020603050405020304" pitchFamily="18" charset="0"/>
                <a:cs typeface="Times New Roman" panose="02020603050405020304" pitchFamily="18" charset="0"/>
              </a:rPr>
              <a:t>Systems-specific policies</a:t>
            </a:r>
          </a:p>
        </p:txBody>
      </p:sp>
    </p:spTree>
    <p:extLst>
      <p:ext uri="{BB962C8B-B14F-4D97-AF65-F5344CB8AC3E}">
        <p14:creationId xmlns:p14="http://schemas.microsoft.com/office/powerpoint/2010/main" val="347034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11</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10383355"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Types of Information Security Policy </a:t>
            </a:r>
            <a:r>
              <a:rPr lang="en-US" altLang="en-US" sz="4000" b="1" dirty="0">
                <a:solidFill>
                  <a:schemeClr val="bg1"/>
                </a:solidFill>
                <a:latin typeface="Times New Roman" panose="02020603050405020304" pitchFamily="18" charset="0"/>
                <a:cs typeface="Times New Roman" panose="02020603050405020304" pitchFamily="18" charset="0"/>
              </a:rPr>
              <a:t>(Cont’d)</a:t>
            </a:r>
            <a:r>
              <a:rPr lang="en-US" sz="4000" b="1" dirty="0">
                <a:solidFill>
                  <a:schemeClr val="bg1"/>
                </a:solidFill>
                <a:latin typeface="Times New Roman" panose="02020603050405020304" pitchFamily="18" charset="0"/>
                <a:cs typeface="Times New Roman" panose="02020603050405020304" pitchFamily="18" charset="0"/>
              </a:rPr>
              <a:t> </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495F91AF-1930-0C94-D31E-8AFA6AF6814F}"/>
              </a:ext>
            </a:extLst>
          </p:cNvPr>
          <p:cNvSpPr/>
          <p:nvPr/>
        </p:nvSpPr>
        <p:spPr>
          <a:xfrm>
            <a:off x="88347" y="3537905"/>
            <a:ext cx="11920773" cy="2196000"/>
          </a:xfrm>
          <a:prstGeom prst="rect">
            <a:avLst/>
          </a:prstGeom>
          <a:solidFill>
            <a:schemeClr val="bg1"/>
          </a:solidFill>
          <a:ln>
            <a:solidFill>
              <a:schemeClr val="bg1">
                <a:alpha val="90000"/>
              </a:schemeClr>
            </a:solidFill>
          </a:ln>
        </p:spPr>
        <p:style>
          <a:lnRef idx="2">
            <a:scrgbClr r="0" g="0" b="0"/>
          </a:lnRef>
          <a:fillRef idx="1">
            <a:scrgbClr r="0" g="0" b="0"/>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a:lstStyle/>
          <a:p>
            <a:endParaRPr lang="en-PK"/>
          </a:p>
        </p:txBody>
      </p:sp>
      <p:sp>
        <p:nvSpPr>
          <p:cNvPr id="18" name="TextBox 17">
            <a:extLst>
              <a:ext uri="{FF2B5EF4-FFF2-40B4-BE49-F238E27FC236}">
                <a16:creationId xmlns:a16="http://schemas.microsoft.com/office/drawing/2014/main" id="{775C8370-7487-8094-D429-4AECDF7A1A32}"/>
              </a:ext>
            </a:extLst>
          </p:cNvPr>
          <p:cNvSpPr txBox="1"/>
          <p:nvPr/>
        </p:nvSpPr>
        <p:spPr>
          <a:xfrm>
            <a:off x="88347" y="1020278"/>
            <a:ext cx="11920773" cy="2196000"/>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just" defTabSz="1066800">
              <a:lnSpc>
                <a:spcPct val="150000"/>
              </a:lnSpc>
              <a:spcBef>
                <a:spcPct val="0"/>
              </a:spcBef>
              <a:spcAft>
                <a:spcPct val="15000"/>
              </a:spcAft>
              <a:buFont typeface="Wingdings" pitchFamily="2" charset="2"/>
              <a:buChar char="§"/>
            </a:pPr>
            <a:r>
              <a:rPr lang="en-US" sz="2800" b="1" kern="1200" dirty="0">
                <a:solidFill>
                  <a:schemeClr val="tx1"/>
                </a:solidFill>
                <a:latin typeface="Times New Roman" panose="02020603050405020304" pitchFamily="18" charset="0"/>
                <a:cs typeface="Times New Roman" panose="02020603050405020304" pitchFamily="18" charset="0"/>
              </a:rPr>
              <a:t>Enterprise information security program policy</a:t>
            </a:r>
          </a:p>
          <a:p>
            <a:pPr marL="0" lvl="1" algn="just" defTabSz="1066800">
              <a:lnSpc>
                <a:spcPct val="150000"/>
              </a:lnSpc>
              <a:spcBef>
                <a:spcPct val="0"/>
              </a:spcBef>
              <a:spcAft>
                <a:spcPct val="15000"/>
              </a:spcAft>
            </a:pPr>
            <a:r>
              <a:rPr lang="en-US" sz="2800" kern="1200" dirty="0">
                <a:solidFill>
                  <a:schemeClr val="tx1"/>
                </a:solidFill>
                <a:latin typeface="Times New Roman" panose="02020603050405020304" pitchFamily="18" charset="0"/>
                <a:cs typeface="Times New Roman" panose="02020603050405020304" pitchFamily="18" charset="0"/>
              </a:rPr>
              <a:t>   Describes the whole organization’s security objectives and its commitment to     </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   information security. It can be thought of as the primary document from which   </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   other security policies are derived. Also, it often informs the organization’s </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   compliance goals. </a:t>
            </a:r>
          </a:p>
        </p:txBody>
      </p:sp>
    </p:spTree>
    <p:extLst>
      <p:ext uri="{BB962C8B-B14F-4D97-AF65-F5344CB8AC3E}">
        <p14:creationId xmlns:p14="http://schemas.microsoft.com/office/powerpoint/2010/main" val="121425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12</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10383355"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Types of Information Security Policy </a:t>
            </a:r>
            <a:r>
              <a:rPr lang="en-US" altLang="en-US" sz="4000" b="1" dirty="0">
                <a:solidFill>
                  <a:schemeClr val="bg1"/>
                </a:solidFill>
                <a:latin typeface="Times New Roman" panose="02020603050405020304" pitchFamily="18" charset="0"/>
                <a:cs typeface="Times New Roman" panose="02020603050405020304" pitchFamily="18" charset="0"/>
              </a:rPr>
              <a:t>(Cont’d)</a:t>
            </a:r>
            <a:r>
              <a:rPr lang="en-US" sz="4000" b="1" dirty="0">
                <a:solidFill>
                  <a:schemeClr val="bg1"/>
                </a:solidFill>
                <a:latin typeface="Times New Roman" panose="02020603050405020304" pitchFamily="18" charset="0"/>
                <a:cs typeface="Times New Roman" panose="02020603050405020304" pitchFamily="18" charset="0"/>
              </a:rPr>
              <a:t> </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495F91AF-1930-0C94-D31E-8AFA6AF6814F}"/>
              </a:ext>
            </a:extLst>
          </p:cNvPr>
          <p:cNvSpPr/>
          <p:nvPr/>
        </p:nvSpPr>
        <p:spPr>
          <a:xfrm>
            <a:off x="88347" y="3537905"/>
            <a:ext cx="11920773" cy="2196000"/>
          </a:xfrm>
          <a:prstGeom prst="rect">
            <a:avLst/>
          </a:prstGeom>
          <a:solidFill>
            <a:schemeClr val="bg1"/>
          </a:solidFill>
          <a:ln>
            <a:solidFill>
              <a:schemeClr val="bg1">
                <a:alpha val="90000"/>
              </a:schemeClr>
            </a:solidFill>
          </a:ln>
        </p:spPr>
        <p:style>
          <a:lnRef idx="2">
            <a:scrgbClr r="0" g="0" b="0"/>
          </a:lnRef>
          <a:fillRef idx="1">
            <a:scrgbClr r="0" g="0" b="0"/>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a:lstStyle/>
          <a:p>
            <a:endParaRPr lang="en-PK"/>
          </a:p>
        </p:txBody>
      </p:sp>
      <p:sp>
        <p:nvSpPr>
          <p:cNvPr id="18" name="TextBox 17">
            <a:extLst>
              <a:ext uri="{FF2B5EF4-FFF2-40B4-BE49-F238E27FC236}">
                <a16:creationId xmlns:a16="http://schemas.microsoft.com/office/drawing/2014/main" id="{775C8370-7487-8094-D429-4AECDF7A1A32}"/>
              </a:ext>
            </a:extLst>
          </p:cNvPr>
          <p:cNvSpPr txBox="1"/>
          <p:nvPr/>
        </p:nvSpPr>
        <p:spPr>
          <a:xfrm>
            <a:off x="88347" y="1020278"/>
            <a:ext cx="11920773" cy="2196000"/>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just" defTabSz="1066800">
              <a:lnSpc>
                <a:spcPct val="150000"/>
              </a:lnSpc>
              <a:spcBef>
                <a:spcPct val="0"/>
              </a:spcBef>
              <a:spcAft>
                <a:spcPct val="15000"/>
              </a:spcAft>
              <a:buFont typeface="Wingdings" pitchFamily="2" charset="2"/>
              <a:buChar char="§"/>
            </a:pPr>
            <a:r>
              <a:rPr lang="en-US" sz="2800" b="1" kern="1200" dirty="0">
                <a:solidFill>
                  <a:schemeClr val="tx1"/>
                </a:solidFill>
                <a:latin typeface="Times New Roman" panose="02020603050405020304" pitchFamily="18" charset="0"/>
                <a:cs typeface="Times New Roman" panose="02020603050405020304" pitchFamily="18" charset="0"/>
              </a:rPr>
              <a:t>Issue-specific information security policies</a:t>
            </a:r>
          </a:p>
          <a:p>
            <a:pPr marL="0" lvl="1" algn="just" defTabSz="1066800">
              <a:lnSpc>
                <a:spcPct val="150000"/>
              </a:lnSpc>
              <a:spcBef>
                <a:spcPct val="0"/>
              </a:spcBef>
              <a:spcAft>
                <a:spcPct val="15000"/>
              </a:spcAft>
            </a:pPr>
            <a:r>
              <a:rPr lang="en-US" sz="2800" dirty="0">
                <a:solidFill>
                  <a:schemeClr val="tx1"/>
                </a:solidFill>
                <a:latin typeface="Times New Roman" panose="02020603050405020304" pitchFamily="18" charset="0"/>
                <a:cs typeface="Times New Roman" panose="02020603050405020304" pitchFamily="18" charset="0"/>
              </a:rPr>
              <a:t>   P</a:t>
            </a:r>
            <a:r>
              <a:rPr lang="en-US" sz="2800" kern="1200" dirty="0">
                <a:solidFill>
                  <a:schemeClr val="tx1"/>
                </a:solidFill>
                <a:latin typeface="Times New Roman" panose="02020603050405020304" pitchFamily="18" charset="0"/>
                <a:cs typeface="Times New Roman" panose="02020603050405020304" pitchFamily="18" charset="0"/>
              </a:rPr>
              <a:t>rovide guidelines for particular threats or categories of threats. </a:t>
            </a:r>
          </a:p>
          <a:p>
            <a:pPr marL="0" lvl="1" algn="just" defTabSz="1066800">
              <a:lnSpc>
                <a:spcPct val="150000"/>
              </a:lnSpc>
              <a:spcBef>
                <a:spcPct val="0"/>
              </a:spcBef>
              <a:spcAft>
                <a:spcPct val="15000"/>
              </a:spcAft>
            </a:pPr>
            <a:r>
              <a:rPr lang="en-US" sz="2800" b="1" dirty="0">
                <a:solidFill>
                  <a:schemeClr val="tx1"/>
                </a:solidFill>
                <a:latin typeface="Times New Roman" panose="02020603050405020304" pitchFamily="18" charset="0"/>
                <a:cs typeface="Times New Roman" panose="02020603050405020304" pitchFamily="18" charset="0"/>
              </a:rPr>
              <a:t>   </a:t>
            </a:r>
            <a:r>
              <a:rPr lang="en-US" sz="2800" b="1" kern="1200" dirty="0">
                <a:solidFill>
                  <a:schemeClr val="tx1"/>
                </a:solidFill>
                <a:latin typeface="Times New Roman" panose="02020603050405020304" pitchFamily="18" charset="0"/>
                <a:cs typeface="Times New Roman" panose="02020603050405020304" pitchFamily="18" charset="0"/>
              </a:rPr>
              <a:t>For example,</a:t>
            </a:r>
            <a:r>
              <a:rPr lang="en-US" sz="2800" dirty="0">
                <a:solidFill>
                  <a:schemeClr val="tx1"/>
                </a:solidFill>
                <a:latin typeface="Times New Roman" panose="02020603050405020304" pitchFamily="18" charset="0"/>
                <a:cs typeface="Times New Roman" panose="02020603050405020304" pitchFamily="18" charset="0"/>
              </a:rPr>
              <a:t> </a:t>
            </a:r>
            <a:r>
              <a:rPr lang="en-US" sz="2800" kern="1200" dirty="0">
                <a:solidFill>
                  <a:schemeClr val="tx1"/>
                </a:solidFill>
                <a:latin typeface="Times New Roman" panose="02020603050405020304" pitchFamily="18" charset="0"/>
                <a:cs typeface="Times New Roman" panose="02020603050405020304" pitchFamily="18" charset="0"/>
              </a:rPr>
              <a:t>an organization may create a security policy that focuses on </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   phishing attacks or general email security.  </a:t>
            </a:r>
          </a:p>
        </p:txBody>
      </p:sp>
    </p:spTree>
    <p:extLst>
      <p:ext uri="{BB962C8B-B14F-4D97-AF65-F5344CB8AC3E}">
        <p14:creationId xmlns:p14="http://schemas.microsoft.com/office/powerpoint/2010/main" val="75620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13</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10383355"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Types of Information Security Policy </a:t>
            </a:r>
            <a:r>
              <a:rPr lang="en-US" altLang="en-US" sz="4000" b="1" dirty="0">
                <a:solidFill>
                  <a:schemeClr val="bg1"/>
                </a:solidFill>
                <a:latin typeface="Times New Roman" panose="02020603050405020304" pitchFamily="18" charset="0"/>
                <a:cs typeface="Times New Roman" panose="02020603050405020304" pitchFamily="18" charset="0"/>
              </a:rPr>
              <a:t>(Cont’d)</a:t>
            </a:r>
            <a:r>
              <a:rPr lang="en-US" sz="4000" b="1" dirty="0">
                <a:solidFill>
                  <a:schemeClr val="bg1"/>
                </a:solidFill>
                <a:latin typeface="Times New Roman" panose="02020603050405020304" pitchFamily="18" charset="0"/>
                <a:cs typeface="Times New Roman" panose="02020603050405020304" pitchFamily="18" charset="0"/>
              </a:rPr>
              <a:t> </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495F91AF-1930-0C94-D31E-8AFA6AF6814F}"/>
              </a:ext>
            </a:extLst>
          </p:cNvPr>
          <p:cNvSpPr/>
          <p:nvPr/>
        </p:nvSpPr>
        <p:spPr>
          <a:xfrm>
            <a:off x="88347" y="3537905"/>
            <a:ext cx="11920773" cy="2196000"/>
          </a:xfrm>
          <a:prstGeom prst="rect">
            <a:avLst/>
          </a:prstGeom>
          <a:solidFill>
            <a:schemeClr val="bg1"/>
          </a:solidFill>
          <a:ln>
            <a:solidFill>
              <a:schemeClr val="bg1">
                <a:alpha val="90000"/>
              </a:schemeClr>
            </a:solidFill>
          </a:ln>
        </p:spPr>
        <p:style>
          <a:lnRef idx="2">
            <a:scrgbClr r="0" g="0" b="0"/>
          </a:lnRef>
          <a:fillRef idx="1">
            <a:scrgbClr r="0" g="0" b="0"/>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a:lstStyle/>
          <a:p>
            <a:endParaRPr lang="en-PK"/>
          </a:p>
        </p:txBody>
      </p:sp>
      <p:sp>
        <p:nvSpPr>
          <p:cNvPr id="18" name="TextBox 17">
            <a:extLst>
              <a:ext uri="{FF2B5EF4-FFF2-40B4-BE49-F238E27FC236}">
                <a16:creationId xmlns:a16="http://schemas.microsoft.com/office/drawing/2014/main" id="{775C8370-7487-8094-D429-4AECDF7A1A32}"/>
              </a:ext>
            </a:extLst>
          </p:cNvPr>
          <p:cNvSpPr txBox="1"/>
          <p:nvPr/>
        </p:nvSpPr>
        <p:spPr>
          <a:xfrm>
            <a:off x="88347" y="1020278"/>
            <a:ext cx="11920773" cy="2196000"/>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Font typeface="Wingdings" pitchFamily="2" charset="2"/>
              <a:buChar char="§"/>
            </a:pPr>
            <a:r>
              <a:rPr lang="en-US" sz="2800" b="1" kern="1200" dirty="0">
                <a:solidFill>
                  <a:schemeClr val="tx1"/>
                </a:solidFill>
                <a:latin typeface="Times New Roman" panose="02020603050405020304" pitchFamily="18" charset="0"/>
                <a:cs typeface="Times New Roman" panose="02020603050405020304" pitchFamily="18" charset="0"/>
              </a:rPr>
              <a:t>Systems-specific policies</a:t>
            </a:r>
          </a:p>
          <a:p>
            <a:pPr marL="0" lvl="1" algn="just" defTabSz="1066800">
              <a:lnSpc>
                <a:spcPct val="150000"/>
              </a:lnSpc>
              <a:spcBef>
                <a:spcPct val="0"/>
              </a:spcBef>
              <a:spcAft>
                <a:spcPct val="15000"/>
              </a:spcAft>
            </a:pPr>
            <a:r>
              <a:rPr lang="en-GB" sz="2600" b="0" i="0" u="none" strike="noStrike" dirty="0">
                <a:solidFill>
                  <a:srgbClr val="202124"/>
                </a:solidFill>
                <a:effectLst/>
                <a:latin typeface="Times New Roman" panose="02020603050405020304" pitchFamily="18" charset="0"/>
                <a:cs typeface="Times New Roman" panose="02020603050405020304" pitchFamily="18" charset="0"/>
              </a:rPr>
              <a:t>   A system-specific security policy is concerned with specific systems or types of </a:t>
            </a:r>
            <a:br>
              <a:rPr lang="en-GB" sz="2600" b="0" i="0" u="none" strike="noStrike" dirty="0">
                <a:solidFill>
                  <a:srgbClr val="202124"/>
                </a:solidFill>
                <a:effectLst/>
                <a:latin typeface="Times New Roman" panose="02020603050405020304" pitchFamily="18" charset="0"/>
                <a:cs typeface="Times New Roman" panose="02020603050405020304" pitchFamily="18" charset="0"/>
              </a:rPr>
            </a:br>
            <a:r>
              <a:rPr lang="en-GB" sz="2600" b="0" i="0" u="none" strike="noStrike" dirty="0">
                <a:solidFill>
                  <a:srgbClr val="202124"/>
                </a:solidFill>
                <a:effectLst/>
                <a:latin typeface="Times New Roman" panose="02020603050405020304" pitchFamily="18" charset="0"/>
                <a:cs typeface="Times New Roman" panose="02020603050405020304" pitchFamily="18" charset="0"/>
              </a:rPr>
              <a:t>  system. It describes hardware and software approved for that system and how that </a:t>
            </a:r>
            <a:br>
              <a:rPr lang="en-GB" sz="2600" b="0" i="0" u="none" strike="noStrike" dirty="0">
                <a:solidFill>
                  <a:srgbClr val="202124"/>
                </a:solidFill>
                <a:effectLst/>
                <a:latin typeface="Times New Roman" panose="02020603050405020304" pitchFamily="18" charset="0"/>
                <a:cs typeface="Times New Roman" panose="02020603050405020304" pitchFamily="18" charset="0"/>
              </a:rPr>
            </a:br>
            <a:r>
              <a:rPr lang="en-GB" sz="2600" b="0" i="0" u="none" strike="noStrike" dirty="0">
                <a:solidFill>
                  <a:srgbClr val="202124"/>
                </a:solidFill>
                <a:effectLst/>
                <a:latin typeface="Times New Roman" panose="02020603050405020304" pitchFamily="18" charset="0"/>
                <a:cs typeface="Times New Roman" panose="02020603050405020304" pitchFamily="18" charset="0"/>
              </a:rPr>
              <a:t>  system is to be protected. </a:t>
            </a:r>
          </a:p>
          <a:p>
            <a:pPr marL="0" lvl="1" algn="just" defTabSz="1066800">
              <a:lnSpc>
                <a:spcPct val="150000"/>
              </a:lnSpc>
              <a:spcBef>
                <a:spcPct val="0"/>
              </a:spcBef>
              <a:spcAft>
                <a:spcPct val="15000"/>
              </a:spcAft>
            </a:pPr>
            <a:r>
              <a:rPr lang="en-GB" sz="2600" dirty="0">
                <a:solidFill>
                  <a:srgbClr val="202124"/>
                </a:solidFill>
                <a:latin typeface="Times New Roman" panose="02020603050405020304" pitchFamily="18" charset="0"/>
                <a:cs typeface="Times New Roman" panose="02020603050405020304" pitchFamily="18" charset="0"/>
              </a:rPr>
              <a:t>  </a:t>
            </a:r>
            <a:r>
              <a:rPr lang="en-GB" sz="2600" b="1" i="0" u="none" strike="noStrike" dirty="0">
                <a:solidFill>
                  <a:srgbClr val="202124"/>
                </a:solidFill>
                <a:effectLst/>
                <a:latin typeface="Times New Roman" panose="02020603050405020304" pitchFamily="18" charset="0"/>
                <a:cs typeface="Times New Roman" panose="02020603050405020304" pitchFamily="18" charset="0"/>
              </a:rPr>
              <a:t>For example,</a:t>
            </a:r>
            <a:r>
              <a:rPr lang="en-GB" sz="2600" b="0" i="0" u="none" strike="noStrike" dirty="0">
                <a:solidFill>
                  <a:srgbClr val="202124"/>
                </a:solidFill>
                <a:effectLst/>
                <a:latin typeface="Times New Roman" panose="02020603050405020304" pitchFamily="18" charset="0"/>
                <a:cs typeface="Times New Roman" panose="02020603050405020304" pitchFamily="18" charset="0"/>
              </a:rPr>
              <a:t> policies for customer-facing applications, </a:t>
            </a:r>
            <a:r>
              <a:rPr lang="en-GB" sz="2600" dirty="0">
                <a:solidFill>
                  <a:srgbClr val="202124"/>
                </a:solidFill>
                <a:latin typeface="Times New Roman" panose="02020603050405020304" pitchFamily="18" charset="0"/>
                <a:cs typeface="Times New Roman" panose="02020603050405020304" pitchFamily="18" charset="0"/>
              </a:rPr>
              <a:t> </a:t>
            </a:r>
            <a:r>
              <a:rPr lang="en-GB" sz="2600" b="0" i="0" u="none" strike="noStrike" dirty="0">
                <a:solidFill>
                  <a:srgbClr val="202124"/>
                </a:solidFill>
                <a:effectLst/>
                <a:latin typeface="Times New Roman" panose="02020603050405020304" pitchFamily="18" charset="0"/>
                <a:cs typeface="Times New Roman" panose="02020603050405020304" pitchFamily="18" charset="0"/>
              </a:rPr>
              <a:t>payroll systems, or data   </a:t>
            </a:r>
            <a:br>
              <a:rPr lang="en-GB" sz="2600" b="0" i="0" u="none" strike="noStrike" dirty="0">
                <a:solidFill>
                  <a:srgbClr val="202124"/>
                </a:solidFill>
                <a:effectLst/>
                <a:latin typeface="Times New Roman" panose="02020603050405020304" pitchFamily="18" charset="0"/>
                <a:cs typeface="Times New Roman" panose="02020603050405020304" pitchFamily="18" charset="0"/>
              </a:rPr>
            </a:br>
            <a:r>
              <a:rPr lang="en-GB" sz="2600" b="0" i="0" u="none" strike="noStrike" dirty="0">
                <a:solidFill>
                  <a:srgbClr val="202124"/>
                </a:solidFill>
                <a:effectLst/>
                <a:latin typeface="Times New Roman" panose="02020603050405020304" pitchFamily="18" charset="0"/>
                <a:cs typeface="Times New Roman" panose="02020603050405020304" pitchFamily="18" charset="0"/>
              </a:rPr>
              <a:t>  archive systems. They typically articulate security objectives and the operational </a:t>
            </a:r>
            <a:br>
              <a:rPr lang="en-GB" sz="2600" b="0" i="0" u="none" strike="noStrike" dirty="0">
                <a:solidFill>
                  <a:srgbClr val="202124"/>
                </a:solidFill>
                <a:effectLst/>
                <a:latin typeface="Times New Roman" panose="02020603050405020304" pitchFamily="18" charset="0"/>
                <a:cs typeface="Times New Roman" panose="02020603050405020304" pitchFamily="18" charset="0"/>
              </a:rPr>
            </a:br>
            <a:r>
              <a:rPr lang="en-GB" sz="2600" b="0" i="0" u="none" strike="noStrike" dirty="0">
                <a:solidFill>
                  <a:srgbClr val="202124"/>
                </a:solidFill>
                <a:effectLst/>
                <a:latin typeface="Times New Roman" panose="02020603050405020304" pitchFamily="18" charset="0"/>
                <a:cs typeface="Times New Roman" panose="02020603050405020304" pitchFamily="18" charset="0"/>
              </a:rPr>
              <a:t>  security rules intended to support them. </a:t>
            </a:r>
            <a:endParaRPr lang="en-US" sz="2600" kern="1200" dirty="0">
              <a:solidFill>
                <a:schemeClr val="bg1"/>
              </a:solidFill>
              <a:latin typeface="Times New Roman" panose="02020603050405020304" pitchFamily="18" charset="0"/>
              <a:cs typeface="Times New Roman" panose="02020603050405020304" pitchFamily="18" charset="0"/>
            </a:endParaRPr>
          </a:p>
          <a:p>
            <a:pPr marL="228600" lvl="1" indent="-228600" algn="l" defTabSz="1066800">
              <a:lnSpc>
                <a:spcPct val="150000"/>
              </a:lnSpc>
              <a:spcBef>
                <a:spcPct val="0"/>
              </a:spcBef>
              <a:spcAft>
                <a:spcPct val="15000"/>
              </a:spcAft>
              <a:buFont typeface="Wingdings" pitchFamily="2" charset="2"/>
              <a:buChar char="§"/>
            </a:pPr>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32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D3FE0A0-7E3B-F080-DCFD-3AD9D3744510}"/>
              </a:ext>
            </a:extLst>
          </p:cNvPr>
          <p:cNvSpPr>
            <a:spLocks noGrp="1" noChangeArrowheads="1"/>
          </p:cNvSpPr>
          <p:nvPr>
            <p:ph type="sldNum" sz="quarter" idx="12"/>
          </p:nvPr>
        </p:nvSpPr>
        <p:spPr>
          <a:ln/>
        </p:spPr>
        <p:txBody>
          <a:bodyPr/>
          <a:lstStyle/>
          <a:p>
            <a:fld id="{A82AC2DE-CE4B-3A46-B50F-59EA7966F3D1}" type="slidenum">
              <a:rPr lang="en-US" altLang="en-PK"/>
              <a:pPr/>
              <a:t>14</a:t>
            </a:fld>
            <a:endParaRPr lang="en-US" altLang="en-PK"/>
          </a:p>
        </p:txBody>
      </p:sp>
      <p:sp>
        <p:nvSpPr>
          <p:cNvPr id="707586" name="Rectangle 8">
            <a:extLst>
              <a:ext uri="{FF2B5EF4-FFF2-40B4-BE49-F238E27FC236}">
                <a16:creationId xmlns:a16="http://schemas.microsoft.com/office/drawing/2014/main" id="{15CA2D30-1324-7338-39F4-E6A32C752C3F}"/>
              </a:ext>
            </a:extLst>
          </p:cNvPr>
          <p:cNvSpPr>
            <a:spLocks noGrp="1" noChangeArrowheads="1"/>
          </p:cNvSpPr>
          <p:nvPr>
            <p:ph type="title" idx="4294967295"/>
          </p:nvPr>
        </p:nvSpPr>
        <p:spPr>
          <a:xfrm>
            <a:off x="0" y="-273753"/>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Policy, Standards, and Practices </a:t>
            </a:r>
            <a:r>
              <a:rPr lang="en-US" altLang="en-US" sz="4000" b="1" dirty="0">
                <a:solidFill>
                  <a:schemeClr val="bg1"/>
                </a:solidFill>
                <a:latin typeface="Times New Roman" panose="02020603050405020304" pitchFamily="18" charset="0"/>
                <a:cs typeface="Times New Roman" panose="02020603050405020304" pitchFamily="18" charset="0"/>
              </a:rPr>
              <a:t>(Cont’d)</a:t>
            </a:r>
            <a:endParaRPr lang="en-US" altLang="en-PK" sz="4000" b="1" dirty="0">
              <a:solidFill>
                <a:schemeClr val="bg1"/>
              </a:solidFill>
              <a:latin typeface="Times New Roman" panose="02020603050405020304" pitchFamily="18" charset="0"/>
              <a:cs typeface="Times New Roman" panose="02020603050405020304" pitchFamily="18" charset="0"/>
            </a:endParaRPr>
          </a:p>
        </p:txBody>
      </p:sp>
      <p:sp>
        <p:nvSpPr>
          <p:cNvPr id="707587" name="Rectangle 9">
            <a:extLst>
              <a:ext uri="{FF2B5EF4-FFF2-40B4-BE49-F238E27FC236}">
                <a16:creationId xmlns:a16="http://schemas.microsoft.com/office/drawing/2014/main" id="{B255E816-EC08-3B8C-8234-C8D8F0608781}"/>
              </a:ext>
            </a:extLst>
          </p:cNvPr>
          <p:cNvSpPr>
            <a:spLocks noGrp="1" noChangeArrowheads="1"/>
          </p:cNvSpPr>
          <p:nvPr>
            <p:ph idx="4294967295"/>
          </p:nvPr>
        </p:nvSpPr>
        <p:spPr>
          <a:xfrm>
            <a:off x="47469" y="1287905"/>
            <a:ext cx="12067082" cy="4876800"/>
          </a:xfrm>
        </p:spPr>
        <p:txBody>
          <a:bodyPr>
            <a:normAutofit/>
          </a:bodyPr>
          <a:lstStyle/>
          <a:p>
            <a:pPr>
              <a:lnSpc>
                <a:spcPct val="100000"/>
              </a:lnSpc>
              <a:buFont typeface="Wingdings" pitchFamily="2" charset="2"/>
              <a:buChar char="§"/>
            </a:pPr>
            <a:r>
              <a:rPr lang="en-US" altLang="en-PK" b="1" dirty="0">
                <a:latin typeface="Times New Roman" panose="02020603050405020304" pitchFamily="18" charset="0"/>
                <a:cs typeface="Times New Roman" panose="02020603050405020304" pitchFamily="18" charset="0"/>
              </a:rPr>
              <a:t>Policy: </a:t>
            </a:r>
            <a:r>
              <a:rPr lang="en-US" altLang="en-PK" dirty="0">
                <a:latin typeface="Times New Roman" panose="02020603050405020304" pitchFamily="18" charset="0"/>
                <a:cs typeface="Times New Roman" panose="02020603050405020304" pitchFamily="18" charset="0"/>
              </a:rPr>
              <a:t>A plan or course of action that influences decisions</a:t>
            </a:r>
          </a:p>
          <a:p>
            <a:pPr lvl="1">
              <a:lnSpc>
                <a:spcPct val="100000"/>
              </a:lnSpc>
            </a:pPr>
            <a:r>
              <a:rPr lang="en-US" altLang="en-PK" dirty="0">
                <a:latin typeface="Times New Roman" panose="02020603050405020304" pitchFamily="18" charset="0"/>
                <a:cs typeface="Times New Roman" panose="02020603050405020304" pitchFamily="18" charset="0"/>
              </a:rPr>
              <a:t>must be properly disseminated, read, understood, agreed-to, and uniformly enforced</a:t>
            </a:r>
          </a:p>
          <a:p>
            <a:pPr lvl="1">
              <a:lnSpc>
                <a:spcPct val="100000"/>
              </a:lnSpc>
            </a:pPr>
            <a:r>
              <a:rPr lang="en-US" altLang="en-PK" dirty="0">
                <a:latin typeface="Times New Roman" panose="02020603050405020304" pitchFamily="18" charset="0"/>
                <a:cs typeface="Times New Roman" panose="02020603050405020304" pitchFamily="18" charset="0"/>
              </a:rPr>
              <a:t>require constant modification and maintenance</a:t>
            </a:r>
          </a:p>
          <a:p>
            <a:pPr>
              <a:lnSpc>
                <a:spcPct val="100000"/>
              </a:lnSpc>
              <a:buFont typeface="Wingdings" pitchFamily="2" charset="2"/>
              <a:buChar char="§"/>
            </a:pPr>
            <a:r>
              <a:rPr lang="en-US" altLang="en-PK" b="1" dirty="0">
                <a:latin typeface="Times New Roman" panose="02020603050405020304" pitchFamily="18" charset="0"/>
                <a:cs typeface="Times New Roman" panose="02020603050405020304" pitchFamily="18" charset="0"/>
              </a:rPr>
              <a:t>Standards </a:t>
            </a:r>
          </a:p>
          <a:p>
            <a:pPr lvl="1">
              <a:lnSpc>
                <a:spcPct val="100000"/>
              </a:lnSpc>
            </a:pPr>
            <a:r>
              <a:rPr lang="en-US" altLang="en-PK" dirty="0">
                <a:latin typeface="Times New Roman" panose="02020603050405020304" pitchFamily="18" charset="0"/>
                <a:cs typeface="Times New Roman" panose="02020603050405020304" pitchFamily="18" charset="0"/>
              </a:rPr>
              <a:t>A more detailed statement of what must be done to comply with policy </a:t>
            </a:r>
          </a:p>
          <a:p>
            <a:pPr>
              <a:lnSpc>
                <a:spcPct val="100000"/>
              </a:lnSpc>
              <a:buFont typeface="Wingdings" pitchFamily="2" charset="2"/>
              <a:buChar char="§"/>
            </a:pPr>
            <a:r>
              <a:rPr lang="en-US" altLang="en-PK" b="1" dirty="0">
                <a:latin typeface="Times New Roman" panose="02020603050405020304" pitchFamily="18" charset="0"/>
                <a:cs typeface="Times New Roman" panose="02020603050405020304" pitchFamily="18" charset="0"/>
              </a:rPr>
              <a:t>Practices</a:t>
            </a:r>
          </a:p>
          <a:p>
            <a:pPr lvl="1">
              <a:lnSpc>
                <a:spcPct val="100000"/>
              </a:lnSpc>
            </a:pPr>
            <a:r>
              <a:rPr lang="en-US" altLang="en-PK" dirty="0">
                <a:latin typeface="Times New Roman" panose="02020603050405020304" pitchFamily="18" charset="0"/>
                <a:cs typeface="Times New Roman" panose="02020603050405020304" pitchFamily="18" charset="0"/>
              </a:rPr>
              <a:t>Procedures and guidelines explain how employees will comply with policy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78CA986-6A5C-03E1-1905-66C7535FE136}"/>
              </a:ext>
            </a:extLst>
          </p:cNvPr>
          <p:cNvSpPr>
            <a:spLocks noGrp="1" noChangeArrowheads="1"/>
          </p:cNvSpPr>
          <p:nvPr>
            <p:ph type="sldNum" sz="quarter" idx="12"/>
          </p:nvPr>
        </p:nvSpPr>
        <p:spPr>
          <a:ln/>
        </p:spPr>
        <p:txBody>
          <a:bodyPr/>
          <a:lstStyle/>
          <a:p>
            <a:fld id="{14C3C200-1A23-0141-8675-25EC3F86A965}" type="slidenum">
              <a:rPr lang="en-US" altLang="en-PK"/>
              <a:pPr/>
              <a:t>15</a:t>
            </a:fld>
            <a:endParaRPr lang="en-US" altLang="en-PK"/>
          </a:p>
        </p:txBody>
      </p:sp>
      <p:pic>
        <p:nvPicPr>
          <p:cNvPr id="711683" name="Picture 7" descr="88849_04_F02.jpg">
            <a:extLst>
              <a:ext uri="{FF2B5EF4-FFF2-40B4-BE49-F238E27FC236}">
                <a16:creationId xmlns:a16="http://schemas.microsoft.com/office/drawing/2014/main" id="{5F3D8813-E7F4-809F-1CDD-733F5F976D60}"/>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3443" t="6513" r="1935" b="4391"/>
          <a:stretch/>
        </p:blipFill>
        <p:spPr bwMode="auto">
          <a:xfrm>
            <a:off x="1875899" y="1251860"/>
            <a:ext cx="8440203" cy="494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4" name="TextBox 8">
            <a:extLst>
              <a:ext uri="{FF2B5EF4-FFF2-40B4-BE49-F238E27FC236}">
                <a16:creationId xmlns:a16="http://schemas.microsoft.com/office/drawing/2014/main" id="{7D6EECD0-3A25-B252-627F-2E11BD52E85F}"/>
              </a:ext>
            </a:extLst>
          </p:cNvPr>
          <p:cNvSpPr txBox="1">
            <a:spLocks noChangeArrowheads="1"/>
          </p:cNvSpPr>
          <p:nvPr/>
        </p:nvSpPr>
        <p:spPr bwMode="auto">
          <a:xfrm>
            <a:off x="2362200" y="6172200"/>
            <a:ext cx="399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Helvetica" pitchFamily="2" charset="0"/>
              </a:defRPr>
            </a:lvl1pPr>
            <a:lvl2pPr marL="742950" indent="-285750" eaLnBrk="0" hangingPunct="0">
              <a:defRPr sz="2800">
                <a:solidFill>
                  <a:schemeClr val="tx1"/>
                </a:solidFill>
                <a:latin typeface="Helvetica" pitchFamily="2" charset="0"/>
              </a:defRPr>
            </a:lvl2pPr>
            <a:lvl3pPr marL="1143000" indent="-228600" eaLnBrk="0" hangingPunct="0">
              <a:defRPr sz="2800">
                <a:solidFill>
                  <a:schemeClr val="tx1"/>
                </a:solidFill>
                <a:latin typeface="Helvetica" pitchFamily="2" charset="0"/>
              </a:defRPr>
            </a:lvl3pPr>
            <a:lvl4pPr marL="1600200" indent="-228600" eaLnBrk="0" hangingPunct="0">
              <a:defRPr sz="2800">
                <a:solidFill>
                  <a:schemeClr val="tx1"/>
                </a:solidFill>
                <a:latin typeface="Helvetica" pitchFamily="2" charset="0"/>
              </a:defRPr>
            </a:lvl4pPr>
            <a:lvl5pPr marL="2057400" indent="-228600" eaLnBrk="0" hangingPunct="0">
              <a:defRPr sz="2800">
                <a:solidFill>
                  <a:schemeClr val="tx1"/>
                </a:solidFill>
                <a:latin typeface="Helvetica" pitchFamily="2" charset="0"/>
              </a:defRPr>
            </a:lvl5pPr>
            <a:lvl6pPr marL="2514600" indent="-228600" eaLnBrk="0" fontAlgn="base" hangingPunct="0">
              <a:spcBef>
                <a:spcPct val="20000"/>
              </a:spcBef>
              <a:spcAft>
                <a:spcPct val="0"/>
              </a:spcAft>
              <a:buChar char="•"/>
              <a:defRPr sz="2800">
                <a:solidFill>
                  <a:schemeClr val="tx1"/>
                </a:solidFill>
                <a:latin typeface="Helvetica" pitchFamily="2" charset="0"/>
              </a:defRPr>
            </a:lvl6pPr>
            <a:lvl7pPr marL="2971800" indent="-228600" eaLnBrk="0" fontAlgn="base" hangingPunct="0">
              <a:spcBef>
                <a:spcPct val="20000"/>
              </a:spcBef>
              <a:spcAft>
                <a:spcPct val="0"/>
              </a:spcAft>
              <a:buChar char="•"/>
              <a:defRPr sz="2800">
                <a:solidFill>
                  <a:schemeClr val="tx1"/>
                </a:solidFill>
                <a:latin typeface="Helvetica" pitchFamily="2" charset="0"/>
              </a:defRPr>
            </a:lvl7pPr>
            <a:lvl8pPr marL="3429000" indent="-228600" eaLnBrk="0" fontAlgn="base" hangingPunct="0">
              <a:spcBef>
                <a:spcPct val="20000"/>
              </a:spcBef>
              <a:spcAft>
                <a:spcPct val="0"/>
              </a:spcAft>
              <a:buChar char="•"/>
              <a:defRPr sz="2800">
                <a:solidFill>
                  <a:schemeClr val="tx1"/>
                </a:solidFill>
                <a:latin typeface="Helvetica" pitchFamily="2" charset="0"/>
              </a:defRPr>
            </a:lvl8pPr>
            <a:lvl9pPr marL="3886200" indent="-228600" eaLnBrk="0" fontAlgn="base" hangingPunct="0">
              <a:spcBef>
                <a:spcPct val="20000"/>
              </a:spcBef>
              <a:spcAft>
                <a:spcPct val="0"/>
              </a:spcAft>
              <a:buChar char="•"/>
              <a:defRPr sz="2800">
                <a:solidFill>
                  <a:schemeClr val="tx1"/>
                </a:solidFill>
                <a:latin typeface="Helvetica" pitchFamily="2" charset="0"/>
              </a:defRPr>
            </a:lvl9pPr>
          </a:lstStyle>
          <a:p>
            <a:pPr eaLnBrk="1" hangingPunct="1">
              <a:spcBef>
                <a:spcPct val="0"/>
              </a:spcBef>
              <a:buFontTx/>
              <a:buNone/>
            </a:pPr>
            <a:r>
              <a:rPr lang="en-US" altLang="en-PK" sz="1600" b="1">
                <a:solidFill>
                  <a:schemeClr val="bg1"/>
                </a:solidFill>
                <a:latin typeface="Times New Roman" panose="02020603050405020304" pitchFamily="18" charset="0"/>
              </a:rPr>
              <a:t>Figure 4-2 Policies, standards and practices</a:t>
            </a:r>
          </a:p>
        </p:txBody>
      </p:sp>
      <p:sp>
        <p:nvSpPr>
          <p:cNvPr id="3" name="Rectangle 8">
            <a:extLst>
              <a:ext uri="{FF2B5EF4-FFF2-40B4-BE49-F238E27FC236}">
                <a16:creationId xmlns:a16="http://schemas.microsoft.com/office/drawing/2014/main" id="{73870043-6E12-D504-7E3A-58FC6C35CBDF}"/>
              </a:ext>
            </a:extLst>
          </p:cNvPr>
          <p:cNvSpPr txBox="1">
            <a:spLocks noChangeArrowheads="1"/>
          </p:cNvSpPr>
          <p:nvPr/>
        </p:nvSpPr>
        <p:spPr>
          <a:xfrm>
            <a:off x="0" y="-2737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PK" sz="4000" b="1" dirty="0">
                <a:solidFill>
                  <a:schemeClr val="bg1"/>
                </a:solidFill>
                <a:latin typeface="Times New Roman" panose="02020603050405020304" pitchFamily="18" charset="0"/>
                <a:cs typeface="Times New Roman" panose="02020603050405020304" pitchFamily="18" charset="0"/>
              </a:rPr>
              <a:t>Policy, Standards, and Practices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78CA986-6A5C-03E1-1905-66C7535FE136}"/>
              </a:ext>
            </a:extLst>
          </p:cNvPr>
          <p:cNvSpPr>
            <a:spLocks noGrp="1" noChangeArrowheads="1"/>
          </p:cNvSpPr>
          <p:nvPr>
            <p:ph type="sldNum" sz="quarter" idx="12"/>
          </p:nvPr>
        </p:nvSpPr>
        <p:spPr>
          <a:ln/>
        </p:spPr>
        <p:txBody>
          <a:bodyPr/>
          <a:lstStyle/>
          <a:p>
            <a:fld id="{14C3C200-1A23-0141-8675-25EC3F86A965}" type="slidenum">
              <a:rPr lang="en-US" altLang="en-PK"/>
              <a:pPr/>
              <a:t>16</a:t>
            </a:fld>
            <a:endParaRPr lang="en-US" altLang="en-PK"/>
          </a:p>
        </p:txBody>
      </p:sp>
      <p:sp>
        <p:nvSpPr>
          <p:cNvPr id="711684" name="TextBox 8">
            <a:extLst>
              <a:ext uri="{FF2B5EF4-FFF2-40B4-BE49-F238E27FC236}">
                <a16:creationId xmlns:a16="http://schemas.microsoft.com/office/drawing/2014/main" id="{7D6EECD0-3A25-B252-627F-2E11BD52E85F}"/>
              </a:ext>
            </a:extLst>
          </p:cNvPr>
          <p:cNvSpPr txBox="1">
            <a:spLocks noChangeArrowheads="1"/>
          </p:cNvSpPr>
          <p:nvPr/>
        </p:nvSpPr>
        <p:spPr bwMode="auto">
          <a:xfrm>
            <a:off x="2362200" y="6172200"/>
            <a:ext cx="399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Helvetica" pitchFamily="2" charset="0"/>
              </a:defRPr>
            </a:lvl1pPr>
            <a:lvl2pPr marL="742950" indent="-285750" eaLnBrk="0" hangingPunct="0">
              <a:defRPr sz="2800">
                <a:solidFill>
                  <a:schemeClr val="tx1"/>
                </a:solidFill>
                <a:latin typeface="Helvetica" pitchFamily="2" charset="0"/>
              </a:defRPr>
            </a:lvl2pPr>
            <a:lvl3pPr marL="1143000" indent="-228600" eaLnBrk="0" hangingPunct="0">
              <a:defRPr sz="2800">
                <a:solidFill>
                  <a:schemeClr val="tx1"/>
                </a:solidFill>
                <a:latin typeface="Helvetica" pitchFamily="2" charset="0"/>
              </a:defRPr>
            </a:lvl3pPr>
            <a:lvl4pPr marL="1600200" indent="-228600" eaLnBrk="0" hangingPunct="0">
              <a:defRPr sz="2800">
                <a:solidFill>
                  <a:schemeClr val="tx1"/>
                </a:solidFill>
                <a:latin typeface="Helvetica" pitchFamily="2" charset="0"/>
              </a:defRPr>
            </a:lvl4pPr>
            <a:lvl5pPr marL="2057400" indent="-228600" eaLnBrk="0" hangingPunct="0">
              <a:defRPr sz="2800">
                <a:solidFill>
                  <a:schemeClr val="tx1"/>
                </a:solidFill>
                <a:latin typeface="Helvetica" pitchFamily="2" charset="0"/>
              </a:defRPr>
            </a:lvl5pPr>
            <a:lvl6pPr marL="2514600" indent="-228600" eaLnBrk="0" fontAlgn="base" hangingPunct="0">
              <a:spcBef>
                <a:spcPct val="20000"/>
              </a:spcBef>
              <a:spcAft>
                <a:spcPct val="0"/>
              </a:spcAft>
              <a:buChar char="•"/>
              <a:defRPr sz="2800">
                <a:solidFill>
                  <a:schemeClr val="tx1"/>
                </a:solidFill>
                <a:latin typeface="Helvetica" pitchFamily="2" charset="0"/>
              </a:defRPr>
            </a:lvl6pPr>
            <a:lvl7pPr marL="2971800" indent="-228600" eaLnBrk="0" fontAlgn="base" hangingPunct="0">
              <a:spcBef>
                <a:spcPct val="20000"/>
              </a:spcBef>
              <a:spcAft>
                <a:spcPct val="0"/>
              </a:spcAft>
              <a:buChar char="•"/>
              <a:defRPr sz="2800">
                <a:solidFill>
                  <a:schemeClr val="tx1"/>
                </a:solidFill>
                <a:latin typeface="Helvetica" pitchFamily="2" charset="0"/>
              </a:defRPr>
            </a:lvl7pPr>
            <a:lvl8pPr marL="3429000" indent="-228600" eaLnBrk="0" fontAlgn="base" hangingPunct="0">
              <a:spcBef>
                <a:spcPct val="20000"/>
              </a:spcBef>
              <a:spcAft>
                <a:spcPct val="0"/>
              </a:spcAft>
              <a:buChar char="•"/>
              <a:defRPr sz="2800">
                <a:solidFill>
                  <a:schemeClr val="tx1"/>
                </a:solidFill>
                <a:latin typeface="Helvetica" pitchFamily="2" charset="0"/>
              </a:defRPr>
            </a:lvl8pPr>
            <a:lvl9pPr marL="3886200" indent="-228600" eaLnBrk="0" fontAlgn="base" hangingPunct="0">
              <a:spcBef>
                <a:spcPct val="20000"/>
              </a:spcBef>
              <a:spcAft>
                <a:spcPct val="0"/>
              </a:spcAft>
              <a:buChar char="•"/>
              <a:defRPr sz="2800">
                <a:solidFill>
                  <a:schemeClr val="tx1"/>
                </a:solidFill>
                <a:latin typeface="Helvetica" pitchFamily="2" charset="0"/>
              </a:defRPr>
            </a:lvl9pPr>
          </a:lstStyle>
          <a:p>
            <a:pPr eaLnBrk="1" hangingPunct="1">
              <a:spcBef>
                <a:spcPct val="0"/>
              </a:spcBef>
              <a:buFontTx/>
              <a:buNone/>
            </a:pPr>
            <a:r>
              <a:rPr lang="en-US" altLang="en-PK" sz="1600" b="1">
                <a:solidFill>
                  <a:schemeClr val="bg1"/>
                </a:solidFill>
                <a:latin typeface="Times New Roman" panose="02020603050405020304" pitchFamily="18" charset="0"/>
              </a:rPr>
              <a:t>Figure 4-2 Policies, standards and practices</a:t>
            </a:r>
          </a:p>
        </p:txBody>
      </p:sp>
      <p:sp>
        <p:nvSpPr>
          <p:cNvPr id="3" name="Rectangle 8">
            <a:extLst>
              <a:ext uri="{FF2B5EF4-FFF2-40B4-BE49-F238E27FC236}">
                <a16:creationId xmlns:a16="http://schemas.microsoft.com/office/drawing/2014/main" id="{73870043-6E12-D504-7E3A-58FC6C35CBDF}"/>
              </a:ext>
            </a:extLst>
          </p:cNvPr>
          <p:cNvSpPr txBox="1">
            <a:spLocks noChangeArrowheads="1"/>
          </p:cNvSpPr>
          <p:nvPr/>
        </p:nvSpPr>
        <p:spPr>
          <a:xfrm>
            <a:off x="0" y="-2737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PK" sz="4000" b="1" dirty="0">
                <a:solidFill>
                  <a:schemeClr val="bg1"/>
                </a:solidFill>
                <a:latin typeface="Times New Roman" panose="02020603050405020304" pitchFamily="18" charset="0"/>
                <a:cs typeface="Times New Roman" panose="02020603050405020304" pitchFamily="18" charset="0"/>
              </a:rPr>
              <a:t>Seven Elements of an Effective Security Policy</a:t>
            </a:r>
          </a:p>
        </p:txBody>
      </p:sp>
      <p:grpSp>
        <p:nvGrpSpPr>
          <p:cNvPr id="46" name="Group 45">
            <a:extLst>
              <a:ext uri="{FF2B5EF4-FFF2-40B4-BE49-F238E27FC236}">
                <a16:creationId xmlns:a16="http://schemas.microsoft.com/office/drawing/2014/main" id="{7DE0636F-1837-385C-B944-863D4995237B}"/>
              </a:ext>
            </a:extLst>
          </p:cNvPr>
          <p:cNvGrpSpPr/>
          <p:nvPr/>
        </p:nvGrpSpPr>
        <p:grpSpPr>
          <a:xfrm>
            <a:off x="448461" y="1352863"/>
            <a:ext cx="5774539" cy="763357"/>
            <a:chOff x="759611" y="1486213"/>
            <a:chExt cx="5774539" cy="763357"/>
          </a:xfrm>
        </p:grpSpPr>
        <p:sp>
          <p:nvSpPr>
            <p:cNvPr id="7" name="Oval 6">
              <a:extLst>
                <a:ext uri="{FF2B5EF4-FFF2-40B4-BE49-F238E27FC236}">
                  <a16:creationId xmlns:a16="http://schemas.microsoft.com/office/drawing/2014/main" id="{FE460637-FE98-CB00-C6E9-6CE41783E39C}"/>
                </a:ext>
              </a:extLst>
            </p:cNvPr>
            <p:cNvSpPr/>
            <p:nvPr/>
          </p:nvSpPr>
          <p:spPr>
            <a:xfrm>
              <a:off x="759611" y="1486213"/>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8" name="Rectangle 7" descr="Bullseye">
              <a:extLst>
                <a:ext uri="{FF2B5EF4-FFF2-40B4-BE49-F238E27FC236}">
                  <a16:creationId xmlns:a16="http://schemas.microsoft.com/office/drawing/2014/main" id="{347CE735-3A8F-56EE-A2F3-67587FCA203A}"/>
                </a:ext>
              </a:extLst>
            </p:cNvPr>
            <p:cNvSpPr/>
            <p:nvPr/>
          </p:nvSpPr>
          <p:spPr>
            <a:xfrm>
              <a:off x="919916" y="1646519"/>
              <a:ext cx="442747" cy="44274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9" name="Group 8">
              <a:extLst>
                <a:ext uri="{FF2B5EF4-FFF2-40B4-BE49-F238E27FC236}">
                  <a16:creationId xmlns:a16="http://schemas.microsoft.com/office/drawing/2014/main" id="{3E9DAF1B-D4C6-8B32-ED47-7814F6B7D9D9}"/>
                </a:ext>
              </a:extLst>
            </p:cNvPr>
            <p:cNvGrpSpPr/>
            <p:nvPr/>
          </p:nvGrpSpPr>
          <p:grpSpPr>
            <a:xfrm>
              <a:off x="1686546" y="1486213"/>
              <a:ext cx="4847604" cy="763357"/>
              <a:chOff x="2134220" y="17874"/>
              <a:chExt cx="4847604" cy="763357"/>
            </a:xfrm>
          </p:grpSpPr>
          <p:sp>
            <p:nvSpPr>
              <p:cNvPr id="40" name="Rectangle 39">
                <a:extLst>
                  <a:ext uri="{FF2B5EF4-FFF2-40B4-BE49-F238E27FC236}">
                    <a16:creationId xmlns:a16="http://schemas.microsoft.com/office/drawing/2014/main" id="{5C3178A2-CF62-139B-4C5A-1F7918B1CD63}"/>
                  </a:ext>
                </a:extLst>
              </p:cNvPr>
              <p:cNvSpPr/>
              <p:nvPr/>
            </p:nvSpPr>
            <p:spPr>
              <a:xfrm>
                <a:off x="2134220" y="17874"/>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41" name="TextBox 40">
                <a:extLst>
                  <a:ext uri="{FF2B5EF4-FFF2-40B4-BE49-F238E27FC236}">
                    <a16:creationId xmlns:a16="http://schemas.microsoft.com/office/drawing/2014/main" id="{46E11B2B-20F3-8B23-489A-2EC13417A443}"/>
                  </a:ext>
                </a:extLst>
              </p:cNvPr>
              <p:cNvSpPr txBox="1"/>
              <p:nvPr/>
            </p:nvSpPr>
            <p:spPr>
              <a:xfrm>
                <a:off x="2134220" y="17874"/>
                <a:ext cx="48476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1. Clear purpose and objectives</a:t>
                </a:r>
                <a:endParaRPr lang="en-US" sz="2000" kern="1200" dirty="0">
                  <a:latin typeface="Times New Roman" panose="02020603050405020304" pitchFamily="18" charset="0"/>
                  <a:cs typeface="Times New Roman" panose="02020603050405020304" pitchFamily="18" charset="0"/>
                </a:endParaRPr>
              </a:p>
            </p:txBody>
          </p:sp>
        </p:grpSp>
      </p:grpSp>
      <p:grpSp>
        <p:nvGrpSpPr>
          <p:cNvPr id="44" name="Group 43">
            <a:extLst>
              <a:ext uri="{FF2B5EF4-FFF2-40B4-BE49-F238E27FC236}">
                <a16:creationId xmlns:a16="http://schemas.microsoft.com/office/drawing/2014/main" id="{618473F7-FA13-9717-F573-7F648179CFEA}"/>
              </a:ext>
            </a:extLst>
          </p:cNvPr>
          <p:cNvGrpSpPr/>
          <p:nvPr/>
        </p:nvGrpSpPr>
        <p:grpSpPr>
          <a:xfrm>
            <a:off x="465209" y="2580839"/>
            <a:ext cx="5089771" cy="763357"/>
            <a:chOff x="3799411" y="1486213"/>
            <a:chExt cx="5089771" cy="763357"/>
          </a:xfrm>
        </p:grpSpPr>
        <p:sp>
          <p:nvSpPr>
            <p:cNvPr id="10" name="Oval 9">
              <a:extLst>
                <a:ext uri="{FF2B5EF4-FFF2-40B4-BE49-F238E27FC236}">
                  <a16:creationId xmlns:a16="http://schemas.microsoft.com/office/drawing/2014/main" id="{EF4E269B-5AAE-D656-82BA-D6E5A4A5644F}"/>
                </a:ext>
              </a:extLst>
            </p:cNvPr>
            <p:cNvSpPr/>
            <p:nvPr/>
          </p:nvSpPr>
          <p:spPr>
            <a:xfrm>
              <a:off x="3799411" y="1486213"/>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1" name="Rectangle 10" descr="Tick">
              <a:extLst>
                <a:ext uri="{FF2B5EF4-FFF2-40B4-BE49-F238E27FC236}">
                  <a16:creationId xmlns:a16="http://schemas.microsoft.com/office/drawing/2014/main" id="{140A079D-5D4D-469F-1366-6ACE4DF8EA0C}"/>
                </a:ext>
              </a:extLst>
            </p:cNvPr>
            <p:cNvSpPr/>
            <p:nvPr/>
          </p:nvSpPr>
          <p:spPr>
            <a:xfrm>
              <a:off x="3959717" y="1646519"/>
              <a:ext cx="442747" cy="44274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2" name="Group 11">
              <a:extLst>
                <a:ext uri="{FF2B5EF4-FFF2-40B4-BE49-F238E27FC236}">
                  <a16:creationId xmlns:a16="http://schemas.microsoft.com/office/drawing/2014/main" id="{712E60E6-D05E-361B-6571-D811767340D1}"/>
                </a:ext>
              </a:extLst>
            </p:cNvPr>
            <p:cNvGrpSpPr/>
            <p:nvPr/>
          </p:nvGrpSpPr>
          <p:grpSpPr>
            <a:xfrm>
              <a:off x="4726346" y="1486213"/>
              <a:ext cx="4162836" cy="763357"/>
              <a:chOff x="5174020" y="17874"/>
              <a:chExt cx="4162836" cy="763357"/>
            </a:xfrm>
          </p:grpSpPr>
          <p:sp>
            <p:nvSpPr>
              <p:cNvPr id="38" name="Rectangle 37">
                <a:extLst>
                  <a:ext uri="{FF2B5EF4-FFF2-40B4-BE49-F238E27FC236}">
                    <a16:creationId xmlns:a16="http://schemas.microsoft.com/office/drawing/2014/main" id="{755AD741-C6AB-EF70-AF1A-2FC9F253285F}"/>
                  </a:ext>
                </a:extLst>
              </p:cNvPr>
              <p:cNvSpPr/>
              <p:nvPr/>
            </p:nvSpPr>
            <p:spPr>
              <a:xfrm>
                <a:off x="5174020" y="17874"/>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9" name="TextBox 38">
                <a:extLst>
                  <a:ext uri="{FF2B5EF4-FFF2-40B4-BE49-F238E27FC236}">
                    <a16:creationId xmlns:a16="http://schemas.microsoft.com/office/drawing/2014/main" id="{71423D29-202E-2108-45A2-7F4DE2A830C0}"/>
                  </a:ext>
                </a:extLst>
              </p:cNvPr>
              <p:cNvSpPr txBox="1"/>
              <p:nvPr/>
            </p:nvSpPr>
            <p:spPr>
              <a:xfrm>
                <a:off x="5174020" y="17874"/>
                <a:ext cx="4162836"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2. Scope and applicability</a:t>
                </a:r>
                <a:endParaRPr lang="en-US" sz="2000" kern="1200" dirty="0">
                  <a:latin typeface="Times New Roman" panose="02020603050405020304" pitchFamily="18" charset="0"/>
                  <a:cs typeface="Times New Roman" panose="02020603050405020304" pitchFamily="18" charset="0"/>
                </a:endParaRPr>
              </a:p>
            </p:txBody>
          </p:sp>
        </p:grpSp>
      </p:grpSp>
      <p:grpSp>
        <p:nvGrpSpPr>
          <p:cNvPr id="42" name="Group 41">
            <a:extLst>
              <a:ext uri="{FF2B5EF4-FFF2-40B4-BE49-F238E27FC236}">
                <a16:creationId xmlns:a16="http://schemas.microsoft.com/office/drawing/2014/main" id="{84A64925-DA12-F085-960B-0CECA7D46C5E}"/>
              </a:ext>
            </a:extLst>
          </p:cNvPr>
          <p:cNvGrpSpPr/>
          <p:nvPr/>
        </p:nvGrpSpPr>
        <p:grpSpPr>
          <a:xfrm>
            <a:off x="510927" y="3839222"/>
            <a:ext cx="5774538" cy="763357"/>
            <a:chOff x="6839212" y="1486213"/>
            <a:chExt cx="5774538" cy="763357"/>
          </a:xfrm>
        </p:grpSpPr>
        <p:sp>
          <p:nvSpPr>
            <p:cNvPr id="13" name="Oval 12">
              <a:extLst>
                <a:ext uri="{FF2B5EF4-FFF2-40B4-BE49-F238E27FC236}">
                  <a16:creationId xmlns:a16="http://schemas.microsoft.com/office/drawing/2014/main" id="{6AA765C7-FB56-7C5E-A358-271B2A955763}"/>
                </a:ext>
              </a:extLst>
            </p:cNvPr>
            <p:cNvSpPr/>
            <p:nvPr/>
          </p:nvSpPr>
          <p:spPr>
            <a:xfrm>
              <a:off x="6839212" y="1486213"/>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4" name="Rectangle 13" descr="Handshake">
              <a:extLst>
                <a:ext uri="{FF2B5EF4-FFF2-40B4-BE49-F238E27FC236}">
                  <a16:creationId xmlns:a16="http://schemas.microsoft.com/office/drawing/2014/main" id="{F9F3DA48-1301-8B13-A471-A820CFF9FF79}"/>
                </a:ext>
              </a:extLst>
            </p:cNvPr>
            <p:cNvSpPr/>
            <p:nvPr/>
          </p:nvSpPr>
          <p:spPr>
            <a:xfrm>
              <a:off x="6999517" y="1646519"/>
              <a:ext cx="442747" cy="44274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5" name="Group 14">
              <a:extLst>
                <a:ext uri="{FF2B5EF4-FFF2-40B4-BE49-F238E27FC236}">
                  <a16:creationId xmlns:a16="http://schemas.microsoft.com/office/drawing/2014/main" id="{F4C4415D-08E7-F6CC-B45B-A9130871694F}"/>
                </a:ext>
              </a:extLst>
            </p:cNvPr>
            <p:cNvGrpSpPr/>
            <p:nvPr/>
          </p:nvGrpSpPr>
          <p:grpSpPr>
            <a:xfrm>
              <a:off x="7766146" y="1486213"/>
              <a:ext cx="4847604" cy="763357"/>
              <a:chOff x="8213820" y="17874"/>
              <a:chExt cx="4847604" cy="763357"/>
            </a:xfrm>
          </p:grpSpPr>
          <p:sp>
            <p:nvSpPr>
              <p:cNvPr id="36" name="Rectangle 35">
                <a:extLst>
                  <a:ext uri="{FF2B5EF4-FFF2-40B4-BE49-F238E27FC236}">
                    <a16:creationId xmlns:a16="http://schemas.microsoft.com/office/drawing/2014/main" id="{40C5A2D9-BFE3-8767-17F5-0A220CAA5C5C}"/>
                  </a:ext>
                </a:extLst>
              </p:cNvPr>
              <p:cNvSpPr/>
              <p:nvPr/>
            </p:nvSpPr>
            <p:spPr>
              <a:xfrm>
                <a:off x="8213820" y="17874"/>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7" name="TextBox 36">
                <a:extLst>
                  <a:ext uri="{FF2B5EF4-FFF2-40B4-BE49-F238E27FC236}">
                    <a16:creationId xmlns:a16="http://schemas.microsoft.com/office/drawing/2014/main" id="{394675CC-A8C0-0F23-8197-C298C44A6EA3}"/>
                  </a:ext>
                </a:extLst>
              </p:cNvPr>
              <p:cNvSpPr txBox="1"/>
              <p:nvPr/>
            </p:nvSpPr>
            <p:spPr>
              <a:xfrm>
                <a:off x="8213820" y="17874"/>
                <a:ext cx="48476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3. Commitment from senior management</a:t>
                </a:r>
                <a:endParaRPr lang="en-US" sz="2000" kern="1200" dirty="0">
                  <a:latin typeface="Times New Roman" panose="02020603050405020304" pitchFamily="18" charset="0"/>
                  <a:cs typeface="Times New Roman" panose="02020603050405020304" pitchFamily="18" charset="0"/>
                </a:endParaRPr>
              </a:p>
            </p:txBody>
          </p:sp>
        </p:grpSp>
      </p:grpSp>
      <p:grpSp>
        <p:nvGrpSpPr>
          <p:cNvPr id="47" name="Group 46">
            <a:extLst>
              <a:ext uri="{FF2B5EF4-FFF2-40B4-BE49-F238E27FC236}">
                <a16:creationId xmlns:a16="http://schemas.microsoft.com/office/drawing/2014/main" id="{C414E0EB-F5E1-E846-2CF3-C8146211BAB4}"/>
              </a:ext>
            </a:extLst>
          </p:cNvPr>
          <p:cNvGrpSpPr/>
          <p:nvPr/>
        </p:nvGrpSpPr>
        <p:grpSpPr>
          <a:xfrm>
            <a:off x="576625" y="5123458"/>
            <a:ext cx="5688520" cy="763357"/>
            <a:chOff x="759611" y="2848647"/>
            <a:chExt cx="5688520" cy="763357"/>
          </a:xfrm>
        </p:grpSpPr>
        <p:sp>
          <p:nvSpPr>
            <p:cNvPr id="16" name="Oval 15">
              <a:extLst>
                <a:ext uri="{FF2B5EF4-FFF2-40B4-BE49-F238E27FC236}">
                  <a16:creationId xmlns:a16="http://schemas.microsoft.com/office/drawing/2014/main" id="{3521E218-D1B8-3209-2041-F31415D45EBF}"/>
                </a:ext>
              </a:extLst>
            </p:cNvPr>
            <p:cNvSpPr/>
            <p:nvPr/>
          </p:nvSpPr>
          <p:spPr>
            <a:xfrm>
              <a:off x="759611" y="2848647"/>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7" name="Rectangle 16" descr="CheckList">
              <a:extLst>
                <a:ext uri="{FF2B5EF4-FFF2-40B4-BE49-F238E27FC236}">
                  <a16:creationId xmlns:a16="http://schemas.microsoft.com/office/drawing/2014/main" id="{A88C8477-DAE0-9808-463D-7D047F8E8729}"/>
                </a:ext>
              </a:extLst>
            </p:cNvPr>
            <p:cNvSpPr/>
            <p:nvPr/>
          </p:nvSpPr>
          <p:spPr>
            <a:xfrm>
              <a:off x="919916" y="3008952"/>
              <a:ext cx="442747" cy="44274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8" name="Group 17">
              <a:extLst>
                <a:ext uri="{FF2B5EF4-FFF2-40B4-BE49-F238E27FC236}">
                  <a16:creationId xmlns:a16="http://schemas.microsoft.com/office/drawing/2014/main" id="{7ABBE30E-863B-6DD9-6E5E-601FD95D80E1}"/>
                </a:ext>
              </a:extLst>
            </p:cNvPr>
            <p:cNvGrpSpPr/>
            <p:nvPr/>
          </p:nvGrpSpPr>
          <p:grpSpPr>
            <a:xfrm>
              <a:off x="1686546" y="2848647"/>
              <a:ext cx="4761585" cy="763357"/>
              <a:chOff x="2134220" y="1380308"/>
              <a:chExt cx="4761585" cy="763357"/>
            </a:xfrm>
          </p:grpSpPr>
          <p:sp>
            <p:nvSpPr>
              <p:cNvPr id="34" name="Rectangle 33">
                <a:extLst>
                  <a:ext uri="{FF2B5EF4-FFF2-40B4-BE49-F238E27FC236}">
                    <a16:creationId xmlns:a16="http://schemas.microsoft.com/office/drawing/2014/main" id="{665E44A6-9547-6EFA-EBCB-0A1B849D46EF}"/>
                  </a:ext>
                </a:extLst>
              </p:cNvPr>
              <p:cNvSpPr/>
              <p:nvPr/>
            </p:nvSpPr>
            <p:spPr>
              <a:xfrm>
                <a:off x="2134220" y="1380308"/>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5" name="TextBox 34">
                <a:extLst>
                  <a:ext uri="{FF2B5EF4-FFF2-40B4-BE49-F238E27FC236}">
                    <a16:creationId xmlns:a16="http://schemas.microsoft.com/office/drawing/2014/main" id="{4F4CC231-525D-0089-5431-0CA2F49C5C7D}"/>
                  </a:ext>
                </a:extLst>
              </p:cNvPr>
              <p:cNvSpPr txBox="1"/>
              <p:nvPr/>
            </p:nvSpPr>
            <p:spPr>
              <a:xfrm>
                <a:off x="2134220" y="1380308"/>
                <a:ext cx="4761585"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4. Realistic and enforceable policies</a:t>
                </a:r>
                <a:endParaRPr lang="en-US" sz="2000" kern="1200" dirty="0">
                  <a:latin typeface="Times New Roman" panose="02020603050405020304" pitchFamily="18" charset="0"/>
                  <a:cs typeface="Times New Roman" panose="02020603050405020304" pitchFamily="18" charset="0"/>
                </a:endParaRPr>
              </a:p>
            </p:txBody>
          </p:sp>
        </p:grpSp>
      </p:grpSp>
      <p:grpSp>
        <p:nvGrpSpPr>
          <p:cNvPr id="45" name="Group 44">
            <a:extLst>
              <a:ext uri="{FF2B5EF4-FFF2-40B4-BE49-F238E27FC236}">
                <a16:creationId xmlns:a16="http://schemas.microsoft.com/office/drawing/2014/main" id="{6CD0B6B4-D0B0-2C8A-2A35-630D05E82A45}"/>
              </a:ext>
            </a:extLst>
          </p:cNvPr>
          <p:cNvGrpSpPr/>
          <p:nvPr/>
        </p:nvGrpSpPr>
        <p:grpSpPr>
          <a:xfrm>
            <a:off x="6344943" y="2569202"/>
            <a:ext cx="5556072" cy="763357"/>
            <a:chOff x="3799411" y="2848647"/>
            <a:chExt cx="5556072" cy="763357"/>
          </a:xfrm>
        </p:grpSpPr>
        <p:sp>
          <p:nvSpPr>
            <p:cNvPr id="19" name="Oval 18">
              <a:extLst>
                <a:ext uri="{FF2B5EF4-FFF2-40B4-BE49-F238E27FC236}">
                  <a16:creationId xmlns:a16="http://schemas.microsoft.com/office/drawing/2014/main" id="{B2DCD921-D889-D25C-BB04-8F29873BDC1B}"/>
                </a:ext>
              </a:extLst>
            </p:cNvPr>
            <p:cNvSpPr/>
            <p:nvPr/>
          </p:nvSpPr>
          <p:spPr>
            <a:xfrm>
              <a:off x="3799411" y="2848647"/>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0" name="Rectangle 19" descr="Open Book">
              <a:extLst>
                <a:ext uri="{FF2B5EF4-FFF2-40B4-BE49-F238E27FC236}">
                  <a16:creationId xmlns:a16="http://schemas.microsoft.com/office/drawing/2014/main" id="{D7CB2843-F3F5-0F8C-8068-33175CCFBC79}"/>
                </a:ext>
              </a:extLst>
            </p:cNvPr>
            <p:cNvSpPr/>
            <p:nvPr/>
          </p:nvSpPr>
          <p:spPr>
            <a:xfrm>
              <a:off x="3959717" y="3008952"/>
              <a:ext cx="442747" cy="442747"/>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21" name="Group 20">
              <a:extLst>
                <a:ext uri="{FF2B5EF4-FFF2-40B4-BE49-F238E27FC236}">
                  <a16:creationId xmlns:a16="http://schemas.microsoft.com/office/drawing/2014/main" id="{F7256E79-AC4E-9EEE-0A18-2FE4DF0F405B}"/>
                </a:ext>
              </a:extLst>
            </p:cNvPr>
            <p:cNvGrpSpPr/>
            <p:nvPr/>
          </p:nvGrpSpPr>
          <p:grpSpPr>
            <a:xfrm>
              <a:off x="4726346" y="2848647"/>
              <a:ext cx="4629137" cy="763357"/>
              <a:chOff x="5174020" y="1380308"/>
              <a:chExt cx="4629137" cy="763357"/>
            </a:xfrm>
          </p:grpSpPr>
          <p:sp>
            <p:nvSpPr>
              <p:cNvPr id="32" name="Rectangle 31">
                <a:extLst>
                  <a:ext uri="{FF2B5EF4-FFF2-40B4-BE49-F238E27FC236}">
                    <a16:creationId xmlns:a16="http://schemas.microsoft.com/office/drawing/2014/main" id="{1D5DE531-C62B-6BEC-0A13-8AEBA7506E18}"/>
                  </a:ext>
                </a:extLst>
              </p:cNvPr>
              <p:cNvSpPr/>
              <p:nvPr/>
            </p:nvSpPr>
            <p:spPr>
              <a:xfrm>
                <a:off x="5174020" y="1380308"/>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3" name="TextBox 32">
                <a:extLst>
                  <a:ext uri="{FF2B5EF4-FFF2-40B4-BE49-F238E27FC236}">
                    <a16:creationId xmlns:a16="http://schemas.microsoft.com/office/drawing/2014/main" id="{9C12F480-6FB3-A8B5-A745-0541E371C764}"/>
                  </a:ext>
                </a:extLst>
              </p:cNvPr>
              <p:cNvSpPr txBox="1"/>
              <p:nvPr/>
            </p:nvSpPr>
            <p:spPr>
              <a:xfrm>
                <a:off x="5174020" y="1380308"/>
                <a:ext cx="4629137"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5. Clear definitions of important terms</a:t>
                </a:r>
                <a:endParaRPr lang="en-US" sz="2000" kern="1200" dirty="0">
                  <a:latin typeface="Times New Roman" panose="02020603050405020304" pitchFamily="18" charset="0"/>
                  <a:cs typeface="Times New Roman" panose="02020603050405020304" pitchFamily="18" charset="0"/>
                </a:endParaRPr>
              </a:p>
            </p:txBody>
          </p:sp>
        </p:grpSp>
      </p:grpSp>
      <p:grpSp>
        <p:nvGrpSpPr>
          <p:cNvPr id="43" name="Group 42">
            <a:extLst>
              <a:ext uri="{FF2B5EF4-FFF2-40B4-BE49-F238E27FC236}">
                <a16:creationId xmlns:a16="http://schemas.microsoft.com/office/drawing/2014/main" id="{6BEFE476-E28D-531A-6956-B492995F0CA3}"/>
              </a:ext>
            </a:extLst>
          </p:cNvPr>
          <p:cNvGrpSpPr/>
          <p:nvPr/>
        </p:nvGrpSpPr>
        <p:grpSpPr>
          <a:xfrm>
            <a:off x="6265128" y="1289336"/>
            <a:ext cx="5790938" cy="763357"/>
            <a:chOff x="6839212" y="2848647"/>
            <a:chExt cx="5790938" cy="763357"/>
          </a:xfrm>
        </p:grpSpPr>
        <p:sp>
          <p:nvSpPr>
            <p:cNvPr id="22" name="Oval 21">
              <a:extLst>
                <a:ext uri="{FF2B5EF4-FFF2-40B4-BE49-F238E27FC236}">
                  <a16:creationId xmlns:a16="http://schemas.microsoft.com/office/drawing/2014/main" id="{1801A496-7A2B-C36F-7276-71E5668265A9}"/>
                </a:ext>
              </a:extLst>
            </p:cNvPr>
            <p:cNvSpPr/>
            <p:nvPr/>
          </p:nvSpPr>
          <p:spPr>
            <a:xfrm>
              <a:off x="6839212" y="2848647"/>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3" name="Rectangle 22" descr="Hierarchy">
              <a:extLst>
                <a:ext uri="{FF2B5EF4-FFF2-40B4-BE49-F238E27FC236}">
                  <a16:creationId xmlns:a16="http://schemas.microsoft.com/office/drawing/2014/main" id="{67A72C18-9448-FE83-EDCA-FB3BC0BCBBAD}"/>
                </a:ext>
              </a:extLst>
            </p:cNvPr>
            <p:cNvSpPr/>
            <p:nvPr/>
          </p:nvSpPr>
          <p:spPr>
            <a:xfrm>
              <a:off x="6999517" y="3008952"/>
              <a:ext cx="442747" cy="442747"/>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24" name="Group 23">
              <a:extLst>
                <a:ext uri="{FF2B5EF4-FFF2-40B4-BE49-F238E27FC236}">
                  <a16:creationId xmlns:a16="http://schemas.microsoft.com/office/drawing/2014/main" id="{61348444-898D-495E-DA6A-FB212D23F3B2}"/>
                </a:ext>
              </a:extLst>
            </p:cNvPr>
            <p:cNvGrpSpPr/>
            <p:nvPr/>
          </p:nvGrpSpPr>
          <p:grpSpPr>
            <a:xfrm>
              <a:off x="7766146" y="2848647"/>
              <a:ext cx="4864004" cy="763357"/>
              <a:chOff x="8213820" y="1380308"/>
              <a:chExt cx="4864004" cy="763357"/>
            </a:xfrm>
          </p:grpSpPr>
          <p:sp>
            <p:nvSpPr>
              <p:cNvPr id="30" name="Rectangle 29">
                <a:extLst>
                  <a:ext uri="{FF2B5EF4-FFF2-40B4-BE49-F238E27FC236}">
                    <a16:creationId xmlns:a16="http://schemas.microsoft.com/office/drawing/2014/main" id="{AB2E4CA1-3834-E69A-B936-5F8160819A34}"/>
                  </a:ext>
                </a:extLst>
              </p:cNvPr>
              <p:cNvSpPr/>
              <p:nvPr/>
            </p:nvSpPr>
            <p:spPr>
              <a:xfrm>
                <a:off x="8213820" y="1380308"/>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1" name="TextBox 30">
                <a:extLst>
                  <a:ext uri="{FF2B5EF4-FFF2-40B4-BE49-F238E27FC236}">
                    <a16:creationId xmlns:a16="http://schemas.microsoft.com/office/drawing/2014/main" id="{DC3965BE-237A-2C16-F972-5F43D8322201}"/>
                  </a:ext>
                </a:extLst>
              </p:cNvPr>
              <p:cNvSpPr txBox="1"/>
              <p:nvPr/>
            </p:nvSpPr>
            <p:spPr>
              <a:xfrm>
                <a:off x="8213820" y="1380308"/>
                <a:ext cx="48640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6. Tailored to the organization’s risk appetite</a:t>
                </a:r>
                <a:endParaRPr lang="en-US" sz="2000" kern="1200" dirty="0">
                  <a:latin typeface="Times New Roman" panose="02020603050405020304" pitchFamily="18" charset="0"/>
                  <a:cs typeface="Times New Roman" panose="02020603050405020304" pitchFamily="18" charset="0"/>
                </a:endParaRPr>
              </a:p>
            </p:txBody>
          </p:sp>
        </p:grpSp>
      </p:grpSp>
      <p:grpSp>
        <p:nvGrpSpPr>
          <p:cNvPr id="48" name="Group 47">
            <a:extLst>
              <a:ext uri="{FF2B5EF4-FFF2-40B4-BE49-F238E27FC236}">
                <a16:creationId xmlns:a16="http://schemas.microsoft.com/office/drawing/2014/main" id="{E634FE1C-FEF1-0FF8-ADD4-9506FB4903A0}"/>
              </a:ext>
            </a:extLst>
          </p:cNvPr>
          <p:cNvGrpSpPr/>
          <p:nvPr/>
        </p:nvGrpSpPr>
        <p:grpSpPr>
          <a:xfrm>
            <a:off x="6443039" y="3780549"/>
            <a:ext cx="4847604" cy="763357"/>
            <a:chOff x="759611" y="4211081"/>
            <a:chExt cx="4847604" cy="763357"/>
          </a:xfrm>
        </p:grpSpPr>
        <p:sp>
          <p:nvSpPr>
            <p:cNvPr id="25" name="Oval 24">
              <a:extLst>
                <a:ext uri="{FF2B5EF4-FFF2-40B4-BE49-F238E27FC236}">
                  <a16:creationId xmlns:a16="http://schemas.microsoft.com/office/drawing/2014/main" id="{7125E686-0CE0-1A58-4299-2E393BBF79AA}"/>
                </a:ext>
              </a:extLst>
            </p:cNvPr>
            <p:cNvSpPr/>
            <p:nvPr/>
          </p:nvSpPr>
          <p:spPr>
            <a:xfrm>
              <a:off x="759611" y="4211081"/>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6" name="Rectangle 25" descr="Daily Calendar">
              <a:extLst>
                <a:ext uri="{FF2B5EF4-FFF2-40B4-BE49-F238E27FC236}">
                  <a16:creationId xmlns:a16="http://schemas.microsoft.com/office/drawing/2014/main" id="{928512C0-7461-460F-D995-BD710A5AAA3F}"/>
                </a:ext>
              </a:extLst>
            </p:cNvPr>
            <p:cNvSpPr/>
            <p:nvPr/>
          </p:nvSpPr>
          <p:spPr>
            <a:xfrm>
              <a:off x="919916" y="4371386"/>
              <a:ext cx="442747" cy="442747"/>
            </a:xfrm>
            <a:prstGeom prst="rect">
              <a:avLst/>
            </a:prstGeom>
            <a: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27" name="Group 26">
              <a:extLst>
                <a:ext uri="{FF2B5EF4-FFF2-40B4-BE49-F238E27FC236}">
                  <a16:creationId xmlns:a16="http://schemas.microsoft.com/office/drawing/2014/main" id="{C6B1DE1C-B781-C302-67D1-E8DECDCF00B7}"/>
                </a:ext>
              </a:extLst>
            </p:cNvPr>
            <p:cNvGrpSpPr/>
            <p:nvPr/>
          </p:nvGrpSpPr>
          <p:grpSpPr>
            <a:xfrm>
              <a:off x="1686546" y="4211081"/>
              <a:ext cx="3920669" cy="763357"/>
              <a:chOff x="2134220" y="2742742"/>
              <a:chExt cx="3920669" cy="763357"/>
            </a:xfrm>
          </p:grpSpPr>
          <p:sp>
            <p:nvSpPr>
              <p:cNvPr id="28" name="Rectangle 27">
                <a:extLst>
                  <a:ext uri="{FF2B5EF4-FFF2-40B4-BE49-F238E27FC236}">
                    <a16:creationId xmlns:a16="http://schemas.microsoft.com/office/drawing/2014/main" id="{D7E4C5A2-3291-0413-0052-26E43CEC39C6}"/>
                  </a:ext>
                </a:extLst>
              </p:cNvPr>
              <p:cNvSpPr/>
              <p:nvPr/>
            </p:nvSpPr>
            <p:spPr>
              <a:xfrm>
                <a:off x="2134220" y="2742742"/>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29" name="TextBox 28">
                <a:extLst>
                  <a:ext uri="{FF2B5EF4-FFF2-40B4-BE49-F238E27FC236}">
                    <a16:creationId xmlns:a16="http://schemas.microsoft.com/office/drawing/2014/main" id="{99831A6D-92A7-6253-2397-5B9DE732C2BB}"/>
                  </a:ext>
                </a:extLst>
              </p:cNvPr>
              <p:cNvSpPr txBox="1"/>
              <p:nvPr/>
            </p:nvSpPr>
            <p:spPr>
              <a:xfrm>
                <a:off x="2134220" y="2742742"/>
                <a:ext cx="3920669"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7. Up-to-date information</a:t>
                </a:r>
                <a:endParaRPr lang="en-US" sz="2000" kern="12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081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78CA986-6A5C-03E1-1905-66C7535FE136}"/>
              </a:ext>
            </a:extLst>
          </p:cNvPr>
          <p:cNvSpPr>
            <a:spLocks noGrp="1" noChangeArrowheads="1"/>
          </p:cNvSpPr>
          <p:nvPr>
            <p:ph type="sldNum" sz="quarter" idx="12"/>
          </p:nvPr>
        </p:nvSpPr>
        <p:spPr>
          <a:ln/>
        </p:spPr>
        <p:txBody>
          <a:bodyPr/>
          <a:lstStyle/>
          <a:p>
            <a:fld id="{14C3C200-1A23-0141-8675-25EC3F86A965}" type="slidenum">
              <a:rPr lang="en-US" altLang="en-PK"/>
              <a:pPr/>
              <a:t>17</a:t>
            </a:fld>
            <a:endParaRPr lang="en-US" altLang="en-PK"/>
          </a:p>
        </p:txBody>
      </p:sp>
      <p:sp>
        <p:nvSpPr>
          <p:cNvPr id="711684" name="TextBox 8">
            <a:extLst>
              <a:ext uri="{FF2B5EF4-FFF2-40B4-BE49-F238E27FC236}">
                <a16:creationId xmlns:a16="http://schemas.microsoft.com/office/drawing/2014/main" id="{7D6EECD0-3A25-B252-627F-2E11BD52E85F}"/>
              </a:ext>
            </a:extLst>
          </p:cNvPr>
          <p:cNvSpPr txBox="1">
            <a:spLocks noChangeArrowheads="1"/>
          </p:cNvSpPr>
          <p:nvPr/>
        </p:nvSpPr>
        <p:spPr bwMode="auto">
          <a:xfrm>
            <a:off x="2362200" y="6172200"/>
            <a:ext cx="399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Helvetica" pitchFamily="2" charset="0"/>
              </a:defRPr>
            </a:lvl1pPr>
            <a:lvl2pPr marL="742950" indent="-285750" eaLnBrk="0" hangingPunct="0">
              <a:defRPr sz="2800">
                <a:solidFill>
                  <a:schemeClr val="tx1"/>
                </a:solidFill>
                <a:latin typeface="Helvetica" pitchFamily="2" charset="0"/>
              </a:defRPr>
            </a:lvl2pPr>
            <a:lvl3pPr marL="1143000" indent="-228600" eaLnBrk="0" hangingPunct="0">
              <a:defRPr sz="2800">
                <a:solidFill>
                  <a:schemeClr val="tx1"/>
                </a:solidFill>
                <a:latin typeface="Helvetica" pitchFamily="2" charset="0"/>
              </a:defRPr>
            </a:lvl3pPr>
            <a:lvl4pPr marL="1600200" indent="-228600" eaLnBrk="0" hangingPunct="0">
              <a:defRPr sz="2800">
                <a:solidFill>
                  <a:schemeClr val="tx1"/>
                </a:solidFill>
                <a:latin typeface="Helvetica" pitchFamily="2" charset="0"/>
              </a:defRPr>
            </a:lvl4pPr>
            <a:lvl5pPr marL="2057400" indent="-228600" eaLnBrk="0" hangingPunct="0">
              <a:defRPr sz="2800">
                <a:solidFill>
                  <a:schemeClr val="tx1"/>
                </a:solidFill>
                <a:latin typeface="Helvetica" pitchFamily="2" charset="0"/>
              </a:defRPr>
            </a:lvl5pPr>
            <a:lvl6pPr marL="2514600" indent="-228600" eaLnBrk="0" fontAlgn="base" hangingPunct="0">
              <a:spcBef>
                <a:spcPct val="20000"/>
              </a:spcBef>
              <a:spcAft>
                <a:spcPct val="0"/>
              </a:spcAft>
              <a:buChar char="•"/>
              <a:defRPr sz="2800">
                <a:solidFill>
                  <a:schemeClr val="tx1"/>
                </a:solidFill>
                <a:latin typeface="Helvetica" pitchFamily="2" charset="0"/>
              </a:defRPr>
            </a:lvl6pPr>
            <a:lvl7pPr marL="2971800" indent="-228600" eaLnBrk="0" fontAlgn="base" hangingPunct="0">
              <a:spcBef>
                <a:spcPct val="20000"/>
              </a:spcBef>
              <a:spcAft>
                <a:spcPct val="0"/>
              </a:spcAft>
              <a:buChar char="•"/>
              <a:defRPr sz="2800">
                <a:solidFill>
                  <a:schemeClr val="tx1"/>
                </a:solidFill>
                <a:latin typeface="Helvetica" pitchFamily="2" charset="0"/>
              </a:defRPr>
            </a:lvl7pPr>
            <a:lvl8pPr marL="3429000" indent="-228600" eaLnBrk="0" fontAlgn="base" hangingPunct="0">
              <a:spcBef>
                <a:spcPct val="20000"/>
              </a:spcBef>
              <a:spcAft>
                <a:spcPct val="0"/>
              </a:spcAft>
              <a:buChar char="•"/>
              <a:defRPr sz="2800">
                <a:solidFill>
                  <a:schemeClr val="tx1"/>
                </a:solidFill>
                <a:latin typeface="Helvetica" pitchFamily="2" charset="0"/>
              </a:defRPr>
            </a:lvl8pPr>
            <a:lvl9pPr marL="3886200" indent="-228600" eaLnBrk="0" fontAlgn="base" hangingPunct="0">
              <a:spcBef>
                <a:spcPct val="20000"/>
              </a:spcBef>
              <a:spcAft>
                <a:spcPct val="0"/>
              </a:spcAft>
              <a:buChar char="•"/>
              <a:defRPr sz="2800">
                <a:solidFill>
                  <a:schemeClr val="tx1"/>
                </a:solidFill>
                <a:latin typeface="Helvetica" pitchFamily="2" charset="0"/>
              </a:defRPr>
            </a:lvl9pPr>
          </a:lstStyle>
          <a:p>
            <a:pPr eaLnBrk="1" hangingPunct="1">
              <a:spcBef>
                <a:spcPct val="0"/>
              </a:spcBef>
              <a:buFontTx/>
              <a:buNone/>
            </a:pPr>
            <a:r>
              <a:rPr lang="en-US" altLang="en-PK" sz="1600" b="1">
                <a:solidFill>
                  <a:schemeClr val="bg1"/>
                </a:solidFill>
                <a:latin typeface="Times New Roman" panose="02020603050405020304" pitchFamily="18" charset="0"/>
              </a:rPr>
              <a:t>Figure 4-2 Policies, standards and practices</a:t>
            </a:r>
          </a:p>
        </p:txBody>
      </p:sp>
      <p:sp>
        <p:nvSpPr>
          <p:cNvPr id="3" name="Rectangle 8">
            <a:extLst>
              <a:ext uri="{FF2B5EF4-FFF2-40B4-BE49-F238E27FC236}">
                <a16:creationId xmlns:a16="http://schemas.microsoft.com/office/drawing/2014/main" id="{73870043-6E12-D504-7E3A-58FC6C35CBDF}"/>
              </a:ext>
            </a:extLst>
          </p:cNvPr>
          <p:cNvSpPr txBox="1">
            <a:spLocks noChangeArrowheads="1"/>
          </p:cNvSpPr>
          <p:nvPr/>
        </p:nvSpPr>
        <p:spPr>
          <a:xfrm>
            <a:off x="0" y="-2737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PK" sz="4000" b="1" dirty="0">
                <a:solidFill>
                  <a:schemeClr val="bg1"/>
                </a:solidFill>
                <a:latin typeface="Times New Roman" panose="02020603050405020304" pitchFamily="18" charset="0"/>
                <a:cs typeface="Times New Roman" panose="02020603050405020304" pitchFamily="18" charset="0"/>
              </a:rPr>
              <a:t>Security Policy examples</a:t>
            </a:r>
          </a:p>
        </p:txBody>
      </p:sp>
      <p:grpSp>
        <p:nvGrpSpPr>
          <p:cNvPr id="46" name="Group 45">
            <a:extLst>
              <a:ext uri="{FF2B5EF4-FFF2-40B4-BE49-F238E27FC236}">
                <a16:creationId xmlns:a16="http://schemas.microsoft.com/office/drawing/2014/main" id="{7DE0636F-1837-385C-B944-863D4995237B}"/>
              </a:ext>
            </a:extLst>
          </p:cNvPr>
          <p:cNvGrpSpPr/>
          <p:nvPr/>
        </p:nvGrpSpPr>
        <p:grpSpPr>
          <a:xfrm>
            <a:off x="448461" y="1352863"/>
            <a:ext cx="5774539" cy="763357"/>
            <a:chOff x="759611" y="1486213"/>
            <a:chExt cx="5774539" cy="763357"/>
          </a:xfrm>
        </p:grpSpPr>
        <p:sp>
          <p:nvSpPr>
            <p:cNvPr id="7" name="Oval 6">
              <a:extLst>
                <a:ext uri="{FF2B5EF4-FFF2-40B4-BE49-F238E27FC236}">
                  <a16:creationId xmlns:a16="http://schemas.microsoft.com/office/drawing/2014/main" id="{FE460637-FE98-CB00-C6E9-6CE41783E39C}"/>
                </a:ext>
              </a:extLst>
            </p:cNvPr>
            <p:cNvSpPr/>
            <p:nvPr/>
          </p:nvSpPr>
          <p:spPr>
            <a:xfrm>
              <a:off x="759611" y="1486213"/>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8" name="Rectangle 7" descr="Bullseye">
              <a:extLst>
                <a:ext uri="{FF2B5EF4-FFF2-40B4-BE49-F238E27FC236}">
                  <a16:creationId xmlns:a16="http://schemas.microsoft.com/office/drawing/2014/main" id="{347CE735-3A8F-56EE-A2F3-67587FCA203A}"/>
                </a:ext>
              </a:extLst>
            </p:cNvPr>
            <p:cNvSpPr/>
            <p:nvPr/>
          </p:nvSpPr>
          <p:spPr>
            <a:xfrm>
              <a:off x="919916" y="1646519"/>
              <a:ext cx="442747" cy="44274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9" name="Group 8">
              <a:extLst>
                <a:ext uri="{FF2B5EF4-FFF2-40B4-BE49-F238E27FC236}">
                  <a16:creationId xmlns:a16="http://schemas.microsoft.com/office/drawing/2014/main" id="{3E9DAF1B-D4C6-8B32-ED47-7814F6B7D9D9}"/>
                </a:ext>
              </a:extLst>
            </p:cNvPr>
            <p:cNvGrpSpPr/>
            <p:nvPr/>
          </p:nvGrpSpPr>
          <p:grpSpPr>
            <a:xfrm>
              <a:off x="1686546" y="1486213"/>
              <a:ext cx="4847604" cy="763357"/>
              <a:chOff x="2134220" y="17874"/>
              <a:chExt cx="4847604" cy="763357"/>
            </a:xfrm>
          </p:grpSpPr>
          <p:sp>
            <p:nvSpPr>
              <p:cNvPr id="40" name="Rectangle 39">
                <a:extLst>
                  <a:ext uri="{FF2B5EF4-FFF2-40B4-BE49-F238E27FC236}">
                    <a16:creationId xmlns:a16="http://schemas.microsoft.com/office/drawing/2014/main" id="{5C3178A2-CF62-139B-4C5A-1F7918B1CD63}"/>
                  </a:ext>
                </a:extLst>
              </p:cNvPr>
              <p:cNvSpPr/>
              <p:nvPr/>
            </p:nvSpPr>
            <p:spPr>
              <a:xfrm>
                <a:off x="2134220" y="17874"/>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41" name="TextBox 40">
                <a:extLst>
                  <a:ext uri="{FF2B5EF4-FFF2-40B4-BE49-F238E27FC236}">
                    <a16:creationId xmlns:a16="http://schemas.microsoft.com/office/drawing/2014/main" id="{46E11B2B-20F3-8B23-489A-2EC13417A443}"/>
                  </a:ext>
                </a:extLst>
              </p:cNvPr>
              <p:cNvSpPr txBox="1"/>
              <p:nvPr/>
            </p:nvSpPr>
            <p:spPr>
              <a:xfrm>
                <a:off x="2134220" y="17874"/>
                <a:ext cx="48476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Program or organizational policy </a:t>
                </a:r>
                <a:endParaRPr lang="en-US" sz="2000" kern="1200" dirty="0">
                  <a:latin typeface="Times New Roman" panose="02020603050405020304" pitchFamily="18" charset="0"/>
                  <a:cs typeface="Times New Roman" panose="02020603050405020304" pitchFamily="18" charset="0"/>
                </a:endParaRPr>
              </a:p>
            </p:txBody>
          </p:sp>
        </p:grpSp>
      </p:grpSp>
      <p:grpSp>
        <p:nvGrpSpPr>
          <p:cNvPr id="44" name="Group 43">
            <a:extLst>
              <a:ext uri="{FF2B5EF4-FFF2-40B4-BE49-F238E27FC236}">
                <a16:creationId xmlns:a16="http://schemas.microsoft.com/office/drawing/2014/main" id="{618473F7-FA13-9717-F573-7F648179CFEA}"/>
              </a:ext>
            </a:extLst>
          </p:cNvPr>
          <p:cNvGrpSpPr/>
          <p:nvPr/>
        </p:nvGrpSpPr>
        <p:grpSpPr>
          <a:xfrm>
            <a:off x="465209" y="2580839"/>
            <a:ext cx="5089771" cy="763357"/>
            <a:chOff x="3799411" y="1486213"/>
            <a:chExt cx="5089771" cy="763357"/>
          </a:xfrm>
        </p:grpSpPr>
        <p:sp>
          <p:nvSpPr>
            <p:cNvPr id="10" name="Oval 9">
              <a:extLst>
                <a:ext uri="{FF2B5EF4-FFF2-40B4-BE49-F238E27FC236}">
                  <a16:creationId xmlns:a16="http://schemas.microsoft.com/office/drawing/2014/main" id="{EF4E269B-5AAE-D656-82BA-D6E5A4A5644F}"/>
                </a:ext>
              </a:extLst>
            </p:cNvPr>
            <p:cNvSpPr/>
            <p:nvPr/>
          </p:nvSpPr>
          <p:spPr>
            <a:xfrm>
              <a:off x="3799411" y="1486213"/>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1" name="Rectangle 10" descr="Tick">
              <a:extLst>
                <a:ext uri="{FF2B5EF4-FFF2-40B4-BE49-F238E27FC236}">
                  <a16:creationId xmlns:a16="http://schemas.microsoft.com/office/drawing/2014/main" id="{140A079D-5D4D-469F-1366-6ACE4DF8EA0C}"/>
                </a:ext>
              </a:extLst>
            </p:cNvPr>
            <p:cNvSpPr/>
            <p:nvPr/>
          </p:nvSpPr>
          <p:spPr>
            <a:xfrm>
              <a:off x="3959717" y="1646519"/>
              <a:ext cx="442747" cy="44274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2" name="Group 11">
              <a:extLst>
                <a:ext uri="{FF2B5EF4-FFF2-40B4-BE49-F238E27FC236}">
                  <a16:creationId xmlns:a16="http://schemas.microsoft.com/office/drawing/2014/main" id="{712E60E6-D05E-361B-6571-D811767340D1}"/>
                </a:ext>
              </a:extLst>
            </p:cNvPr>
            <p:cNvGrpSpPr/>
            <p:nvPr/>
          </p:nvGrpSpPr>
          <p:grpSpPr>
            <a:xfrm>
              <a:off x="4726346" y="1486213"/>
              <a:ext cx="4162836" cy="763357"/>
              <a:chOff x="5174020" y="17874"/>
              <a:chExt cx="4162836" cy="763357"/>
            </a:xfrm>
          </p:grpSpPr>
          <p:sp>
            <p:nvSpPr>
              <p:cNvPr id="38" name="Rectangle 37">
                <a:extLst>
                  <a:ext uri="{FF2B5EF4-FFF2-40B4-BE49-F238E27FC236}">
                    <a16:creationId xmlns:a16="http://schemas.microsoft.com/office/drawing/2014/main" id="{755AD741-C6AB-EF70-AF1A-2FC9F253285F}"/>
                  </a:ext>
                </a:extLst>
              </p:cNvPr>
              <p:cNvSpPr/>
              <p:nvPr/>
            </p:nvSpPr>
            <p:spPr>
              <a:xfrm>
                <a:off x="5174020" y="17874"/>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9" name="TextBox 38">
                <a:extLst>
                  <a:ext uri="{FF2B5EF4-FFF2-40B4-BE49-F238E27FC236}">
                    <a16:creationId xmlns:a16="http://schemas.microsoft.com/office/drawing/2014/main" id="{71423D29-202E-2108-45A2-7F4DE2A830C0}"/>
                  </a:ext>
                </a:extLst>
              </p:cNvPr>
              <p:cNvSpPr txBox="1"/>
              <p:nvPr/>
            </p:nvSpPr>
            <p:spPr>
              <a:xfrm>
                <a:off x="5174020" y="17874"/>
                <a:ext cx="4162836"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l"/>
                <a:r>
                  <a:rPr lang="en-GB" sz="2000" i="0" u="none" strike="noStrike" dirty="0">
                    <a:solidFill>
                      <a:srgbClr val="000000"/>
                    </a:solidFill>
                    <a:effectLst/>
                    <a:latin typeface="Graphik LC Web"/>
                  </a:rPr>
                  <a:t>Acceptable use policy</a:t>
                </a:r>
                <a:endParaRPr lang="en-GB" sz="2000" dirty="0">
                  <a:solidFill>
                    <a:srgbClr val="000000"/>
                  </a:solidFill>
                  <a:latin typeface="Graphik LC Web"/>
                </a:endParaRPr>
              </a:p>
            </p:txBody>
          </p:sp>
        </p:grpSp>
      </p:grpSp>
      <p:grpSp>
        <p:nvGrpSpPr>
          <p:cNvPr id="42" name="Group 41">
            <a:extLst>
              <a:ext uri="{FF2B5EF4-FFF2-40B4-BE49-F238E27FC236}">
                <a16:creationId xmlns:a16="http://schemas.microsoft.com/office/drawing/2014/main" id="{84A64925-DA12-F085-960B-0CECA7D46C5E}"/>
              </a:ext>
            </a:extLst>
          </p:cNvPr>
          <p:cNvGrpSpPr/>
          <p:nvPr/>
        </p:nvGrpSpPr>
        <p:grpSpPr>
          <a:xfrm>
            <a:off x="510927" y="3839222"/>
            <a:ext cx="5774538" cy="763357"/>
            <a:chOff x="6839212" y="1486213"/>
            <a:chExt cx="5774538" cy="763357"/>
          </a:xfrm>
        </p:grpSpPr>
        <p:sp>
          <p:nvSpPr>
            <p:cNvPr id="13" name="Oval 12">
              <a:extLst>
                <a:ext uri="{FF2B5EF4-FFF2-40B4-BE49-F238E27FC236}">
                  <a16:creationId xmlns:a16="http://schemas.microsoft.com/office/drawing/2014/main" id="{6AA765C7-FB56-7C5E-A358-271B2A955763}"/>
                </a:ext>
              </a:extLst>
            </p:cNvPr>
            <p:cNvSpPr/>
            <p:nvPr/>
          </p:nvSpPr>
          <p:spPr>
            <a:xfrm>
              <a:off x="6839212" y="1486213"/>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4" name="Rectangle 13" descr="Handshake">
              <a:extLst>
                <a:ext uri="{FF2B5EF4-FFF2-40B4-BE49-F238E27FC236}">
                  <a16:creationId xmlns:a16="http://schemas.microsoft.com/office/drawing/2014/main" id="{F9F3DA48-1301-8B13-A471-A820CFF9FF79}"/>
                </a:ext>
              </a:extLst>
            </p:cNvPr>
            <p:cNvSpPr/>
            <p:nvPr/>
          </p:nvSpPr>
          <p:spPr>
            <a:xfrm>
              <a:off x="6999517" y="1646519"/>
              <a:ext cx="442747" cy="44274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5" name="Group 14">
              <a:extLst>
                <a:ext uri="{FF2B5EF4-FFF2-40B4-BE49-F238E27FC236}">
                  <a16:creationId xmlns:a16="http://schemas.microsoft.com/office/drawing/2014/main" id="{F4C4415D-08E7-F6CC-B45B-A9130871694F}"/>
                </a:ext>
              </a:extLst>
            </p:cNvPr>
            <p:cNvGrpSpPr/>
            <p:nvPr/>
          </p:nvGrpSpPr>
          <p:grpSpPr>
            <a:xfrm>
              <a:off x="7766146" y="1486213"/>
              <a:ext cx="4847604" cy="763357"/>
              <a:chOff x="8213820" y="17874"/>
              <a:chExt cx="4847604" cy="763357"/>
            </a:xfrm>
          </p:grpSpPr>
          <p:sp>
            <p:nvSpPr>
              <p:cNvPr id="36" name="Rectangle 35">
                <a:extLst>
                  <a:ext uri="{FF2B5EF4-FFF2-40B4-BE49-F238E27FC236}">
                    <a16:creationId xmlns:a16="http://schemas.microsoft.com/office/drawing/2014/main" id="{40C5A2D9-BFE3-8767-17F5-0A220CAA5C5C}"/>
                  </a:ext>
                </a:extLst>
              </p:cNvPr>
              <p:cNvSpPr/>
              <p:nvPr/>
            </p:nvSpPr>
            <p:spPr>
              <a:xfrm>
                <a:off x="8213820" y="17874"/>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7" name="TextBox 36">
                <a:extLst>
                  <a:ext uri="{FF2B5EF4-FFF2-40B4-BE49-F238E27FC236}">
                    <a16:creationId xmlns:a16="http://schemas.microsoft.com/office/drawing/2014/main" id="{394675CC-A8C0-0F23-8197-C298C44A6EA3}"/>
                  </a:ext>
                </a:extLst>
              </p:cNvPr>
              <p:cNvSpPr txBox="1"/>
              <p:nvPr/>
            </p:nvSpPr>
            <p:spPr>
              <a:xfrm>
                <a:off x="8213820" y="17874"/>
                <a:ext cx="48476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889000">
                  <a:spcBef>
                    <a:spcPct val="0"/>
                  </a:spcBef>
                  <a:spcAft>
                    <a:spcPct val="35000"/>
                  </a:spcAft>
                </a:pPr>
                <a:r>
                  <a:rPr lang="en-GB" sz="2000" i="0" u="none" strike="noStrike" dirty="0">
                    <a:solidFill>
                      <a:srgbClr val="000000"/>
                    </a:solidFill>
                    <a:effectLst/>
                    <a:latin typeface="Graphik LC Web"/>
                  </a:rPr>
                  <a:t>Remote access policy</a:t>
                </a:r>
              </a:p>
            </p:txBody>
          </p:sp>
        </p:grpSp>
      </p:grpSp>
      <p:grpSp>
        <p:nvGrpSpPr>
          <p:cNvPr id="47" name="Group 46">
            <a:extLst>
              <a:ext uri="{FF2B5EF4-FFF2-40B4-BE49-F238E27FC236}">
                <a16:creationId xmlns:a16="http://schemas.microsoft.com/office/drawing/2014/main" id="{C414E0EB-F5E1-E846-2CF3-C8146211BAB4}"/>
              </a:ext>
            </a:extLst>
          </p:cNvPr>
          <p:cNvGrpSpPr/>
          <p:nvPr/>
        </p:nvGrpSpPr>
        <p:grpSpPr>
          <a:xfrm>
            <a:off x="576625" y="5123458"/>
            <a:ext cx="5688520" cy="763357"/>
            <a:chOff x="759611" y="2848647"/>
            <a:chExt cx="5688520" cy="763357"/>
          </a:xfrm>
        </p:grpSpPr>
        <p:sp>
          <p:nvSpPr>
            <p:cNvPr id="16" name="Oval 15">
              <a:extLst>
                <a:ext uri="{FF2B5EF4-FFF2-40B4-BE49-F238E27FC236}">
                  <a16:creationId xmlns:a16="http://schemas.microsoft.com/office/drawing/2014/main" id="{3521E218-D1B8-3209-2041-F31415D45EBF}"/>
                </a:ext>
              </a:extLst>
            </p:cNvPr>
            <p:cNvSpPr/>
            <p:nvPr/>
          </p:nvSpPr>
          <p:spPr>
            <a:xfrm>
              <a:off x="759611" y="2848647"/>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7" name="Rectangle 16" descr="CheckList">
              <a:extLst>
                <a:ext uri="{FF2B5EF4-FFF2-40B4-BE49-F238E27FC236}">
                  <a16:creationId xmlns:a16="http://schemas.microsoft.com/office/drawing/2014/main" id="{A88C8477-DAE0-9808-463D-7D047F8E8729}"/>
                </a:ext>
              </a:extLst>
            </p:cNvPr>
            <p:cNvSpPr/>
            <p:nvPr/>
          </p:nvSpPr>
          <p:spPr>
            <a:xfrm>
              <a:off x="919916" y="3008952"/>
              <a:ext cx="442747" cy="44274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8" name="Group 17">
              <a:extLst>
                <a:ext uri="{FF2B5EF4-FFF2-40B4-BE49-F238E27FC236}">
                  <a16:creationId xmlns:a16="http://schemas.microsoft.com/office/drawing/2014/main" id="{7ABBE30E-863B-6DD9-6E5E-601FD95D80E1}"/>
                </a:ext>
              </a:extLst>
            </p:cNvPr>
            <p:cNvGrpSpPr/>
            <p:nvPr/>
          </p:nvGrpSpPr>
          <p:grpSpPr>
            <a:xfrm>
              <a:off x="1686546" y="2848647"/>
              <a:ext cx="4761585" cy="763357"/>
              <a:chOff x="2134220" y="1380308"/>
              <a:chExt cx="4761585" cy="763357"/>
            </a:xfrm>
          </p:grpSpPr>
          <p:sp>
            <p:nvSpPr>
              <p:cNvPr id="34" name="Rectangle 33">
                <a:extLst>
                  <a:ext uri="{FF2B5EF4-FFF2-40B4-BE49-F238E27FC236}">
                    <a16:creationId xmlns:a16="http://schemas.microsoft.com/office/drawing/2014/main" id="{665E44A6-9547-6EFA-EBCB-0A1B849D46EF}"/>
                  </a:ext>
                </a:extLst>
              </p:cNvPr>
              <p:cNvSpPr/>
              <p:nvPr/>
            </p:nvSpPr>
            <p:spPr>
              <a:xfrm>
                <a:off x="2134220" y="1380308"/>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5" name="TextBox 34">
                <a:extLst>
                  <a:ext uri="{FF2B5EF4-FFF2-40B4-BE49-F238E27FC236}">
                    <a16:creationId xmlns:a16="http://schemas.microsoft.com/office/drawing/2014/main" id="{4F4CC231-525D-0089-5431-0CA2F49C5C7D}"/>
                  </a:ext>
                </a:extLst>
              </p:cNvPr>
              <p:cNvSpPr txBox="1"/>
              <p:nvPr/>
            </p:nvSpPr>
            <p:spPr>
              <a:xfrm>
                <a:off x="2134220" y="1380308"/>
                <a:ext cx="4761585"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Data security policy </a:t>
                </a:r>
                <a:endParaRPr lang="en-US" sz="2000" kern="1200" dirty="0">
                  <a:latin typeface="Times New Roman" panose="02020603050405020304" pitchFamily="18" charset="0"/>
                  <a:cs typeface="Times New Roman" panose="02020603050405020304" pitchFamily="18" charset="0"/>
                </a:endParaRPr>
              </a:p>
            </p:txBody>
          </p:sp>
        </p:grpSp>
      </p:grpSp>
      <p:grpSp>
        <p:nvGrpSpPr>
          <p:cNvPr id="43" name="Group 42">
            <a:extLst>
              <a:ext uri="{FF2B5EF4-FFF2-40B4-BE49-F238E27FC236}">
                <a16:creationId xmlns:a16="http://schemas.microsoft.com/office/drawing/2014/main" id="{6BEFE476-E28D-531A-6956-B492995F0CA3}"/>
              </a:ext>
            </a:extLst>
          </p:cNvPr>
          <p:cNvGrpSpPr/>
          <p:nvPr/>
        </p:nvGrpSpPr>
        <p:grpSpPr>
          <a:xfrm>
            <a:off x="6265128" y="1289336"/>
            <a:ext cx="5790938" cy="763357"/>
            <a:chOff x="6839212" y="2848647"/>
            <a:chExt cx="5790938" cy="763357"/>
          </a:xfrm>
        </p:grpSpPr>
        <p:sp>
          <p:nvSpPr>
            <p:cNvPr id="22" name="Oval 21">
              <a:extLst>
                <a:ext uri="{FF2B5EF4-FFF2-40B4-BE49-F238E27FC236}">
                  <a16:creationId xmlns:a16="http://schemas.microsoft.com/office/drawing/2014/main" id="{1801A496-7A2B-C36F-7276-71E5668265A9}"/>
                </a:ext>
              </a:extLst>
            </p:cNvPr>
            <p:cNvSpPr/>
            <p:nvPr/>
          </p:nvSpPr>
          <p:spPr>
            <a:xfrm>
              <a:off x="6839212" y="2848647"/>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3" name="Rectangle 22" descr="Hierarchy">
              <a:extLst>
                <a:ext uri="{FF2B5EF4-FFF2-40B4-BE49-F238E27FC236}">
                  <a16:creationId xmlns:a16="http://schemas.microsoft.com/office/drawing/2014/main" id="{67A72C18-9448-FE83-EDCA-FB3BC0BCBBAD}"/>
                </a:ext>
              </a:extLst>
            </p:cNvPr>
            <p:cNvSpPr/>
            <p:nvPr/>
          </p:nvSpPr>
          <p:spPr>
            <a:xfrm>
              <a:off x="6999517" y="3008952"/>
              <a:ext cx="442747" cy="442747"/>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24" name="Group 23">
              <a:extLst>
                <a:ext uri="{FF2B5EF4-FFF2-40B4-BE49-F238E27FC236}">
                  <a16:creationId xmlns:a16="http://schemas.microsoft.com/office/drawing/2014/main" id="{61348444-898D-495E-DA6A-FB212D23F3B2}"/>
                </a:ext>
              </a:extLst>
            </p:cNvPr>
            <p:cNvGrpSpPr/>
            <p:nvPr/>
          </p:nvGrpSpPr>
          <p:grpSpPr>
            <a:xfrm>
              <a:off x="7766146" y="2848647"/>
              <a:ext cx="4864004" cy="763357"/>
              <a:chOff x="8213820" y="1380308"/>
              <a:chExt cx="4864004" cy="763357"/>
            </a:xfrm>
          </p:grpSpPr>
          <p:sp>
            <p:nvSpPr>
              <p:cNvPr id="30" name="Rectangle 29">
                <a:extLst>
                  <a:ext uri="{FF2B5EF4-FFF2-40B4-BE49-F238E27FC236}">
                    <a16:creationId xmlns:a16="http://schemas.microsoft.com/office/drawing/2014/main" id="{AB2E4CA1-3834-E69A-B936-5F8160819A34}"/>
                  </a:ext>
                </a:extLst>
              </p:cNvPr>
              <p:cNvSpPr/>
              <p:nvPr/>
            </p:nvSpPr>
            <p:spPr>
              <a:xfrm>
                <a:off x="8213820" y="1380308"/>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31" name="TextBox 30">
                <a:extLst>
                  <a:ext uri="{FF2B5EF4-FFF2-40B4-BE49-F238E27FC236}">
                    <a16:creationId xmlns:a16="http://schemas.microsoft.com/office/drawing/2014/main" id="{DC3965BE-237A-2C16-F972-5F43D8322201}"/>
                  </a:ext>
                </a:extLst>
              </p:cNvPr>
              <p:cNvSpPr txBox="1"/>
              <p:nvPr/>
            </p:nvSpPr>
            <p:spPr>
              <a:xfrm>
                <a:off x="8213820" y="1380308"/>
                <a:ext cx="48640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Firewall policy </a:t>
                </a:r>
                <a:endParaRPr lang="en-US" sz="2000" kern="1200" dirty="0">
                  <a:latin typeface="Times New Roman" panose="02020603050405020304" pitchFamily="18" charset="0"/>
                  <a:cs typeface="Times New Roman" panose="02020603050405020304" pitchFamily="18" charset="0"/>
                </a:endParaRPr>
              </a:p>
            </p:txBody>
          </p:sp>
        </p:grpSp>
      </p:grpSp>
      <p:grpSp>
        <p:nvGrpSpPr>
          <p:cNvPr id="4" name="Group 3">
            <a:extLst>
              <a:ext uri="{FF2B5EF4-FFF2-40B4-BE49-F238E27FC236}">
                <a16:creationId xmlns:a16="http://schemas.microsoft.com/office/drawing/2014/main" id="{7CEF4B27-FEA5-592D-1B1F-7807D871A47C}"/>
              </a:ext>
            </a:extLst>
          </p:cNvPr>
          <p:cNvGrpSpPr/>
          <p:nvPr/>
        </p:nvGrpSpPr>
        <p:grpSpPr>
          <a:xfrm>
            <a:off x="6285465" y="2456660"/>
            <a:ext cx="5790938" cy="763357"/>
            <a:chOff x="6839212" y="2848647"/>
            <a:chExt cx="5790938" cy="763357"/>
          </a:xfrm>
        </p:grpSpPr>
        <p:sp>
          <p:nvSpPr>
            <p:cNvPr id="5" name="Oval 4">
              <a:extLst>
                <a:ext uri="{FF2B5EF4-FFF2-40B4-BE49-F238E27FC236}">
                  <a16:creationId xmlns:a16="http://schemas.microsoft.com/office/drawing/2014/main" id="{5C35A42D-5897-BA01-B951-0A2CC49AA7E5}"/>
                </a:ext>
              </a:extLst>
            </p:cNvPr>
            <p:cNvSpPr/>
            <p:nvPr/>
          </p:nvSpPr>
          <p:spPr>
            <a:xfrm>
              <a:off x="6839212" y="2848647"/>
              <a:ext cx="763357" cy="763357"/>
            </a:xfrm>
            <a:prstGeom prst="ellipse">
              <a:avLst/>
            </a:prstGeom>
            <a:solidFill>
              <a:srgbClr val="00206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49" name="Rectangle 48" descr="Email with solid fill">
              <a:extLst>
                <a:ext uri="{FF2B5EF4-FFF2-40B4-BE49-F238E27FC236}">
                  <a16:creationId xmlns:a16="http://schemas.microsoft.com/office/drawing/2014/main" id="{BB13C28D-D5C3-AA43-406B-D17595BB4CC1}"/>
                </a:ext>
              </a:extLst>
            </p:cNvPr>
            <p:cNvSpPr/>
            <p:nvPr/>
          </p:nvSpPr>
          <p:spPr>
            <a:xfrm>
              <a:off x="6999517" y="3008952"/>
              <a:ext cx="442747" cy="442747"/>
            </a:xfrm>
            <a:prstGeom prst="rect">
              <a:avLst/>
            </a:prstGeom>
            <a:blipFill>
              <a:blip r:embed="rId13">
                <a:extLst>
                  <a:ext uri="{96DAC541-7B7A-43D3-8B79-37D633B846F1}">
                    <asvg:svgBlip xmlns:asvg="http://schemas.microsoft.com/office/drawing/2016/SVG/main" r:embed="rId1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dirty="0"/>
            </a:p>
          </p:txBody>
        </p:sp>
        <p:grpSp>
          <p:nvGrpSpPr>
            <p:cNvPr id="50" name="Group 49">
              <a:extLst>
                <a:ext uri="{FF2B5EF4-FFF2-40B4-BE49-F238E27FC236}">
                  <a16:creationId xmlns:a16="http://schemas.microsoft.com/office/drawing/2014/main" id="{F75F47F3-FAB8-C42A-920F-829D32C20508}"/>
                </a:ext>
              </a:extLst>
            </p:cNvPr>
            <p:cNvGrpSpPr/>
            <p:nvPr/>
          </p:nvGrpSpPr>
          <p:grpSpPr>
            <a:xfrm>
              <a:off x="7766146" y="2848647"/>
              <a:ext cx="4864004" cy="763357"/>
              <a:chOff x="8213820" y="1380308"/>
              <a:chExt cx="4864004" cy="763357"/>
            </a:xfrm>
          </p:grpSpPr>
          <p:sp>
            <p:nvSpPr>
              <p:cNvPr id="51" name="Rectangle 50">
                <a:extLst>
                  <a:ext uri="{FF2B5EF4-FFF2-40B4-BE49-F238E27FC236}">
                    <a16:creationId xmlns:a16="http://schemas.microsoft.com/office/drawing/2014/main" id="{76AA6682-A209-A6B8-34CA-4D654C32B44B}"/>
                  </a:ext>
                </a:extLst>
              </p:cNvPr>
              <p:cNvSpPr/>
              <p:nvPr/>
            </p:nvSpPr>
            <p:spPr>
              <a:xfrm>
                <a:off x="8213820" y="1380308"/>
                <a:ext cx="1799343" cy="7633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52" name="TextBox 51">
                <a:extLst>
                  <a:ext uri="{FF2B5EF4-FFF2-40B4-BE49-F238E27FC236}">
                    <a16:creationId xmlns:a16="http://schemas.microsoft.com/office/drawing/2014/main" id="{21DCE8AA-E160-8C10-89DD-E7033CE2292A}"/>
                  </a:ext>
                </a:extLst>
              </p:cNvPr>
              <p:cNvSpPr txBox="1"/>
              <p:nvPr/>
            </p:nvSpPr>
            <p:spPr>
              <a:xfrm>
                <a:off x="8213820" y="1380308"/>
                <a:ext cx="4864004" cy="7633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i="0" kern="1200" dirty="0">
                    <a:latin typeface="Times New Roman" panose="02020603050405020304" pitchFamily="18" charset="0"/>
                    <a:cs typeface="Times New Roman" panose="02020603050405020304" pitchFamily="18" charset="0"/>
                  </a:rPr>
                  <a:t>Email policy </a:t>
                </a:r>
                <a:endParaRPr lang="en-US" sz="2000" kern="12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79227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152" y="140478"/>
            <a:ext cx="10515600" cy="487361"/>
          </a:xfrm>
        </p:spPr>
        <p:txBody>
          <a:bodyPr>
            <a:no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Trust</a:t>
            </a:r>
          </a:p>
        </p:txBody>
      </p:sp>
      <p:sp>
        <p:nvSpPr>
          <p:cNvPr id="2" name="Rectangle 3">
            <a:extLst>
              <a:ext uri="{FF2B5EF4-FFF2-40B4-BE49-F238E27FC236}">
                <a16:creationId xmlns:a16="http://schemas.microsoft.com/office/drawing/2014/main" id="{FDD67A61-4B77-4563-FCC9-EFFA90B0537A}"/>
              </a:ext>
            </a:extLst>
          </p:cNvPr>
          <p:cNvSpPr txBox="1">
            <a:spLocks noChangeArrowheads="1"/>
          </p:cNvSpPr>
          <p:nvPr/>
        </p:nvSpPr>
        <p:spPr>
          <a:xfrm>
            <a:off x="57152" y="924560"/>
            <a:ext cx="1101852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Tools of computer security are resident on computers</a:t>
            </a:r>
            <a:endParaRPr lang="en-US" altLang="en-PK" dirty="0">
              <a:latin typeface="Times New Roman" panose="02020603050405020304" pitchFamily="18" charset="0"/>
              <a:cs typeface="Times New Roman" panose="02020603050405020304" pitchFamily="18" charset="0"/>
            </a:endParaRPr>
          </a:p>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Just as mutable as any other information on computers</a:t>
            </a:r>
            <a:endParaRPr lang="en-US" altLang="en-PK" dirty="0">
              <a:latin typeface="Times New Roman" panose="02020603050405020304" pitchFamily="18" charset="0"/>
              <a:cs typeface="Times New Roman" panose="02020603050405020304" pitchFamily="18" charset="0"/>
            </a:endParaRPr>
          </a:p>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Can we trust our computer?</a:t>
            </a:r>
            <a:endParaRPr lang="en-US" altLang="en-PK" dirty="0">
              <a:latin typeface="Times New Roman" panose="02020603050405020304" pitchFamily="18" charset="0"/>
              <a:cs typeface="Times New Roman" panose="02020603050405020304" pitchFamily="18" charset="0"/>
            </a:endParaRPr>
          </a:p>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Can we trust our software?</a:t>
            </a:r>
            <a:endParaRPr lang="en-US" altLang="en-PK" dirty="0">
              <a:latin typeface="Times New Roman" panose="02020603050405020304" pitchFamily="18" charset="0"/>
              <a:cs typeface="Times New Roman" panose="02020603050405020304" pitchFamily="18" charset="0"/>
            </a:endParaRPr>
          </a:p>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Can we trust our suppliers?</a:t>
            </a:r>
            <a:endParaRPr lang="en-US" altLang="en-PK" dirty="0">
              <a:latin typeface="Times New Roman" panose="02020603050405020304" pitchFamily="18" charset="0"/>
              <a:cs typeface="Times New Roman" panose="02020603050405020304" pitchFamily="18" charset="0"/>
            </a:endParaRPr>
          </a:p>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Can we trust our people?</a:t>
            </a:r>
            <a:endParaRPr lang="en-US" altLang="en-PK" dirty="0">
              <a:latin typeface="Times New Roman" panose="02020603050405020304" pitchFamily="18" charset="0"/>
              <a:cs typeface="Times New Roman" panose="02020603050405020304" pitchFamily="18" charset="0"/>
            </a:endParaRPr>
          </a:p>
          <a:p>
            <a:pPr>
              <a:lnSpc>
                <a:spcPct val="125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Trust, but verify</a:t>
            </a:r>
            <a:endParaRPr lang="en-US" altLang="en-PK" dirty="0">
              <a:latin typeface="Times New Roman" panose="02020603050405020304"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B3CE9F14-1ED0-EA98-02A0-5E69057902A3}"/>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18</a:t>
            </a:fld>
            <a:endParaRPr lang="en-PK" dirty="0"/>
          </a:p>
        </p:txBody>
      </p:sp>
    </p:spTree>
    <p:extLst>
      <p:ext uri="{BB962C8B-B14F-4D97-AF65-F5344CB8AC3E}">
        <p14:creationId xmlns:p14="http://schemas.microsoft.com/office/powerpoint/2010/main" val="169217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152" y="140478"/>
            <a:ext cx="10515600" cy="487361"/>
          </a:xfrm>
        </p:spPr>
        <p:txBody>
          <a:bodyPr>
            <a:no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Trusting Our Computer</a:t>
            </a:r>
          </a:p>
        </p:txBody>
      </p:sp>
      <p:sp>
        <p:nvSpPr>
          <p:cNvPr id="2" name="Rectangle 3">
            <a:extLst>
              <a:ext uri="{FF2B5EF4-FFF2-40B4-BE49-F238E27FC236}">
                <a16:creationId xmlns:a16="http://schemas.microsoft.com/office/drawing/2014/main" id="{FDD67A61-4B77-4563-FCC9-EFFA90B0537A}"/>
              </a:ext>
            </a:extLst>
          </p:cNvPr>
          <p:cNvSpPr txBox="1">
            <a:spLocks noChangeArrowheads="1"/>
          </p:cNvSpPr>
          <p:nvPr/>
        </p:nvSpPr>
        <p:spPr>
          <a:xfrm>
            <a:off x="57152" y="924560"/>
            <a:ext cx="1101852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Hardware bugs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Hardware features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Peripheral bugs/features</a:t>
            </a:r>
            <a:endParaRPr lang="en-US" altLang="en-PK" dirty="0">
              <a:latin typeface="Times New Roman" panose="02020603050405020304"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01ACA1E1-AB9B-8381-5BFC-7F431ACFEEDD}"/>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19</a:t>
            </a:fld>
            <a:endParaRPr lang="en-PK" dirty="0"/>
          </a:p>
        </p:txBody>
      </p:sp>
    </p:spTree>
    <p:extLst>
      <p:ext uri="{BB962C8B-B14F-4D97-AF65-F5344CB8AC3E}">
        <p14:creationId xmlns:p14="http://schemas.microsoft.com/office/powerpoint/2010/main" val="247674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C71BBF-C413-B9CE-1D70-926C8CC97222}"/>
              </a:ext>
            </a:extLst>
          </p:cNvPr>
          <p:cNvSpPr>
            <a:spLocks noGrp="1"/>
          </p:cNvSpPr>
          <p:nvPr>
            <p:ph type="sldNum" sz="quarter" idx="12"/>
          </p:nvPr>
        </p:nvSpPr>
        <p:spPr/>
        <p:txBody>
          <a:bodyPr/>
          <a:lstStyle/>
          <a:p>
            <a:fld id="{DEEE902D-3665-514E-995A-5AFABF0C28ED}" type="slidenum">
              <a:rPr lang="en-PK" smtClean="0"/>
              <a:pPr/>
              <a:t>2</a:t>
            </a:fld>
            <a:endParaRPr lang="en-PK" dirty="0"/>
          </a:p>
        </p:txBody>
      </p:sp>
      <p:sp>
        <p:nvSpPr>
          <p:cNvPr id="5" name="TextBox 4">
            <a:extLst>
              <a:ext uri="{FF2B5EF4-FFF2-40B4-BE49-F238E27FC236}">
                <a16:creationId xmlns:a16="http://schemas.microsoft.com/office/drawing/2014/main" id="{CD123CCD-20CD-F92B-6036-4489B8365BE0}"/>
              </a:ext>
            </a:extLst>
          </p:cNvPr>
          <p:cNvSpPr txBox="1"/>
          <p:nvPr/>
        </p:nvSpPr>
        <p:spPr>
          <a:xfrm>
            <a:off x="48052" y="902193"/>
            <a:ext cx="4694069" cy="5626220"/>
          </a:xfrm>
          <a:prstGeom prst="rect">
            <a:avLst/>
          </a:prstGeom>
          <a:noFill/>
        </p:spPr>
        <p:txBody>
          <a:bodyPr wrap="square" rtlCol="0">
            <a:spAutoFit/>
          </a:bodyPr>
          <a:lstStyle/>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 Security Management</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 Security Management Process</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Polices and Mechanisms</a:t>
            </a: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Objective of Polices</a:t>
            </a:r>
          </a:p>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Why Policy?</a:t>
            </a:r>
          </a:p>
          <a:p>
            <a:pPr marL="285750" indent="-285750">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Bulls-Eye Model</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Types </a:t>
            </a:r>
            <a:r>
              <a:rPr lang="en-US" sz="2200" dirty="0">
                <a:latin typeface="Times New Roman" panose="02020603050405020304" pitchFamily="18" charset="0"/>
                <a:ea typeface="Calibri" panose="020F0502020204030204" pitchFamily="34" charset="0"/>
                <a:cs typeface="Times New Roman" panose="02020603050405020304" pitchFamily="18" charset="0"/>
              </a:rPr>
              <a:t>of Information Security Policy</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Trust and Assumptions</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Assurance</a:t>
            </a: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Operational &amp; Human Issues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29">
            <a:extLst>
              <a:ext uri="{FF2B5EF4-FFF2-40B4-BE49-F238E27FC236}">
                <a16:creationId xmlns:a16="http://schemas.microsoft.com/office/drawing/2014/main" id="{680AB005-B0DB-36AE-7E6A-1C2FCB211D1B}"/>
              </a:ext>
            </a:extLst>
          </p:cNvPr>
          <p:cNvSpPr txBox="1">
            <a:spLocks noChangeArrowheads="1"/>
          </p:cNvSpPr>
          <p:nvPr/>
        </p:nvSpPr>
        <p:spPr bwMode="auto">
          <a:xfrm>
            <a:off x="48052" y="47761"/>
            <a:ext cx="36667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Lecture Outline</a:t>
            </a:r>
          </a:p>
        </p:txBody>
      </p:sp>
      <p:sp>
        <p:nvSpPr>
          <p:cNvPr id="6" name="TextBox 5">
            <a:extLst>
              <a:ext uri="{FF2B5EF4-FFF2-40B4-BE49-F238E27FC236}">
                <a16:creationId xmlns:a16="http://schemas.microsoft.com/office/drawing/2014/main" id="{0BC05273-09D4-340B-0D62-862F431D253E}"/>
              </a:ext>
            </a:extLst>
          </p:cNvPr>
          <p:cNvSpPr txBox="1"/>
          <p:nvPr/>
        </p:nvSpPr>
        <p:spPr>
          <a:xfrm>
            <a:off x="5801783" y="921395"/>
            <a:ext cx="6225434" cy="4073551"/>
          </a:xfrm>
          <a:prstGeom prst="rect">
            <a:avLst/>
          </a:prstGeom>
          <a:noFill/>
        </p:spPr>
        <p:txBody>
          <a:bodyPr wrap="square">
            <a:spAutoFit/>
          </a:bodyPr>
          <a:lstStyle/>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Policy, Standards, and Practices</a:t>
            </a:r>
          </a:p>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Risk</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Risk Analysis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Risk Management vs. Cost of Security</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CIA Risk and Control</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Security as Risk Management </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Risk Identification and assessment</a:t>
            </a:r>
            <a:endParaRPr lang="en-PK"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
            </a:pPr>
            <a:r>
              <a:rPr lang="en-US" sz="2200">
                <a:effectLst/>
                <a:latin typeface="Times New Roman" panose="02020603050405020304" pitchFamily="18" charset="0"/>
                <a:ea typeface="Calibri" panose="020F0502020204030204" pitchFamily="34" charset="0"/>
                <a:cs typeface="Times New Roman" panose="02020603050405020304" pitchFamily="18" charset="0"/>
              </a:rPr>
              <a:t>Risk Control</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21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152" y="140478"/>
            <a:ext cx="10515600" cy="487361"/>
          </a:xfrm>
        </p:spPr>
        <p:txBody>
          <a:bodyPr>
            <a:no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Trusting Our Software</a:t>
            </a:r>
          </a:p>
        </p:txBody>
      </p:sp>
      <p:sp>
        <p:nvSpPr>
          <p:cNvPr id="2" name="Rectangle 3">
            <a:extLst>
              <a:ext uri="{FF2B5EF4-FFF2-40B4-BE49-F238E27FC236}">
                <a16:creationId xmlns:a16="http://schemas.microsoft.com/office/drawing/2014/main" id="{FDD67A61-4B77-4563-FCC9-EFFA90B0537A}"/>
              </a:ext>
            </a:extLst>
          </p:cNvPr>
          <p:cNvSpPr txBox="1">
            <a:spLocks noChangeArrowheads="1"/>
          </p:cNvSpPr>
          <p:nvPr/>
        </p:nvSpPr>
        <p:spPr>
          <a:xfrm>
            <a:off x="57152" y="924560"/>
            <a:ext cx="1101852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Operating system bugs and features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System software back-doors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Who wrote the software?</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Who maintains the software?</a:t>
            </a:r>
            <a:endParaRPr lang="en-US" altLang="en-PK" dirty="0">
              <a:latin typeface="Times New Roman" panose="02020603050405020304"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B12A6D01-C4EC-2E13-02BB-D3557B8D839C}"/>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20</a:t>
            </a:fld>
            <a:endParaRPr lang="en-PK" dirty="0"/>
          </a:p>
        </p:txBody>
      </p:sp>
    </p:spTree>
    <p:extLst>
      <p:ext uri="{BB962C8B-B14F-4D97-AF65-F5344CB8AC3E}">
        <p14:creationId xmlns:p14="http://schemas.microsoft.com/office/powerpoint/2010/main" val="2209090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152" y="140478"/>
            <a:ext cx="10515600" cy="487361"/>
          </a:xfrm>
        </p:spPr>
        <p:txBody>
          <a:bodyPr>
            <a:no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Trusting Our Suppliers</a:t>
            </a:r>
          </a:p>
        </p:txBody>
      </p:sp>
      <p:sp>
        <p:nvSpPr>
          <p:cNvPr id="2" name="Rectangle 3">
            <a:extLst>
              <a:ext uri="{FF2B5EF4-FFF2-40B4-BE49-F238E27FC236}">
                <a16:creationId xmlns:a16="http://schemas.microsoft.com/office/drawing/2014/main" id="{FDD67A61-4B77-4563-FCC9-EFFA90B0537A}"/>
              </a:ext>
            </a:extLst>
          </p:cNvPr>
          <p:cNvSpPr txBox="1">
            <a:spLocks noChangeArrowheads="1"/>
          </p:cNvSpPr>
          <p:nvPr/>
        </p:nvSpPr>
        <p:spPr>
          <a:xfrm>
            <a:off x="57152" y="924560"/>
            <a:ext cx="1101852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Development process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Bugs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Testing</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Configuration control</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Distribution control</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Hacker challenges</a:t>
            </a:r>
            <a:endParaRPr lang="en-US" altLang="en-PK" dirty="0">
              <a:latin typeface="Times New Roman" panose="02020603050405020304"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27AE2260-82B7-18CC-0145-EB461CF75085}"/>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21</a:t>
            </a:fld>
            <a:endParaRPr lang="en-PK" dirty="0"/>
          </a:p>
        </p:txBody>
      </p:sp>
    </p:spTree>
    <p:extLst>
      <p:ext uri="{BB962C8B-B14F-4D97-AF65-F5344CB8AC3E}">
        <p14:creationId xmlns:p14="http://schemas.microsoft.com/office/powerpoint/2010/main" val="186090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152" y="140478"/>
            <a:ext cx="10515600" cy="487361"/>
          </a:xfrm>
        </p:spPr>
        <p:txBody>
          <a:bodyPr>
            <a:no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Trust, but Verify</a:t>
            </a:r>
          </a:p>
        </p:txBody>
      </p:sp>
      <p:sp>
        <p:nvSpPr>
          <p:cNvPr id="2" name="Rectangle 3">
            <a:extLst>
              <a:ext uri="{FF2B5EF4-FFF2-40B4-BE49-F238E27FC236}">
                <a16:creationId xmlns:a16="http://schemas.microsoft.com/office/drawing/2014/main" id="{FDD67A61-4B77-4563-FCC9-EFFA90B0537A}"/>
              </a:ext>
            </a:extLst>
          </p:cNvPr>
          <p:cNvSpPr txBox="1">
            <a:spLocks noChangeArrowheads="1"/>
          </p:cNvSpPr>
          <p:nvPr/>
        </p:nvSpPr>
        <p:spPr>
          <a:xfrm>
            <a:off x="57152" y="924560"/>
            <a:ext cx="1101852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Trust with a suspicious attitude</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Ask questions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Do background checks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Test code</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Get written assurances</a:t>
            </a:r>
            <a:endParaRPr lang="en-US" altLang="en-PK" dirty="0">
              <a:latin typeface="Times New Roman" panose="02020603050405020304" pitchFamily="18" charset="0"/>
              <a:cs typeface="Times New Roman" panose="02020603050405020304" pitchFamily="18" charset="0"/>
            </a:endParaRPr>
          </a:p>
          <a:p>
            <a:pPr>
              <a:lnSpc>
                <a:spcPct val="150000"/>
              </a:lnSpc>
            </a:pPr>
            <a:r>
              <a:rPr lang="en-US" altLang="en-PK" dirty="0">
                <a:solidFill>
                  <a:srgbClr val="000000"/>
                </a:solidFill>
                <a:latin typeface="Times New Roman" panose="02020603050405020304" pitchFamily="18" charset="0"/>
                <a:ea typeface="Helvetica" pitchFamily="2" charset="0"/>
                <a:cs typeface="Times New Roman" panose="02020603050405020304" pitchFamily="18" charset="0"/>
              </a:rPr>
              <a:t>Anticipate problems and attacks</a:t>
            </a:r>
          </a:p>
        </p:txBody>
      </p:sp>
      <p:sp>
        <p:nvSpPr>
          <p:cNvPr id="3" name="Slide Number Placeholder 1">
            <a:extLst>
              <a:ext uri="{FF2B5EF4-FFF2-40B4-BE49-F238E27FC236}">
                <a16:creationId xmlns:a16="http://schemas.microsoft.com/office/drawing/2014/main" id="{2ED8F77A-4755-54E7-D9D2-05ACB5295DE7}"/>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22</a:t>
            </a:fld>
            <a:endParaRPr lang="en-PK" dirty="0"/>
          </a:p>
        </p:txBody>
      </p:sp>
    </p:spTree>
    <p:extLst>
      <p:ext uri="{BB962C8B-B14F-4D97-AF65-F5344CB8AC3E}">
        <p14:creationId xmlns:p14="http://schemas.microsoft.com/office/powerpoint/2010/main" val="206299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152" y="140478"/>
            <a:ext cx="10515600" cy="487361"/>
          </a:xfrm>
        </p:spPr>
        <p:txBody>
          <a:bodyPr>
            <a:noAutofit/>
          </a:bodyPr>
          <a:lstStyle/>
          <a:p>
            <a:pPr>
              <a:defRPr/>
            </a:pPr>
            <a:r>
              <a:rPr lang="en-US" altLang="en-US" sz="4000" b="1">
                <a:solidFill>
                  <a:schemeClr val="bg1"/>
                </a:solidFill>
                <a:latin typeface="Times New Roman" panose="02020603050405020304" pitchFamily="18" charset="0"/>
                <a:cs typeface="Times New Roman" panose="02020603050405020304" pitchFamily="18" charset="0"/>
              </a:rPr>
              <a:t>Trust and Assumptions</a:t>
            </a:r>
            <a:endParaRPr lang="en-US" altLang="en-US"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6879" name="Rectangle 3">
            <a:extLst>
              <a:ext uri="{FF2B5EF4-FFF2-40B4-BE49-F238E27FC236}">
                <a16:creationId xmlns:a16="http://schemas.microsoft.com/office/drawing/2014/main" id="{99C44DDF-6CBA-60F1-0AF4-A417E1E015C8}"/>
              </a:ext>
            </a:extLst>
          </p:cNvPr>
          <p:cNvGraphicFramePr/>
          <p:nvPr>
            <p:extLst>
              <p:ext uri="{D42A27DB-BD31-4B8C-83A1-F6EECF244321}">
                <p14:modId xmlns:p14="http://schemas.microsoft.com/office/powerpoint/2010/main" val="1057752913"/>
              </p:ext>
            </p:extLst>
          </p:nvPr>
        </p:nvGraphicFramePr>
        <p:xfrm>
          <a:off x="838200" y="144202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746CA21-9FB5-574C-E409-3ADB482774F8}"/>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23</a:t>
            </a:fld>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79">
                                            <p:graphicEl>
                                              <a:dgm id="{5BC1D08C-F1B5-46F1-98C7-9DD1C5A13488}"/>
                                            </p:graphicEl>
                                          </p:spTgt>
                                        </p:tgtEl>
                                        <p:attrNameLst>
                                          <p:attrName>style.visibility</p:attrName>
                                        </p:attrNameLst>
                                      </p:cBhvr>
                                      <p:to>
                                        <p:strVal val="visible"/>
                                      </p:to>
                                    </p:set>
                                    <p:animEffect transition="in" filter="wipe(up)">
                                      <p:cBhvr>
                                        <p:cTn id="7" dur="500"/>
                                        <p:tgtEl>
                                          <p:spTgt spid="36879">
                                            <p:graphicEl>
                                              <a:dgm id="{5BC1D08C-F1B5-46F1-98C7-9DD1C5A13488}"/>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879">
                                            <p:graphicEl>
                                              <a:dgm id="{36349319-000B-4FE0-8F61-201DD3D46D89}"/>
                                            </p:graphicEl>
                                          </p:spTgt>
                                        </p:tgtEl>
                                        <p:attrNameLst>
                                          <p:attrName>style.visibility</p:attrName>
                                        </p:attrNameLst>
                                      </p:cBhvr>
                                      <p:to>
                                        <p:strVal val="visible"/>
                                      </p:to>
                                    </p:set>
                                    <p:animEffect transition="in" filter="wipe(up)">
                                      <p:cBhvr>
                                        <p:cTn id="10" dur="500"/>
                                        <p:tgtEl>
                                          <p:spTgt spid="36879">
                                            <p:graphicEl>
                                              <a:dgm id="{36349319-000B-4FE0-8F61-201DD3D46D89}"/>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879">
                                            <p:graphicEl>
                                              <a:dgm id="{20E03272-EC20-45E5-B1D3-F7FC5E3B6B6B}"/>
                                            </p:graphicEl>
                                          </p:spTgt>
                                        </p:tgtEl>
                                        <p:attrNameLst>
                                          <p:attrName>style.visibility</p:attrName>
                                        </p:attrNameLst>
                                      </p:cBhvr>
                                      <p:to>
                                        <p:strVal val="visible"/>
                                      </p:to>
                                    </p:set>
                                    <p:animEffect transition="in" filter="wipe(up)">
                                      <p:cBhvr>
                                        <p:cTn id="13" dur="500"/>
                                        <p:tgtEl>
                                          <p:spTgt spid="36879">
                                            <p:graphicEl>
                                              <a:dgm id="{20E03272-EC20-45E5-B1D3-F7FC5E3B6B6B}"/>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6879">
                                            <p:graphicEl>
                                              <a:dgm id="{BB56C313-7105-4C90-B34F-5EEED3D4DAF8}"/>
                                            </p:graphicEl>
                                          </p:spTgt>
                                        </p:tgtEl>
                                        <p:attrNameLst>
                                          <p:attrName>style.visibility</p:attrName>
                                        </p:attrNameLst>
                                      </p:cBhvr>
                                      <p:to>
                                        <p:strVal val="visible"/>
                                      </p:to>
                                    </p:set>
                                    <p:animEffect transition="in" filter="wipe(up)">
                                      <p:cBhvr>
                                        <p:cTn id="18" dur="500"/>
                                        <p:tgtEl>
                                          <p:spTgt spid="36879">
                                            <p:graphicEl>
                                              <a:dgm id="{BB56C313-7105-4C90-B34F-5EEED3D4DAF8}"/>
                                            </p:graphic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6879">
                                            <p:graphicEl>
                                              <a:dgm id="{F3BC216C-0266-4849-B2CD-5D3351A474FC}"/>
                                            </p:graphicEl>
                                          </p:spTgt>
                                        </p:tgtEl>
                                        <p:attrNameLst>
                                          <p:attrName>style.visibility</p:attrName>
                                        </p:attrNameLst>
                                      </p:cBhvr>
                                      <p:to>
                                        <p:strVal val="visible"/>
                                      </p:to>
                                    </p:set>
                                    <p:animEffect transition="in" filter="wipe(up)">
                                      <p:cBhvr>
                                        <p:cTn id="21" dur="500"/>
                                        <p:tgtEl>
                                          <p:spTgt spid="36879">
                                            <p:graphicEl>
                                              <a:dgm id="{F3BC216C-0266-4849-B2CD-5D3351A474FC}"/>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6879">
                                            <p:graphicEl>
                                              <a:dgm id="{CEA80F71-03B3-4967-BB71-65AC028B6CB1}"/>
                                            </p:graphicEl>
                                          </p:spTgt>
                                        </p:tgtEl>
                                        <p:attrNameLst>
                                          <p:attrName>style.visibility</p:attrName>
                                        </p:attrNameLst>
                                      </p:cBhvr>
                                      <p:to>
                                        <p:strVal val="visible"/>
                                      </p:to>
                                    </p:set>
                                    <p:animEffect transition="in" filter="wipe(up)">
                                      <p:cBhvr>
                                        <p:cTn id="24" dur="500"/>
                                        <p:tgtEl>
                                          <p:spTgt spid="36879">
                                            <p:graphicEl>
                                              <a:dgm id="{CEA80F71-03B3-4967-BB71-65AC028B6CB1}"/>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6879">
                                            <p:graphicEl>
                                              <a:dgm id="{4B990438-D157-4358-BDDD-A2DB895DBFBA}"/>
                                            </p:graphicEl>
                                          </p:spTgt>
                                        </p:tgtEl>
                                        <p:attrNameLst>
                                          <p:attrName>style.visibility</p:attrName>
                                        </p:attrNameLst>
                                      </p:cBhvr>
                                      <p:to>
                                        <p:strVal val="visible"/>
                                      </p:to>
                                    </p:set>
                                    <p:animEffect transition="in" filter="wipe(up)">
                                      <p:cBhvr>
                                        <p:cTn id="29" dur="500"/>
                                        <p:tgtEl>
                                          <p:spTgt spid="36879">
                                            <p:graphicEl>
                                              <a:dgm id="{4B990438-D157-4358-BDDD-A2DB895DBFBA}"/>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6879">
                                            <p:graphicEl>
                                              <a:dgm id="{8F99363F-A832-484A-AA19-B126E4E1C6CF}"/>
                                            </p:graphicEl>
                                          </p:spTgt>
                                        </p:tgtEl>
                                        <p:attrNameLst>
                                          <p:attrName>style.visibility</p:attrName>
                                        </p:attrNameLst>
                                      </p:cBhvr>
                                      <p:to>
                                        <p:strVal val="visible"/>
                                      </p:to>
                                    </p:set>
                                    <p:animEffect transition="in" filter="wipe(up)">
                                      <p:cBhvr>
                                        <p:cTn id="34" dur="500"/>
                                        <p:tgtEl>
                                          <p:spTgt spid="36879">
                                            <p:graphicEl>
                                              <a:dgm id="{8F99363F-A832-484A-AA19-B126E4E1C6CF}"/>
                                            </p:graphic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6879">
                                            <p:graphicEl>
                                              <a:dgm id="{E765A5A9-EA23-4A81-B391-562BD242493B}"/>
                                            </p:graphicEl>
                                          </p:spTgt>
                                        </p:tgtEl>
                                        <p:attrNameLst>
                                          <p:attrName>style.visibility</p:attrName>
                                        </p:attrNameLst>
                                      </p:cBhvr>
                                      <p:to>
                                        <p:strVal val="visible"/>
                                      </p:to>
                                    </p:set>
                                    <p:animEffect transition="in" filter="wipe(up)">
                                      <p:cBhvr>
                                        <p:cTn id="37" dur="500"/>
                                        <p:tgtEl>
                                          <p:spTgt spid="36879">
                                            <p:graphicEl>
                                              <a:dgm id="{E765A5A9-EA23-4A81-B391-562BD242493B}"/>
                                            </p:graphic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879">
                                            <p:graphicEl>
                                              <a:dgm id="{F7FD63DE-A5E8-40E2-940D-AC4A50DEDC18}"/>
                                            </p:graphicEl>
                                          </p:spTgt>
                                        </p:tgtEl>
                                        <p:attrNameLst>
                                          <p:attrName>style.visibility</p:attrName>
                                        </p:attrNameLst>
                                      </p:cBhvr>
                                      <p:to>
                                        <p:strVal val="visible"/>
                                      </p:to>
                                    </p:set>
                                    <p:animEffect transition="in" filter="wipe(up)">
                                      <p:cBhvr>
                                        <p:cTn id="40" dur="500"/>
                                        <p:tgtEl>
                                          <p:spTgt spid="36879">
                                            <p:graphicEl>
                                              <a:dgm id="{F7FD63DE-A5E8-40E2-940D-AC4A50DEDC18}"/>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6879">
                                            <p:graphicEl>
                                              <a:dgm id="{F23FBACA-C570-4C95-8766-3CF20F19AC9B}"/>
                                            </p:graphicEl>
                                          </p:spTgt>
                                        </p:tgtEl>
                                        <p:attrNameLst>
                                          <p:attrName>style.visibility</p:attrName>
                                        </p:attrNameLst>
                                      </p:cBhvr>
                                      <p:to>
                                        <p:strVal val="visible"/>
                                      </p:to>
                                    </p:set>
                                    <p:animEffect transition="in" filter="wipe(up)">
                                      <p:cBhvr>
                                        <p:cTn id="45" dur="500"/>
                                        <p:tgtEl>
                                          <p:spTgt spid="36879">
                                            <p:graphicEl>
                                              <a:dgm id="{F23FBACA-C570-4C95-8766-3CF20F19AC9B}"/>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6879">
                                            <p:graphicEl>
                                              <a:dgm id="{30627F90-BA60-47AA-BCC7-F3F2A7B3AFDD}"/>
                                            </p:graphicEl>
                                          </p:spTgt>
                                        </p:tgtEl>
                                        <p:attrNameLst>
                                          <p:attrName>style.visibility</p:attrName>
                                        </p:attrNameLst>
                                      </p:cBhvr>
                                      <p:to>
                                        <p:strVal val="visible"/>
                                      </p:to>
                                    </p:set>
                                    <p:animEffect transition="in" filter="wipe(up)">
                                      <p:cBhvr>
                                        <p:cTn id="50" dur="500"/>
                                        <p:tgtEl>
                                          <p:spTgt spid="36879">
                                            <p:graphicEl>
                                              <a:dgm id="{30627F90-BA60-47AA-BCC7-F3F2A7B3AFDD}"/>
                                            </p:graphic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6879">
                                            <p:graphicEl>
                                              <a:dgm id="{3542DD12-1876-48E6-8F22-D7EA148A1A37}"/>
                                            </p:graphicEl>
                                          </p:spTgt>
                                        </p:tgtEl>
                                        <p:attrNameLst>
                                          <p:attrName>style.visibility</p:attrName>
                                        </p:attrNameLst>
                                      </p:cBhvr>
                                      <p:to>
                                        <p:strVal val="visible"/>
                                      </p:to>
                                    </p:set>
                                    <p:animEffect transition="in" filter="wipe(up)">
                                      <p:cBhvr>
                                        <p:cTn id="53" dur="500"/>
                                        <p:tgtEl>
                                          <p:spTgt spid="36879">
                                            <p:graphicEl>
                                              <a:dgm id="{3542DD12-1876-48E6-8F22-D7EA148A1A37}"/>
                                            </p:graphic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6879">
                                            <p:graphicEl>
                                              <a:dgm id="{E1020E46-21C6-45DB-BE35-78247EB3A9B7}"/>
                                            </p:graphicEl>
                                          </p:spTgt>
                                        </p:tgtEl>
                                        <p:attrNameLst>
                                          <p:attrName>style.visibility</p:attrName>
                                        </p:attrNameLst>
                                      </p:cBhvr>
                                      <p:to>
                                        <p:strVal val="visible"/>
                                      </p:to>
                                    </p:set>
                                    <p:animEffect transition="in" filter="wipe(up)">
                                      <p:cBhvr>
                                        <p:cTn id="56" dur="500"/>
                                        <p:tgtEl>
                                          <p:spTgt spid="36879">
                                            <p:graphicEl>
                                              <a:dgm id="{E1020E46-21C6-45DB-BE35-78247EB3A9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879"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1440" y="49213"/>
            <a:ext cx="8229600" cy="665163"/>
          </a:xfrm>
        </p:spPr>
        <p:txBody>
          <a:bodyPr>
            <a:norm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Assurance</a:t>
            </a:r>
          </a:p>
        </p:txBody>
      </p:sp>
      <p:sp>
        <p:nvSpPr>
          <p:cNvPr id="37891" name="Rectangle 3"/>
          <p:cNvSpPr>
            <a:spLocks noGrp="1" noChangeArrowheads="1"/>
          </p:cNvSpPr>
          <p:nvPr>
            <p:ph type="body" idx="4294967295"/>
          </p:nvPr>
        </p:nvSpPr>
        <p:spPr>
          <a:xfrm>
            <a:off x="0" y="994568"/>
            <a:ext cx="12015787" cy="5306220"/>
          </a:xfrm>
        </p:spPr>
        <p:txBody>
          <a:bodyPr>
            <a:normAutofit fontScale="92500" lnSpcReduction="10000"/>
          </a:bodyPr>
          <a:lstStyle/>
          <a:p>
            <a:pPr algn="just">
              <a:lnSpc>
                <a:spcPct val="120000"/>
              </a:lnSpc>
              <a:buFont typeface="Wingdings" pitchFamily="2" charset="2"/>
              <a:buChar char="§"/>
              <a:defRPr/>
            </a:pPr>
            <a:r>
              <a:rPr lang="en-US" altLang="en-US" sz="2400" b="1" dirty="0">
                <a:latin typeface="Times New Roman" panose="02020603050405020304" pitchFamily="18" charset="0"/>
                <a:cs typeface="Times New Roman" panose="02020603050405020304" pitchFamily="18" charset="0"/>
              </a:rPr>
              <a:t>Assurance</a:t>
            </a:r>
            <a:r>
              <a:rPr lang="en-US" altLang="en-US" sz="2400" dirty="0">
                <a:latin typeface="Times New Roman" panose="02020603050405020304" pitchFamily="18" charset="0"/>
                <a:cs typeface="Times New Roman" panose="02020603050405020304" pitchFamily="18" charset="0"/>
              </a:rPr>
              <a:t> is a measure of how well the system meets its requirements; more informally, how much you can trust the system to do what it is supposed to do. It does not say what the system is to do; rather, it only covers how well the system does it</a:t>
            </a:r>
          </a:p>
          <a:p>
            <a:pPr algn="just">
              <a:lnSpc>
                <a:spcPct val="120000"/>
              </a:lnSpc>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System specification, design, and implementation can provide a basis for determining "how much" to trust a system</a:t>
            </a:r>
          </a:p>
          <a:p>
            <a:pPr algn="just">
              <a:lnSpc>
                <a:spcPct val="120000"/>
              </a:lnSpc>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Specification</a:t>
            </a:r>
          </a:p>
          <a:p>
            <a:pPr lvl="1" algn="just">
              <a:lnSpc>
                <a:spcPct val="120000"/>
              </a:lnSpc>
              <a:buFont typeface="Courier New" panose="02070309020205020404" pitchFamily="49" charset="0"/>
              <a:buChar char="o"/>
              <a:defRPr/>
            </a:pPr>
            <a:r>
              <a:rPr lang="en-US" altLang="en-US" dirty="0">
                <a:latin typeface="Times New Roman" panose="02020603050405020304" pitchFamily="18" charset="0"/>
                <a:cs typeface="Times New Roman" panose="02020603050405020304" pitchFamily="18" charset="0"/>
              </a:rPr>
              <a:t>Requirements analysis</a:t>
            </a:r>
          </a:p>
          <a:p>
            <a:pPr lvl="1" algn="just">
              <a:lnSpc>
                <a:spcPct val="120000"/>
              </a:lnSpc>
              <a:buFont typeface="Courier New" panose="02070309020205020404" pitchFamily="49" charset="0"/>
              <a:buChar char="o"/>
              <a:defRPr/>
            </a:pPr>
            <a:r>
              <a:rPr lang="en-US" altLang="en-US" dirty="0">
                <a:latin typeface="Times New Roman" panose="02020603050405020304" pitchFamily="18" charset="0"/>
                <a:cs typeface="Times New Roman" panose="02020603050405020304" pitchFamily="18" charset="0"/>
              </a:rPr>
              <a:t>Statement of desired functionality</a:t>
            </a:r>
          </a:p>
          <a:p>
            <a:pPr algn="just">
              <a:lnSpc>
                <a:spcPct val="120000"/>
              </a:lnSpc>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Design</a:t>
            </a:r>
          </a:p>
          <a:p>
            <a:pPr lvl="1" algn="just">
              <a:lnSpc>
                <a:spcPct val="120000"/>
              </a:lnSpc>
              <a:buFont typeface="Courier New" panose="02070309020205020404" pitchFamily="49" charset="0"/>
              <a:buChar char="o"/>
              <a:defRPr/>
            </a:pPr>
            <a:r>
              <a:rPr lang="en-US" altLang="en-US" dirty="0">
                <a:latin typeface="Times New Roman" panose="02020603050405020304" pitchFamily="18" charset="0"/>
                <a:cs typeface="Times New Roman" panose="02020603050405020304" pitchFamily="18" charset="0"/>
              </a:rPr>
              <a:t>How system will meet specification</a:t>
            </a:r>
          </a:p>
          <a:p>
            <a:pPr algn="just">
              <a:lnSpc>
                <a:spcPct val="120000"/>
              </a:lnSpc>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Implementation</a:t>
            </a:r>
          </a:p>
          <a:p>
            <a:pPr lvl="1" algn="just">
              <a:lnSpc>
                <a:spcPct val="120000"/>
              </a:lnSpc>
              <a:buFont typeface="Courier New" panose="02070309020205020404" pitchFamily="49" charset="0"/>
              <a:buChar char="o"/>
              <a:defRPr/>
            </a:pPr>
            <a:r>
              <a:rPr lang="en-US" altLang="en-US" dirty="0">
                <a:latin typeface="Times New Roman" panose="02020603050405020304" pitchFamily="18" charset="0"/>
                <a:cs typeface="Times New Roman" panose="02020603050405020304" pitchFamily="18" charset="0"/>
              </a:rPr>
              <a:t>Programs/systems that carry out design</a:t>
            </a:r>
          </a:p>
        </p:txBody>
      </p:sp>
      <p:sp>
        <p:nvSpPr>
          <p:cNvPr id="2" name="Slide Number Placeholder 1">
            <a:extLst>
              <a:ext uri="{FF2B5EF4-FFF2-40B4-BE49-F238E27FC236}">
                <a16:creationId xmlns:a16="http://schemas.microsoft.com/office/drawing/2014/main" id="{B4273020-9DBD-3A51-ECD1-7D3703E9EF83}"/>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24</a:t>
            </a:fld>
            <a:endParaRPr lang="en-PK"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71440" y="-92076"/>
            <a:ext cx="10515600" cy="920754"/>
          </a:xfrm>
        </p:spPr>
        <p:txBody>
          <a:bodyPr>
            <a:norm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Operational Issues</a:t>
            </a:r>
          </a:p>
        </p:txBody>
      </p:sp>
      <p:sp>
        <p:nvSpPr>
          <p:cNvPr id="38915" name="Rectangle 3"/>
          <p:cNvSpPr>
            <a:spLocks noGrp="1" noChangeArrowheads="1"/>
          </p:cNvSpPr>
          <p:nvPr>
            <p:ph type="body" idx="4294967295"/>
          </p:nvPr>
        </p:nvSpPr>
        <p:spPr>
          <a:xfrm>
            <a:off x="71440" y="1171580"/>
            <a:ext cx="12120560" cy="4822819"/>
          </a:xfrm>
        </p:spPr>
        <p:txBody>
          <a:bodyPr>
            <a:normAutofit/>
          </a:bodyPr>
          <a:lstStyle/>
          <a:p>
            <a:pPr algn="just">
              <a:lnSpc>
                <a:spcPct val="100000"/>
              </a:lnSpc>
              <a:buFont typeface="Wingdings" pitchFamily="2" charset="2"/>
              <a:buChar char="§"/>
              <a:defRPr/>
            </a:pPr>
            <a:r>
              <a:rPr lang="en-US" altLang="en-US" sz="3200" dirty="0">
                <a:latin typeface="Times New Roman" panose="02020603050405020304" pitchFamily="18" charset="0"/>
                <a:cs typeface="Times New Roman" panose="02020603050405020304" pitchFamily="18" charset="0"/>
              </a:rPr>
              <a:t>Security does not end when the system is completed. Its operation affects security</a:t>
            </a:r>
          </a:p>
          <a:p>
            <a:pPr lvl="1" algn="just">
              <a:lnSpc>
                <a:spcPct val="100000"/>
              </a:lnSpc>
              <a:buFont typeface="Wingdings" pitchFamily="2" charset="2"/>
              <a:buChar char="§"/>
              <a:defRPr/>
            </a:pPr>
            <a:r>
              <a:rPr lang="en-US" altLang="en-US" sz="2800" dirty="0">
                <a:latin typeface="Times New Roman" panose="02020603050405020304" pitchFamily="18" charset="0"/>
                <a:cs typeface="Times New Roman" panose="02020603050405020304" pitchFamily="18" charset="0"/>
              </a:rPr>
              <a:t>Cost-Benefit Analysis</a:t>
            </a:r>
          </a:p>
          <a:p>
            <a:pPr lvl="2" algn="just">
              <a:lnSpc>
                <a:spcPct val="100000"/>
              </a:lnSpc>
              <a:defRPr/>
            </a:pPr>
            <a:r>
              <a:rPr lang="en-US" altLang="en-US" sz="2400" dirty="0">
                <a:latin typeface="Times New Roman" panose="02020603050405020304" pitchFamily="18" charset="0"/>
                <a:cs typeface="Times New Roman" panose="02020603050405020304" pitchFamily="18" charset="0"/>
              </a:rPr>
              <a:t>Is it cheaper to prevent or recover?</a:t>
            </a:r>
          </a:p>
          <a:p>
            <a:pPr lvl="1" algn="just">
              <a:lnSpc>
                <a:spcPct val="100000"/>
              </a:lnSpc>
              <a:buFont typeface="Wingdings" pitchFamily="2" charset="2"/>
              <a:buChar char="§"/>
              <a:defRPr/>
            </a:pPr>
            <a:r>
              <a:rPr lang="en-US" altLang="en-US" sz="2800" dirty="0">
                <a:latin typeface="Times New Roman" panose="02020603050405020304" pitchFamily="18" charset="0"/>
                <a:cs typeface="Times New Roman" panose="02020603050405020304" pitchFamily="18" charset="0"/>
              </a:rPr>
              <a:t>Risk Analysis</a:t>
            </a:r>
          </a:p>
          <a:p>
            <a:pPr lvl="2" algn="just">
              <a:lnSpc>
                <a:spcPct val="100000"/>
              </a:lnSpc>
              <a:defRPr/>
            </a:pPr>
            <a:r>
              <a:rPr lang="en-US" altLang="en-US" sz="2400" dirty="0">
                <a:latin typeface="Times New Roman" panose="02020603050405020304" pitchFamily="18" charset="0"/>
                <a:cs typeface="Times New Roman" panose="02020603050405020304" pitchFamily="18" charset="0"/>
              </a:rPr>
              <a:t>Should we protect something?</a:t>
            </a:r>
          </a:p>
          <a:p>
            <a:pPr lvl="2" algn="just">
              <a:lnSpc>
                <a:spcPct val="100000"/>
              </a:lnSpc>
              <a:defRPr/>
            </a:pPr>
            <a:r>
              <a:rPr lang="en-US" altLang="en-US" sz="2400" dirty="0">
                <a:latin typeface="Times New Roman" panose="02020603050405020304" pitchFamily="18" charset="0"/>
                <a:cs typeface="Times New Roman" panose="02020603050405020304" pitchFamily="18" charset="0"/>
              </a:rPr>
              <a:t>How much should we protect this thing?</a:t>
            </a:r>
          </a:p>
          <a:p>
            <a:pPr lvl="1" algn="just">
              <a:lnSpc>
                <a:spcPct val="100000"/>
              </a:lnSpc>
              <a:buFont typeface="Wingdings" pitchFamily="2" charset="2"/>
              <a:buChar char="§"/>
              <a:defRPr/>
            </a:pPr>
            <a:r>
              <a:rPr lang="en-US" altLang="en-US" sz="2800" dirty="0">
                <a:latin typeface="Times New Roman" panose="02020603050405020304" pitchFamily="18" charset="0"/>
                <a:cs typeface="Times New Roman" panose="02020603050405020304" pitchFamily="18" charset="0"/>
              </a:rPr>
              <a:t>Laws and Customs</a:t>
            </a:r>
          </a:p>
          <a:p>
            <a:pPr lvl="2" algn="just">
              <a:lnSpc>
                <a:spcPct val="100000"/>
              </a:lnSpc>
              <a:defRPr/>
            </a:pPr>
            <a:r>
              <a:rPr lang="en-US" altLang="en-US" sz="2400" dirty="0">
                <a:latin typeface="Times New Roman" panose="02020603050405020304" pitchFamily="18" charset="0"/>
                <a:cs typeface="Times New Roman" panose="02020603050405020304" pitchFamily="18" charset="0"/>
              </a:rPr>
              <a:t>Are desired security measures illegal?</a:t>
            </a:r>
          </a:p>
          <a:p>
            <a:pPr lvl="2" algn="just">
              <a:lnSpc>
                <a:spcPct val="100000"/>
              </a:lnSpc>
              <a:defRPr/>
            </a:pPr>
            <a:r>
              <a:rPr lang="en-US" altLang="en-US" sz="2400" dirty="0">
                <a:latin typeface="Times New Roman" panose="02020603050405020304" pitchFamily="18" charset="0"/>
                <a:cs typeface="Times New Roman" panose="02020603050405020304" pitchFamily="18" charset="0"/>
              </a:rPr>
              <a:t>Will people do them?</a:t>
            </a:r>
          </a:p>
        </p:txBody>
      </p:sp>
      <p:sp>
        <p:nvSpPr>
          <p:cNvPr id="2" name="Slide Number Placeholder 1">
            <a:extLst>
              <a:ext uri="{FF2B5EF4-FFF2-40B4-BE49-F238E27FC236}">
                <a16:creationId xmlns:a16="http://schemas.microsoft.com/office/drawing/2014/main" id="{BB731BD5-8F7B-8843-AA1E-FFE601E3BCFA}"/>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25</a:t>
            </a:fld>
            <a:endParaRPr lang="en-PK"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40" y="57152"/>
            <a:ext cx="10515600" cy="681038"/>
          </a:xfrm>
        </p:spPr>
        <p:txBody>
          <a:bodyPr>
            <a:normAutofit/>
          </a:bodyPr>
          <a:lstStyle/>
          <a:p>
            <a:pPr>
              <a:defRPr/>
            </a:pPr>
            <a:r>
              <a:rPr lang="en-US" altLang="en-US" sz="4000" b="1" dirty="0">
                <a:solidFill>
                  <a:schemeClr val="bg1"/>
                </a:solidFill>
                <a:latin typeface="Times New Roman" panose="02020603050405020304" pitchFamily="18" charset="0"/>
                <a:cs typeface="Times New Roman" panose="02020603050405020304" pitchFamily="18" charset="0"/>
              </a:rPr>
              <a:t>Human Issues</a:t>
            </a:r>
          </a:p>
        </p:txBody>
      </p:sp>
      <p:sp>
        <p:nvSpPr>
          <p:cNvPr id="39939" name="Rectangle 3"/>
          <p:cNvSpPr>
            <a:spLocks noGrp="1" noChangeArrowheads="1"/>
          </p:cNvSpPr>
          <p:nvPr>
            <p:ph type="body" idx="4294967295"/>
          </p:nvPr>
        </p:nvSpPr>
        <p:spPr>
          <a:xfrm>
            <a:off x="71440" y="1382712"/>
            <a:ext cx="12058650" cy="4692968"/>
          </a:xfrm>
        </p:spPr>
        <p:txBody>
          <a:bodyPr>
            <a:normAutofit/>
          </a:bodyPr>
          <a:lstStyle/>
          <a:p>
            <a:pPr>
              <a:buFont typeface="Wingdings" pitchFamily="2" charset="2"/>
              <a:buChar char="§"/>
              <a:defRPr/>
            </a:pPr>
            <a:r>
              <a:rPr lang="en-US" altLang="en-US" sz="3200" dirty="0">
                <a:latin typeface="Times New Roman" panose="02020603050405020304" pitchFamily="18" charset="0"/>
                <a:cs typeface="Times New Roman" panose="02020603050405020304" pitchFamily="18" charset="0"/>
              </a:rPr>
              <a:t>Organizational Problems</a:t>
            </a:r>
          </a:p>
          <a:p>
            <a:pPr lvl="1" algn="just">
              <a:defRPr/>
            </a:pPr>
            <a:r>
              <a:rPr lang="en-US" altLang="en-US" sz="2800" dirty="0">
                <a:latin typeface="Times New Roman" panose="02020603050405020304" pitchFamily="18" charset="0"/>
                <a:cs typeface="Times New Roman" panose="02020603050405020304" pitchFamily="18" charset="0"/>
              </a:rPr>
              <a:t>Power and responsibility</a:t>
            </a:r>
          </a:p>
          <a:p>
            <a:pPr lvl="1" algn="just">
              <a:defRPr/>
            </a:pPr>
            <a:r>
              <a:rPr lang="en-US" altLang="en-US" sz="2800" dirty="0">
                <a:latin typeface="Times New Roman" panose="02020603050405020304" pitchFamily="18" charset="0"/>
                <a:cs typeface="Times New Roman" panose="02020603050405020304" pitchFamily="18" charset="0"/>
              </a:rPr>
              <a:t>Financial benefits (security does not bring in revenue, it merely prevents the loss of revenue )</a:t>
            </a:r>
          </a:p>
          <a:p>
            <a:pPr>
              <a:buFont typeface="Wingdings" pitchFamily="2" charset="2"/>
              <a:buChar char="§"/>
              <a:defRPr/>
            </a:pPr>
            <a:r>
              <a:rPr lang="en-US" altLang="en-US" sz="3200" dirty="0">
                <a:latin typeface="Times New Roman" panose="02020603050405020304" pitchFamily="18" charset="0"/>
                <a:cs typeface="Times New Roman" panose="02020603050405020304" pitchFamily="18" charset="0"/>
              </a:rPr>
              <a:t>People problems</a:t>
            </a:r>
          </a:p>
          <a:p>
            <a:pPr lvl="1">
              <a:defRPr/>
            </a:pPr>
            <a:r>
              <a:rPr lang="en-US" altLang="en-US" sz="2800" dirty="0">
                <a:latin typeface="Times New Roman" panose="02020603050405020304" pitchFamily="18" charset="0"/>
                <a:cs typeface="Times New Roman" panose="02020603050405020304" pitchFamily="18" charset="0"/>
              </a:rPr>
              <a:t>Heart of any security system is people</a:t>
            </a:r>
          </a:p>
          <a:p>
            <a:pPr lvl="1">
              <a:defRPr/>
            </a:pPr>
            <a:r>
              <a:rPr lang="en-US" altLang="en-US" sz="2800" dirty="0">
                <a:latin typeface="Times New Roman" panose="02020603050405020304" pitchFamily="18" charset="0"/>
                <a:cs typeface="Times New Roman" panose="02020603050405020304" pitchFamily="18" charset="0"/>
              </a:rPr>
              <a:t>Outsiders and insiders</a:t>
            </a:r>
          </a:p>
          <a:p>
            <a:pPr lvl="1">
              <a:defRPr/>
            </a:pPr>
            <a:r>
              <a:rPr lang="en-US" altLang="en-US" sz="2800" dirty="0">
                <a:latin typeface="Times New Roman" panose="02020603050405020304" pitchFamily="18" charset="0"/>
                <a:cs typeface="Times New Roman" panose="02020603050405020304" pitchFamily="18" charset="0"/>
              </a:rPr>
              <a:t>Social Engineering</a:t>
            </a:r>
          </a:p>
        </p:txBody>
      </p:sp>
      <p:sp>
        <p:nvSpPr>
          <p:cNvPr id="2" name="Slide Number Placeholder 1">
            <a:extLst>
              <a:ext uri="{FF2B5EF4-FFF2-40B4-BE49-F238E27FC236}">
                <a16:creationId xmlns:a16="http://schemas.microsoft.com/office/drawing/2014/main" id="{05B6865F-F387-06EF-6558-4A208792D30E}"/>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26</a:t>
            </a:fld>
            <a:endParaRPr lang="en-PK"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1440" y="85727"/>
            <a:ext cx="10515600" cy="593727"/>
          </a:xfrm>
        </p:spPr>
        <p:txBody>
          <a:bodyPr>
            <a:normAutofit fontScale="90000"/>
          </a:bodyPr>
          <a:lstStyle/>
          <a:p>
            <a:pPr>
              <a:defRPr/>
            </a:pPr>
            <a:r>
              <a:rPr lang="en-US" altLang="en-US" b="1" dirty="0">
                <a:solidFill>
                  <a:schemeClr val="bg1"/>
                </a:solidFill>
                <a:latin typeface="Times New Roman" panose="02020603050405020304" pitchFamily="18" charset="0"/>
                <a:cs typeface="Times New Roman" panose="02020603050405020304" pitchFamily="18" charset="0"/>
              </a:rPr>
              <a:t>Tying Together</a:t>
            </a:r>
          </a:p>
        </p:txBody>
      </p:sp>
      <p:grpSp>
        <p:nvGrpSpPr>
          <p:cNvPr id="2" name="Group 1">
            <a:extLst>
              <a:ext uri="{FF2B5EF4-FFF2-40B4-BE49-F238E27FC236}">
                <a16:creationId xmlns:a16="http://schemas.microsoft.com/office/drawing/2014/main" id="{77749F51-4E1F-F8AD-4ABD-B3D5339392C3}"/>
              </a:ext>
            </a:extLst>
          </p:cNvPr>
          <p:cNvGrpSpPr/>
          <p:nvPr/>
        </p:nvGrpSpPr>
        <p:grpSpPr>
          <a:xfrm>
            <a:off x="949729" y="1228725"/>
            <a:ext cx="9665888" cy="4841296"/>
            <a:chOff x="2286001" y="2133600"/>
            <a:chExt cx="6934269" cy="3382222"/>
          </a:xfrm>
        </p:grpSpPr>
        <p:sp>
          <p:nvSpPr>
            <p:cNvPr id="40963" name="Text Box 4"/>
            <p:cNvSpPr txBox="1">
              <a:spLocks noChangeArrowheads="1"/>
            </p:cNvSpPr>
            <p:nvPr/>
          </p:nvSpPr>
          <p:spPr bwMode="auto">
            <a:xfrm>
              <a:off x="2286001" y="2133600"/>
              <a:ext cx="730472" cy="2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b="1"/>
                <a:t>Threats</a:t>
              </a:r>
            </a:p>
          </p:txBody>
        </p:sp>
        <p:sp>
          <p:nvSpPr>
            <p:cNvPr id="40964" name="Text Box 5"/>
            <p:cNvSpPr txBox="1">
              <a:spLocks noChangeArrowheads="1"/>
            </p:cNvSpPr>
            <p:nvPr/>
          </p:nvSpPr>
          <p:spPr bwMode="auto">
            <a:xfrm>
              <a:off x="3429001" y="2667000"/>
              <a:ext cx="620073" cy="2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b="1"/>
                <a:t>Policy</a:t>
              </a:r>
            </a:p>
          </p:txBody>
        </p:sp>
        <p:sp>
          <p:nvSpPr>
            <p:cNvPr id="40965" name="Text Box 6"/>
            <p:cNvSpPr txBox="1">
              <a:spLocks noChangeArrowheads="1"/>
            </p:cNvSpPr>
            <p:nvPr/>
          </p:nvSpPr>
          <p:spPr bwMode="auto">
            <a:xfrm>
              <a:off x="4495800" y="3124200"/>
              <a:ext cx="1162868" cy="2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b="1"/>
                <a:t>Specification</a:t>
              </a:r>
            </a:p>
          </p:txBody>
        </p:sp>
        <p:sp>
          <p:nvSpPr>
            <p:cNvPr id="40966" name="Text Box 7"/>
            <p:cNvSpPr txBox="1">
              <a:spLocks noChangeArrowheads="1"/>
            </p:cNvSpPr>
            <p:nvPr/>
          </p:nvSpPr>
          <p:spPr bwMode="auto">
            <a:xfrm>
              <a:off x="5791201" y="3810000"/>
              <a:ext cx="684473" cy="2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b="1"/>
                <a:t>Design</a:t>
              </a:r>
            </a:p>
          </p:txBody>
        </p:sp>
        <p:sp>
          <p:nvSpPr>
            <p:cNvPr id="40967" name="Text Box 8"/>
            <p:cNvSpPr txBox="1">
              <a:spLocks noChangeArrowheads="1"/>
            </p:cNvSpPr>
            <p:nvPr/>
          </p:nvSpPr>
          <p:spPr bwMode="auto">
            <a:xfrm>
              <a:off x="6781801" y="4572000"/>
              <a:ext cx="1356066" cy="2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b="1"/>
                <a:t>Implementation</a:t>
              </a:r>
            </a:p>
          </p:txBody>
        </p:sp>
        <p:sp>
          <p:nvSpPr>
            <p:cNvPr id="40968" name="Text Box 9"/>
            <p:cNvSpPr txBox="1">
              <a:spLocks noChangeArrowheads="1"/>
            </p:cNvSpPr>
            <p:nvPr/>
          </p:nvSpPr>
          <p:spPr bwMode="auto">
            <a:xfrm>
              <a:off x="8305800" y="5257800"/>
              <a:ext cx="914470" cy="2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b="1"/>
                <a:t>Operation</a:t>
              </a:r>
            </a:p>
          </p:txBody>
        </p:sp>
        <p:sp>
          <p:nvSpPr>
            <p:cNvPr id="40969" name="Line 10"/>
            <p:cNvSpPr>
              <a:spLocks noChangeShapeType="1"/>
            </p:cNvSpPr>
            <p:nvPr/>
          </p:nvSpPr>
          <p:spPr bwMode="auto">
            <a:xfrm>
              <a:off x="3429000" y="2514600"/>
              <a:ext cx="457200" cy="152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0" name="Line 12"/>
            <p:cNvSpPr>
              <a:spLocks noChangeShapeType="1"/>
            </p:cNvSpPr>
            <p:nvPr/>
          </p:nvSpPr>
          <p:spPr bwMode="auto">
            <a:xfrm>
              <a:off x="4419600" y="2971800"/>
              <a:ext cx="457200" cy="152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1" name="Line 13"/>
            <p:cNvSpPr>
              <a:spLocks noChangeShapeType="1"/>
            </p:cNvSpPr>
            <p:nvPr/>
          </p:nvSpPr>
          <p:spPr bwMode="auto">
            <a:xfrm>
              <a:off x="5334000" y="3505200"/>
              <a:ext cx="914400" cy="381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2" name="Line 14"/>
            <p:cNvSpPr>
              <a:spLocks noChangeShapeType="1"/>
            </p:cNvSpPr>
            <p:nvPr/>
          </p:nvSpPr>
          <p:spPr bwMode="auto">
            <a:xfrm>
              <a:off x="6629400" y="4191000"/>
              <a:ext cx="990600" cy="381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3" name="Line 15"/>
            <p:cNvSpPr>
              <a:spLocks noChangeShapeType="1"/>
            </p:cNvSpPr>
            <p:nvPr/>
          </p:nvSpPr>
          <p:spPr bwMode="auto">
            <a:xfrm>
              <a:off x="8153400" y="4953000"/>
              <a:ext cx="762000" cy="304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4" name="Line 19"/>
            <p:cNvSpPr>
              <a:spLocks noChangeShapeType="1"/>
            </p:cNvSpPr>
            <p:nvPr/>
          </p:nvSpPr>
          <p:spPr bwMode="auto">
            <a:xfrm flipH="1" flipV="1">
              <a:off x="2590800" y="2590800"/>
              <a:ext cx="4267200" cy="2895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5" name="Line 20"/>
            <p:cNvSpPr>
              <a:spLocks noChangeShapeType="1"/>
            </p:cNvSpPr>
            <p:nvPr/>
          </p:nvSpPr>
          <p:spPr bwMode="auto">
            <a:xfrm>
              <a:off x="6858000" y="54864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6" name="Line 21"/>
            <p:cNvSpPr>
              <a:spLocks noChangeShapeType="1"/>
            </p:cNvSpPr>
            <p:nvPr/>
          </p:nvSpPr>
          <p:spPr bwMode="auto">
            <a:xfrm flipH="1">
              <a:off x="5715000" y="4724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7" name="Line 22"/>
            <p:cNvSpPr>
              <a:spLocks noChangeShapeType="1"/>
            </p:cNvSpPr>
            <p:nvPr/>
          </p:nvSpPr>
          <p:spPr bwMode="auto">
            <a:xfrm>
              <a:off x="5943600" y="4876800"/>
              <a:ext cx="838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8" name="Line 23"/>
            <p:cNvSpPr>
              <a:spLocks noChangeShapeType="1"/>
            </p:cNvSpPr>
            <p:nvPr/>
          </p:nvSpPr>
          <p:spPr bwMode="auto">
            <a:xfrm flipH="1">
              <a:off x="4648200" y="3962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79" name="Line 24"/>
            <p:cNvSpPr>
              <a:spLocks noChangeShapeType="1"/>
            </p:cNvSpPr>
            <p:nvPr/>
          </p:nvSpPr>
          <p:spPr bwMode="auto">
            <a:xfrm>
              <a:off x="4876800" y="4114800"/>
              <a:ext cx="838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80" name="Line 25"/>
            <p:cNvSpPr>
              <a:spLocks noChangeShapeType="1"/>
            </p:cNvSpPr>
            <p:nvPr/>
          </p:nvSpPr>
          <p:spPr bwMode="auto">
            <a:xfrm flipH="1">
              <a:off x="3581400" y="3276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81" name="Line 26"/>
            <p:cNvSpPr>
              <a:spLocks noChangeShapeType="1"/>
            </p:cNvSpPr>
            <p:nvPr/>
          </p:nvSpPr>
          <p:spPr bwMode="auto">
            <a:xfrm>
              <a:off x="3810000" y="3429000"/>
              <a:ext cx="762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82" name="Line 27"/>
            <p:cNvSpPr>
              <a:spLocks noChangeShapeType="1"/>
            </p:cNvSpPr>
            <p:nvPr/>
          </p:nvSpPr>
          <p:spPr bwMode="auto">
            <a:xfrm flipH="1">
              <a:off x="2895600" y="2819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sp>
          <p:nvSpPr>
            <p:cNvPr id="40983" name="Line 28"/>
            <p:cNvSpPr>
              <a:spLocks noChangeShapeType="1"/>
            </p:cNvSpPr>
            <p:nvPr/>
          </p:nvSpPr>
          <p:spPr bwMode="auto">
            <a:xfrm>
              <a:off x="3048000" y="2895600"/>
              <a:ext cx="381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b="1"/>
            </a:p>
          </p:txBody>
        </p:sp>
      </p:grpSp>
      <p:sp>
        <p:nvSpPr>
          <p:cNvPr id="3" name="Slide Number Placeholder 1">
            <a:extLst>
              <a:ext uri="{FF2B5EF4-FFF2-40B4-BE49-F238E27FC236}">
                <a16:creationId xmlns:a16="http://schemas.microsoft.com/office/drawing/2014/main" id="{2E958074-14D4-1C00-0751-EC01D31815E0}"/>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27</a:t>
            </a:fld>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28</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1183337"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Risk</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0" y="1302357"/>
            <a:ext cx="12095018"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itchFamily="2" charset="2"/>
              <a:buChar char="§"/>
            </a:pPr>
            <a:r>
              <a:rPr lang="en-GB" dirty="0">
                <a:latin typeface="Times New Roman" panose="02020603050405020304" pitchFamily="18" charset="0"/>
                <a:cs typeface="Times New Roman" panose="02020603050405020304" pitchFamily="18" charset="0"/>
              </a:rPr>
              <a:t>The possibility that a particular vulnerability will be exploited</a:t>
            </a:r>
          </a:p>
          <a:p>
            <a:pPr algn="just">
              <a:lnSpc>
                <a:spcPct val="100000"/>
              </a:lnSpc>
              <a:buFont typeface="Wingdings" pitchFamily="2" charset="2"/>
              <a:buChar char="§"/>
            </a:pPr>
            <a:r>
              <a:rPr lang="en-GB" dirty="0">
                <a:latin typeface="Times New Roman" panose="02020603050405020304" pitchFamily="18" charset="0"/>
                <a:cs typeface="Times New Roman" panose="02020603050405020304" pitchFamily="18" charset="0"/>
              </a:rPr>
              <a:t>IT-related risks arise from:</a:t>
            </a:r>
          </a:p>
          <a:p>
            <a:pPr lvl="1" algn="just">
              <a:lnSpc>
                <a:spcPct val="100000"/>
              </a:lnSpc>
            </a:pPr>
            <a:r>
              <a:rPr lang="en-GB" sz="2800" dirty="0">
                <a:latin typeface="Times New Roman" panose="02020603050405020304" pitchFamily="18" charset="0"/>
                <a:cs typeface="Times New Roman" panose="02020603050405020304" pitchFamily="18" charset="0"/>
              </a:rPr>
              <a:t>Unauthorized (malicious or accidental) disclosure, modification, or destruction of information</a:t>
            </a:r>
          </a:p>
          <a:p>
            <a:pPr lvl="1" algn="just">
              <a:lnSpc>
                <a:spcPct val="100000"/>
              </a:lnSpc>
            </a:pPr>
            <a:r>
              <a:rPr lang="en-GB" sz="2800" dirty="0">
                <a:latin typeface="Times New Roman" panose="02020603050405020304" pitchFamily="18" charset="0"/>
                <a:cs typeface="Times New Roman" panose="02020603050405020304" pitchFamily="18" charset="0"/>
              </a:rPr>
              <a:t>Unintentional errors or omissions</a:t>
            </a:r>
          </a:p>
          <a:p>
            <a:pPr lvl="1" algn="just">
              <a:lnSpc>
                <a:spcPct val="100000"/>
              </a:lnSpc>
            </a:pPr>
            <a:r>
              <a:rPr lang="en-GB" sz="2800" dirty="0">
                <a:latin typeface="Times New Roman" panose="02020603050405020304" pitchFamily="18" charset="0"/>
                <a:cs typeface="Times New Roman" panose="02020603050405020304" pitchFamily="18" charset="0"/>
              </a:rPr>
              <a:t>IT disruptions due to natural or man-made disasters</a:t>
            </a:r>
          </a:p>
          <a:p>
            <a:pPr lvl="1" algn="just">
              <a:lnSpc>
                <a:spcPct val="100000"/>
              </a:lnSpc>
            </a:pPr>
            <a:r>
              <a:rPr lang="en-GB" sz="2800" dirty="0">
                <a:latin typeface="Times New Roman" panose="02020603050405020304" pitchFamily="18" charset="0"/>
                <a:cs typeface="Times New Roman" panose="02020603050405020304" pitchFamily="18" charset="0"/>
              </a:rPr>
              <a:t>Failure to exercise due care and diligence in implementation and operation of the IT system</a:t>
            </a:r>
          </a:p>
          <a:p>
            <a:pPr marL="0" indent="0" algn="ctr">
              <a:lnSpc>
                <a:spcPct val="100000"/>
              </a:lnSpc>
              <a:buNone/>
            </a:pPr>
            <a:r>
              <a:rPr lang="en-GB" dirty="0">
                <a:solidFill>
                  <a:srgbClr val="FF0000"/>
                </a:solidFill>
                <a:latin typeface="Times New Roman" panose="02020603050405020304" pitchFamily="18" charset="0"/>
                <a:cs typeface="Times New Roman" panose="02020603050405020304" pitchFamily="18" charset="0"/>
              </a:rPr>
              <a:t>      Risk</a:t>
            </a:r>
            <a:r>
              <a:rPr lang="en-GB" dirty="0">
                <a:latin typeface="Times New Roman" panose="02020603050405020304" pitchFamily="18" charset="0"/>
                <a:cs typeface="Times New Roman" panose="02020603050405020304" pitchFamily="18" charset="0"/>
              </a:rPr>
              <a:t> = </a:t>
            </a:r>
            <a:r>
              <a:rPr lang="en-GB" dirty="0">
                <a:solidFill>
                  <a:srgbClr val="7030A0"/>
                </a:solidFill>
                <a:latin typeface="Times New Roman" panose="02020603050405020304" pitchFamily="18" charset="0"/>
                <a:cs typeface="Times New Roman" panose="02020603050405020304" pitchFamily="18" charset="0"/>
              </a:rPr>
              <a:t>Threat</a:t>
            </a:r>
            <a:r>
              <a:rPr lang="en-GB" dirty="0">
                <a:latin typeface="Times New Roman" panose="02020603050405020304" pitchFamily="18" charset="0"/>
                <a:cs typeface="Times New Roman" panose="02020603050405020304" pitchFamily="18" charset="0"/>
              </a:rPr>
              <a:t> * </a:t>
            </a:r>
            <a:r>
              <a:rPr lang="en-GB" dirty="0">
                <a:solidFill>
                  <a:srgbClr val="00B050"/>
                </a:solidFill>
                <a:latin typeface="Times New Roman" panose="02020603050405020304" pitchFamily="18" charset="0"/>
                <a:cs typeface="Times New Roman" panose="02020603050405020304" pitchFamily="18" charset="0"/>
              </a:rPr>
              <a:t>Vulnerability </a:t>
            </a:r>
            <a:r>
              <a:rPr lang="en-GB" dirty="0">
                <a:solidFill>
                  <a:srgbClr val="C00000"/>
                </a:solidFill>
                <a:latin typeface="Times New Roman" panose="02020603050405020304" pitchFamily="18" charset="0"/>
                <a:cs typeface="Times New Roman" panose="02020603050405020304" pitchFamily="18" charset="0"/>
              </a:rPr>
              <a:t>(* Impact)</a:t>
            </a:r>
          </a:p>
        </p:txBody>
      </p:sp>
    </p:spTree>
    <p:extLst>
      <p:ext uri="{BB962C8B-B14F-4D97-AF65-F5344CB8AC3E}">
        <p14:creationId xmlns:p14="http://schemas.microsoft.com/office/powerpoint/2010/main" val="112535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29</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60948" y="50632"/>
            <a:ext cx="3137975"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Risk Analysis</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60948" y="1166018"/>
            <a:ext cx="11992507"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itchFamily="2" charset="2"/>
              <a:buChar char="§"/>
            </a:pPr>
            <a:r>
              <a:rPr lang="en-GB" sz="3200" dirty="0">
                <a:latin typeface="Times New Roman" panose="02020603050405020304" pitchFamily="18" charset="0"/>
                <a:cs typeface="Times New Roman" panose="02020603050405020304" pitchFamily="18" charset="0"/>
              </a:rPr>
              <a:t>Identification, assessment and reduction of risks to an acceptable level </a:t>
            </a:r>
          </a:p>
          <a:p>
            <a:pPr algn="just">
              <a:lnSpc>
                <a:spcPct val="100000"/>
              </a:lnSpc>
              <a:buFont typeface="Wingdings" pitchFamily="2" charset="2"/>
              <a:buChar char="§"/>
            </a:pPr>
            <a:r>
              <a:rPr lang="en-GB" sz="3200" dirty="0">
                <a:latin typeface="Times New Roman" panose="02020603050405020304" pitchFamily="18" charset="0"/>
                <a:cs typeface="Times New Roman" panose="02020603050405020304" pitchFamily="18" charset="0"/>
              </a:rPr>
              <a:t>The process of identifying security risks and probability of occurrence, determining their impact, and identifying areas that require protection</a:t>
            </a:r>
          </a:p>
          <a:p>
            <a:pPr algn="just">
              <a:lnSpc>
                <a:spcPct val="100000"/>
              </a:lnSpc>
              <a:buFont typeface="Wingdings" pitchFamily="2" charset="2"/>
              <a:buChar char="§"/>
            </a:pPr>
            <a:r>
              <a:rPr lang="en-GB" sz="3200" dirty="0">
                <a:latin typeface="Times New Roman" panose="02020603050405020304" pitchFamily="18" charset="0"/>
                <a:cs typeface="Times New Roman" panose="02020603050405020304" pitchFamily="18" charset="0"/>
              </a:rPr>
              <a:t>Three parts:</a:t>
            </a:r>
          </a:p>
          <a:p>
            <a:pPr marL="457200" lvl="1" indent="0" algn="just">
              <a:lnSpc>
                <a:spcPct val="100000"/>
              </a:lnSpc>
              <a:buNone/>
            </a:pPr>
            <a:r>
              <a:rPr lang="en-GB" sz="2800" dirty="0">
                <a:latin typeface="Times New Roman" panose="02020603050405020304" pitchFamily="18" charset="0"/>
                <a:cs typeface="Times New Roman" panose="02020603050405020304" pitchFamily="18" charset="0"/>
              </a:rPr>
              <a:t>– Risk assessment – determine the possible risks</a:t>
            </a:r>
          </a:p>
          <a:p>
            <a:pPr marL="457200" lvl="1" indent="0" algn="just">
              <a:lnSpc>
                <a:spcPct val="100000"/>
              </a:lnSpc>
              <a:buNone/>
            </a:pPr>
            <a:r>
              <a:rPr lang="en-GB" sz="2800" dirty="0">
                <a:latin typeface="Times New Roman" panose="02020603050405020304" pitchFamily="18" charset="0"/>
                <a:cs typeface="Times New Roman" panose="02020603050405020304" pitchFamily="18" charset="0"/>
              </a:rPr>
              <a:t>– Risk management – evaluating alternatives for mitigating the risk</a:t>
            </a:r>
          </a:p>
          <a:p>
            <a:pPr marL="457200" lvl="1" indent="0" algn="just">
              <a:lnSpc>
                <a:spcPct val="100000"/>
              </a:lnSpc>
              <a:buNone/>
            </a:pPr>
            <a:r>
              <a:rPr lang="en-GB" sz="2800" dirty="0">
                <a:latin typeface="Times New Roman" panose="02020603050405020304" pitchFamily="18" charset="0"/>
                <a:cs typeface="Times New Roman" panose="02020603050405020304" pitchFamily="18" charset="0"/>
              </a:rPr>
              <a:t>– Risk communication – presenting the material in an understandable way to decision makers and/or the public</a:t>
            </a:r>
          </a:p>
        </p:txBody>
      </p:sp>
    </p:spTree>
    <p:extLst>
      <p:ext uri="{BB962C8B-B14F-4D97-AF65-F5344CB8AC3E}">
        <p14:creationId xmlns:p14="http://schemas.microsoft.com/office/powerpoint/2010/main" val="134129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3</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2292615"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Overview</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48491" y="1166018"/>
            <a:ext cx="12095018"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AU" altLang="en-PK" dirty="0">
                <a:latin typeface="Times New Roman" panose="02020603050405020304" pitchFamily="18" charset="0"/>
                <a:cs typeface="Times New Roman" panose="02020603050405020304" pitchFamily="18" charset="0"/>
              </a:rPr>
              <a:t>Security requirements means asking</a:t>
            </a:r>
          </a:p>
          <a:p>
            <a:pPr lvl="1"/>
            <a:r>
              <a:rPr lang="en-US" altLang="en-PK" dirty="0">
                <a:latin typeface="Times New Roman" panose="02020603050405020304" pitchFamily="18" charset="0"/>
                <a:cs typeface="Times New Roman" panose="02020603050405020304" pitchFamily="18" charset="0"/>
              </a:rPr>
              <a:t>what assets do we need to protect?</a:t>
            </a:r>
          </a:p>
          <a:p>
            <a:pPr lvl="1"/>
            <a:r>
              <a:rPr lang="en-US" altLang="en-PK" dirty="0">
                <a:latin typeface="Times New Roman" panose="02020603050405020304" pitchFamily="18" charset="0"/>
                <a:cs typeface="Times New Roman" panose="02020603050405020304" pitchFamily="18" charset="0"/>
              </a:rPr>
              <a:t>how are those assets threatened?</a:t>
            </a:r>
          </a:p>
          <a:p>
            <a:pPr lvl="1"/>
            <a:r>
              <a:rPr lang="en-US" altLang="en-PK" dirty="0">
                <a:latin typeface="Times New Roman" panose="02020603050405020304" pitchFamily="18" charset="0"/>
                <a:cs typeface="Times New Roman" panose="02020603050405020304" pitchFamily="18" charset="0"/>
              </a:rPr>
              <a:t>what can we do to counter those threats?</a:t>
            </a:r>
          </a:p>
          <a:p>
            <a:pPr>
              <a:buFont typeface="Wingdings" pitchFamily="2" charset="2"/>
              <a:buChar char="§"/>
            </a:pPr>
            <a:r>
              <a:rPr lang="en-US" altLang="en-PK" dirty="0">
                <a:latin typeface="Times New Roman" panose="02020603050405020304" pitchFamily="18" charset="0"/>
                <a:cs typeface="Times New Roman" panose="02020603050405020304" pitchFamily="18" charset="0"/>
              </a:rPr>
              <a:t>IT security management answers these</a:t>
            </a:r>
          </a:p>
          <a:p>
            <a:pPr lvl="1"/>
            <a:r>
              <a:rPr lang="en-US" altLang="en-PK" dirty="0">
                <a:latin typeface="Times New Roman" panose="02020603050405020304" pitchFamily="18" charset="0"/>
                <a:cs typeface="Times New Roman" panose="02020603050405020304" pitchFamily="18" charset="0"/>
              </a:rPr>
              <a:t>determining security objectives and risk profile</a:t>
            </a:r>
          </a:p>
          <a:p>
            <a:pPr lvl="1"/>
            <a:r>
              <a:rPr lang="en-US" altLang="en-PK" dirty="0">
                <a:latin typeface="Times New Roman" panose="02020603050405020304" pitchFamily="18" charset="0"/>
                <a:cs typeface="Times New Roman" panose="02020603050405020304" pitchFamily="18" charset="0"/>
              </a:rPr>
              <a:t>perform security risk assessment of assets</a:t>
            </a:r>
          </a:p>
          <a:p>
            <a:pPr lvl="1"/>
            <a:r>
              <a:rPr lang="en-US" altLang="en-PK" dirty="0">
                <a:latin typeface="Times New Roman" panose="02020603050405020304" pitchFamily="18" charset="0"/>
                <a:cs typeface="Times New Roman" panose="02020603050405020304" pitchFamily="18" charset="0"/>
              </a:rPr>
              <a:t>select, implement, monitor controls</a:t>
            </a:r>
            <a:endParaRPr lang="en-AU" alt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9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30</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0" y="24009"/>
            <a:ext cx="8539517"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Risk Management vs. Cost of Security</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160240" y="1143276"/>
            <a:ext cx="12031760" cy="34979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pPr>
            <a:r>
              <a:rPr lang="en-GB" sz="3200" b="1" dirty="0">
                <a:latin typeface="Times New Roman" panose="02020603050405020304" pitchFamily="18" charset="0"/>
                <a:cs typeface="Times New Roman" panose="02020603050405020304" pitchFamily="18" charset="0"/>
              </a:rPr>
              <a:t>Risk mitigation</a:t>
            </a:r>
          </a:p>
          <a:p>
            <a:pPr marL="457200" lvl="1" indent="0" algn="just">
              <a:lnSpc>
                <a:spcPct val="100000"/>
              </a:lnSpc>
              <a:buNone/>
            </a:pPr>
            <a:r>
              <a:rPr lang="en-GB" sz="2800" dirty="0">
                <a:latin typeface="Times New Roman" panose="02020603050405020304" pitchFamily="18" charset="0"/>
                <a:cs typeface="Times New Roman" panose="02020603050405020304" pitchFamily="18" charset="0"/>
              </a:rPr>
              <a:t>– The process of selecting appropriate controls to reduce risk to an acceptable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level</a:t>
            </a:r>
          </a:p>
          <a:p>
            <a:pPr algn="just">
              <a:lnSpc>
                <a:spcPct val="130000"/>
              </a:lnSpc>
            </a:pPr>
            <a:r>
              <a:rPr lang="en-GB" sz="3200" dirty="0">
                <a:latin typeface="Times New Roman" panose="02020603050405020304" pitchFamily="18" charset="0"/>
                <a:cs typeface="Times New Roman" panose="02020603050405020304" pitchFamily="18" charset="0"/>
              </a:rPr>
              <a:t>The level of acceptable risk</a:t>
            </a:r>
          </a:p>
          <a:p>
            <a:pPr marL="457200" lvl="1" indent="0" algn="just">
              <a:lnSpc>
                <a:spcPct val="100000"/>
              </a:lnSpc>
              <a:buNone/>
            </a:pPr>
            <a:r>
              <a:rPr lang="en-GB" sz="2800" dirty="0">
                <a:latin typeface="Times New Roman" panose="02020603050405020304" pitchFamily="18" charset="0"/>
                <a:cs typeface="Times New Roman" panose="02020603050405020304" pitchFamily="18" charset="0"/>
              </a:rPr>
              <a:t>– Determined by comparing the risk of security hole exposure to the cost of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implementing and enforcing the security policy</a:t>
            </a:r>
          </a:p>
          <a:p>
            <a:pPr algn="just">
              <a:lnSpc>
                <a:spcPct val="130000"/>
              </a:lnSpc>
            </a:pPr>
            <a:r>
              <a:rPr lang="en-GB" sz="3200" dirty="0">
                <a:latin typeface="Times New Roman" panose="02020603050405020304" pitchFamily="18" charset="0"/>
                <a:cs typeface="Times New Roman" panose="02020603050405020304" pitchFamily="18" charset="0"/>
              </a:rPr>
              <a:t> Trade-offs between safety, cost, and availability</a:t>
            </a:r>
          </a:p>
        </p:txBody>
      </p:sp>
    </p:spTree>
    <p:extLst>
      <p:ext uri="{BB962C8B-B14F-4D97-AF65-F5344CB8AC3E}">
        <p14:creationId xmlns:p14="http://schemas.microsoft.com/office/powerpoint/2010/main" val="2167239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31</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60948" y="50632"/>
            <a:ext cx="4190571"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Risk Management</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89523" y="1137442"/>
            <a:ext cx="1138333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Managing a risk is one of the key responsibilities of every manager within the organization</a:t>
            </a:r>
          </a:p>
          <a:p>
            <a:pPr algn="just">
              <a:lnSpc>
                <a:spcPct val="10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In any well-developed security risk management program, two formal processes are at work: </a:t>
            </a:r>
          </a:p>
          <a:p>
            <a:pPr lvl="1" algn="just">
              <a:lnSpc>
                <a:spcPct val="100000"/>
              </a:lnSpc>
            </a:pPr>
            <a:r>
              <a:rPr lang="en-US" altLang="en-PK" dirty="0">
                <a:latin typeface="Times New Roman" panose="02020603050405020304" pitchFamily="18" charset="0"/>
                <a:cs typeface="Times New Roman" panose="02020603050405020304" pitchFamily="18" charset="0"/>
              </a:rPr>
              <a:t>Risk identification and assessment </a:t>
            </a:r>
          </a:p>
          <a:p>
            <a:pPr lvl="1" algn="just">
              <a:lnSpc>
                <a:spcPct val="100000"/>
              </a:lnSpc>
            </a:pPr>
            <a:r>
              <a:rPr lang="en-US" altLang="en-PK" dirty="0">
                <a:latin typeface="Times New Roman" panose="02020603050405020304" pitchFamily="18" charset="0"/>
                <a:cs typeface="Times New Roman" panose="02020603050405020304" pitchFamily="18" charset="0"/>
              </a:rPr>
              <a:t>Risk control</a:t>
            </a:r>
          </a:p>
        </p:txBody>
      </p:sp>
    </p:spTree>
    <p:extLst>
      <p:ext uri="{BB962C8B-B14F-4D97-AF65-F5344CB8AC3E}">
        <p14:creationId xmlns:p14="http://schemas.microsoft.com/office/powerpoint/2010/main" val="118324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375698-26BF-ED07-7601-C70F265A631D}"/>
              </a:ext>
            </a:extLst>
          </p:cNvPr>
          <p:cNvSpPr>
            <a:spLocks noGrp="1"/>
          </p:cNvSpPr>
          <p:nvPr>
            <p:ph type="sldNum" sz="quarter" idx="12"/>
          </p:nvPr>
        </p:nvSpPr>
        <p:spPr/>
        <p:txBody>
          <a:bodyPr/>
          <a:lstStyle/>
          <a:p>
            <a:fld id="{1D6CE135-31ED-3148-8137-6691AAB0B2B5}" type="slidenum">
              <a:rPr lang="en-GB" altLang="en-PK"/>
              <a:pPr/>
              <a:t>32</a:t>
            </a:fld>
            <a:endParaRPr lang="en-GB" altLang="en-PK"/>
          </a:p>
        </p:txBody>
      </p:sp>
      <p:sp>
        <p:nvSpPr>
          <p:cNvPr id="245764" name="Rectangle 15">
            <a:extLst>
              <a:ext uri="{FF2B5EF4-FFF2-40B4-BE49-F238E27FC236}">
                <a16:creationId xmlns:a16="http://schemas.microsoft.com/office/drawing/2014/main" id="{48338CC8-A5D8-BA62-A8E1-E5607DD21F9E}"/>
              </a:ext>
            </a:extLst>
          </p:cNvPr>
          <p:cNvSpPr>
            <a:spLocks noGrp="1" noChangeArrowheads="1"/>
          </p:cNvSpPr>
          <p:nvPr>
            <p:ph type="title" idx="4294967295"/>
          </p:nvPr>
        </p:nvSpPr>
        <p:spPr>
          <a:xfrm>
            <a:off x="0" y="-534995"/>
            <a:ext cx="10515600" cy="1325563"/>
          </a:xfrm>
        </p:spPr>
        <p:txBody>
          <a:bodyPr/>
          <a:lstStyle/>
          <a:p>
            <a:br>
              <a:rPr lang="en-US" altLang="en-PK" b="1" dirty="0"/>
            </a:br>
            <a:r>
              <a:rPr lang="en-US" altLang="en-PK" sz="4000" b="1" dirty="0">
                <a:solidFill>
                  <a:schemeClr val="bg1"/>
                </a:solidFill>
                <a:latin typeface="Times New Roman" panose="02020603050405020304" pitchFamily="18" charset="0"/>
                <a:cs typeface="Times New Roman" panose="02020603050405020304" pitchFamily="18" charset="0"/>
              </a:rPr>
              <a:t>Risk Identification Process</a:t>
            </a:r>
            <a:endParaRPr lang="en-US" altLang="en-PK" b="1" dirty="0">
              <a:solidFill>
                <a:schemeClr val="bg1"/>
              </a:solidFill>
              <a:latin typeface="Times New Roman" panose="02020603050405020304" pitchFamily="18" charset="0"/>
              <a:cs typeface="Times New Roman" panose="02020603050405020304" pitchFamily="18" charset="0"/>
            </a:endParaRPr>
          </a:p>
        </p:txBody>
      </p:sp>
      <p:pic>
        <p:nvPicPr>
          <p:cNvPr id="245766" name="Picture 5" descr="figure_7_1">
            <a:extLst>
              <a:ext uri="{FF2B5EF4-FFF2-40B4-BE49-F238E27FC236}">
                <a16:creationId xmlns:a16="http://schemas.microsoft.com/office/drawing/2014/main" id="{BAF7FD21-C011-2FFB-3069-FED4A19D0C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79"/>
          <a:stretch/>
        </p:blipFill>
        <p:spPr bwMode="auto">
          <a:xfrm>
            <a:off x="1088229" y="843984"/>
            <a:ext cx="9872663" cy="555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D0B5E2-B70C-030C-068E-3B25798808A8}"/>
              </a:ext>
            </a:extLst>
          </p:cNvPr>
          <p:cNvSpPr>
            <a:spLocks noGrp="1"/>
          </p:cNvSpPr>
          <p:nvPr>
            <p:ph type="sldNum" sz="quarter" idx="12"/>
          </p:nvPr>
        </p:nvSpPr>
        <p:spPr/>
        <p:txBody>
          <a:bodyPr/>
          <a:lstStyle/>
          <a:p>
            <a:fld id="{EF09306F-8A23-D549-9E26-71F2145A8C38}" type="slidenum">
              <a:rPr lang="en-GB" altLang="en-PK"/>
              <a:pPr/>
              <a:t>33</a:t>
            </a:fld>
            <a:endParaRPr lang="en-GB" altLang="en-PK"/>
          </a:p>
        </p:txBody>
      </p:sp>
      <p:sp>
        <p:nvSpPr>
          <p:cNvPr id="251908" name="Rectangle 8">
            <a:extLst>
              <a:ext uri="{FF2B5EF4-FFF2-40B4-BE49-F238E27FC236}">
                <a16:creationId xmlns:a16="http://schemas.microsoft.com/office/drawing/2014/main" id="{80F282B1-9C20-EDC9-123B-B319900B1B6C}"/>
              </a:ext>
            </a:extLst>
          </p:cNvPr>
          <p:cNvSpPr>
            <a:spLocks noGrp="1" noChangeArrowheads="1"/>
          </p:cNvSpPr>
          <p:nvPr>
            <p:ph type="title" idx="4294967295"/>
          </p:nvPr>
        </p:nvSpPr>
        <p:spPr>
          <a:xfrm>
            <a:off x="0" y="-265113"/>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Organizational Assets Used in Systems </a:t>
            </a:r>
          </a:p>
        </p:txBody>
      </p:sp>
      <p:pic>
        <p:nvPicPr>
          <p:cNvPr id="251910" name="Picture 12">
            <a:extLst>
              <a:ext uri="{FF2B5EF4-FFF2-40B4-BE49-F238E27FC236}">
                <a16:creationId xmlns:a16="http://schemas.microsoft.com/office/drawing/2014/main" id="{35457D5F-9934-C7E6-22EA-E5838816F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33"/>
          <a:stretch/>
        </p:blipFill>
        <p:spPr bwMode="auto">
          <a:xfrm>
            <a:off x="1235432" y="793887"/>
            <a:ext cx="972113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97C248-4164-46D0-69E6-734374E179DE}"/>
              </a:ext>
            </a:extLst>
          </p:cNvPr>
          <p:cNvSpPr>
            <a:spLocks noGrp="1"/>
          </p:cNvSpPr>
          <p:nvPr>
            <p:ph type="sldNum" sz="quarter" idx="12"/>
          </p:nvPr>
        </p:nvSpPr>
        <p:spPr/>
        <p:txBody>
          <a:bodyPr/>
          <a:lstStyle/>
          <a:p>
            <a:fld id="{13C908D0-8149-4D4E-8F38-90FBDCEEBF7E}" type="slidenum">
              <a:rPr lang="en-GB" altLang="en-PK"/>
              <a:pPr/>
              <a:t>34</a:t>
            </a:fld>
            <a:endParaRPr lang="en-GB" altLang="en-PK"/>
          </a:p>
        </p:txBody>
      </p:sp>
      <p:sp>
        <p:nvSpPr>
          <p:cNvPr id="266244" name="Rectangle 6">
            <a:extLst>
              <a:ext uri="{FF2B5EF4-FFF2-40B4-BE49-F238E27FC236}">
                <a16:creationId xmlns:a16="http://schemas.microsoft.com/office/drawing/2014/main" id="{BBE7D7E9-9FE9-9231-A66D-6611BB694EB4}"/>
              </a:ext>
            </a:extLst>
          </p:cNvPr>
          <p:cNvSpPr>
            <a:spLocks noGrp="1" noChangeArrowheads="1"/>
          </p:cNvSpPr>
          <p:nvPr>
            <p:ph type="title" idx="4294967295"/>
          </p:nvPr>
        </p:nvSpPr>
        <p:spPr>
          <a:xfrm>
            <a:off x="0" y="-277818"/>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Assessing Values for Information Assets</a:t>
            </a:r>
          </a:p>
        </p:txBody>
      </p:sp>
      <p:sp>
        <p:nvSpPr>
          <p:cNvPr id="266245" name="Rectangle 7">
            <a:extLst>
              <a:ext uri="{FF2B5EF4-FFF2-40B4-BE49-F238E27FC236}">
                <a16:creationId xmlns:a16="http://schemas.microsoft.com/office/drawing/2014/main" id="{5409DBD9-69F0-0B0D-CC2D-59BC61BB5B82}"/>
              </a:ext>
            </a:extLst>
          </p:cNvPr>
          <p:cNvSpPr>
            <a:spLocks noGrp="1" noChangeArrowheads="1"/>
          </p:cNvSpPr>
          <p:nvPr>
            <p:ph type="body" idx="4294967295"/>
          </p:nvPr>
        </p:nvSpPr>
        <p:spPr>
          <a:xfrm>
            <a:off x="71438" y="1092194"/>
            <a:ext cx="12030075" cy="4865693"/>
          </a:xfrm>
        </p:spPr>
        <p:txBody>
          <a:bodyPr>
            <a:normAutofit fontScale="92500" lnSpcReduction="20000"/>
          </a:bodyPr>
          <a:lstStyle/>
          <a:p>
            <a:pPr>
              <a:lnSpc>
                <a:spcPct val="11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As each information asset is identified, categorized, and classified, assign a relative value </a:t>
            </a:r>
          </a:p>
          <a:p>
            <a:pPr>
              <a:lnSpc>
                <a:spcPct val="11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Relative values are comparative judgments made to ensure that the most valuable information assets are given the highest priority, for example:</a:t>
            </a:r>
          </a:p>
          <a:p>
            <a:pPr lvl="1">
              <a:lnSpc>
                <a:spcPct val="110000"/>
              </a:lnSpc>
              <a:buFont typeface="Wingdings" pitchFamily="2" charset="2"/>
              <a:buChar char="§"/>
            </a:pPr>
            <a:r>
              <a:rPr lang="en-US" altLang="en-PK" sz="2800" dirty="0">
                <a:latin typeface="Times New Roman" panose="02020603050405020304" pitchFamily="18" charset="0"/>
                <a:cs typeface="Times New Roman" panose="02020603050405020304" pitchFamily="18" charset="0"/>
              </a:rPr>
              <a:t>Which information asset is the most critical to the success of the organization? </a:t>
            </a:r>
          </a:p>
          <a:p>
            <a:pPr lvl="1">
              <a:lnSpc>
                <a:spcPct val="110000"/>
              </a:lnSpc>
              <a:buFont typeface="Wingdings" pitchFamily="2" charset="2"/>
              <a:buChar char="§"/>
            </a:pPr>
            <a:r>
              <a:rPr lang="en-US" altLang="en-PK" sz="2800" dirty="0">
                <a:latin typeface="Times New Roman" panose="02020603050405020304" pitchFamily="18" charset="0"/>
                <a:cs typeface="Times New Roman" panose="02020603050405020304" pitchFamily="18" charset="0"/>
              </a:rPr>
              <a:t>Which information asset generates the most revenue? </a:t>
            </a:r>
          </a:p>
          <a:p>
            <a:pPr lvl="1">
              <a:lnSpc>
                <a:spcPct val="110000"/>
              </a:lnSpc>
              <a:buFont typeface="Wingdings" pitchFamily="2" charset="2"/>
              <a:buChar char="§"/>
            </a:pPr>
            <a:r>
              <a:rPr lang="en-US" altLang="en-PK" sz="2800" dirty="0">
                <a:latin typeface="Times New Roman" panose="02020603050405020304" pitchFamily="18" charset="0"/>
                <a:cs typeface="Times New Roman" panose="02020603050405020304" pitchFamily="18" charset="0"/>
              </a:rPr>
              <a:t>Which information asset generates the highest profitability? </a:t>
            </a:r>
          </a:p>
          <a:p>
            <a:pPr lvl="1">
              <a:lnSpc>
                <a:spcPct val="110000"/>
              </a:lnSpc>
              <a:buFont typeface="Wingdings" pitchFamily="2" charset="2"/>
              <a:buChar char="§"/>
            </a:pPr>
            <a:r>
              <a:rPr lang="en-US" altLang="en-PK" sz="2800" dirty="0">
                <a:latin typeface="Times New Roman" panose="02020603050405020304" pitchFamily="18" charset="0"/>
                <a:cs typeface="Times New Roman" panose="02020603050405020304" pitchFamily="18" charset="0"/>
              </a:rPr>
              <a:t>Which information asset is the most expensive to replace? </a:t>
            </a:r>
          </a:p>
          <a:p>
            <a:pPr lvl="1">
              <a:lnSpc>
                <a:spcPct val="110000"/>
              </a:lnSpc>
              <a:buFont typeface="Wingdings" pitchFamily="2" charset="2"/>
              <a:buChar char="§"/>
            </a:pPr>
            <a:r>
              <a:rPr lang="en-US" altLang="en-PK" sz="2800" dirty="0">
                <a:latin typeface="Times New Roman" panose="02020603050405020304" pitchFamily="18" charset="0"/>
                <a:cs typeface="Times New Roman" panose="02020603050405020304" pitchFamily="18" charset="0"/>
              </a:rPr>
              <a:t>Which information asset is the most expensive to protect? </a:t>
            </a:r>
          </a:p>
          <a:p>
            <a:pPr lvl="1">
              <a:lnSpc>
                <a:spcPct val="110000"/>
              </a:lnSpc>
              <a:buFont typeface="Wingdings" pitchFamily="2" charset="2"/>
              <a:buChar char="§"/>
            </a:pPr>
            <a:r>
              <a:rPr lang="en-US" altLang="en-PK" sz="2800" dirty="0">
                <a:latin typeface="Times New Roman" panose="02020603050405020304" pitchFamily="18" charset="0"/>
                <a:cs typeface="Times New Roman" panose="02020603050405020304" pitchFamily="18" charset="0"/>
              </a:rPr>
              <a:t>Which information asset’s loss or compromise would be the most embarrassing or cause the greatest liability?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A6A278-F201-E2B7-1FF3-CD0EDD864C53}"/>
              </a:ext>
            </a:extLst>
          </p:cNvPr>
          <p:cNvSpPr>
            <a:spLocks noGrp="1"/>
          </p:cNvSpPr>
          <p:nvPr>
            <p:ph type="sldNum" sz="quarter" idx="12"/>
          </p:nvPr>
        </p:nvSpPr>
        <p:spPr/>
        <p:txBody>
          <a:bodyPr/>
          <a:lstStyle/>
          <a:p>
            <a:fld id="{D231E552-DCD3-7644-9AC0-BEF64E45FE43}" type="slidenum">
              <a:rPr lang="en-GB" altLang="en-PK"/>
              <a:pPr/>
              <a:t>35</a:t>
            </a:fld>
            <a:endParaRPr lang="en-GB" altLang="en-PK"/>
          </a:p>
        </p:txBody>
      </p:sp>
      <p:sp>
        <p:nvSpPr>
          <p:cNvPr id="272388" name="Rectangle 5">
            <a:extLst>
              <a:ext uri="{FF2B5EF4-FFF2-40B4-BE49-F238E27FC236}">
                <a16:creationId xmlns:a16="http://schemas.microsoft.com/office/drawing/2014/main" id="{92A15959-AE2D-02E1-B14D-9007D0DFD356}"/>
              </a:ext>
            </a:extLst>
          </p:cNvPr>
          <p:cNvSpPr>
            <a:spLocks noGrp="1" noChangeArrowheads="1"/>
          </p:cNvSpPr>
          <p:nvPr>
            <p:ph type="title" idx="4294967295"/>
          </p:nvPr>
        </p:nvSpPr>
        <p:spPr>
          <a:xfrm>
            <a:off x="0" y="-263531"/>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Sample Asset Classification Worksheet</a:t>
            </a:r>
          </a:p>
        </p:txBody>
      </p:sp>
      <p:pic>
        <p:nvPicPr>
          <p:cNvPr id="6" name="Picture 5" descr="figure_7_2">
            <a:extLst>
              <a:ext uri="{FF2B5EF4-FFF2-40B4-BE49-F238E27FC236}">
                <a16:creationId xmlns:a16="http://schemas.microsoft.com/office/drawing/2014/main" id="{4AF7493C-1AB0-3F4C-B986-94F91C736C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39" r="4361" b="8312"/>
          <a:stretch/>
        </p:blipFill>
        <p:spPr bwMode="auto">
          <a:xfrm>
            <a:off x="1584795" y="842961"/>
            <a:ext cx="9022409"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A6A278-F201-E2B7-1FF3-CD0EDD864C53}"/>
              </a:ext>
            </a:extLst>
          </p:cNvPr>
          <p:cNvSpPr>
            <a:spLocks noGrp="1"/>
          </p:cNvSpPr>
          <p:nvPr>
            <p:ph type="sldNum" sz="quarter" idx="12"/>
          </p:nvPr>
        </p:nvSpPr>
        <p:spPr/>
        <p:txBody>
          <a:bodyPr/>
          <a:lstStyle/>
          <a:p>
            <a:fld id="{D231E552-DCD3-7644-9AC0-BEF64E45FE43}" type="slidenum">
              <a:rPr lang="en-GB" altLang="en-PK"/>
              <a:pPr/>
              <a:t>36</a:t>
            </a:fld>
            <a:endParaRPr lang="en-GB" altLang="en-PK"/>
          </a:p>
        </p:txBody>
      </p:sp>
      <p:sp>
        <p:nvSpPr>
          <p:cNvPr id="272388" name="Rectangle 5">
            <a:extLst>
              <a:ext uri="{FF2B5EF4-FFF2-40B4-BE49-F238E27FC236}">
                <a16:creationId xmlns:a16="http://schemas.microsoft.com/office/drawing/2014/main" id="{92A15959-AE2D-02E1-B14D-9007D0DFD356}"/>
              </a:ext>
            </a:extLst>
          </p:cNvPr>
          <p:cNvSpPr>
            <a:spLocks noGrp="1" noChangeArrowheads="1"/>
          </p:cNvSpPr>
          <p:nvPr>
            <p:ph type="title" idx="4294967295"/>
          </p:nvPr>
        </p:nvSpPr>
        <p:spPr>
          <a:xfrm>
            <a:off x="0" y="-263531"/>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Weighted Factor Analysis Worksheet Example</a:t>
            </a:r>
          </a:p>
        </p:txBody>
      </p:sp>
      <p:pic>
        <p:nvPicPr>
          <p:cNvPr id="272389" name="Picture 5" descr="table_7_2">
            <a:extLst>
              <a:ext uri="{FF2B5EF4-FFF2-40B4-BE49-F238E27FC236}">
                <a16:creationId xmlns:a16="http://schemas.microsoft.com/office/drawing/2014/main" id="{0B69998F-8EA1-3F36-E465-08915811D311}"/>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t="6434"/>
          <a:stretch/>
        </p:blipFill>
        <p:spPr>
          <a:xfrm>
            <a:off x="1037084" y="928689"/>
            <a:ext cx="10117831" cy="5494474"/>
          </a:xfrm>
          <a:noFill/>
        </p:spPr>
      </p:pic>
    </p:spTree>
    <p:extLst>
      <p:ext uri="{BB962C8B-B14F-4D97-AF65-F5344CB8AC3E}">
        <p14:creationId xmlns:p14="http://schemas.microsoft.com/office/powerpoint/2010/main" val="3528880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D0553C-576E-5833-B3BF-1A9A7F81E0E2}"/>
              </a:ext>
            </a:extLst>
          </p:cNvPr>
          <p:cNvSpPr>
            <a:spLocks noGrp="1"/>
          </p:cNvSpPr>
          <p:nvPr>
            <p:ph type="sldNum" sz="quarter" idx="12"/>
          </p:nvPr>
        </p:nvSpPr>
        <p:spPr/>
        <p:txBody>
          <a:bodyPr/>
          <a:lstStyle/>
          <a:p>
            <a:fld id="{2B1B39BD-DAB7-FC42-8DE3-73738B47EC01}" type="slidenum">
              <a:rPr lang="en-GB" altLang="en-PK"/>
              <a:pPr/>
              <a:t>37</a:t>
            </a:fld>
            <a:endParaRPr lang="en-GB" altLang="en-PK"/>
          </a:p>
        </p:txBody>
      </p:sp>
      <p:sp>
        <p:nvSpPr>
          <p:cNvPr id="287748" name="Rectangle 5">
            <a:extLst>
              <a:ext uri="{FF2B5EF4-FFF2-40B4-BE49-F238E27FC236}">
                <a16:creationId xmlns:a16="http://schemas.microsoft.com/office/drawing/2014/main" id="{96CC6895-2C42-D1C7-64CA-F5475BE6E933}"/>
              </a:ext>
            </a:extLst>
          </p:cNvPr>
          <p:cNvSpPr>
            <a:spLocks noGrp="1" noChangeArrowheads="1"/>
          </p:cNvSpPr>
          <p:nvPr>
            <p:ph type="title" idx="4294967295"/>
          </p:nvPr>
        </p:nvSpPr>
        <p:spPr>
          <a:xfrm>
            <a:off x="0" y="-277817"/>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Threats to Information Security</a:t>
            </a:r>
          </a:p>
        </p:txBody>
      </p:sp>
      <p:pic>
        <p:nvPicPr>
          <p:cNvPr id="287749" name="Picture 10">
            <a:extLst>
              <a:ext uri="{FF2B5EF4-FFF2-40B4-BE49-F238E27FC236}">
                <a16:creationId xmlns:a16="http://schemas.microsoft.com/office/drawing/2014/main" id="{0B8D58A0-FC0E-B0AB-F7CD-6AE77B7F25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92"/>
          <a:stretch/>
        </p:blipFill>
        <p:spPr bwMode="auto">
          <a:xfrm>
            <a:off x="1676400" y="848250"/>
            <a:ext cx="8710612" cy="560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4A1D65-4FA9-48B8-BAE7-88B700D4A181}"/>
              </a:ext>
            </a:extLst>
          </p:cNvPr>
          <p:cNvSpPr>
            <a:spLocks noGrp="1"/>
          </p:cNvSpPr>
          <p:nvPr>
            <p:ph type="sldNum" sz="quarter" idx="12"/>
          </p:nvPr>
        </p:nvSpPr>
        <p:spPr/>
        <p:txBody>
          <a:bodyPr/>
          <a:lstStyle/>
          <a:p>
            <a:fld id="{182A89DF-14C7-B84A-A82C-39D33A92F971}" type="slidenum">
              <a:rPr lang="en-GB" altLang="en-PK"/>
              <a:pPr/>
              <a:t>38</a:t>
            </a:fld>
            <a:endParaRPr lang="en-GB" altLang="en-PK"/>
          </a:p>
        </p:txBody>
      </p:sp>
      <p:sp>
        <p:nvSpPr>
          <p:cNvPr id="293892" name="Rectangle 6">
            <a:extLst>
              <a:ext uri="{FF2B5EF4-FFF2-40B4-BE49-F238E27FC236}">
                <a16:creationId xmlns:a16="http://schemas.microsoft.com/office/drawing/2014/main" id="{60EE1B1D-267B-C24B-E373-8F52633FB33D}"/>
              </a:ext>
            </a:extLst>
          </p:cNvPr>
          <p:cNvSpPr>
            <a:spLocks noGrp="1" noChangeArrowheads="1"/>
          </p:cNvSpPr>
          <p:nvPr>
            <p:ph type="title" idx="4294967295"/>
          </p:nvPr>
        </p:nvSpPr>
        <p:spPr>
          <a:xfrm>
            <a:off x="0" y="-292102"/>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Vulnerability Assessment</a:t>
            </a:r>
          </a:p>
        </p:txBody>
      </p:sp>
      <p:sp>
        <p:nvSpPr>
          <p:cNvPr id="293893" name="Rectangle 7">
            <a:extLst>
              <a:ext uri="{FF2B5EF4-FFF2-40B4-BE49-F238E27FC236}">
                <a16:creationId xmlns:a16="http://schemas.microsoft.com/office/drawing/2014/main" id="{E23B91F3-D0AF-3B80-F25C-B8DB6E51C246}"/>
              </a:ext>
            </a:extLst>
          </p:cNvPr>
          <p:cNvSpPr>
            <a:spLocks noGrp="1" noChangeArrowheads="1"/>
          </p:cNvSpPr>
          <p:nvPr>
            <p:ph type="body" idx="4294967295"/>
          </p:nvPr>
        </p:nvSpPr>
        <p:spPr>
          <a:xfrm>
            <a:off x="42864" y="1117460"/>
            <a:ext cx="12058650" cy="4917579"/>
          </a:xfrm>
        </p:spPr>
        <p:txBody>
          <a:bodyPr>
            <a:normAutofit/>
          </a:bodyPr>
          <a:lstStyle/>
          <a:p>
            <a:pPr algn="just">
              <a:lnSpc>
                <a:spcPct val="11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Vulnerability---weakness of system</a:t>
            </a:r>
          </a:p>
          <a:p>
            <a:pPr algn="just">
              <a:lnSpc>
                <a:spcPct val="11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Once you have identified the information assets of the organization and documented some threat assessment criteria, you can begin to review every information asset for each threat</a:t>
            </a:r>
          </a:p>
          <a:p>
            <a:pPr algn="just">
              <a:lnSpc>
                <a:spcPct val="11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This review leads to the creation of a list of vulnerabilities that remain potential risks to the organization</a:t>
            </a:r>
          </a:p>
          <a:p>
            <a:pPr algn="just">
              <a:lnSpc>
                <a:spcPct val="110000"/>
              </a:lnSpc>
              <a:buFont typeface="Wingdings" pitchFamily="2" charset="2"/>
              <a:buChar char="§"/>
            </a:pPr>
            <a:r>
              <a:rPr lang="en-US" altLang="en-PK" b="1" dirty="0">
                <a:latin typeface="Times New Roman" panose="02020603050405020304" pitchFamily="18" charset="0"/>
                <a:cs typeface="Times New Roman" panose="02020603050405020304" pitchFamily="18" charset="0"/>
              </a:rPr>
              <a:t>Vulnerabilities are specific avenues that threat agents can exploit to attack an information asset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B396DB-9AC5-0397-0A03-746362E29CA1}"/>
              </a:ext>
            </a:extLst>
          </p:cNvPr>
          <p:cNvSpPr>
            <a:spLocks noGrp="1"/>
          </p:cNvSpPr>
          <p:nvPr>
            <p:ph type="sldNum" sz="quarter" idx="12"/>
          </p:nvPr>
        </p:nvSpPr>
        <p:spPr/>
        <p:txBody>
          <a:bodyPr/>
          <a:lstStyle/>
          <a:p>
            <a:fld id="{116AAEED-2AF2-BE4C-B7F2-0CE1C0CD35C5}" type="slidenum">
              <a:rPr lang="en-GB" altLang="en-PK"/>
              <a:pPr/>
              <a:t>39</a:t>
            </a:fld>
            <a:endParaRPr lang="en-GB" altLang="en-PK"/>
          </a:p>
        </p:txBody>
      </p:sp>
      <p:sp>
        <p:nvSpPr>
          <p:cNvPr id="304132" name="Rectangle 6">
            <a:extLst>
              <a:ext uri="{FF2B5EF4-FFF2-40B4-BE49-F238E27FC236}">
                <a16:creationId xmlns:a16="http://schemas.microsoft.com/office/drawing/2014/main" id="{4B6499CC-7F1E-C6E2-E12B-9DCEC140B90A}"/>
              </a:ext>
            </a:extLst>
          </p:cNvPr>
          <p:cNvSpPr>
            <a:spLocks noGrp="1" noChangeArrowheads="1"/>
          </p:cNvSpPr>
          <p:nvPr>
            <p:ph type="title" idx="4294967295"/>
          </p:nvPr>
        </p:nvSpPr>
        <p:spPr>
          <a:xfrm>
            <a:off x="0" y="-277819"/>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Risk Identification Estimate Factors</a:t>
            </a:r>
          </a:p>
        </p:txBody>
      </p:sp>
      <p:sp>
        <p:nvSpPr>
          <p:cNvPr id="304133" name="Rectangle 7">
            <a:extLst>
              <a:ext uri="{FF2B5EF4-FFF2-40B4-BE49-F238E27FC236}">
                <a16:creationId xmlns:a16="http://schemas.microsoft.com/office/drawing/2014/main" id="{18BA1B3F-2299-0E29-AA66-6A49223B6285}"/>
              </a:ext>
            </a:extLst>
          </p:cNvPr>
          <p:cNvSpPr>
            <a:spLocks noGrp="1" noChangeArrowheads="1"/>
          </p:cNvSpPr>
          <p:nvPr>
            <p:ph type="body" idx="4294967295"/>
          </p:nvPr>
        </p:nvSpPr>
        <p:spPr>
          <a:xfrm>
            <a:off x="633413" y="1425574"/>
            <a:ext cx="10925174" cy="4589463"/>
          </a:xfrm>
        </p:spPr>
        <p:txBody>
          <a:bodyPr>
            <a:normAutofit fontScale="92500" lnSpcReduction="10000"/>
          </a:bodyPr>
          <a:lstStyle/>
          <a:p>
            <a:pPr algn="ctr">
              <a:buFontTx/>
              <a:buNone/>
            </a:pPr>
            <a:r>
              <a:rPr lang="en-US" altLang="en-PK" sz="3600" b="1" dirty="0">
                <a:latin typeface="Times New Roman" panose="02020603050405020304" pitchFamily="18" charset="0"/>
                <a:cs typeface="Times New Roman" panose="02020603050405020304" pitchFamily="18" charset="0"/>
              </a:rPr>
              <a:t>Risk</a:t>
            </a:r>
            <a:r>
              <a:rPr lang="en-US" altLang="en-PK" sz="3600" dirty="0">
                <a:latin typeface="Times New Roman" panose="02020603050405020304" pitchFamily="18" charset="0"/>
                <a:cs typeface="Times New Roman" panose="02020603050405020304" pitchFamily="18" charset="0"/>
              </a:rPr>
              <a:t> is</a:t>
            </a:r>
          </a:p>
          <a:p>
            <a:pPr algn="ctr">
              <a:buFontTx/>
              <a:buNone/>
            </a:pPr>
            <a:r>
              <a:rPr lang="en-US" altLang="en-PK" sz="3600" dirty="0">
                <a:latin typeface="Times New Roman" panose="02020603050405020304" pitchFamily="18" charset="0"/>
                <a:cs typeface="Times New Roman" panose="02020603050405020304" pitchFamily="18" charset="0"/>
              </a:rPr>
              <a:t>The likelihood of the occurrence of a vulnerability</a:t>
            </a:r>
          </a:p>
          <a:p>
            <a:pPr algn="ctr">
              <a:buFontTx/>
              <a:buNone/>
            </a:pPr>
            <a:r>
              <a:rPr lang="en-US" altLang="en-PK" sz="3600" i="1" dirty="0">
                <a:latin typeface="Times New Roman" panose="02020603050405020304" pitchFamily="18" charset="0"/>
                <a:cs typeface="Times New Roman" panose="02020603050405020304" pitchFamily="18" charset="0"/>
              </a:rPr>
              <a:t>Multiplied by</a:t>
            </a:r>
          </a:p>
          <a:p>
            <a:pPr algn="ctr">
              <a:buFontTx/>
              <a:buNone/>
            </a:pPr>
            <a:r>
              <a:rPr lang="en-US" altLang="en-PK" sz="3600" dirty="0">
                <a:latin typeface="Times New Roman" panose="02020603050405020304" pitchFamily="18" charset="0"/>
                <a:cs typeface="Times New Roman" panose="02020603050405020304" pitchFamily="18" charset="0"/>
              </a:rPr>
              <a:t>The value of the information asset</a:t>
            </a:r>
          </a:p>
          <a:p>
            <a:pPr algn="ctr">
              <a:buFontTx/>
              <a:buNone/>
            </a:pPr>
            <a:r>
              <a:rPr lang="en-US" altLang="en-PK" sz="3600" i="1" dirty="0">
                <a:latin typeface="Times New Roman" panose="02020603050405020304" pitchFamily="18" charset="0"/>
                <a:cs typeface="Times New Roman" panose="02020603050405020304" pitchFamily="18" charset="0"/>
              </a:rPr>
              <a:t>Minus</a:t>
            </a:r>
          </a:p>
          <a:p>
            <a:pPr algn="ctr">
              <a:buFontTx/>
              <a:buNone/>
            </a:pPr>
            <a:r>
              <a:rPr lang="en-US" altLang="en-PK" sz="3600" dirty="0">
                <a:latin typeface="Times New Roman" panose="02020603050405020304" pitchFamily="18" charset="0"/>
                <a:cs typeface="Times New Roman" panose="02020603050405020304" pitchFamily="18" charset="0"/>
              </a:rPr>
              <a:t>The percentage of risk mitigated by current controls</a:t>
            </a:r>
          </a:p>
          <a:p>
            <a:pPr algn="ctr">
              <a:buFontTx/>
              <a:buNone/>
            </a:pPr>
            <a:r>
              <a:rPr lang="en-US" altLang="en-PK" sz="3600" i="1" dirty="0">
                <a:latin typeface="Times New Roman" panose="02020603050405020304" pitchFamily="18" charset="0"/>
                <a:cs typeface="Times New Roman" panose="02020603050405020304" pitchFamily="18" charset="0"/>
              </a:rPr>
              <a:t>Plus</a:t>
            </a:r>
          </a:p>
          <a:p>
            <a:pPr algn="ctr">
              <a:buFontTx/>
              <a:buNone/>
            </a:pPr>
            <a:r>
              <a:rPr lang="en-US" altLang="en-PK" sz="3600" dirty="0">
                <a:latin typeface="Times New Roman" panose="02020603050405020304" pitchFamily="18" charset="0"/>
                <a:cs typeface="Times New Roman" panose="02020603050405020304" pitchFamily="18" charset="0"/>
              </a:rPr>
              <a:t>The uncertainty of current knowledge of the vulnerability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4</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5676875"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IT Security Management</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8C89627D-CC98-5737-39E0-CBB6F389B117}"/>
              </a:ext>
            </a:extLst>
          </p:cNvPr>
          <p:cNvSpPr txBox="1">
            <a:spLocks noChangeArrowheads="1"/>
          </p:cNvSpPr>
          <p:nvPr/>
        </p:nvSpPr>
        <p:spPr>
          <a:xfrm>
            <a:off x="55008" y="1133472"/>
            <a:ext cx="11974431"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itchFamily="2" charset="2"/>
              <a:buChar char="§"/>
            </a:pPr>
            <a:r>
              <a:rPr lang="en-US" altLang="en-PK" b="1" dirty="0">
                <a:latin typeface="Times New Roman" panose="02020603050405020304" pitchFamily="18" charset="0"/>
                <a:cs typeface="Times New Roman" panose="02020603050405020304" pitchFamily="18" charset="0"/>
              </a:rPr>
              <a:t>IT Security Management:</a:t>
            </a:r>
            <a:r>
              <a:rPr lang="en-US" altLang="en-PK" dirty="0">
                <a:latin typeface="Times New Roman" panose="02020603050405020304" pitchFamily="18" charset="0"/>
                <a:cs typeface="Times New Roman" panose="02020603050405020304" pitchFamily="18" charset="0"/>
              </a:rPr>
              <a:t> a process used to achieve and maintain appropriate levels of confidentiality, integrity, availability, accountability, authenticity and reliability. IT security management functions include:</a:t>
            </a:r>
          </a:p>
          <a:p>
            <a:pPr lvl="1" algn="just">
              <a:lnSpc>
                <a:spcPct val="100000"/>
              </a:lnSpc>
            </a:pPr>
            <a:r>
              <a:rPr lang="en-US" altLang="en-PK" dirty="0">
                <a:latin typeface="Times New Roman" panose="02020603050405020304" pitchFamily="18" charset="0"/>
                <a:cs typeface="Times New Roman" panose="02020603050405020304" pitchFamily="18" charset="0"/>
              </a:rPr>
              <a:t>organizational IT security objectives, strategies and policies</a:t>
            </a:r>
          </a:p>
          <a:p>
            <a:pPr lvl="1" algn="just">
              <a:lnSpc>
                <a:spcPct val="100000"/>
              </a:lnSpc>
            </a:pPr>
            <a:r>
              <a:rPr lang="en-US" altLang="en-PK" dirty="0">
                <a:latin typeface="Times New Roman" panose="02020603050405020304" pitchFamily="18" charset="0"/>
                <a:cs typeface="Times New Roman" panose="02020603050405020304" pitchFamily="18" charset="0"/>
              </a:rPr>
              <a:t>determining organizational IT security requirements</a:t>
            </a:r>
          </a:p>
          <a:p>
            <a:pPr lvl="1" algn="just">
              <a:lnSpc>
                <a:spcPct val="100000"/>
              </a:lnSpc>
            </a:pPr>
            <a:r>
              <a:rPr lang="en-US" altLang="en-PK" dirty="0">
                <a:latin typeface="Times New Roman" panose="02020603050405020304" pitchFamily="18" charset="0"/>
                <a:cs typeface="Times New Roman" panose="02020603050405020304" pitchFamily="18" charset="0"/>
              </a:rPr>
              <a:t>identifying and analyzing security threats to IT assets</a:t>
            </a:r>
          </a:p>
          <a:p>
            <a:pPr lvl="1" algn="just">
              <a:lnSpc>
                <a:spcPct val="100000"/>
              </a:lnSpc>
            </a:pPr>
            <a:r>
              <a:rPr lang="en-US" altLang="en-PK" dirty="0">
                <a:latin typeface="Times New Roman" panose="02020603050405020304" pitchFamily="18" charset="0"/>
                <a:cs typeface="Times New Roman" panose="02020603050405020304" pitchFamily="18" charset="0"/>
              </a:rPr>
              <a:t>identifying and analyzing risks</a:t>
            </a:r>
          </a:p>
          <a:p>
            <a:pPr lvl="1" algn="just">
              <a:lnSpc>
                <a:spcPct val="100000"/>
              </a:lnSpc>
            </a:pPr>
            <a:r>
              <a:rPr lang="en-US" altLang="en-PK" dirty="0">
                <a:latin typeface="Times New Roman" panose="02020603050405020304" pitchFamily="18" charset="0"/>
                <a:cs typeface="Times New Roman" panose="02020603050405020304" pitchFamily="18" charset="0"/>
              </a:rPr>
              <a:t>specifying appropriate safeguards</a:t>
            </a:r>
          </a:p>
          <a:p>
            <a:pPr lvl="1" algn="just">
              <a:lnSpc>
                <a:spcPct val="100000"/>
              </a:lnSpc>
            </a:pPr>
            <a:r>
              <a:rPr lang="en-US" altLang="en-PK" dirty="0">
                <a:latin typeface="Times New Roman" panose="02020603050405020304" pitchFamily="18" charset="0"/>
                <a:cs typeface="Times New Roman" panose="02020603050405020304" pitchFamily="18" charset="0"/>
              </a:rPr>
              <a:t>monitoring the implementation and operation of safeguards</a:t>
            </a:r>
          </a:p>
          <a:p>
            <a:pPr lvl="1" algn="just">
              <a:lnSpc>
                <a:spcPct val="100000"/>
              </a:lnSpc>
            </a:pPr>
            <a:r>
              <a:rPr lang="en-US" altLang="en-PK" dirty="0">
                <a:latin typeface="Times New Roman" panose="02020603050405020304" pitchFamily="18" charset="0"/>
                <a:cs typeface="Times New Roman" panose="02020603050405020304" pitchFamily="18" charset="0"/>
              </a:rPr>
              <a:t>developing and implement a security awareness program</a:t>
            </a:r>
          </a:p>
          <a:p>
            <a:pPr lvl="1" algn="just">
              <a:lnSpc>
                <a:spcPct val="100000"/>
              </a:lnSpc>
            </a:pPr>
            <a:r>
              <a:rPr lang="en-US" altLang="en-PK" dirty="0">
                <a:latin typeface="Times New Roman" panose="02020603050405020304" pitchFamily="18" charset="0"/>
                <a:cs typeface="Times New Roman" panose="02020603050405020304" pitchFamily="18" charset="0"/>
              </a:rPr>
              <a:t>detecting and reacting to incidents</a:t>
            </a:r>
          </a:p>
        </p:txBody>
      </p:sp>
    </p:spTree>
    <p:extLst>
      <p:ext uri="{BB962C8B-B14F-4D97-AF65-F5344CB8AC3E}">
        <p14:creationId xmlns:p14="http://schemas.microsoft.com/office/powerpoint/2010/main" val="2654059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573474-FD5D-4D27-2A89-40479D66AA67}"/>
              </a:ext>
            </a:extLst>
          </p:cNvPr>
          <p:cNvSpPr>
            <a:spLocks noGrp="1"/>
          </p:cNvSpPr>
          <p:nvPr>
            <p:ph type="sldNum" sz="quarter" idx="12"/>
          </p:nvPr>
        </p:nvSpPr>
        <p:spPr/>
        <p:txBody>
          <a:bodyPr/>
          <a:lstStyle/>
          <a:p>
            <a:fld id="{7BB1FC34-F5C3-9041-A5B0-B1E4C5942492}" type="slidenum">
              <a:rPr lang="en-GB" altLang="en-PK"/>
              <a:pPr/>
              <a:t>40</a:t>
            </a:fld>
            <a:endParaRPr lang="en-GB" altLang="en-PK"/>
          </a:p>
        </p:txBody>
      </p:sp>
      <p:sp>
        <p:nvSpPr>
          <p:cNvPr id="319492" name="Rectangle 6">
            <a:extLst>
              <a:ext uri="{FF2B5EF4-FFF2-40B4-BE49-F238E27FC236}">
                <a16:creationId xmlns:a16="http://schemas.microsoft.com/office/drawing/2014/main" id="{75318D9F-5BA5-100E-41BE-B3FEBBAAAD07}"/>
              </a:ext>
            </a:extLst>
          </p:cNvPr>
          <p:cNvSpPr>
            <a:spLocks noGrp="1" noChangeArrowheads="1"/>
          </p:cNvSpPr>
          <p:nvPr>
            <p:ph type="title" idx="4294967295"/>
          </p:nvPr>
        </p:nvSpPr>
        <p:spPr>
          <a:xfrm>
            <a:off x="0" y="-249243"/>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Access Controls</a:t>
            </a:r>
          </a:p>
        </p:txBody>
      </p:sp>
      <p:sp>
        <p:nvSpPr>
          <p:cNvPr id="319493" name="Rectangle 7">
            <a:extLst>
              <a:ext uri="{FF2B5EF4-FFF2-40B4-BE49-F238E27FC236}">
                <a16:creationId xmlns:a16="http://schemas.microsoft.com/office/drawing/2014/main" id="{23AAD1EC-DA8B-6CC1-D920-960D98FC32E0}"/>
              </a:ext>
            </a:extLst>
          </p:cNvPr>
          <p:cNvSpPr>
            <a:spLocks noGrp="1" noChangeArrowheads="1"/>
          </p:cNvSpPr>
          <p:nvPr>
            <p:ph type="body" idx="4294967295"/>
          </p:nvPr>
        </p:nvSpPr>
        <p:spPr>
          <a:xfrm>
            <a:off x="-1" y="1211256"/>
            <a:ext cx="12087225" cy="4351338"/>
          </a:xfrm>
        </p:spPr>
        <p:txBody>
          <a:bodyPr/>
          <a:lstStyle/>
          <a:p>
            <a:pPr algn="just">
              <a:lnSpc>
                <a:spcPct val="10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Access controls specifically address admission of a user into a trusted area of the organization</a:t>
            </a:r>
          </a:p>
          <a:p>
            <a:pPr algn="just">
              <a:lnSpc>
                <a:spcPct val="10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These areas can include information systems, physically restricted areas such as computer rooms, and even the organization in its entirety </a:t>
            </a:r>
          </a:p>
          <a:p>
            <a:pPr algn="just">
              <a:lnSpc>
                <a:spcPct val="10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Access controls usually consist of a combination of policies, programs, and technologies</a:t>
            </a:r>
          </a:p>
          <a:p>
            <a:pPr algn="just">
              <a:lnSpc>
                <a:spcPct val="100000"/>
              </a:lnSpc>
              <a:buFont typeface="Wingdings" pitchFamily="2" charset="2"/>
              <a:buChar char="§"/>
            </a:pPr>
            <a:endParaRPr lang="en-US" altLang="en-PK"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7F0900-9885-4DA4-324A-E1B3AFA0B3A7}"/>
              </a:ext>
            </a:extLst>
          </p:cNvPr>
          <p:cNvSpPr>
            <a:spLocks noGrp="1"/>
          </p:cNvSpPr>
          <p:nvPr>
            <p:ph type="sldNum" sz="quarter" idx="12"/>
          </p:nvPr>
        </p:nvSpPr>
        <p:spPr/>
        <p:txBody>
          <a:bodyPr/>
          <a:lstStyle/>
          <a:p>
            <a:fld id="{CB0EEBAB-10CF-2048-B35C-05C540ED96EE}" type="slidenum">
              <a:rPr lang="en-GB" altLang="en-PK"/>
              <a:pPr/>
              <a:t>41</a:t>
            </a:fld>
            <a:endParaRPr lang="en-GB" altLang="en-PK"/>
          </a:p>
        </p:txBody>
      </p:sp>
      <p:sp>
        <p:nvSpPr>
          <p:cNvPr id="345092" name="Rectangle 2">
            <a:extLst>
              <a:ext uri="{FF2B5EF4-FFF2-40B4-BE49-F238E27FC236}">
                <a16:creationId xmlns:a16="http://schemas.microsoft.com/office/drawing/2014/main" id="{B40AF868-83B1-DAC1-2562-736247792D79}"/>
              </a:ext>
            </a:extLst>
          </p:cNvPr>
          <p:cNvSpPr>
            <a:spLocks noGrp="1" noChangeArrowheads="1"/>
          </p:cNvSpPr>
          <p:nvPr>
            <p:ph type="title" idx="4294967295"/>
          </p:nvPr>
        </p:nvSpPr>
        <p:spPr>
          <a:xfrm>
            <a:off x="0" y="-249251"/>
            <a:ext cx="10515600" cy="1325563"/>
          </a:xfrm>
        </p:spPr>
        <p:txBody>
          <a:bodyPr>
            <a:normAutofit/>
          </a:bodyPr>
          <a:lstStyle/>
          <a:p>
            <a:r>
              <a:rPr lang="en-US" altLang="en-PK" sz="4000" b="1" dirty="0">
                <a:solidFill>
                  <a:schemeClr val="bg1"/>
                </a:solidFill>
                <a:latin typeface="Times New Roman" panose="02020603050405020304" pitchFamily="18" charset="0"/>
                <a:cs typeface="Times New Roman" panose="02020603050405020304" pitchFamily="18" charset="0"/>
              </a:rPr>
              <a:t>Risk Control Strategies</a:t>
            </a:r>
          </a:p>
        </p:txBody>
      </p:sp>
      <p:sp>
        <p:nvSpPr>
          <p:cNvPr id="345093" name="Rectangle 3">
            <a:extLst>
              <a:ext uri="{FF2B5EF4-FFF2-40B4-BE49-F238E27FC236}">
                <a16:creationId xmlns:a16="http://schemas.microsoft.com/office/drawing/2014/main" id="{71AAD870-2639-C0F7-88D7-F1F032955DE8}"/>
              </a:ext>
            </a:extLst>
          </p:cNvPr>
          <p:cNvSpPr>
            <a:spLocks noGrp="1" noChangeArrowheads="1"/>
          </p:cNvSpPr>
          <p:nvPr>
            <p:ph type="body" idx="4294967295"/>
          </p:nvPr>
        </p:nvSpPr>
        <p:spPr>
          <a:xfrm>
            <a:off x="0" y="935022"/>
            <a:ext cx="12058650" cy="4800600"/>
          </a:xfrm>
        </p:spPr>
        <p:txBody>
          <a:bodyPr>
            <a:normAutofit/>
          </a:bodyPr>
          <a:lstStyle/>
          <a:p>
            <a:pPr algn="just">
              <a:lnSpc>
                <a:spcPct val="150000"/>
              </a:lnSpc>
              <a:buFont typeface="Wingdings" pitchFamily="2" charset="2"/>
              <a:buChar char="§"/>
            </a:pPr>
            <a:r>
              <a:rPr lang="en-US" altLang="en-PK" dirty="0">
                <a:latin typeface="Times New Roman" panose="02020603050405020304" pitchFamily="18" charset="0"/>
                <a:cs typeface="Times New Roman" panose="02020603050405020304" pitchFamily="18" charset="0"/>
              </a:rPr>
              <a:t>An organization must choose one of four basic strategies to control risks </a:t>
            </a:r>
          </a:p>
          <a:p>
            <a:pPr lvl="1" algn="just">
              <a:lnSpc>
                <a:spcPct val="150000"/>
              </a:lnSpc>
              <a:buClr>
                <a:schemeClr val="tx1"/>
              </a:buClr>
            </a:pPr>
            <a:r>
              <a:rPr lang="en-US" altLang="en-PK" sz="2800" b="1" u="sng" dirty="0">
                <a:solidFill>
                  <a:srgbClr val="0000FF"/>
                </a:solidFill>
                <a:latin typeface="Times New Roman" panose="02020603050405020304" pitchFamily="18" charset="0"/>
                <a:cs typeface="Times New Roman" panose="02020603050405020304" pitchFamily="18" charset="0"/>
              </a:rPr>
              <a:t>Avoidance</a:t>
            </a:r>
            <a:r>
              <a:rPr lang="en-US" altLang="en-PK" sz="2800" dirty="0">
                <a:latin typeface="Times New Roman" panose="02020603050405020304" pitchFamily="18" charset="0"/>
                <a:cs typeface="Times New Roman" panose="02020603050405020304" pitchFamily="18" charset="0"/>
              </a:rPr>
              <a:t>: applying safeguards that eliminate or reduce the remaining uncontrolled risks for the vulnerability </a:t>
            </a:r>
          </a:p>
          <a:p>
            <a:pPr lvl="1" algn="just">
              <a:lnSpc>
                <a:spcPct val="150000"/>
              </a:lnSpc>
              <a:buClr>
                <a:schemeClr val="tx1"/>
              </a:buClr>
            </a:pPr>
            <a:r>
              <a:rPr lang="en-US" altLang="en-PK" sz="2800" b="1" u="sng" dirty="0">
                <a:solidFill>
                  <a:srgbClr val="0000FF"/>
                </a:solidFill>
                <a:latin typeface="Times New Roman" panose="02020603050405020304" pitchFamily="18" charset="0"/>
                <a:cs typeface="Times New Roman" panose="02020603050405020304" pitchFamily="18" charset="0"/>
              </a:rPr>
              <a:t>Transference</a:t>
            </a:r>
            <a:r>
              <a:rPr lang="en-US" altLang="en-PK" sz="2800" dirty="0">
                <a:latin typeface="Times New Roman" panose="02020603050405020304" pitchFamily="18" charset="0"/>
                <a:cs typeface="Times New Roman" panose="02020603050405020304" pitchFamily="18" charset="0"/>
              </a:rPr>
              <a:t>: shifting the risk to other areas or to outside entities </a:t>
            </a:r>
          </a:p>
          <a:p>
            <a:pPr lvl="1" algn="just">
              <a:lnSpc>
                <a:spcPct val="150000"/>
              </a:lnSpc>
              <a:buClr>
                <a:schemeClr val="tx1"/>
              </a:buClr>
            </a:pPr>
            <a:r>
              <a:rPr lang="en-US" altLang="en-PK" sz="2800" b="1" u="sng" dirty="0">
                <a:solidFill>
                  <a:srgbClr val="0000FF"/>
                </a:solidFill>
                <a:latin typeface="Times New Roman" panose="02020603050405020304" pitchFamily="18" charset="0"/>
                <a:cs typeface="Times New Roman" panose="02020603050405020304" pitchFamily="18" charset="0"/>
              </a:rPr>
              <a:t>Mitigation</a:t>
            </a:r>
            <a:r>
              <a:rPr lang="en-US" altLang="en-PK" sz="2800" dirty="0">
                <a:latin typeface="Times New Roman" panose="02020603050405020304" pitchFamily="18" charset="0"/>
                <a:cs typeface="Times New Roman" panose="02020603050405020304" pitchFamily="18" charset="0"/>
              </a:rPr>
              <a:t>: reducing the impact should the vulnerability be exploited</a:t>
            </a:r>
          </a:p>
          <a:p>
            <a:pPr lvl="1" algn="just">
              <a:lnSpc>
                <a:spcPct val="150000"/>
              </a:lnSpc>
              <a:buClr>
                <a:schemeClr val="tx1"/>
              </a:buClr>
            </a:pPr>
            <a:r>
              <a:rPr lang="en-US" altLang="en-PK" sz="2800" b="1" u="sng" dirty="0">
                <a:solidFill>
                  <a:srgbClr val="0000FF"/>
                </a:solidFill>
                <a:latin typeface="Times New Roman" panose="02020603050405020304" pitchFamily="18" charset="0"/>
                <a:cs typeface="Times New Roman" panose="02020603050405020304" pitchFamily="18" charset="0"/>
              </a:rPr>
              <a:t>Acceptance</a:t>
            </a:r>
            <a:r>
              <a:rPr lang="en-US" altLang="en-PK" sz="2800" dirty="0">
                <a:latin typeface="Times New Roman" panose="02020603050405020304" pitchFamily="18" charset="0"/>
                <a:cs typeface="Times New Roman" panose="02020603050405020304" pitchFamily="18" charset="0"/>
              </a:rPr>
              <a:t>: understanding the consequences and accepting the risk without control or mitigation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42</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0" y="0"/>
            <a:ext cx="5009000"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CIA Risk and Control</a:t>
            </a:r>
            <a:endParaRPr lang="en-GB"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D927EF60-4BCC-FB49-BBB8-1E73D97BE0A4}"/>
              </a:ext>
            </a:extLst>
          </p:cNvPr>
          <p:cNvGraphicFramePr>
            <a:graphicFrameLocks noGrp="1"/>
          </p:cNvGraphicFramePr>
          <p:nvPr>
            <p:extLst>
              <p:ext uri="{D42A27DB-BD31-4B8C-83A1-F6EECF244321}">
                <p14:modId xmlns:p14="http://schemas.microsoft.com/office/powerpoint/2010/main" val="119594947"/>
              </p:ext>
            </p:extLst>
          </p:nvPr>
        </p:nvGraphicFramePr>
        <p:xfrm>
          <a:off x="1100138" y="969743"/>
          <a:ext cx="9561377" cy="4898156"/>
        </p:xfrm>
        <a:graphic>
          <a:graphicData uri="http://schemas.openxmlformats.org/drawingml/2006/table">
            <a:tbl>
              <a:tblPr firstRow="1" bandRow="1">
                <a:tableStyleId>{5C22544A-7EE6-4342-B048-85BDC9FD1C3A}</a:tableStyleId>
              </a:tblPr>
              <a:tblGrid>
                <a:gridCol w="1988913">
                  <a:extLst>
                    <a:ext uri="{9D8B030D-6E8A-4147-A177-3AD203B41FA5}">
                      <a16:colId xmlns:a16="http://schemas.microsoft.com/office/drawing/2014/main" val="3736140780"/>
                    </a:ext>
                  </a:extLst>
                </a:gridCol>
                <a:gridCol w="4205519">
                  <a:extLst>
                    <a:ext uri="{9D8B030D-6E8A-4147-A177-3AD203B41FA5}">
                      <a16:colId xmlns:a16="http://schemas.microsoft.com/office/drawing/2014/main" val="1317149275"/>
                    </a:ext>
                  </a:extLst>
                </a:gridCol>
                <a:gridCol w="3366945">
                  <a:extLst>
                    <a:ext uri="{9D8B030D-6E8A-4147-A177-3AD203B41FA5}">
                      <a16:colId xmlns:a16="http://schemas.microsoft.com/office/drawing/2014/main" val="2106104311"/>
                    </a:ext>
                  </a:extLst>
                </a:gridCol>
              </a:tblGrid>
              <a:tr h="482782">
                <a:tc>
                  <a:txBody>
                    <a:bodyPr/>
                    <a:lstStyle/>
                    <a:p>
                      <a:pPr algn="ctr"/>
                      <a:r>
                        <a:rPr lang="en-PK" sz="2000" dirty="0">
                          <a:latin typeface="Times New Roman" panose="02020603050405020304" pitchFamily="18" charset="0"/>
                          <a:cs typeface="Times New Roman" panose="02020603050405020304" pitchFamily="18" charset="0"/>
                        </a:rPr>
                        <a:t>CIA</a:t>
                      </a:r>
                    </a:p>
                  </a:txBody>
                  <a:tcPr>
                    <a:solidFill>
                      <a:srgbClr val="002060"/>
                    </a:solidFill>
                  </a:tcPr>
                </a:tc>
                <a:tc>
                  <a:txBody>
                    <a:bodyPr/>
                    <a:lstStyle/>
                    <a:p>
                      <a:pPr algn="ctr"/>
                      <a:r>
                        <a:rPr lang="en-PK" sz="2000" dirty="0">
                          <a:latin typeface="Times New Roman" panose="02020603050405020304" pitchFamily="18" charset="0"/>
                          <a:cs typeface="Times New Roman" panose="02020603050405020304" pitchFamily="18" charset="0"/>
                        </a:rPr>
                        <a:t>RISK</a:t>
                      </a:r>
                    </a:p>
                  </a:txBody>
                  <a:tcPr>
                    <a:solidFill>
                      <a:srgbClr val="002060"/>
                    </a:solidFill>
                  </a:tcPr>
                </a:tc>
                <a:tc>
                  <a:txBody>
                    <a:bodyPr/>
                    <a:lstStyle/>
                    <a:p>
                      <a:pPr algn="ctr"/>
                      <a:r>
                        <a:rPr lang="en-PK" sz="2000" dirty="0">
                          <a:latin typeface="Times New Roman" panose="02020603050405020304" pitchFamily="18" charset="0"/>
                          <a:cs typeface="Times New Roman" panose="02020603050405020304" pitchFamily="18" charset="0"/>
                        </a:rPr>
                        <a:t>CONTROL</a:t>
                      </a:r>
                    </a:p>
                  </a:txBody>
                  <a:tcPr>
                    <a:solidFill>
                      <a:srgbClr val="002060"/>
                    </a:solidFill>
                  </a:tcPr>
                </a:tc>
                <a:extLst>
                  <a:ext uri="{0D108BD9-81ED-4DB2-BD59-A6C34878D82A}">
                    <a16:rowId xmlns:a16="http://schemas.microsoft.com/office/drawing/2014/main" val="1343125027"/>
                  </a:ext>
                </a:extLst>
              </a:tr>
              <a:tr h="1595471">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GB" sz="2000" b="1" kern="1200" dirty="0">
                          <a:solidFill>
                            <a:schemeClr val="dk1"/>
                          </a:solidFill>
                          <a:effectLst/>
                          <a:latin typeface="Times New Roman" panose="02020603050405020304" pitchFamily="18" charset="0"/>
                          <a:cs typeface="Times New Roman" panose="02020603050405020304" pitchFamily="18" charset="0"/>
                        </a:rPr>
                        <a:t>Confidentiality</a:t>
                      </a:r>
                      <a:endParaRPr lang="en-GB" sz="2000" b="1"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GB" sz="2000" kern="1200" dirty="0">
                          <a:solidFill>
                            <a:schemeClr val="dk1"/>
                          </a:solidFill>
                          <a:effectLst/>
                          <a:latin typeface="Times New Roman" panose="02020603050405020304" pitchFamily="18" charset="0"/>
                          <a:cs typeface="Times New Roman" panose="02020603050405020304" pitchFamily="18" charset="0"/>
                        </a:rPr>
                        <a:t>Loss of privacy, Unauthorized access to information, Identity theft.</a:t>
                      </a:r>
                      <a:endParaRPr lang="en-GB"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GB" sz="2000" kern="1200" dirty="0">
                          <a:solidFill>
                            <a:schemeClr val="dk1"/>
                          </a:solidFill>
                          <a:effectLst/>
                          <a:latin typeface="Times New Roman" panose="02020603050405020304" pitchFamily="18" charset="0"/>
                          <a:cs typeface="Times New Roman" panose="02020603050405020304" pitchFamily="18" charset="0"/>
                        </a:rPr>
                        <a:t>Encryption, Authentication,  Access Control</a:t>
                      </a:r>
                      <a:endParaRPr lang="en-GB"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22008804"/>
                  </a:ext>
                </a:extLst>
              </a:tr>
              <a:tr h="1224432">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GB" sz="2000" b="1" kern="1200" dirty="0">
                          <a:solidFill>
                            <a:schemeClr val="dk1"/>
                          </a:solidFill>
                          <a:effectLst/>
                          <a:latin typeface="Times New Roman" panose="02020603050405020304" pitchFamily="18" charset="0"/>
                          <a:cs typeface="Times New Roman" panose="02020603050405020304" pitchFamily="18" charset="0"/>
                        </a:rPr>
                        <a:t>Integrity</a:t>
                      </a:r>
                      <a:endParaRPr lang="en-GB" sz="2000" b="1"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GB" sz="2000" kern="1200" dirty="0">
                          <a:solidFill>
                            <a:schemeClr val="dk1"/>
                          </a:solidFill>
                          <a:effectLst/>
                          <a:latin typeface="Times New Roman" panose="02020603050405020304" pitchFamily="18" charset="0"/>
                          <a:cs typeface="Times New Roman" panose="02020603050405020304" pitchFamily="18" charset="0"/>
                        </a:rPr>
                        <a:t>Information is no longer reliable or accurate, Fraud.</a:t>
                      </a:r>
                      <a:endParaRPr lang="en-GB"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GB" sz="2000" kern="1200" dirty="0">
                          <a:solidFill>
                            <a:schemeClr val="dk1"/>
                          </a:solidFill>
                          <a:effectLst/>
                          <a:latin typeface="Times New Roman" panose="02020603050405020304" pitchFamily="18" charset="0"/>
                          <a:cs typeface="Times New Roman" panose="02020603050405020304" pitchFamily="18" charset="0"/>
                        </a:rPr>
                        <a:t>Maker/Checker, Quality Assurance, Audit Logs</a:t>
                      </a:r>
                      <a:endParaRPr lang="en-GB"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2598619"/>
                  </a:ext>
                </a:extLst>
              </a:tr>
              <a:tr h="1595471">
                <a:tc>
                  <a:txBody>
                    <a:bodyPr/>
                    <a:lstStyle/>
                    <a:p>
                      <a:pPr algn="ctr"/>
                      <a:r>
                        <a:rPr lang="en-GB" sz="2000" b="1" kern="1200" dirty="0">
                          <a:solidFill>
                            <a:schemeClr val="dk1"/>
                          </a:solidFill>
                          <a:effectLst/>
                          <a:latin typeface="Times New Roman" panose="02020603050405020304" pitchFamily="18" charset="0"/>
                          <a:cs typeface="Times New Roman" panose="02020603050405020304" pitchFamily="18" charset="0"/>
                        </a:rPr>
                        <a:t>Availability</a:t>
                      </a:r>
                      <a:endParaRPr lang="en-GB" sz="2000" b="1"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GB" sz="2000" kern="1200" dirty="0">
                          <a:solidFill>
                            <a:schemeClr val="dk1"/>
                          </a:solidFill>
                          <a:effectLst/>
                          <a:latin typeface="Times New Roman" panose="02020603050405020304" pitchFamily="18" charset="0"/>
                          <a:cs typeface="Times New Roman" panose="02020603050405020304" pitchFamily="18" charset="0"/>
                        </a:rPr>
                        <a:t>Business disruption, Loss of customer’s confidence, Loss of revenue.</a:t>
                      </a:r>
                      <a:endParaRPr lang="en-GB"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GB" sz="2000" kern="1200" dirty="0">
                          <a:solidFill>
                            <a:schemeClr val="dk1"/>
                          </a:solidFill>
                          <a:effectLst/>
                          <a:latin typeface="Times New Roman" panose="02020603050405020304" pitchFamily="18" charset="0"/>
                          <a:cs typeface="Times New Roman" panose="02020603050405020304" pitchFamily="18" charset="0"/>
                        </a:rPr>
                        <a:t>Plans and test,  Backup storage,  Sufficient capacity.</a:t>
                      </a:r>
                      <a:endParaRPr lang="en-GB"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894505155"/>
                  </a:ext>
                </a:extLst>
              </a:tr>
            </a:tbl>
          </a:graphicData>
        </a:graphic>
      </p:graphicFrame>
      <p:sp>
        <p:nvSpPr>
          <p:cNvPr id="7" name="Rectangle 6">
            <a:extLst>
              <a:ext uri="{FF2B5EF4-FFF2-40B4-BE49-F238E27FC236}">
                <a16:creationId xmlns:a16="http://schemas.microsoft.com/office/drawing/2014/main" id="{C5DC8C8B-A6BF-9349-9C49-47016091BA1D}"/>
              </a:ext>
            </a:extLst>
          </p:cNvPr>
          <p:cNvSpPr/>
          <p:nvPr/>
        </p:nvSpPr>
        <p:spPr>
          <a:xfrm>
            <a:off x="6092423" y="5867899"/>
            <a:ext cx="4681731"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Risk and Its Protection by Implementing CIA</a:t>
            </a:r>
          </a:p>
        </p:txBody>
      </p:sp>
    </p:spTree>
    <p:extLst>
      <p:ext uri="{BB962C8B-B14F-4D97-AF65-F5344CB8AC3E}">
        <p14:creationId xmlns:p14="http://schemas.microsoft.com/office/powerpoint/2010/main" val="162047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278603-3A99-CB4E-8895-7884C6265484}"/>
              </a:ext>
            </a:extLst>
          </p:cNvPr>
          <p:cNvSpPr>
            <a:spLocks noGrp="1"/>
          </p:cNvSpPr>
          <p:nvPr>
            <p:ph type="sldNum" sz="quarter" idx="12"/>
          </p:nvPr>
        </p:nvSpPr>
        <p:spPr/>
        <p:txBody>
          <a:bodyPr/>
          <a:lstStyle/>
          <a:p>
            <a:fld id="{2988766D-95A6-2A41-B3B4-E6BF3CB04D41}" type="slidenum">
              <a:rPr lang="en-PK" smtClean="0"/>
              <a:pPr/>
              <a:t>43</a:t>
            </a:fld>
            <a:endParaRPr lang="en-PK" dirty="0"/>
          </a:p>
        </p:txBody>
      </p:sp>
      <p:sp>
        <p:nvSpPr>
          <p:cNvPr id="6" name="TextBox 5">
            <a:extLst>
              <a:ext uri="{FF2B5EF4-FFF2-40B4-BE49-F238E27FC236}">
                <a16:creationId xmlns:a16="http://schemas.microsoft.com/office/drawing/2014/main" id="{0C45527B-6298-865D-CF0B-A96548301E77}"/>
              </a:ext>
            </a:extLst>
          </p:cNvPr>
          <p:cNvSpPr txBox="1"/>
          <p:nvPr/>
        </p:nvSpPr>
        <p:spPr>
          <a:xfrm>
            <a:off x="2324981" y="3013501"/>
            <a:ext cx="7542037" cy="830997"/>
          </a:xfrm>
          <a:prstGeom prst="rect">
            <a:avLst/>
          </a:prstGeom>
          <a:noFill/>
        </p:spPr>
        <p:txBody>
          <a:bodyPr wrap="square">
            <a:spAutoFit/>
          </a:bodyPr>
          <a:lstStyle/>
          <a:p>
            <a:pPr algn="ctr"/>
            <a:r>
              <a:rPr lang="en-US" altLang="en-PK" sz="4800" b="1" dirty="0">
                <a:latin typeface="Times New Roman" panose="02020603050405020304" pitchFamily="18" charset="0"/>
                <a:ea typeface="ＭＳ Ｐゴシック" panose="020B0600070205080204" pitchFamily="34" charset="-128"/>
                <a:cs typeface="Times New Roman" panose="02020603050405020304" pitchFamily="18" charset="0"/>
              </a:rPr>
              <a:t>END</a:t>
            </a:r>
          </a:p>
        </p:txBody>
      </p:sp>
    </p:spTree>
    <p:extLst>
      <p:ext uri="{BB962C8B-B14F-4D97-AF65-F5344CB8AC3E}">
        <p14:creationId xmlns:p14="http://schemas.microsoft.com/office/powerpoint/2010/main" val="154996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5</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5658921" cy="707886"/>
          </a:xfrm>
          <a:prstGeom prst="rect">
            <a:avLst/>
          </a:prstGeom>
        </p:spPr>
        <p:txBody>
          <a:bodyPr wrap="none">
            <a:spAutoFit/>
          </a:bodyPr>
          <a:lstStyle/>
          <a:p>
            <a:r>
              <a:rPr lang="en-US" altLang="en-US" sz="4000" b="1">
                <a:solidFill>
                  <a:schemeClr val="bg1"/>
                </a:solidFill>
                <a:latin typeface="Times New Roman" panose="02020603050405020304" pitchFamily="18" charset="0"/>
                <a:cs typeface="Times New Roman" panose="02020603050405020304" pitchFamily="18" charset="0"/>
              </a:rPr>
              <a:t>Policies and Mechanisms</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48491" y="1166018"/>
            <a:ext cx="12095018"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itchFamily="2" charset="2"/>
              <a:buChar char="§"/>
              <a:defRPr/>
            </a:pPr>
            <a:r>
              <a:rPr lang="en-US" altLang="en-US" sz="3200" dirty="0">
                <a:latin typeface="Times New Roman" panose="02020603050405020304" pitchFamily="18" charset="0"/>
                <a:cs typeface="Times New Roman" panose="02020603050405020304" pitchFamily="18" charset="0"/>
              </a:rPr>
              <a:t>Policy says what is, and is not, allowed</a:t>
            </a:r>
          </a:p>
          <a:p>
            <a:pPr lvl="1">
              <a:lnSpc>
                <a:spcPct val="100000"/>
              </a:lnSpc>
              <a:defRPr/>
            </a:pPr>
            <a:r>
              <a:rPr lang="en-US" altLang="en-US" sz="2800" dirty="0">
                <a:latin typeface="Times New Roman" panose="02020603050405020304" pitchFamily="18" charset="0"/>
                <a:cs typeface="Times New Roman" panose="02020603050405020304" pitchFamily="18" charset="0"/>
              </a:rPr>
              <a:t>This defines “security” for the site/system/</a:t>
            </a:r>
            <a:r>
              <a:rPr lang="en-US" altLang="en-US" sz="2800" i="1" dirty="0">
                <a:latin typeface="Times New Roman" panose="02020603050405020304" pitchFamily="18" charset="0"/>
                <a:cs typeface="Times New Roman" panose="02020603050405020304" pitchFamily="18" charset="0"/>
              </a:rPr>
              <a:t>etc</a:t>
            </a:r>
            <a:r>
              <a:rPr lang="en-US" altLang="en-US" sz="2800" dirty="0">
                <a:latin typeface="Times New Roman" panose="02020603050405020304" pitchFamily="18" charset="0"/>
                <a:cs typeface="Times New Roman" panose="02020603050405020304" pitchFamily="18" charset="0"/>
              </a:rPr>
              <a:t>.</a:t>
            </a:r>
          </a:p>
          <a:p>
            <a:pPr>
              <a:lnSpc>
                <a:spcPct val="100000"/>
              </a:lnSpc>
              <a:buFont typeface="Wingdings" pitchFamily="2" charset="2"/>
              <a:buChar char="§"/>
              <a:defRPr/>
            </a:pPr>
            <a:r>
              <a:rPr lang="en-US" altLang="en-US" sz="3200" dirty="0">
                <a:latin typeface="Times New Roman" panose="02020603050405020304" pitchFamily="18" charset="0"/>
                <a:cs typeface="Times New Roman" panose="02020603050405020304" pitchFamily="18" charset="0"/>
              </a:rPr>
              <a:t>Mechanisms enforce policies</a:t>
            </a:r>
          </a:p>
          <a:p>
            <a:pPr>
              <a:lnSpc>
                <a:spcPct val="100000"/>
              </a:lnSpc>
              <a:buFont typeface="Wingdings" pitchFamily="2" charset="2"/>
              <a:buChar char="§"/>
              <a:defRPr/>
            </a:pPr>
            <a:r>
              <a:rPr lang="en-US" altLang="en-US" sz="3200" dirty="0">
                <a:latin typeface="Times New Roman" panose="02020603050405020304" pitchFamily="18" charset="0"/>
                <a:cs typeface="Times New Roman" panose="02020603050405020304" pitchFamily="18" charset="0"/>
              </a:rPr>
              <a:t>Composition of policies</a:t>
            </a:r>
          </a:p>
          <a:p>
            <a:pPr lvl="1">
              <a:lnSpc>
                <a:spcPct val="100000"/>
              </a:lnSpc>
              <a:defRPr/>
            </a:pPr>
            <a:r>
              <a:rPr lang="en-US" altLang="en-US" sz="2800" dirty="0">
                <a:latin typeface="Times New Roman" panose="02020603050405020304" pitchFamily="18" charset="0"/>
                <a:cs typeface="Times New Roman" panose="02020603050405020304" pitchFamily="18" charset="0"/>
              </a:rPr>
              <a:t>If policies conflict, discrepancies may create security vulnerabilities</a:t>
            </a:r>
          </a:p>
        </p:txBody>
      </p:sp>
    </p:spTree>
    <p:extLst>
      <p:ext uri="{BB962C8B-B14F-4D97-AF65-F5344CB8AC3E}">
        <p14:creationId xmlns:p14="http://schemas.microsoft.com/office/powerpoint/2010/main" val="1620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6</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7670690" cy="707886"/>
          </a:xfrm>
          <a:prstGeom prst="rect">
            <a:avLst/>
          </a:prstGeom>
        </p:spPr>
        <p:txBody>
          <a:bodyPr wrap="none">
            <a:sp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Policies and Mechanisms (Cont’d)</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B75D3B7-6343-D541-B9EC-030A410C9602}"/>
              </a:ext>
            </a:extLst>
          </p:cNvPr>
          <p:cNvSpPr txBox="1">
            <a:spLocks noChangeArrowheads="1"/>
          </p:cNvSpPr>
          <p:nvPr/>
        </p:nvSpPr>
        <p:spPr>
          <a:xfrm>
            <a:off x="48491" y="888019"/>
            <a:ext cx="12095018"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Char char="§"/>
              <a:defRPr/>
            </a:pPr>
            <a:r>
              <a:rPr lang="en-US" altLang="en-US" b="1" dirty="0">
                <a:latin typeface="Times New Roman" panose="02020603050405020304" pitchFamily="18" charset="0"/>
                <a:cs typeface="Times New Roman" panose="02020603050405020304" pitchFamily="18" charset="0"/>
              </a:rPr>
              <a:t>Policy: </a:t>
            </a:r>
            <a:r>
              <a:rPr lang="en-US" altLang="en-US" dirty="0">
                <a:latin typeface="Times New Roman" panose="02020603050405020304" pitchFamily="18" charset="0"/>
                <a:cs typeface="Times New Roman" panose="02020603050405020304" pitchFamily="18" charset="0"/>
              </a:rPr>
              <a:t>may be expressed in </a:t>
            </a:r>
          </a:p>
          <a:p>
            <a:pPr lvl="1" algn="just">
              <a:defRPr/>
            </a:pPr>
            <a:r>
              <a:rPr lang="en-US" altLang="en-US" dirty="0">
                <a:latin typeface="Times New Roman" panose="02020603050405020304" pitchFamily="18" charset="0"/>
                <a:cs typeface="Times New Roman" panose="02020603050405020304" pitchFamily="18" charset="0"/>
              </a:rPr>
              <a:t>natural language, which is usually imprecise but easy to understand;</a:t>
            </a:r>
          </a:p>
          <a:p>
            <a:pPr lvl="1" algn="just">
              <a:defRPr/>
            </a:pPr>
            <a:r>
              <a:rPr lang="en-US" altLang="en-US" dirty="0">
                <a:latin typeface="Times New Roman" panose="02020603050405020304" pitchFamily="18" charset="0"/>
                <a:cs typeface="Times New Roman" panose="02020603050405020304" pitchFamily="18" charset="0"/>
              </a:rPr>
              <a:t>mathematics, which is usually precise but hard to understand;</a:t>
            </a:r>
          </a:p>
          <a:p>
            <a:pPr lvl="1" algn="just">
              <a:defRPr/>
            </a:pPr>
            <a:r>
              <a:rPr lang="en-US" altLang="en-US" dirty="0">
                <a:latin typeface="Times New Roman" panose="02020603050405020304" pitchFamily="18" charset="0"/>
                <a:cs typeface="Times New Roman" panose="02020603050405020304" pitchFamily="18" charset="0"/>
              </a:rPr>
              <a:t>policy languages, which look like some form of programming language and try to balance precision with ease of understanding</a:t>
            </a:r>
          </a:p>
          <a:p>
            <a:pPr algn="just">
              <a:buFont typeface="Wingdings" pitchFamily="2" charset="2"/>
              <a:buChar char="§"/>
              <a:defRPr/>
            </a:pPr>
            <a:r>
              <a:rPr lang="en-US" altLang="en-US" b="1" dirty="0">
                <a:latin typeface="Times New Roman" panose="02020603050405020304" pitchFamily="18" charset="0"/>
                <a:cs typeface="Times New Roman" panose="02020603050405020304" pitchFamily="18" charset="0"/>
              </a:rPr>
              <a:t>Mechanisms: </a:t>
            </a:r>
            <a:r>
              <a:rPr lang="en-US" altLang="en-US" dirty="0">
                <a:latin typeface="Times New Roman" panose="02020603050405020304" pitchFamily="18" charset="0"/>
                <a:cs typeface="Times New Roman" panose="02020603050405020304" pitchFamily="18" charset="0"/>
              </a:rPr>
              <a:t>may be</a:t>
            </a:r>
          </a:p>
          <a:p>
            <a:pPr lvl="1" algn="just">
              <a:defRPr/>
            </a:pPr>
            <a:r>
              <a:rPr lang="en-US" altLang="en-US" dirty="0">
                <a:latin typeface="Times New Roman" panose="02020603050405020304" pitchFamily="18" charset="0"/>
                <a:cs typeface="Times New Roman" panose="02020603050405020304" pitchFamily="18" charset="0"/>
              </a:rPr>
              <a:t>technical, in which controls in the computer enforce the policy; for example, the requirement that a user supply a password to authenticate herself before using the computer</a:t>
            </a:r>
          </a:p>
          <a:p>
            <a:pPr lvl="1" algn="just">
              <a:defRPr/>
            </a:pPr>
            <a:r>
              <a:rPr lang="en-US" altLang="en-US" dirty="0">
                <a:latin typeface="Times New Roman" panose="02020603050405020304" pitchFamily="18" charset="0"/>
                <a:cs typeface="Times New Roman" panose="02020603050405020304" pitchFamily="18" charset="0"/>
              </a:rPr>
              <a:t>procedural, in which  controls outside the system enforce the policy; for example, firing someone for ringing in a disk containing a game program obtained from an untrusted source</a:t>
            </a:r>
            <a:endParaRPr lang="en-US" altLang="en-US" sz="2000" i="1" dirty="0">
              <a:latin typeface="Times New Roman" panose="02020603050405020304" pitchFamily="18" charset="0"/>
              <a:cs typeface="Times New Roman" panose="02020603050405020304" pitchFamily="18" charset="0"/>
            </a:endParaRPr>
          </a:p>
          <a:p>
            <a:pPr algn="just">
              <a:buFont typeface="Wingdings" pitchFamily="2" charset="2"/>
              <a:buChar char="§"/>
              <a:defRPr/>
            </a:pPr>
            <a:r>
              <a:rPr lang="en-US" altLang="en-US" sz="2000" i="1" dirty="0">
                <a:latin typeface="Times New Roman" panose="02020603050405020304" pitchFamily="18" charset="0"/>
                <a:cs typeface="Times New Roman" panose="02020603050405020304" pitchFamily="18" charset="0"/>
              </a:rPr>
              <a:t>The composition problem requires checking for inconsistencies among policies. If, for example, one policy allows students and faculty access to all data, and the other allows only faculty access to all the data, then they must be resolved</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84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7</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4631396"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Objective of Policies</a:t>
            </a:r>
            <a:endParaRPr lang="en-GB"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Rectangle 3">
            <a:extLst>
              <a:ext uri="{FF2B5EF4-FFF2-40B4-BE49-F238E27FC236}">
                <a16:creationId xmlns:a16="http://schemas.microsoft.com/office/drawing/2014/main" id="{0AAA4906-A03F-3788-F31E-F5E29653A43B}"/>
              </a:ext>
            </a:extLst>
          </p:cNvPr>
          <p:cNvGraphicFramePr/>
          <p:nvPr>
            <p:extLst>
              <p:ext uri="{D42A27DB-BD31-4B8C-83A1-F6EECF244321}">
                <p14:modId xmlns:p14="http://schemas.microsoft.com/office/powerpoint/2010/main" val="1391722999"/>
              </p:ext>
            </p:extLst>
          </p:nvPr>
        </p:nvGraphicFramePr>
        <p:xfrm>
          <a:off x="465151" y="1665106"/>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7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3169152-B51F-4C4B-A470-A70A54AB78FB}"/>
                                            </p:graphicEl>
                                          </p:spTgt>
                                        </p:tgtEl>
                                        <p:attrNameLst>
                                          <p:attrName>style.visibility</p:attrName>
                                        </p:attrNameLst>
                                      </p:cBhvr>
                                      <p:to>
                                        <p:strVal val="visible"/>
                                      </p:to>
                                    </p:set>
                                    <p:animEffect transition="in" filter="wipe(left)">
                                      <p:cBhvr>
                                        <p:cTn id="7" dur="500"/>
                                        <p:tgtEl>
                                          <p:spTgt spid="3">
                                            <p:graphicEl>
                                              <a:dgm id="{73169152-B51F-4C4B-A470-A70A54AB78FB}"/>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graphicEl>
                                              <a:dgm id="{6F048200-09AA-40D0-B6BB-BD72F311682D}"/>
                                            </p:graphicEl>
                                          </p:spTgt>
                                        </p:tgtEl>
                                        <p:attrNameLst>
                                          <p:attrName>style.visibility</p:attrName>
                                        </p:attrNameLst>
                                      </p:cBhvr>
                                      <p:to>
                                        <p:strVal val="visible"/>
                                      </p:to>
                                    </p:set>
                                    <p:animEffect transition="in" filter="wipe(left)">
                                      <p:cBhvr>
                                        <p:cTn id="10" dur="500"/>
                                        <p:tgtEl>
                                          <p:spTgt spid="3">
                                            <p:graphicEl>
                                              <a:dgm id="{6F048200-09AA-40D0-B6BB-BD72F311682D}"/>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graphicEl>
                                              <a:dgm id="{AD77B43F-B00D-4B6E-921C-6D2B1A218407}"/>
                                            </p:graphicEl>
                                          </p:spTgt>
                                        </p:tgtEl>
                                        <p:attrNameLst>
                                          <p:attrName>style.visibility</p:attrName>
                                        </p:attrNameLst>
                                      </p:cBhvr>
                                      <p:to>
                                        <p:strVal val="visible"/>
                                      </p:to>
                                    </p:set>
                                    <p:animEffect transition="in" filter="wipe(left)">
                                      <p:cBhvr>
                                        <p:cTn id="13" dur="500"/>
                                        <p:tgtEl>
                                          <p:spTgt spid="3">
                                            <p:graphicEl>
                                              <a:dgm id="{AD77B43F-B00D-4B6E-921C-6D2B1A218407}"/>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graphicEl>
                                              <a:dgm id="{C781C8FB-1F56-4C35-BAFF-C82B2499FAE1}"/>
                                            </p:graphicEl>
                                          </p:spTgt>
                                        </p:tgtEl>
                                        <p:attrNameLst>
                                          <p:attrName>style.visibility</p:attrName>
                                        </p:attrNameLst>
                                      </p:cBhvr>
                                      <p:to>
                                        <p:strVal val="visible"/>
                                      </p:to>
                                    </p:set>
                                    <p:animEffect transition="in" filter="wipe(left)">
                                      <p:cBhvr>
                                        <p:cTn id="18" dur="500"/>
                                        <p:tgtEl>
                                          <p:spTgt spid="3">
                                            <p:graphicEl>
                                              <a:dgm id="{C781C8FB-1F56-4C35-BAFF-C82B2499FAE1}"/>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graphicEl>
                                              <a:dgm id="{0468C96B-9A3A-45BC-8A6E-C06C03433D1A}"/>
                                            </p:graphicEl>
                                          </p:spTgt>
                                        </p:tgtEl>
                                        <p:attrNameLst>
                                          <p:attrName>style.visibility</p:attrName>
                                        </p:attrNameLst>
                                      </p:cBhvr>
                                      <p:to>
                                        <p:strVal val="visible"/>
                                      </p:to>
                                    </p:set>
                                    <p:animEffect transition="in" filter="wipe(left)">
                                      <p:cBhvr>
                                        <p:cTn id="21" dur="500"/>
                                        <p:tgtEl>
                                          <p:spTgt spid="3">
                                            <p:graphicEl>
                                              <a:dgm id="{0468C96B-9A3A-45BC-8A6E-C06C03433D1A}"/>
                                            </p:graphic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graphicEl>
                                              <a:dgm id="{22AEF72B-3E53-44CC-BB95-D17F5078CC03}"/>
                                            </p:graphicEl>
                                          </p:spTgt>
                                        </p:tgtEl>
                                        <p:attrNameLst>
                                          <p:attrName>style.visibility</p:attrName>
                                        </p:attrNameLst>
                                      </p:cBhvr>
                                      <p:to>
                                        <p:strVal val="visible"/>
                                      </p:to>
                                    </p:set>
                                    <p:animEffect transition="in" filter="wipe(left)">
                                      <p:cBhvr>
                                        <p:cTn id="24" dur="500"/>
                                        <p:tgtEl>
                                          <p:spTgt spid="3">
                                            <p:graphicEl>
                                              <a:dgm id="{22AEF72B-3E53-44CC-BB95-D17F5078CC0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graphicEl>
                                              <a:dgm id="{C1EB7641-E9D3-4954-B98D-5DB282C5DB1A}"/>
                                            </p:graphicEl>
                                          </p:spTgt>
                                        </p:tgtEl>
                                        <p:attrNameLst>
                                          <p:attrName>style.visibility</p:attrName>
                                        </p:attrNameLst>
                                      </p:cBhvr>
                                      <p:to>
                                        <p:strVal val="visible"/>
                                      </p:to>
                                    </p:set>
                                    <p:animEffect transition="in" filter="wipe(left)">
                                      <p:cBhvr>
                                        <p:cTn id="29" dur="500"/>
                                        <p:tgtEl>
                                          <p:spTgt spid="3">
                                            <p:graphicEl>
                                              <a:dgm id="{C1EB7641-E9D3-4954-B98D-5DB282C5DB1A}"/>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graphicEl>
                                              <a:dgm id="{E5EAA545-2153-4963-A88C-E9374F51F0D8}"/>
                                            </p:graphicEl>
                                          </p:spTgt>
                                        </p:tgtEl>
                                        <p:attrNameLst>
                                          <p:attrName>style.visibility</p:attrName>
                                        </p:attrNameLst>
                                      </p:cBhvr>
                                      <p:to>
                                        <p:strVal val="visible"/>
                                      </p:to>
                                    </p:set>
                                    <p:animEffect transition="in" filter="wipe(left)">
                                      <p:cBhvr>
                                        <p:cTn id="32" dur="500"/>
                                        <p:tgtEl>
                                          <p:spTgt spid="3">
                                            <p:graphicEl>
                                              <a:dgm id="{E5EAA545-2153-4963-A88C-E9374F51F0D8}"/>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graphicEl>
                                              <a:dgm id="{13C311CB-C7E8-4DF1-867B-BC5C90D924C6}"/>
                                            </p:graphicEl>
                                          </p:spTgt>
                                        </p:tgtEl>
                                        <p:attrNameLst>
                                          <p:attrName>style.visibility</p:attrName>
                                        </p:attrNameLst>
                                      </p:cBhvr>
                                      <p:to>
                                        <p:strVal val="visible"/>
                                      </p:to>
                                    </p:set>
                                    <p:animEffect transition="in" filter="wipe(left)">
                                      <p:cBhvr>
                                        <p:cTn id="35" dur="500"/>
                                        <p:tgtEl>
                                          <p:spTgt spid="3">
                                            <p:graphicEl>
                                              <a:dgm id="{13C311CB-C7E8-4DF1-867B-BC5C90D924C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A9C5-2162-9347-8574-1F7ECAAA0F03}"/>
              </a:ext>
            </a:extLst>
          </p:cNvPr>
          <p:cNvSpPr>
            <a:spLocks noGrp="1"/>
          </p:cNvSpPr>
          <p:nvPr>
            <p:ph type="sldNum" sz="quarter" idx="12"/>
          </p:nvPr>
        </p:nvSpPr>
        <p:spPr/>
        <p:txBody>
          <a:bodyPr/>
          <a:lstStyle/>
          <a:p>
            <a:fld id="{2988766D-95A6-2A41-B3B4-E6BF3CB04D41}" type="slidenum">
              <a:rPr lang="en-PK" smtClean="0"/>
              <a:pPr/>
              <a:t>8</a:t>
            </a:fld>
            <a:endParaRPr lang="en-PK" dirty="0"/>
          </a:p>
        </p:txBody>
      </p:sp>
      <p:sp>
        <p:nvSpPr>
          <p:cNvPr id="4" name="Rectangle 3">
            <a:extLst>
              <a:ext uri="{FF2B5EF4-FFF2-40B4-BE49-F238E27FC236}">
                <a16:creationId xmlns:a16="http://schemas.microsoft.com/office/drawing/2014/main" id="{5E4C4976-2AF7-9C46-8541-30E1E98FAE12}"/>
              </a:ext>
            </a:extLst>
          </p:cNvPr>
          <p:cNvSpPr/>
          <p:nvPr/>
        </p:nvSpPr>
        <p:spPr>
          <a:xfrm>
            <a:off x="88347" y="41565"/>
            <a:ext cx="3276859"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Why Policies?</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E2A423-4AA2-B397-948B-1DC7EF39B08D}"/>
              </a:ext>
            </a:extLst>
          </p:cNvPr>
          <p:cNvSpPr txBox="1"/>
          <p:nvPr/>
        </p:nvSpPr>
        <p:spPr>
          <a:xfrm>
            <a:off x="6218684" y="4194209"/>
            <a:ext cx="5947371" cy="1091203"/>
          </a:xfrm>
          <a:prstGeom prst="rect">
            <a:avLst/>
          </a:prstGeom>
          <a:no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8598" tIns="88598" rIns="88598" bIns="88598" numCol="1" spcCol="1270" anchor="ctr" anchorCtr="0">
            <a:noAutofit/>
          </a:bodyPr>
          <a:lstStyle/>
          <a:p>
            <a:pPr marL="285750" lvl="0" indent="-285750" algn="l" defTabSz="711200">
              <a:lnSpc>
                <a:spcPct val="100000"/>
              </a:lnSpc>
              <a:spcBef>
                <a:spcPct val="0"/>
              </a:spcBef>
              <a:spcAft>
                <a:spcPct val="35000"/>
              </a:spcAft>
              <a:buFont typeface="Wingdings" pitchFamily="2" charset="2"/>
              <a:buChar char="ü"/>
            </a:pPr>
            <a:r>
              <a:rPr lang="en-US" sz="2000" kern="1200" dirty="0">
                <a:latin typeface="Times New Roman" panose="02020603050405020304" pitchFamily="18" charset="0"/>
                <a:cs typeface="Times New Roman" panose="02020603050405020304" pitchFamily="18" charset="0"/>
              </a:rPr>
              <a:t>Policy should never conflict with law</a:t>
            </a:r>
          </a:p>
          <a:p>
            <a:pPr marL="285750" lvl="0" indent="-285750" algn="l" defTabSz="711200">
              <a:lnSpc>
                <a:spcPct val="100000"/>
              </a:lnSpc>
              <a:spcBef>
                <a:spcPct val="0"/>
              </a:spcBef>
              <a:spcAft>
                <a:spcPct val="35000"/>
              </a:spcAft>
              <a:buFont typeface="Wingdings" pitchFamily="2" charset="2"/>
              <a:buChar char="ü"/>
            </a:pPr>
            <a:r>
              <a:rPr lang="en-US" sz="2000" kern="1200" dirty="0">
                <a:latin typeface="Times New Roman" panose="02020603050405020304" pitchFamily="18" charset="0"/>
                <a:cs typeface="Times New Roman" panose="02020603050405020304" pitchFamily="18" charset="0"/>
              </a:rPr>
              <a:t>Policy must be able to stand up in court if challenged</a:t>
            </a:r>
          </a:p>
          <a:p>
            <a:pPr marL="285750" lvl="0" indent="-285750" algn="l" defTabSz="711200">
              <a:lnSpc>
                <a:spcPct val="100000"/>
              </a:lnSpc>
              <a:spcBef>
                <a:spcPct val="0"/>
              </a:spcBef>
              <a:spcAft>
                <a:spcPct val="35000"/>
              </a:spcAft>
              <a:buFont typeface="Wingdings" pitchFamily="2" charset="2"/>
              <a:buChar char="ü"/>
            </a:pPr>
            <a:r>
              <a:rPr lang="en-US" sz="2000" kern="1200" dirty="0">
                <a:latin typeface="Times New Roman" panose="02020603050405020304" pitchFamily="18" charset="0"/>
                <a:cs typeface="Times New Roman" panose="02020603050405020304" pitchFamily="18" charset="0"/>
              </a:rPr>
              <a:t>Policy must be properly supported and administered</a:t>
            </a:r>
          </a:p>
        </p:txBody>
      </p:sp>
      <p:grpSp>
        <p:nvGrpSpPr>
          <p:cNvPr id="17" name="Group 16">
            <a:extLst>
              <a:ext uri="{FF2B5EF4-FFF2-40B4-BE49-F238E27FC236}">
                <a16:creationId xmlns:a16="http://schemas.microsoft.com/office/drawing/2014/main" id="{9B56F4DE-2D2F-279E-5C18-62DCC4E8335F}"/>
              </a:ext>
            </a:extLst>
          </p:cNvPr>
          <p:cNvGrpSpPr/>
          <p:nvPr/>
        </p:nvGrpSpPr>
        <p:grpSpPr>
          <a:xfrm>
            <a:off x="6307700" y="1980781"/>
            <a:ext cx="4076167" cy="2508584"/>
            <a:chOff x="1067125" y="3895350"/>
            <a:chExt cx="4076167" cy="2508584"/>
          </a:xfrm>
        </p:grpSpPr>
        <p:sp>
          <p:nvSpPr>
            <p:cNvPr id="3" name="Round Diagonal Corner of Rectangle 2">
              <a:extLst>
                <a:ext uri="{FF2B5EF4-FFF2-40B4-BE49-F238E27FC236}">
                  <a16:creationId xmlns:a16="http://schemas.microsoft.com/office/drawing/2014/main" id="{FCA263E6-1CF8-8544-4D42-CB651410A8B3}"/>
                </a:ext>
              </a:extLst>
            </p:cNvPr>
            <p:cNvSpPr/>
            <p:nvPr/>
          </p:nvSpPr>
          <p:spPr>
            <a:xfrm>
              <a:off x="2409718" y="3895350"/>
              <a:ext cx="1544062" cy="1544062"/>
            </a:xfrm>
            <a:prstGeom prst="round2DiagRect">
              <a:avLst>
                <a:gd name="adj1" fmla="val 29727"/>
                <a:gd name="adj2" fmla="val 0"/>
              </a:avLst>
            </a:prstGeom>
            <a:solidFill>
              <a:srgbClr val="00206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5" name="Rectangle 4" descr="CheckList">
              <a:extLst>
                <a:ext uri="{FF2B5EF4-FFF2-40B4-BE49-F238E27FC236}">
                  <a16:creationId xmlns:a16="http://schemas.microsoft.com/office/drawing/2014/main" id="{257EF82A-CF55-734D-6E5B-B7C1AFA66B21}"/>
                </a:ext>
              </a:extLst>
            </p:cNvPr>
            <p:cNvSpPr/>
            <p:nvPr/>
          </p:nvSpPr>
          <p:spPr>
            <a:xfrm>
              <a:off x="2738841" y="4172022"/>
              <a:ext cx="885937" cy="8859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6" name="Group 5">
              <a:extLst>
                <a:ext uri="{FF2B5EF4-FFF2-40B4-BE49-F238E27FC236}">
                  <a16:creationId xmlns:a16="http://schemas.microsoft.com/office/drawing/2014/main" id="{67CB7940-CBD9-24DF-DDE3-06A54A44E659}"/>
                </a:ext>
              </a:extLst>
            </p:cNvPr>
            <p:cNvGrpSpPr/>
            <p:nvPr/>
          </p:nvGrpSpPr>
          <p:grpSpPr>
            <a:xfrm>
              <a:off x="1067125" y="5660307"/>
              <a:ext cx="4076167" cy="743627"/>
              <a:chOff x="6718249" y="1857971"/>
              <a:chExt cx="4076167" cy="743627"/>
            </a:xfrm>
          </p:grpSpPr>
          <p:sp>
            <p:nvSpPr>
              <p:cNvPr id="7" name="Rectangle 6">
                <a:extLst>
                  <a:ext uri="{FF2B5EF4-FFF2-40B4-BE49-F238E27FC236}">
                    <a16:creationId xmlns:a16="http://schemas.microsoft.com/office/drawing/2014/main" id="{790C9759-851A-B004-9972-E85D22EF120E}"/>
                  </a:ext>
                </a:extLst>
              </p:cNvPr>
              <p:cNvSpPr/>
              <p:nvPr/>
            </p:nvSpPr>
            <p:spPr>
              <a:xfrm>
                <a:off x="6777404" y="1857971"/>
                <a:ext cx="2531250" cy="74362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8" name="TextBox 7">
                <a:extLst>
                  <a:ext uri="{FF2B5EF4-FFF2-40B4-BE49-F238E27FC236}">
                    <a16:creationId xmlns:a16="http://schemas.microsoft.com/office/drawing/2014/main" id="{F57B1F77-942C-0178-6D74-59CB8C6C13C1}"/>
                  </a:ext>
                </a:extLst>
              </p:cNvPr>
              <p:cNvSpPr txBox="1"/>
              <p:nvPr/>
            </p:nvSpPr>
            <p:spPr>
              <a:xfrm>
                <a:off x="6718249" y="1857971"/>
                <a:ext cx="4076167" cy="7436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2400" kern="1200" cap="none" dirty="0">
                    <a:latin typeface="Times New Roman" panose="02020603050405020304" pitchFamily="18" charset="0"/>
                    <a:cs typeface="Times New Roman" panose="02020603050405020304" pitchFamily="18" charset="0"/>
                  </a:rPr>
                  <a:t>Basic rules for shaping a policy</a:t>
                </a:r>
              </a:p>
            </p:txBody>
          </p:sp>
        </p:grpSp>
      </p:grpSp>
      <p:grpSp>
        <p:nvGrpSpPr>
          <p:cNvPr id="16" name="Group 15">
            <a:extLst>
              <a:ext uri="{FF2B5EF4-FFF2-40B4-BE49-F238E27FC236}">
                <a16:creationId xmlns:a16="http://schemas.microsoft.com/office/drawing/2014/main" id="{F495743F-CE09-D6C9-F52C-1353D6641AF2}"/>
              </a:ext>
            </a:extLst>
          </p:cNvPr>
          <p:cNvGrpSpPr/>
          <p:nvPr/>
        </p:nvGrpSpPr>
        <p:grpSpPr>
          <a:xfrm>
            <a:off x="457192" y="2024670"/>
            <a:ext cx="5358537" cy="2464695"/>
            <a:chOff x="3909415" y="1114605"/>
            <a:chExt cx="5358537" cy="2464695"/>
          </a:xfrm>
        </p:grpSpPr>
        <p:sp>
          <p:nvSpPr>
            <p:cNvPr id="9" name="Round Diagonal Corner of Rectangle 8">
              <a:extLst>
                <a:ext uri="{FF2B5EF4-FFF2-40B4-BE49-F238E27FC236}">
                  <a16:creationId xmlns:a16="http://schemas.microsoft.com/office/drawing/2014/main" id="{B20E00D3-CB68-A250-2218-2F3B35BEB0A5}"/>
                </a:ext>
              </a:extLst>
            </p:cNvPr>
            <p:cNvSpPr/>
            <p:nvPr/>
          </p:nvSpPr>
          <p:spPr>
            <a:xfrm>
              <a:off x="5394389" y="1114605"/>
              <a:ext cx="1544062" cy="1544062"/>
            </a:xfrm>
            <a:prstGeom prst="round2DiagRect">
              <a:avLst>
                <a:gd name="adj1" fmla="val 29727"/>
                <a:gd name="adj2" fmla="val 0"/>
              </a:avLst>
            </a:prstGeom>
            <a:solidFill>
              <a:srgbClr val="00206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11" name="Rectangle 10" descr="Dollar">
              <a:extLst>
                <a:ext uri="{FF2B5EF4-FFF2-40B4-BE49-F238E27FC236}">
                  <a16:creationId xmlns:a16="http://schemas.microsoft.com/office/drawing/2014/main" id="{391DCB0F-3D91-C21F-5CCE-8D0EA52C1769}"/>
                </a:ext>
              </a:extLst>
            </p:cNvPr>
            <p:cNvSpPr/>
            <p:nvPr/>
          </p:nvSpPr>
          <p:spPr>
            <a:xfrm>
              <a:off x="5723458" y="1443679"/>
              <a:ext cx="885937" cy="88593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PK"/>
            </a:p>
          </p:txBody>
        </p:sp>
        <p:grpSp>
          <p:nvGrpSpPr>
            <p:cNvPr id="13" name="Group 12">
              <a:extLst>
                <a:ext uri="{FF2B5EF4-FFF2-40B4-BE49-F238E27FC236}">
                  <a16:creationId xmlns:a16="http://schemas.microsoft.com/office/drawing/2014/main" id="{7AE1FAA7-54BB-18E8-99BC-41E2558FB6E1}"/>
                </a:ext>
              </a:extLst>
            </p:cNvPr>
            <p:cNvGrpSpPr/>
            <p:nvPr/>
          </p:nvGrpSpPr>
          <p:grpSpPr>
            <a:xfrm>
              <a:off x="3909415" y="2804677"/>
              <a:ext cx="5358537" cy="774623"/>
              <a:chOff x="1146154" y="1768912"/>
              <a:chExt cx="5358537" cy="774623"/>
            </a:xfrm>
          </p:grpSpPr>
          <p:sp>
            <p:nvSpPr>
              <p:cNvPr id="14" name="Rectangle 13">
                <a:extLst>
                  <a:ext uri="{FF2B5EF4-FFF2-40B4-BE49-F238E27FC236}">
                    <a16:creationId xmlns:a16="http://schemas.microsoft.com/office/drawing/2014/main" id="{81F5DD01-6F91-668C-DB53-16EA4FEA7971}"/>
                  </a:ext>
                </a:extLst>
              </p:cNvPr>
              <p:cNvSpPr/>
              <p:nvPr/>
            </p:nvSpPr>
            <p:spPr>
              <a:xfrm>
                <a:off x="1316637" y="1799908"/>
                <a:ext cx="4869112" cy="74362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PK"/>
              </a:p>
            </p:txBody>
          </p:sp>
          <p:sp>
            <p:nvSpPr>
              <p:cNvPr id="15" name="TextBox 14">
                <a:extLst>
                  <a:ext uri="{FF2B5EF4-FFF2-40B4-BE49-F238E27FC236}">
                    <a16:creationId xmlns:a16="http://schemas.microsoft.com/office/drawing/2014/main" id="{91FD5933-677E-98D1-C852-96D9D54FEE30}"/>
                  </a:ext>
                </a:extLst>
              </p:cNvPr>
              <p:cNvSpPr txBox="1"/>
              <p:nvPr/>
            </p:nvSpPr>
            <p:spPr>
              <a:xfrm>
                <a:off x="1146154" y="1768912"/>
                <a:ext cx="5358537" cy="7436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800100">
                  <a:lnSpc>
                    <a:spcPct val="100000"/>
                  </a:lnSpc>
                  <a:spcBef>
                    <a:spcPct val="0"/>
                  </a:spcBef>
                  <a:spcAft>
                    <a:spcPct val="35000"/>
                  </a:spcAft>
                  <a:buNone/>
                  <a:defRPr cap="all"/>
                </a:pPr>
                <a:r>
                  <a:rPr lang="en-US" sz="2400" kern="1200" cap="none" dirty="0">
                    <a:latin typeface="Times New Roman" panose="02020603050405020304" pitchFamily="18" charset="0"/>
                    <a:cs typeface="Times New Roman" panose="02020603050405020304" pitchFamily="18" charset="0"/>
                  </a:rPr>
                  <a:t>Policies are the least expensive means of control and often the most difficult to implement</a:t>
                </a:r>
              </a:p>
            </p:txBody>
          </p:sp>
        </p:grpSp>
      </p:grpSp>
    </p:spTree>
    <p:extLst>
      <p:ext uri="{BB962C8B-B14F-4D97-AF65-F5344CB8AC3E}">
        <p14:creationId xmlns:p14="http://schemas.microsoft.com/office/powerpoint/2010/main" val="37298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8E9AA1-28AC-1477-A8DB-28D9EB81DC72}"/>
              </a:ext>
            </a:extLst>
          </p:cNvPr>
          <p:cNvSpPr/>
          <p:nvPr/>
        </p:nvSpPr>
        <p:spPr>
          <a:xfrm>
            <a:off x="88347" y="41565"/>
            <a:ext cx="3946914" cy="707886"/>
          </a:xfrm>
          <a:prstGeom prst="rect">
            <a:avLst/>
          </a:prstGeom>
        </p:spPr>
        <p:txBody>
          <a:bodyPr wrap="none">
            <a:spAutoFit/>
          </a:bodyPr>
          <a:lstStyle/>
          <a:p>
            <a:r>
              <a:rPr lang="en-US" sz="4000" b="1" dirty="0">
                <a:solidFill>
                  <a:schemeClr val="bg1"/>
                </a:solidFill>
                <a:latin typeface="Times New Roman" panose="02020603050405020304" pitchFamily="18" charset="0"/>
                <a:cs typeface="Times New Roman" panose="02020603050405020304" pitchFamily="18" charset="0"/>
              </a:rPr>
              <a:t>Bulls-Eye Model </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9" name="Slide Number Placeholder 1">
            <a:extLst>
              <a:ext uri="{FF2B5EF4-FFF2-40B4-BE49-F238E27FC236}">
                <a16:creationId xmlns:a16="http://schemas.microsoft.com/office/drawing/2014/main" id="{64175A70-5919-8224-7B98-920D2BA66461}"/>
              </a:ext>
            </a:extLst>
          </p:cNvPr>
          <p:cNvSpPr>
            <a:spLocks noGrp="1"/>
          </p:cNvSpPr>
          <p:nvPr>
            <p:ph type="sldNum" sz="quarter" idx="12"/>
          </p:nvPr>
        </p:nvSpPr>
        <p:spPr>
          <a:xfrm>
            <a:off x="9448800" y="6499088"/>
            <a:ext cx="2743200" cy="365125"/>
          </a:xfrm>
        </p:spPr>
        <p:txBody>
          <a:bodyPr/>
          <a:lstStyle/>
          <a:p>
            <a:fld id="{2988766D-95A6-2A41-B3B4-E6BF3CB04D41}" type="slidenum">
              <a:rPr lang="en-PK" smtClean="0"/>
              <a:pPr/>
              <a:t>9</a:t>
            </a:fld>
            <a:endParaRPr lang="en-PK" dirty="0"/>
          </a:p>
        </p:txBody>
      </p:sp>
      <p:pic>
        <p:nvPicPr>
          <p:cNvPr id="21" name="Picture 20">
            <a:extLst>
              <a:ext uri="{FF2B5EF4-FFF2-40B4-BE49-F238E27FC236}">
                <a16:creationId xmlns:a16="http://schemas.microsoft.com/office/drawing/2014/main" id="{AA3E8770-8739-87D0-5E1F-CD7B0EBE26A6}"/>
              </a:ext>
            </a:extLst>
          </p:cNvPr>
          <p:cNvPicPr>
            <a:picLocks noChangeAspect="1"/>
          </p:cNvPicPr>
          <p:nvPr/>
        </p:nvPicPr>
        <p:blipFill rotWithShape="1">
          <a:blip r:embed="rId3"/>
          <a:srcRect l="3146" t="6340" r="6037" b="10844"/>
          <a:stretch/>
        </p:blipFill>
        <p:spPr>
          <a:xfrm>
            <a:off x="2563317" y="938406"/>
            <a:ext cx="7065365" cy="5410782"/>
          </a:xfrm>
          <a:prstGeom prst="rect">
            <a:avLst/>
          </a:prstGeom>
        </p:spPr>
      </p:pic>
    </p:spTree>
    <p:extLst>
      <p:ext uri="{BB962C8B-B14F-4D97-AF65-F5344CB8AC3E}">
        <p14:creationId xmlns:p14="http://schemas.microsoft.com/office/powerpoint/2010/main" val="3550895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{DD274420-9623-364D-9172-189F73821F1F}tf10001119</Template>
  <TotalTime>1706</TotalTime>
  <Words>4693</Words>
  <Application>Microsoft Macintosh PowerPoint</Application>
  <PresentationFormat>Widescreen</PresentationFormat>
  <Paragraphs>480</Paragraphs>
  <Slides>43</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vt:lpstr>
      <vt:lpstr>Calibri</vt:lpstr>
      <vt:lpstr>Calibri Light</vt:lpstr>
      <vt:lpstr>Courier New</vt:lpstr>
      <vt:lpstr>Georgia Pro</vt:lpstr>
      <vt:lpstr>Graphik LC Web</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Policy, Standards, and Practices (Cont’d)</vt:lpstr>
      <vt:lpstr>PowerPoint Presentation</vt:lpstr>
      <vt:lpstr>PowerPoint Presentation</vt:lpstr>
      <vt:lpstr>PowerPoint Presentation</vt:lpstr>
      <vt:lpstr>Trust</vt:lpstr>
      <vt:lpstr>Trusting Our Computer</vt:lpstr>
      <vt:lpstr>Trusting Our Software</vt:lpstr>
      <vt:lpstr>Trusting Our Suppliers</vt:lpstr>
      <vt:lpstr>Trust, but Verify</vt:lpstr>
      <vt:lpstr>Trust and Assumptions</vt:lpstr>
      <vt:lpstr>Assurance</vt:lpstr>
      <vt:lpstr>Operational Issues</vt:lpstr>
      <vt:lpstr>Human Issues</vt:lpstr>
      <vt:lpstr>Tying Together</vt:lpstr>
      <vt:lpstr>PowerPoint Presentation</vt:lpstr>
      <vt:lpstr>PowerPoint Presentation</vt:lpstr>
      <vt:lpstr>PowerPoint Presentation</vt:lpstr>
      <vt:lpstr>PowerPoint Presentation</vt:lpstr>
      <vt:lpstr> Risk Identification Process</vt:lpstr>
      <vt:lpstr>Organizational Assets Used in Systems </vt:lpstr>
      <vt:lpstr>Assessing Values for Information Assets</vt:lpstr>
      <vt:lpstr>Sample Asset Classification Worksheet</vt:lpstr>
      <vt:lpstr>Weighted Factor Analysis Worksheet Example</vt:lpstr>
      <vt:lpstr>Threats to Information Security</vt:lpstr>
      <vt:lpstr>Vulnerability Assessment</vt:lpstr>
      <vt:lpstr>Risk Identification Estimate Factors</vt:lpstr>
      <vt:lpstr>Access Controls</vt:lpstr>
      <vt:lpstr>Risk Control Strategies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Microsoft Office User</cp:lastModifiedBy>
  <cp:revision>219</cp:revision>
  <cp:lastPrinted>2022-10-03T22:33:24Z</cp:lastPrinted>
  <dcterms:created xsi:type="dcterms:W3CDTF">2022-10-03T07:04:09Z</dcterms:created>
  <dcterms:modified xsi:type="dcterms:W3CDTF">2024-01-01T16:22:14Z</dcterms:modified>
</cp:coreProperties>
</file>