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relia" charset="1" panose="00000500000000000000"/>
      <p:regular r:id="rId14"/>
    </p:embeddedFont>
    <p:embeddedFont>
      <p:font typeface="DM Sans" charset="1" panose="00000000000000000000"/>
      <p:regular r:id="rId15"/>
    </p:embeddedFont>
    <p:embeddedFont>
      <p:font typeface="DM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11" Target="../media/image23.png" Type="http://schemas.openxmlformats.org/officeDocument/2006/relationships/image"/><Relationship Id="rId12" Target="../media/image24.svg" Type="http://schemas.openxmlformats.org/officeDocument/2006/relationships/image"/><Relationship Id="rId13" Target="../media/image25.png" Type="http://schemas.openxmlformats.org/officeDocument/2006/relationships/image"/><Relationship Id="rId2" Target="../media/image1.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2" Target="../media/image1.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30.png" Type="http://schemas.openxmlformats.org/officeDocument/2006/relationships/image"/><Relationship Id="rId8" Target="../media/image31.svg" Type="http://schemas.openxmlformats.org/officeDocument/2006/relationships/image"/><Relationship Id="rId9" Target="../media/image3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5.png" Type="http://schemas.openxmlformats.org/officeDocument/2006/relationships/image"/><Relationship Id="rId4"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663033" y="6195861"/>
            <a:ext cx="6914093" cy="5028432"/>
          </a:xfrm>
          <a:custGeom>
            <a:avLst/>
            <a:gdLst/>
            <a:ahLst/>
            <a:cxnLst/>
            <a:rect r="r" b="b" t="t" l="l"/>
            <a:pathLst>
              <a:path h="5028432" w="6914093">
                <a:moveTo>
                  <a:pt x="0" y="0"/>
                </a:moveTo>
                <a:lnTo>
                  <a:pt x="6914093" y="0"/>
                </a:lnTo>
                <a:lnTo>
                  <a:pt x="6914093" y="5028431"/>
                </a:lnTo>
                <a:lnTo>
                  <a:pt x="0" y="50284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29971" y="4820778"/>
            <a:ext cx="10228058" cy="1710875"/>
          </a:xfrm>
          <a:custGeom>
            <a:avLst/>
            <a:gdLst/>
            <a:ahLst/>
            <a:cxnLst/>
            <a:rect r="r" b="b" t="t" l="l"/>
            <a:pathLst>
              <a:path h="1710875" w="10228058">
                <a:moveTo>
                  <a:pt x="0" y="0"/>
                </a:moveTo>
                <a:lnTo>
                  <a:pt x="10228058" y="0"/>
                </a:lnTo>
                <a:lnTo>
                  <a:pt x="10228058" y="1710876"/>
                </a:lnTo>
                <a:lnTo>
                  <a:pt x="0" y="17108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711024" y="8691023"/>
            <a:ext cx="12597956" cy="1020255"/>
          </a:xfrm>
          <a:prstGeom prst="rect">
            <a:avLst/>
          </a:prstGeom>
        </p:spPr>
        <p:txBody>
          <a:bodyPr anchor="t" rtlCol="false" tIns="0" lIns="0" bIns="0" rIns="0">
            <a:spAutoFit/>
          </a:bodyPr>
          <a:lstStyle/>
          <a:p>
            <a:pPr algn="ctr">
              <a:lnSpc>
                <a:spcPts val="8340"/>
              </a:lnSpc>
            </a:pPr>
            <a:r>
              <a:rPr lang="en-US" sz="5957">
                <a:solidFill>
                  <a:srgbClr val="01070A"/>
                </a:solidFill>
                <a:latin typeface="Carelia"/>
                <a:ea typeface="Carelia"/>
                <a:cs typeface="Carelia"/>
                <a:sym typeface="Carelia"/>
              </a:rPr>
              <a:t>SQL Project</a:t>
            </a:r>
          </a:p>
        </p:txBody>
      </p:sp>
      <p:sp>
        <p:nvSpPr>
          <p:cNvPr name="Freeform 6" id="6"/>
          <p:cNvSpPr/>
          <p:nvPr/>
        </p:nvSpPr>
        <p:spPr>
          <a:xfrm flipH="false" flipV="false" rot="0">
            <a:off x="12456379" y="5404911"/>
            <a:ext cx="8246933" cy="6247677"/>
          </a:xfrm>
          <a:custGeom>
            <a:avLst/>
            <a:gdLst/>
            <a:ahLst/>
            <a:cxnLst/>
            <a:rect r="r" b="b" t="t" l="l"/>
            <a:pathLst>
              <a:path h="6247677" w="8246933">
                <a:moveTo>
                  <a:pt x="0" y="0"/>
                </a:moveTo>
                <a:lnTo>
                  <a:pt x="8246933" y="0"/>
                </a:lnTo>
                <a:lnTo>
                  <a:pt x="8246933" y="6247677"/>
                </a:lnTo>
                <a:lnTo>
                  <a:pt x="0" y="62476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308980" y="-1652824"/>
            <a:ext cx="8905028" cy="5575060"/>
          </a:xfrm>
          <a:custGeom>
            <a:avLst/>
            <a:gdLst/>
            <a:ahLst/>
            <a:cxnLst/>
            <a:rect r="r" b="b" t="t" l="l"/>
            <a:pathLst>
              <a:path h="5575060" w="8905028">
                <a:moveTo>
                  <a:pt x="0" y="0"/>
                </a:moveTo>
                <a:lnTo>
                  <a:pt x="8905029" y="0"/>
                </a:lnTo>
                <a:lnTo>
                  <a:pt x="8905029" y="5575060"/>
                </a:lnTo>
                <a:lnTo>
                  <a:pt x="0" y="55750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3495846">
            <a:off x="-3929800" y="-2685694"/>
            <a:ext cx="5243739" cy="7338566"/>
          </a:xfrm>
          <a:custGeom>
            <a:avLst/>
            <a:gdLst/>
            <a:ahLst/>
            <a:cxnLst/>
            <a:rect r="r" b="b" t="t" l="l"/>
            <a:pathLst>
              <a:path h="7338566" w="5243739">
                <a:moveTo>
                  <a:pt x="0" y="0"/>
                </a:moveTo>
                <a:lnTo>
                  <a:pt x="5243739" y="0"/>
                </a:lnTo>
                <a:lnTo>
                  <a:pt x="5243739" y="7338565"/>
                </a:lnTo>
                <a:lnTo>
                  <a:pt x="0" y="73385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424166" y="3148976"/>
            <a:ext cx="15439667" cy="3382678"/>
          </a:xfrm>
          <a:prstGeom prst="rect">
            <a:avLst/>
          </a:prstGeom>
        </p:spPr>
        <p:txBody>
          <a:bodyPr anchor="t" rtlCol="false" tIns="0" lIns="0" bIns="0" rIns="0">
            <a:spAutoFit/>
          </a:bodyPr>
          <a:lstStyle/>
          <a:p>
            <a:pPr algn="ctr" marL="0" indent="0" lvl="0">
              <a:lnSpc>
                <a:spcPts val="13578"/>
              </a:lnSpc>
            </a:pPr>
            <a:r>
              <a:rPr lang="en-US" sz="9698">
                <a:solidFill>
                  <a:srgbClr val="01070A"/>
                </a:solidFill>
                <a:latin typeface="Carelia"/>
                <a:ea typeface="Carelia"/>
                <a:cs typeface="Carelia"/>
                <a:sym typeface="Carelia"/>
              </a:rPr>
              <a:t>Library Management System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2027243" y="-589740"/>
            <a:ext cx="13881361" cy="12247451"/>
            <a:chOff x="0" y="0"/>
            <a:chExt cx="3655996" cy="3225666"/>
          </a:xfrm>
        </p:grpSpPr>
        <p:sp>
          <p:nvSpPr>
            <p:cNvPr name="Freeform 4" id="4"/>
            <p:cNvSpPr/>
            <p:nvPr/>
          </p:nvSpPr>
          <p:spPr>
            <a:xfrm flipH="false" flipV="false" rot="0">
              <a:off x="0" y="0"/>
              <a:ext cx="3655996" cy="3225666"/>
            </a:xfrm>
            <a:custGeom>
              <a:avLst/>
              <a:gdLst/>
              <a:ahLst/>
              <a:cxnLst/>
              <a:rect r="r" b="b" t="t" l="l"/>
              <a:pathLst>
                <a:path h="3225666" w="3655996">
                  <a:moveTo>
                    <a:pt x="0" y="0"/>
                  </a:moveTo>
                  <a:lnTo>
                    <a:pt x="3655996" y="0"/>
                  </a:lnTo>
                  <a:lnTo>
                    <a:pt x="3655996" y="3225666"/>
                  </a:lnTo>
                  <a:lnTo>
                    <a:pt x="0" y="3225666"/>
                  </a:lnTo>
                  <a:close/>
                </a:path>
              </a:pathLst>
            </a:custGeom>
            <a:solidFill>
              <a:srgbClr val="FFFFFF"/>
            </a:solidFill>
            <a:ln w="38100" cap="sq">
              <a:solidFill>
                <a:srgbClr val="000000"/>
              </a:solidFill>
              <a:prstDash val="solid"/>
              <a:miter/>
            </a:ln>
          </p:spPr>
        </p:sp>
        <p:sp>
          <p:nvSpPr>
            <p:cNvPr name="TextBox 5" id="5"/>
            <p:cNvSpPr txBox="true"/>
            <p:nvPr/>
          </p:nvSpPr>
          <p:spPr>
            <a:xfrm>
              <a:off x="0" y="-47625"/>
              <a:ext cx="3655996" cy="327329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true" flipV="false" rot="0">
            <a:off x="14476702" y="5533986"/>
            <a:ext cx="5565196" cy="4047415"/>
          </a:xfrm>
          <a:custGeom>
            <a:avLst/>
            <a:gdLst/>
            <a:ahLst/>
            <a:cxnLst/>
            <a:rect r="r" b="b" t="t" l="l"/>
            <a:pathLst>
              <a:path h="4047415" w="5565196">
                <a:moveTo>
                  <a:pt x="5565196" y="0"/>
                </a:moveTo>
                <a:lnTo>
                  <a:pt x="0" y="0"/>
                </a:lnTo>
                <a:lnTo>
                  <a:pt x="0" y="4047415"/>
                </a:lnTo>
                <a:lnTo>
                  <a:pt x="5565196" y="4047415"/>
                </a:lnTo>
                <a:lnTo>
                  <a:pt x="556519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439493" y="365297"/>
            <a:ext cx="5394683" cy="1193457"/>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01070A"/>
                </a:solidFill>
                <a:latin typeface="Carelia"/>
                <a:ea typeface="Carelia"/>
                <a:cs typeface="Carelia"/>
                <a:sym typeface="Carelia"/>
              </a:rPr>
              <a:t>Objective</a:t>
            </a:r>
          </a:p>
        </p:txBody>
      </p:sp>
      <p:sp>
        <p:nvSpPr>
          <p:cNvPr name="TextBox 8" id="8"/>
          <p:cNvSpPr txBox="true"/>
          <p:nvPr/>
        </p:nvSpPr>
        <p:spPr>
          <a:xfrm rot="0">
            <a:off x="3064019" y="1598965"/>
            <a:ext cx="12389196" cy="7003345"/>
          </a:xfrm>
          <a:prstGeom prst="rect">
            <a:avLst/>
          </a:prstGeom>
        </p:spPr>
        <p:txBody>
          <a:bodyPr anchor="t" rtlCol="false" tIns="0" lIns="0" bIns="0" rIns="0">
            <a:spAutoFit/>
          </a:bodyPr>
          <a:lstStyle/>
          <a:p>
            <a:pPr algn="l">
              <a:lnSpc>
                <a:spcPts val="6163"/>
              </a:lnSpc>
            </a:pPr>
            <a:r>
              <a:rPr lang="en-US" sz="4402">
                <a:solidFill>
                  <a:srgbClr val="01070A"/>
                </a:solidFill>
                <a:latin typeface="DM Sans"/>
                <a:ea typeface="DM Sans"/>
                <a:cs typeface="DM Sans"/>
                <a:sym typeface="DM Sans"/>
              </a:rPr>
              <a:t>The main objective of a Library Management System (LMS) SQL project is to create a comprehensive database-driven system that helps in managing the day-to-day operations of a library effectively and efficiently. The SQL aspect focuses on using a relational database to store, retrieve, update, and manage data related to books, users, checkouts, and other key aspects of library operations.</a:t>
            </a:r>
          </a:p>
        </p:txBody>
      </p:sp>
      <p:sp>
        <p:nvSpPr>
          <p:cNvPr name="Freeform 9" id="9"/>
          <p:cNvSpPr/>
          <p:nvPr/>
        </p:nvSpPr>
        <p:spPr>
          <a:xfrm flipH="true" flipV="false" rot="0">
            <a:off x="-126302" y="6970031"/>
            <a:ext cx="3190321" cy="3316969"/>
          </a:xfrm>
          <a:custGeom>
            <a:avLst/>
            <a:gdLst/>
            <a:ahLst/>
            <a:cxnLst/>
            <a:rect r="r" b="b" t="t" l="l"/>
            <a:pathLst>
              <a:path h="3316969" w="3190321">
                <a:moveTo>
                  <a:pt x="3190321" y="0"/>
                </a:moveTo>
                <a:lnTo>
                  <a:pt x="0" y="0"/>
                </a:lnTo>
                <a:lnTo>
                  <a:pt x="0" y="3316969"/>
                </a:lnTo>
                <a:lnTo>
                  <a:pt x="3190321" y="3316969"/>
                </a:lnTo>
                <a:lnTo>
                  <a:pt x="319032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3322952" y="1990854"/>
            <a:ext cx="11642096" cy="7884110"/>
          </a:xfrm>
          <a:custGeom>
            <a:avLst/>
            <a:gdLst/>
            <a:ahLst/>
            <a:cxnLst/>
            <a:rect r="r" b="b" t="t" l="l"/>
            <a:pathLst>
              <a:path h="7884110" w="11642096">
                <a:moveTo>
                  <a:pt x="0" y="0"/>
                </a:moveTo>
                <a:lnTo>
                  <a:pt x="11642096" y="0"/>
                </a:lnTo>
                <a:lnTo>
                  <a:pt x="11642096" y="7884110"/>
                </a:lnTo>
                <a:lnTo>
                  <a:pt x="0" y="7884110"/>
                </a:lnTo>
                <a:lnTo>
                  <a:pt x="0" y="0"/>
                </a:lnTo>
                <a:close/>
              </a:path>
            </a:pathLst>
          </a:custGeom>
          <a:blipFill>
            <a:blip r:embed="rId3"/>
            <a:stretch>
              <a:fillRect l="0" t="-1072" r="0" b="-12093"/>
            </a:stretch>
          </a:blipFill>
        </p:spPr>
      </p:sp>
      <p:sp>
        <p:nvSpPr>
          <p:cNvPr name="TextBox 4" id="4"/>
          <p:cNvSpPr txBox="true"/>
          <p:nvPr/>
        </p:nvSpPr>
        <p:spPr>
          <a:xfrm rot="0">
            <a:off x="5439493" y="365297"/>
            <a:ext cx="6397600" cy="1193457"/>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01070A"/>
                </a:solidFill>
                <a:latin typeface="Carelia"/>
                <a:ea typeface="Carelia"/>
                <a:cs typeface="Carelia"/>
                <a:sym typeface="Carelia"/>
              </a:rPr>
              <a:t>ER-Diagram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206858" y="7776590"/>
            <a:ext cx="4381003" cy="3035204"/>
          </a:xfrm>
          <a:custGeom>
            <a:avLst/>
            <a:gdLst/>
            <a:ahLst/>
            <a:cxnLst/>
            <a:rect r="r" b="b" t="t" l="l"/>
            <a:pathLst>
              <a:path h="3035204" w="4381003">
                <a:moveTo>
                  <a:pt x="0" y="0"/>
                </a:moveTo>
                <a:lnTo>
                  <a:pt x="4381003" y="0"/>
                </a:lnTo>
                <a:lnTo>
                  <a:pt x="4381003" y="3035204"/>
                </a:lnTo>
                <a:lnTo>
                  <a:pt x="0" y="30352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23984" y="2058447"/>
            <a:ext cx="5302278" cy="5718143"/>
          </a:xfrm>
          <a:custGeom>
            <a:avLst/>
            <a:gdLst/>
            <a:ahLst/>
            <a:cxnLst/>
            <a:rect r="r" b="b" t="t" l="l"/>
            <a:pathLst>
              <a:path h="5718143" w="5302278">
                <a:moveTo>
                  <a:pt x="0" y="0"/>
                </a:moveTo>
                <a:lnTo>
                  <a:pt x="5302278" y="0"/>
                </a:lnTo>
                <a:lnTo>
                  <a:pt x="5302278" y="5718143"/>
                </a:lnTo>
                <a:lnTo>
                  <a:pt x="0" y="5718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228385" y="2741124"/>
            <a:ext cx="2726829" cy="753596"/>
          </a:xfrm>
          <a:custGeom>
            <a:avLst/>
            <a:gdLst/>
            <a:ahLst/>
            <a:cxnLst/>
            <a:rect r="r" b="b" t="t" l="l"/>
            <a:pathLst>
              <a:path h="753596" w="2726829">
                <a:moveTo>
                  <a:pt x="0" y="0"/>
                </a:moveTo>
                <a:lnTo>
                  <a:pt x="2726829" y="0"/>
                </a:lnTo>
                <a:lnTo>
                  <a:pt x="2726829" y="753597"/>
                </a:lnTo>
                <a:lnTo>
                  <a:pt x="0" y="7535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978106" y="2058447"/>
            <a:ext cx="5302278" cy="5718143"/>
          </a:xfrm>
          <a:custGeom>
            <a:avLst/>
            <a:gdLst/>
            <a:ahLst/>
            <a:cxnLst/>
            <a:rect r="r" b="b" t="t" l="l"/>
            <a:pathLst>
              <a:path h="5718143" w="5302278">
                <a:moveTo>
                  <a:pt x="0" y="0"/>
                </a:moveTo>
                <a:lnTo>
                  <a:pt x="5302277" y="0"/>
                </a:lnTo>
                <a:lnTo>
                  <a:pt x="5302277" y="5718143"/>
                </a:lnTo>
                <a:lnTo>
                  <a:pt x="0" y="5718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8047624" y="2741124"/>
            <a:ext cx="2726829" cy="753596"/>
          </a:xfrm>
          <a:custGeom>
            <a:avLst/>
            <a:gdLst/>
            <a:ahLst/>
            <a:cxnLst/>
            <a:rect r="r" b="b" t="t" l="l"/>
            <a:pathLst>
              <a:path h="753596" w="2726829">
                <a:moveTo>
                  <a:pt x="0" y="0"/>
                </a:moveTo>
                <a:lnTo>
                  <a:pt x="2726829" y="0"/>
                </a:lnTo>
                <a:lnTo>
                  <a:pt x="2726829" y="753597"/>
                </a:lnTo>
                <a:lnTo>
                  <a:pt x="0" y="7535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2736647" y="2058447"/>
            <a:ext cx="5302278" cy="5718143"/>
          </a:xfrm>
          <a:custGeom>
            <a:avLst/>
            <a:gdLst/>
            <a:ahLst/>
            <a:cxnLst/>
            <a:rect r="r" b="b" t="t" l="l"/>
            <a:pathLst>
              <a:path h="5718143" w="5302278">
                <a:moveTo>
                  <a:pt x="0" y="0"/>
                </a:moveTo>
                <a:lnTo>
                  <a:pt x="5302278" y="0"/>
                </a:lnTo>
                <a:lnTo>
                  <a:pt x="5302278" y="5718143"/>
                </a:lnTo>
                <a:lnTo>
                  <a:pt x="0" y="57181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3937733" y="2741124"/>
            <a:ext cx="2726829" cy="753596"/>
          </a:xfrm>
          <a:custGeom>
            <a:avLst/>
            <a:gdLst/>
            <a:ahLst/>
            <a:cxnLst/>
            <a:rect r="r" b="b" t="t" l="l"/>
            <a:pathLst>
              <a:path h="753596" w="2726829">
                <a:moveTo>
                  <a:pt x="0" y="0"/>
                </a:moveTo>
                <a:lnTo>
                  <a:pt x="2726829" y="0"/>
                </a:lnTo>
                <a:lnTo>
                  <a:pt x="2726829" y="753597"/>
                </a:lnTo>
                <a:lnTo>
                  <a:pt x="0" y="7535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2918558" y="4245810"/>
            <a:ext cx="5049974" cy="2663194"/>
          </a:xfrm>
          <a:custGeom>
            <a:avLst/>
            <a:gdLst/>
            <a:ahLst/>
            <a:cxnLst/>
            <a:rect r="r" b="b" t="t" l="l"/>
            <a:pathLst>
              <a:path h="2663194" w="5049974">
                <a:moveTo>
                  <a:pt x="0" y="0"/>
                </a:moveTo>
                <a:lnTo>
                  <a:pt x="5049975" y="0"/>
                </a:lnTo>
                <a:lnTo>
                  <a:pt x="5049975" y="2663194"/>
                </a:lnTo>
                <a:lnTo>
                  <a:pt x="0" y="2663194"/>
                </a:lnTo>
                <a:lnTo>
                  <a:pt x="0" y="0"/>
                </a:lnTo>
                <a:close/>
              </a:path>
            </a:pathLst>
          </a:custGeom>
          <a:blipFill>
            <a:blip r:embed="rId13"/>
            <a:stretch>
              <a:fillRect l="-2164" t="0" r="0" b="0"/>
            </a:stretch>
          </a:blipFill>
        </p:spPr>
      </p:sp>
      <p:sp>
        <p:nvSpPr>
          <p:cNvPr name="TextBox 11" id="11"/>
          <p:cNvSpPr txBox="true"/>
          <p:nvPr/>
        </p:nvSpPr>
        <p:spPr>
          <a:xfrm rot="0">
            <a:off x="3776174" y="571624"/>
            <a:ext cx="11040873" cy="1227531"/>
          </a:xfrm>
          <a:prstGeom prst="rect">
            <a:avLst/>
          </a:prstGeom>
        </p:spPr>
        <p:txBody>
          <a:bodyPr anchor="t" rtlCol="false" tIns="0" lIns="0" bIns="0" rIns="0">
            <a:spAutoFit/>
          </a:bodyPr>
          <a:lstStyle/>
          <a:p>
            <a:pPr algn="ctr" marL="0" indent="0" lvl="0">
              <a:lnSpc>
                <a:spcPts val="10011"/>
              </a:lnSpc>
              <a:spcBef>
                <a:spcPct val="0"/>
              </a:spcBef>
            </a:pPr>
            <a:r>
              <a:rPr lang="en-US" sz="7151">
                <a:solidFill>
                  <a:srgbClr val="01070A"/>
                </a:solidFill>
                <a:latin typeface="Carelia"/>
                <a:ea typeface="Carelia"/>
                <a:cs typeface="Carelia"/>
                <a:sym typeface="Carelia"/>
              </a:rPr>
              <a:t>Creating Authors table</a:t>
            </a:r>
          </a:p>
        </p:txBody>
      </p:sp>
      <p:sp>
        <p:nvSpPr>
          <p:cNvPr name="TextBox 12" id="12"/>
          <p:cNvSpPr txBox="true"/>
          <p:nvPr/>
        </p:nvSpPr>
        <p:spPr>
          <a:xfrm rot="0">
            <a:off x="7203016" y="4081130"/>
            <a:ext cx="4856877" cy="2944929"/>
          </a:xfrm>
          <a:prstGeom prst="rect">
            <a:avLst/>
          </a:prstGeom>
        </p:spPr>
        <p:txBody>
          <a:bodyPr anchor="t" rtlCol="false" tIns="0" lIns="0" bIns="0" rIns="0">
            <a:spAutoFit/>
          </a:bodyPr>
          <a:lstStyle/>
          <a:p>
            <a:pPr algn="ctr">
              <a:lnSpc>
                <a:spcPts val="3969"/>
              </a:lnSpc>
            </a:pPr>
            <a:r>
              <a:rPr lang="en-US" sz="2835" b="true">
                <a:solidFill>
                  <a:srgbClr val="01070A"/>
                </a:solidFill>
                <a:latin typeface="DM Sans Bold"/>
                <a:ea typeface="DM Sans Bold"/>
                <a:cs typeface="DM Sans Bold"/>
                <a:sym typeface="DM Sans Bold"/>
              </a:rPr>
              <a:t>Insert into </a:t>
            </a:r>
            <a:r>
              <a:rPr lang="en-US" sz="2835">
                <a:solidFill>
                  <a:srgbClr val="01070A"/>
                </a:solidFill>
                <a:latin typeface="DM Sans"/>
                <a:ea typeface="DM Sans"/>
                <a:cs typeface="DM Sans"/>
                <a:sym typeface="DM Sans"/>
              </a:rPr>
              <a:t>authors (AuthorId,FirstName,LastName,BirthYear,Nationality) </a:t>
            </a:r>
            <a:r>
              <a:rPr lang="en-US" sz="2835" b="true">
                <a:solidFill>
                  <a:srgbClr val="01070A"/>
                </a:solidFill>
                <a:latin typeface="DM Sans Bold"/>
                <a:ea typeface="DM Sans Bold"/>
                <a:cs typeface="DM Sans Bold"/>
                <a:sym typeface="DM Sans Bold"/>
              </a:rPr>
              <a:t>values</a:t>
            </a:r>
          </a:p>
          <a:p>
            <a:pPr algn="ctr">
              <a:lnSpc>
                <a:spcPts val="3969"/>
              </a:lnSpc>
            </a:pPr>
            <a:r>
              <a:rPr lang="en-US" sz="2835">
                <a:solidFill>
                  <a:srgbClr val="01070A"/>
                </a:solidFill>
                <a:latin typeface="DM Sans"/>
                <a:ea typeface="DM Sans"/>
                <a:cs typeface="DM Sans"/>
                <a:sym typeface="DM Sans"/>
              </a:rPr>
              <a:t>(1, 'John', 'Smith', 1980, 'American'),</a:t>
            </a:r>
          </a:p>
        </p:txBody>
      </p:sp>
      <p:sp>
        <p:nvSpPr>
          <p:cNvPr name="TextBox 13" id="13"/>
          <p:cNvSpPr txBox="true"/>
          <p:nvPr/>
        </p:nvSpPr>
        <p:spPr>
          <a:xfrm rot="0">
            <a:off x="2228385" y="2776588"/>
            <a:ext cx="3094287" cy="802769"/>
          </a:xfrm>
          <a:prstGeom prst="rect">
            <a:avLst/>
          </a:prstGeom>
        </p:spPr>
        <p:txBody>
          <a:bodyPr anchor="t" rtlCol="false" tIns="0" lIns="0" bIns="0" rIns="0">
            <a:spAutoFit/>
          </a:bodyPr>
          <a:lstStyle/>
          <a:p>
            <a:pPr algn="ctr" marL="0" indent="0" lvl="0">
              <a:lnSpc>
                <a:spcPts val="6512"/>
              </a:lnSpc>
              <a:spcBef>
                <a:spcPct val="0"/>
              </a:spcBef>
            </a:pPr>
            <a:r>
              <a:rPr lang="en-US" sz="4651">
                <a:solidFill>
                  <a:srgbClr val="01070A"/>
                </a:solidFill>
                <a:latin typeface="Carelia"/>
                <a:ea typeface="Carelia"/>
                <a:cs typeface="Carelia"/>
                <a:sym typeface="Carelia"/>
              </a:rPr>
              <a:t>Syntax</a:t>
            </a:r>
          </a:p>
        </p:txBody>
      </p:sp>
      <p:sp>
        <p:nvSpPr>
          <p:cNvPr name="TextBox 14" id="14"/>
          <p:cNvSpPr txBox="true"/>
          <p:nvPr/>
        </p:nvSpPr>
        <p:spPr>
          <a:xfrm rot="0">
            <a:off x="1410228" y="3754099"/>
            <a:ext cx="4929790" cy="4022491"/>
          </a:xfrm>
          <a:prstGeom prst="rect">
            <a:avLst/>
          </a:prstGeom>
        </p:spPr>
        <p:txBody>
          <a:bodyPr anchor="t" rtlCol="false" tIns="0" lIns="0" bIns="0" rIns="0">
            <a:spAutoFit/>
          </a:bodyPr>
          <a:lstStyle/>
          <a:p>
            <a:pPr algn="ctr">
              <a:lnSpc>
                <a:spcPts val="4037"/>
              </a:lnSpc>
            </a:pPr>
            <a:r>
              <a:rPr lang="en-US" sz="2884" b="true">
                <a:solidFill>
                  <a:srgbClr val="01070A"/>
                </a:solidFill>
                <a:latin typeface="DM Sans Bold"/>
                <a:ea typeface="DM Sans Bold"/>
                <a:cs typeface="DM Sans Bold"/>
                <a:sym typeface="DM Sans Bold"/>
              </a:rPr>
              <a:t>CREATE </a:t>
            </a:r>
            <a:r>
              <a:rPr lang="en-US" sz="2884">
                <a:solidFill>
                  <a:srgbClr val="01070A"/>
                </a:solidFill>
                <a:latin typeface="DM Sans"/>
                <a:ea typeface="DM Sans"/>
                <a:cs typeface="DM Sans"/>
                <a:sym typeface="DM Sans"/>
              </a:rPr>
              <a:t>table authors(</a:t>
            </a:r>
          </a:p>
          <a:p>
            <a:pPr algn="ctr">
              <a:lnSpc>
                <a:spcPts val="4037"/>
              </a:lnSpc>
            </a:pPr>
            <a:r>
              <a:rPr lang="en-US" sz="2884">
                <a:solidFill>
                  <a:srgbClr val="01070A"/>
                </a:solidFill>
                <a:latin typeface="DM Sans"/>
                <a:ea typeface="DM Sans"/>
                <a:cs typeface="DM Sans"/>
                <a:sym typeface="DM Sans"/>
              </a:rPr>
              <a:t>AuthorId int,</a:t>
            </a:r>
          </a:p>
          <a:p>
            <a:pPr algn="ctr">
              <a:lnSpc>
                <a:spcPts val="4037"/>
              </a:lnSpc>
            </a:pPr>
            <a:r>
              <a:rPr lang="en-US" sz="2884">
                <a:solidFill>
                  <a:srgbClr val="01070A"/>
                </a:solidFill>
                <a:latin typeface="DM Sans"/>
                <a:ea typeface="DM Sans"/>
                <a:cs typeface="DM Sans"/>
                <a:sym typeface="DM Sans"/>
              </a:rPr>
              <a:t>FirstName varchar(50),</a:t>
            </a:r>
          </a:p>
          <a:p>
            <a:pPr algn="ctr">
              <a:lnSpc>
                <a:spcPts val="4037"/>
              </a:lnSpc>
            </a:pPr>
            <a:r>
              <a:rPr lang="en-US" sz="2884">
                <a:solidFill>
                  <a:srgbClr val="01070A"/>
                </a:solidFill>
                <a:latin typeface="DM Sans"/>
                <a:ea typeface="DM Sans"/>
                <a:cs typeface="DM Sans"/>
                <a:sym typeface="DM Sans"/>
              </a:rPr>
              <a:t>LastName varchar(50),</a:t>
            </a:r>
          </a:p>
          <a:p>
            <a:pPr algn="ctr">
              <a:lnSpc>
                <a:spcPts val="4037"/>
              </a:lnSpc>
            </a:pPr>
            <a:r>
              <a:rPr lang="en-US" sz="2884">
                <a:solidFill>
                  <a:srgbClr val="01070A"/>
                </a:solidFill>
                <a:latin typeface="DM Sans"/>
                <a:ea typeface="DM Sans"/>
                <a:cs typeface="DM Sans"/>
                <a:sym typeface="DM Sans"/>
              </a:rPr>
              <a:t>BirthYear int,</a:t>
            </a:r>
          </a:p>
          <a:p>
            <a:pPr algn="ctr">
              <a:lnSpc>
                <a:spcPts val="4037"/>
              </a:lnSpc>
            </a:pPr>
            <a:r>
              <a:rPr lang="en-US" sz="2884">
                <a:solidFill>
                  <a:srgbClr val="01070A"/>
                </a:solidFill>
                <a:latin typeface="DM Sans"/>
                <a:ea typeface="DM Sans"/>
                <a:cs typeface="DM Sans"/>
                <a:sym typeface="DM Sans"/>
              </a:rPr>
              <a:t>Nationality varchar(50)</a:t>
            </a:r>
          </a:p>
          <a:p>
            <a:pPr algn="ctr">
              <a:lnSpc>
                <a:spcPts val="4037"/>
              </a:lnSpc>
            </a:pPr>
            <a:r>
              <a:rPr lang="en-US" sz="2884">
                <a:solidFill>
                  <a:srgbClr val="01070A"/>
                </a:solidFill>
                <a:latin typeface="DM Sans"/>
                <a:ea typeface="DM Sans"/>
                <a:cs typeface="DM Sans"/>
                <a:sym typeface="DM Sans"/>
              </a:rPr>
              <a:t>);</a:t>
            </a:r>
          </a:p>
          <a:p>
            <a:pPr algn="ctr">
              <a:lnSpc>
                <a:spcPts val="4037"/>
              </a:lnSpc>
            </a:pPr>
          </a:p>
        </p:txBody>
      </p:sp>
      <p:sp>
        <p:nvSpPr>
          <p:cNvPr name="TextBox 15" id="15"/>
          <p:cNvSpPr txBox="true"/>
          <p:nvPr/>
        </p:nvSpPr>
        <p:spPr>
          <a:xfrm rot="0">
            <a:off x="7600142" y="2776588"/>
            <a:ext cx="3951270" cy="802769"/>
          </a:xfrm>
          <a:prstGeom prst="rect">
            <a:avLst/>
          </a:prstGeom>
        </p:spPr>
        <p:txBody>
          <a:bodyPr anchor="t" rtlCol="false" tIns="0" lIns="0" bIns="0" rIns="0">
            <a:spAutoFit/>
          </a:bodyPr>
          <a:lstStyle/>
          <a:p>
            <a:pPr algn="ctr" marL="0" indent="0" lvl="0">
              <a:lnSpc>
                <a:spcPts val="6512"/>
              </a:lnSpc>
              <a:spcBef>
                <a:spcPct val="0"/>
              </a:spcBef>
            </a:pPr>
            <a:r>
              <a:rPr lang="en-US" sz="4651">
                <a:solidFill>
                  <a:srgbClr val="01070A"/>
                </a:solidFill>
                <a:latin typeface="Carelia"/>
                <a:ea typeface="Carelia"/>
                <a:cs typeface="Carelia"/>
                <a:sym typeface="Carelia"/>
              </a:rPr>
              <a:t>Insert Values</a:t>
            </a:r>
          </a:p>
        </p:txBody>
      </p:sp>
      <p:sp>
        <p:nvSpPr>
          <p:cNvPr name="TextBox 16" id="16"/>
          <p:cNvSpPr txBox="true"/>
          <p:nvPr/>
        </p:nvSpPr>
        <p:spPr>
          <a:xfrm rot="0">
            <a:off x="13412151" y="2776588"/>
            <a:ext cx="3951270" cy="802769"/>
          </a:xfrm>
          <a:prstGeom prst="rect">
            <a:avLst/>
          </a:prstGeom>
        </p:spPr>
        <p:txBody>
          <a:bodyPr anchor="t" rtlCol="false" tIns="0" lIns="0" bIns="0" rIns="0">
            <a:spAutoFit/>
          </a:bodyPr>
          <a:lstStyle/>
          <a:p>
            <a:pPr algn="ctr" marL="0" indent="0" lvl="0">
              <a:lnSpc>
                <a:spcPts val="6512"/>
              </a:lnSpc>
              <a:spcBef>
                <a:spcPct val="0"/>
              </a:spcBef>
            </a:pPr>
            <a:r>
              <a:rPr lang="en-US" sz="4651">
                <a:solidFill>
                  <a:srgbClr val="01070A"/>
                </a:solidFill>
                <a:latin typeface="Carelia"/>
                <a:ea typeface="Carelia"/>
                <a:cs typeface="Carelia"/>
                <a:sym typeface="Carelia"/>
              </a:rPr>
              <a:t>Table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4540170" y="895350"/>
            <a:ext cx="7832231" cy="1120555"/>
          </a:xfrm>
          <a:prstGeom prst="rect">
            <a:avLst/>
          </a:prstGeom>
        </p:spPr>
        <p:txBody>
          <a:bodyPr anchor="t" rtlCol="false" tIns="0" lIns="0" bIns="0" rIns="0">
            <a:spAutoFit/>
          </a:bodyPr>
          <a:lstStyle/>
          <a:p>
            <a:pPr algn="ctr" marL="0" indent="0" lvl="0">
              <a:lnSpc>
                <a:spcPts val="9112"/>
              </a:lnSpc>
              <a:spcBef>
                <a:spcPct val="0"/>
              </a:spcBef>
            </a:pPr>
            <a:r>
              <a:rPr lang="en-US" sz="6508">
                <a:solidFill>
                  <a:srgbClr val="01070A"/>
                </a:solidFill>
                <a:latin typeface="Carelia"/>
                <a:ea typeface="Carelia"/>
                <a:cs typeface="Carelia"/>
                <a:sym typeface="Carelia"/>
              </a:rPr>
              <a:t>Sample Queries</a:t>
            </a:r>
          </a:p>
        </p:txBody>
      </p:sp>
      <p:sp>
        <p:nvSpPr>
          <p:cNvPr name="TextBox 4" id="4"/>
          <p:cNvSpPr txBox="true"/>
          <p:nvPr/>
        </p:nvSpPr>
        <p:spPr>
          <a:xfrm rot="0">
            <a:off x="427786" y="2380015"/>
            <a:ext cx="17860214" cy="7003345"/>
          </a:xfrm>
          <a:prstGeom prst="rect">
            <a:avLst/>
          </a:prstGeom>
        </p:spPr>
        <p:txBody>
          <a:bodyPr anchor="t" rtlCol="false" tIns="0" lIns="0" bIns="0" rIns="0">
            <a:spAutoFit/>
          </a:bodyPr>
          <a:lstStyle/>
          <a:p>
            <a:pPr algn="l" marL="950553" indent="-475277" lvl="1">
              <a:lnSpc>
                <a:spcPts val="6163"/>
              </a:lnSpc>
              <a:buFont typeface="Arial"/>
              <a:buChar char="•"/>
            </a:pPr>
            <a:r>
              <a:rPr lang="en-US" sz="4402">
                <a:solidFill>
                  <a:srgbClr val="01070A"/>
                </a:solidFill>
                <a:latin typeface="DM Sans"/>
                <a:ea typeface="DM Sans"/>
                <a:cs typeface="DM Sans"/>
                <a:sym typeface="DM Sans"/>
              </a:rPr>
              <a:t>List all books published after the year 2015.</a:t>
            </a:r>
          </a:p>
          <a:p>
            <a:pPr algn="l" marL="950553" indent="-475277" lvl="1">
              <a:lnSpc>
                <a:spcPts val="6163"/>
              </a:lnSpc>
              <a:buFont typeface="Arial"/>
              <a:buChar char="•"/>
            </a:pPr>
            <a:r>
              <a:rPr lang="en-US" sz="4402">
                <a:solidFill>
                  <a:srgbClr val="01070A"/>
                </a:solidFill>
                <a:latin typeface="DM Sans"/>
                <a:ea typeface="DM Sans"/>
                <a:cs typeface="DM Sans"/>
                <a:sym typeface="DM Sans"/>
              </a:rPr>
              <a:t>Show the number of available copies for each book.</a:t>
            </a:r>
          </a:p>
          <a:p>
            <a:pPr algn="l" marL="950553" indent="-475277" lvl="1">
              <a:lnSpc>
                <a:spcPts val="6163"/>
              </a:lnSpc>
              <a:buFont typeface="Arial"/>
              <a:buChar char="•"/>
            </a:pPr>
            <a:r>
              <a:rPr lang="en-US" sz="4402">
                <a:solidFill>
                  <a:srgbClr val="01070A"/>
                </a:solidFill>
                <a:latin typeface="DM Sans"/>
                <a:ea typeface="DM Sans"/>
                <a:cs typeface="DM Sans"/>
                <a:sym typeface="DM Sans"/>
              </a:rPr>
              <a:t>Retrieve all users with email addresses that end in '@Yahoo.com'.</a:t>
            </a:r>
          </a:p>
          <a:p>
            <a:pPr algn="l" marL="950553" indent="-475277" lvl="1">
              <a:lnSpc>
                <a:spcPts val="6163"/>
              </a:lnSpc>
              <a:buFont typeface="Arial"/>
              <a:buChar char="•"/>
            </a:pPr>
            <a:r>
              <a:rPr lang="en-US" sz="4402">
                <a:solidFill>
                  <a:srgbClr val="01070A"/>
                </a:solidFill>
                <a:latin typeface="DM Sans"/>
                <a:ea typeface="DM Sans"/>
                <a:cs typeface="DM Sans"/>
                <a:sym typeface="DM Sans"/>
              </a:rPr>
              <a:t>Find the total number of books checked out per genre.</a:t>
            </a:r>
          </a:p>
          <a:p>
            <a:pPr algn="l" marL="950553" indent="-475277" lvl="1">
              <a:lnSpc>
                <a:spcPts val="6163"/>
              </a:lnSpc>
              <a:buFont typeface="Arial"/>
              <a:buChar char="•"/>
            </a:pPr>
            <a:r>
              <a:rPr lang="en-US" sz="4402">
                <a:solidFill>
                  <a:srgbClr val="01070A"/>
                </a:solidFill>
                <a:latin typeface="DM Sans"/>
                <a:ea typeface="DM Sans"/>
                <a:cs typeface="DM Sans"/>
                <a:sym typeface="DM Sans"/>
              </a:rPr>
              <a:t>Get the total late fee (based on days overdue) for overdue books.</a:t>
            </a:r>
          </a:p>
          <a:p>
            <a:pPr algn="l" marL="950553" indent="-475277" lvl="1">
              <a:lnSpc>
                <a:spcPts val="6163"/>
              </a:lnSpc>
              <a:buFont typeface="Arial"/>
              <a:buChar char="•"/>
            </a:pPr>
            <a:r>
              <a:rPr lang="en-US" sz="4402">
                <a:solidFill>
                  <a:srgbClr val="01070A"/>
                </a:solidFill>
                <a:latin typeface="DM Sans"/>
                <a:ea typeface="DM Sans"/>
                <a:cs typeface="DM Sans"/>
                <a:sym typeface="DM Sans"/>
              </a:rPr>
              <a:t>Get the total number of books borrowed in the last month.</a:t>
            </a:r>
          </a:p>
          <a:p>
            <a:pPr algn="l" marL="950553" indent="-475277" lvl="1">
              <a:lnSpc>
                <a:spcPts val="6163"/>
              </a:lnSpc>
              <a:buFont typeface="Arial"/>
              <a:buChar char="•"/>
            </a:pPr>
            <a:r>
              <a:rPr lang="en-US" sz="4402">
                <a:solidFill>
                  <a:srgbClr val="01070A"/>
                </a:solidFill>
                <a:latin typeface="DM Sans"/>
                <a:ea typeface="DM Sans"/>
                <a:cs typeface="DM Sans"/>
                <a:sym typeface="DM Sans"/>
              </a:rPr>
              <a:t>Update the contact details (email and phone number) for a specific user.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1741326" y="1551262"/>
            <a:ext cx="14015292" cy="8547502"/>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4362" y="0"/>
                  </a:moveTo>
                  <a:lnTo>
                    <a:pt x="4007479" y="0"/>
                  </a:lnTo>
                  <a:cubicBezTo>
                    <a:pt x="4011288" y="0"/>
                    <a:pt x="4014942" y="1513"/>
                    <a:pt x="4017635" y="4207"/>
                  </a:cubicBezTo>
                  <a:cubicBezTo>
                    <a:pt x="4020329" y="6900"/>
                    <a:pt x="4021842" y="10553"/>
                    <a:pt x="4021842" y="14362"/>
                  </a:cubicBezTo>
                  <a:lnTo>
                    <a:pt x="4021842" y="2438437"/>
                  </a:lnTo>
                  <a:cubicBezTo>
                    <a:pt x="4021842" y="2442246"/>
                    <a:pt x="4020329" y="2445900"/>
                    <a:pt x="4017635" y="2448593"/>
                  </a:cubicBezTo>
                  <a:cubicBezTo>
                    <a:pt x="4014942" y="2451286"/>
                    <a:pt x="4011288" y="2452800"/>
                    <a:pt x="4007479" y="2452800"/>
                  </a:cubicBezTo>
                  <a:lnTo>
                    <a:pt x="14362" y="2452800"/>
                  </a:lnTo>
                  <a:cubicBezTo>
                    <a:pt x="10553" y="2452800"/>
                    <a:pt x="6900" y="2451286"/>
                    <a:pt x="4207" y="2448593"/>
                  </a:cubicBezTo>
                  <a:cubicBezTo>
                    <a:pt x="1513" y="2445900"/>
                    <a:pt x="0" y="2442246"/>
                    <a:pt x="0" y="2438437"/>
                  </a:cubicBezTo>
                  <a:lnTo>
                    <a:pt x="0" y="14362"/>
                  </a:lnTo>
                  <a:cubicBezTo>
                    <a:pt x="0" y="10553"/>
                    <a:pt x="1513" y="6900"/>
                    <a:pt x="4207" y="4207"/>
                  </a:cubicBezTo>
                  <a:cubicBezTo>
                    <a:pt x="6900" y="1513"/>
                    <a:pt x="10553" y="0"/>
                    <a:pt x="14362"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253193" y="1510523"/>
            <a:ext cx="13574711" cy="890426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274" y="0"/>
                  </a:moveTo>
                  <a:lnTo>
                    <a:pt x="3889139" y="0"/>
                  </a:lnTo>
                  <a:cubicBezTo>
                    <a:pt x="3892603" y="0"/>
                    <a:pt x="3895412" y="2809"/>
                    <a:pt x="3895412" y="6274"/>
                  </a:cubicBezTo>
                  <a:lnTo>
                    <a:pt x="3895412" y="2548902"/>
                  </a:lnTo>
                  <a:cubicBezTo>
                    <a:pt x="3895412" y="2550566"/>
                    <a:pt x="3894751" y="2552161"/>
                    <a:pt x="3893575" y="2553338"/>
                  </a:cubicBezTo>
                  <a:cubicBezTo>
                    <a:pt x="3892398" y="2554514"/>
                    <a:pt x="3890802" y="2555175"/>
                    <a:pt x="3889139" y="2555175"/>
                  </a:cubicBezTo>
                  <a:lnTo>
                    <a:pt x="6274" y="2555175"/>
                  </a:lnTo>
                  <a:cubicBezTo>
                    <a:pt x="4610" y="2555175"/>
                    <a:pt x="3014" y="2554514"/>
                    <a:pt x="1837" y="2553338"/>
                  </a:cubicBezTo>
                  <a:cubicBezTo>
                    <a:pt x="661" y="2552161"/>
                    <a:pt x="0" y="2550566"/>
                    <a:pt x="0" y="2548902"/>
                  </a:cubicBezTo>
                  <a:lnTo>
                    <a:pt x="0" y="6274"/>
                  </a:lnTo>
                  <a:cubicBezTo>
                    <a:pt x="0" y="4610"/>
                    <a:pt x="661" y="3014"/>
                    <a:pt x="1837" y="1837"/>
                  </a:cubicBezTo>
                  <a:cubicBezTo>
                    <a:pt x="3014" y="661"/>
                    <a:pt x="4610" y="0"/>
                    <a:pt x="6274"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grpSp>
        <p:nvGrpSpPr>
          <p:cNvPr name="Group 9" id="9"/>
          <p:cNvGrpSpPr/>
          <p:nvPr/>
        </p:nvGrpSpPr>
        <p:grpSpPr>
          <a:xfrm rot="0">
            <a:off x="2739011" y="2804091"/>
            <a:ext cx="1139020" cy="11390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1" id="11"/>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12" id="12"/>
          <p:cNvSpPr/>
          <p:nvPr/>
        </p:nvSpPr>
        <p:spPr>
          <a:xfrm flipH="false" flipV="false" rot="0">
            <a:off x="2948208" y="3114924"/>
            <a:ext cx="720626" cy="541125"/>
          </a:xfrm>
          <a:custGeom>
            <a:avLst/>
            <a:gdLst/>
            <a:ahLst/>
            <a:cxnLst/>
            <a:rect r="r" b="b" t="t" l="l"/>
            <a:pathLst>
              <a:path h="541125" w="720626">
                <a:moveTo>
                  <a:pt x="0" y="0"/>
                </a:moveTo>
                <a:lnTo>
                  <a:pt x="720626" y="0"/>
                </a:lnTo>
                <a:lnTo>
                  <a:pt x="720626" y="541125"/>
                </a:lnTo>
                <a:lnTo>
                  <a:pt x="0" y="5411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2739011" y="6847866"/>
            <a:ext cx="1139020" cy="1139020"/>
            <a:chOff x="0" y="0"/>
            <a:chExt cx="1518694" cy="1518694"/>
          </a:xfrm>
        </p:grpSpPr>
        <p:grpSp>
          <p:nvGrpSpPr>
            <p:cNvPr name="Group 14" id="14"/>
            <p:cNvGrpSpPr/>
            <p:nvPr/>
          </p:nvGrpSpPr>
          <p:grpSpPr>
            <a:xfrm rot="0">
              <a:off x="0" y="0"/>
              <a:ext cx="1518694" cy="151869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6" id="16"/>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17" id="17"/>
            <p:cNvSpPr/>
            <p:nvPr/>
          </p:nvSpPr>
          <p:spPr>
            <a:xfrm flipH="false" flipV="false" rot="0">
              <a:off x="408251" y="348299"/>
              <a:ext cx="702191" cy="972809"/>
            </a:xfrm>
            <a:custGeom>
              <a:avLst/>
              <a:gdLst/>
              <a:ahLst/>
              <a:cxnLst/>
              <a:rect r="r" b="b" t="t" l="l"/>
              <a:pathLst>
                <a:path h="972809" w="702191">
                  <a:moveTo>
                    <a:pt x="0" y="0"/>
                  </a:moveTo>
                  <a:lnTo>
                    <a:pt x="702191" y="0"/>
                  </a:lnTo>
                  <a:lnTo>
                    <a:pt x="702191" y="972809"/>
                  </a:lnTo>
                  <a:lnTo>
                    <a:pt x="0" y="9728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8" id="18"/>
          <p:cNvSpPr/>
          <p:nvPr/>
        </p:nvSpPr>
        <p:spPr>
          <a:xfrm flipH="false" flipV="false" rot="-117286">
            <a:off x="14218218" y="289400"/>
            <a:ext cx="2982051" cy="3512051"/>
          </a:xfrm>
          <a:custGeom>
            <a:avLst/>
            <a:gdLst/>
            <a:ahLst/>
            <a:cxnLst/>
            <a:rect r="r" b="b" t="t" l="l"/>
            <a:pathLst>
              <a:path h="3512051" w="2982051">
                <a:moveTo>
                  <a:pt x="0" y="0"/>
                </a:moveTo>
                <a:lnTo>
                  <a:pt x="2982050" y="0"/>
                </a:lnTo>
                <a:lnTo>
                  <a:pt x="2982050" y="3512051"/>
                </a:lnTo>
                <a:lnTo>
                  <a:pt x="0" y="35120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721281" y="239562"/>
            <a:ext cx="1323918" cy="1270961"/>
          </a:xfrm>
          <a:custGeom>
            <a:avLst/>
            <a:gdLst/>
            <a:ahLst/>
            <a:cxnLst/>
            <a:rect r="r" b="b" t="t" l="l"/>
            <a:pathLst>
              <a:path h="1270961" w="1323918">
                <a:moveTo>
                  <a:pt x="0" y="0"/>
                </a:moveTo>
                <a:lnTo>
                  <a:pt x="1323918" y="0"/>
                </a:lnTo>
                <a:lnTo>
                  <a:pt x="1323918" y="1270961"/>
                </a:lnTo>
                <a:lnTo>
                  <a:pt x="0" y="12709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4249873" y="2984720"/>
            <a:ext cx="2665715" cy="671329"/>
          </a:xfrm>
          <a:prstGeom prst="rect">
            <a:avLst/>
          </a:prstGeom>
        </p:spPr>
        <p:txBody>
          <a:bodyPr anchor="t" rtlCol="false" tIns="0" lIns="0" bIns="0" rIns="0">
            <a:spAutoFit/>
          </a:bodyPr>
          <a:lstStyle/>
          <a:p>
            <a:pPr algn="l">
              <a:lnSpc>
                <a:spcPts val="5522"/>
              </a:lnSpc>
            </a:pPr>
            <a:r>
              <a:rPr lang="en-US" b="true" sz="3944">
                <a:solidFill>
                  <a:srgbClr val="01070A"/>
                </a:solidFill>
                <a:latin typeface="DM Sans Bold"/>
                <a:ea typeface="DM Sans Bold"/>
                <a:cs typeface="DM Sans Bold"/>
                <a:sym typeface="DM Sans Bold"/>
              </a:rPr>
              <a:t>Query</a:t>
            </a:r>
          </a:p>
        </p:txBody>
      </p:sp>
      <p:sp>
        <p:nvSpPr>
          <p:cNvPr name="TextBox 21" id="21"/>
          <p:cNvSpPr txBox="true"/>
          <p:nvPr/>
        </p:nvSpPr>
        <p:spPr>
          <a:xfrm rot="0">
            <a:off x="4249873" y="3861334"/>
            <a:ext cx="9909313" cy="2986532"/>
          </a:xfrm>
          <a:prstGeom prst="rect">
            <a:avLst/>
          </a:prstGeom>
        </p:spPr>
        <p:txBody>
          <a:bodyPr anchor="t" rtlCol="false" tIns="0" lIns="0" bIns="0" rIns="0">
            <a:spAutoFit/>
          </a:bodyPr>
          <a:lstStyle/>
          <a:p>
            <a:pPr algn="l">
              <a:lnSpc>
                <a:spcPts val="3388"/>
              </a:lnSpc>
            </a:pPr>
            <a:r>
              <a:rPr lang="en-US" sz="2420">
                <a:solidFill>
                  <a:srgbClr val="01070A"/>
                </a:solidFill>
                <a:latin typeface="DM Sans"/>
                <a:ea typeface="DM Sans"/>
                <a:cs typeface="DM Sans"/>
                <a:sym typeface="DM Sans"/>
              </a:rPr>
              <a:t>SELECT </a:t>
            </a:r>
          </a:p>
          <a:p>
            <a:pPr algn="l">
              <a:lnSpc>
                <a:spcPts val="3388"/>
              </a:lnSpc>
            </a:pPr>
            <a:r>
              <a:rPr lang="en-US" sz="2420">
                <a:solidFill>
                  <a:srgbClr val="01070A"/>
                </a:solidFill>
                <a:latin typeface="DM Sans"/>
                <a:ea typeface="DM Sans"/>
                <a:cs typeface="DM Sans"/>
                <a:sym typeface="DM Sans"/>
              </a:rPr>
              <a:t>    COUNT(*) AS TotalBooksBorrowed</a:t>
            </a:r>
          </a:p>
          <a:p>
            <a:pPr algn="l">
              <a:lnSpc>
                <a:spcPts val="3388"/>
              </a:lnSpc>
            </a:pPr>
            <a:r>
              <a:rPr lang="en-US" sz="2420">
                <a:solidFill>
                  <a:srgbClr val="01070A"/>
                </a:solidFill>
                <a:latin typeface="DM Sans"/>
                <a:ea typeface="DM Sans"/>
                <a:cs typeface="DM Sans"/>
                <a:sym typeface="DM Sans"/>
              </a:rPr>
              <a:t>FROM </a:t>
            </a:r>
          </a:p>
          <a:p>
            <a:pPr algn="l">
              <a:lnSpc>
                <a:spcPts val="3388"/>
              </a:lnSpc>
            </a:pPr>
            <a:r>
              <a:rPr lang="en-US" sz="2420">
                <a:solidFill>
                  <a:srgbClr val="01070A"/>
                </a:solidFill>
                <a:latin typeface="DM Sans"/>
                <a:ea typeface="DM Sans"/>
                <a:cs typeface="DM Sans"/>
                <a:sym typeface="DM Sans"/>
              </a:rPr>
              <a:t>    Checkouts </a:t>
            </a:r>
          </a:p>
          <a:p>
            <a:pPr algn="l">
              <a:lnSpc>
                <a:spcPts val="3388"/>
              </a:lnSpc>
            </a:pPr>
            <a:r>
              <a:rPr lang="en-US" sz="2420">
                <a:solidFill>
                  <a:srgbClr val="01070A"/>
                </a:solidFill>
                <a:latin typeface="DM Sans"/>
                <a:ea typeface="DM Sans"/>
                <a:cs typeface="DM Sans"/>
                <a:sym typeface="DM Sans"/>
              </a:rPr>
              <a:t>WHERE </a:t>
            </a:r>
          </a:p>
          <a:p>
            <a:pPr algn="l">
              <a:lnSpc>
                <a:spcPts val="3388"/>
              </a:lnSpc>
            </a:pPr>
            <a:r>
              <a:rPr lang="en-US" sz="2420">
                <a:solidFill>
                  <a:srgbClr val="01070A"/>
                </a:solidFill>
                <a:latin typeface="DM Sans"/>
                <a:ea typeface="DM Sans"/>
                <a:cs typeface="DM Sans"/>
                <a:sym typeface="DM Sans"/>
              </a:rPr>
              <a:t>    checkouts.CheckoutDate &gt;= DATEADD(MONTH, -1, GETDATE());</a:t>
            </a:r>
          </a:p>
          <a:p>
            <a:pPr algn="l">
              <a:lnSpc>
                <a:spcPts val="3388"/>
              </a:lnSpc>
            </a:pPr>
          </a:p>
        </p:txBody>
      </p:sp>
      <p:sp>
        <p:nvSpPr>
          <p:cNvPr name="Freeform 22" id="22"/>
          <p:cNvSpPr/>
          <p:nvPr/>
        </p:nvSpPr>
        <p:spPr>
          <a:xfrm flipH="false" flipV="false" rot="0">
            <a:off x="4249873" y="7906265"/>
            <a:ext cx="4578974" cy="1846981"/>
          </a:xfrm>
          <a:custGeom>
            <a:avLst/>
            <a:gdLst/>
            <a:ahLst/>
            <a:cxnLst/>
            <a:rect r="r" b="b" t="t" l="l"/>
            <a:pathLst>
              <a:path h="1846981" w="4578974">
                <a:moveTo>
                  <a:pt x="0" y="0"/>
                </a:moveTo>
                <a:lnTo>
                  <a:pt x="4578974" y="0"/>
                </a:lnTo>
                <a:lnTo>
                  <a:pt x="4578974" y="1846981"/>
                </a:lnTo>
                <a:lnTo>
                  <a:pt x="0" y="1846981"/>
                </a:lnTo>
                <a:lnTo>
                  <a:pt x="0" y="0"/>
                </a:lnTo>
                <a:close/>
              </a:path>
            </a:pathLst>
          </a:custGeom>
          <a:blipFill>
            <a:blip r:embed="rId11"/>
            <a:stretch>
              <a:fillRect l="0" t="0" r="0" b="0"/>
            </a:stretch>
          </a:blipFill>
        </p:spPr>
      </p:sp>
      <p:sp>
        <p:nvSpPr>
          <p:cNvPr name="TextBox 23" id="23"/>
          <p:cNvSpPr txBox="true"/>
          <p:nvPr/>
        </p:nvSpPr>
        <p:spPr>
          <a:xfrm rot="0">
            <a:off x="4249873" y="7003301"/>
            <a:ext cx="2665715" cy="671329"/>
          </a:xfrm>
          <a:prstGeom prst="rect">
            <a:avLst/>
          </a:prstGeom>
        </p:spPr>
        <p:txBody>
          <a:bodyPr anchor="t" rtlCol="false" tIns="0" lIns="0" bIns="0" rIns="0">
            <a:spAutoFit/>
          </a:bodyPr>
          <a:lstStyle/>
          <a:p>
            <a:pPr algn="l">
              <a:lnSpc>
                <a:spcPts val="5522"/>
              </a:lnSpc>
            </a:pPr>
            <a:r>
              <a:rPr lang="en-US" b="true" sz="3944">
                <a:solidFill>
                  <a:srgbClr val="01070A"/>
                </a:solidFill>
                <a:latin typeface="DM Sans Bold"/>
                <a:ea typeface="DM Sans Bold"/>
                <a:cs typeface="DM Sans Bold"/>
                <a:sym typeface="DM Sans Bold"/>
              </a:rPr>
              <a:t>Result</a:t>
            </a:r>
          </a:p>
        </p:txBody>
      </p:sp>
      <p:sp>
        <p:nvSpPr>
          <p:cNvPr name="TextBox 24" id="24"/>
          <p:cNvSpPr txBox="true"/>
          <p:nvPr/>
        </p:nvSpPr>
        <p:spPr>
          <a:xfrm rot="0">
            <a:off x="1721281" y="1959701"/>
            <a:ext cx="12828309" cy="1447299"/>
          </a:xfrm>
          <a:prstGeom prst="rect">
            <a:avLst/>
          </a:prstGeom>
        </p:spPr>
        <p:txBody>
          <a:bodyPr anchor="t" rtlCol="false" tIns="0" lIns="0" bIns="0" rIns="0">
            <a:spAutoFit/>
          </a:bodyPr>
          <a:lstStyle/>
          <a:p>
            <a:pPr algn="l">
              <a:lnSpc>
                <a:spcPts val="5802"/>
              </a:lnSpc>
            </a:pPr>
            <a:r>
              <a:rPr lang="en-US" sz="4144" b="true">
                <a:solidFill>
                  <a:srgbClr val="01070A"/>
                </a:solidFill>
                <a:latin typeface="DM Sans Bold"/>
                <a:ea typeface="DM Sans Bold"/>
                <a:cs typeface="DM Sans Bold"/>
                <a:sym typeface="DM Sans Bold"/>
              </a:rPr>
              <a:t>Total number of books borrowed in the last month</a:t>
            </a:r>
          </a:p>
          <a:p>
            <a:pPr algn="l">
              <a:lnSpc>
                <a:spcPts val="580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3591131" y="5522224"/>
            <a:ext cx="6367078" cy="5335932"/>
          </a:xfrm>
          <a:custGeom>
            <a:avLst/>
            <a:gdLst/>
            <a:ahLst/>
            <a:cxnLst/>
            <a:rect r="r" b="b" t="t" l="l"/>
            <a:pathLst>
              <a:path h="5335932" w="6367078">
                <a:moveTo>
                  <a:pt x="0" y="0"/>
                </a:moveTo>
                <a:lnTo>
                  <a:pt x="6367078" y="0"/>
                </a:lnTo>
                <a:lnTo>
                  <a:pt x="6367078" y="5335932"/>
                </a:lnTo>
                <a:lnTo>
                  <a:pt x="0" y="53359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489688" y="423321"/>
            <a:ext cx="5990506"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Conclusions</a:t>
            </a:r>
          </a:p>
        </p:txBody>
      </p:sp>
      <p:grpSp>
        <p:nvGrpSpPr>
          <p:cNvPr name="Group 5" id="5"/>
          <p:cNvGrpSpPr/>
          <p:nvPr/>
        </p:nvGrpSpPr>
        <p:grpSpPr>
          <a:xfrm rot="0">
            <a:off x="566066" y="2108175"/>
            <a:ext cx="5270697" cy="6082014"/>
            <a:chOff x="0" y="0"/>
            <a:chExt cx="7027596" cy="8109353"/>
          </a:xfrm>
        </p:grpSpPr>
        <p:grpSp>
          <p:nvGrpSpPr>
            <p:cNvPr name="Group 6" id="6"/>
            <p:cNvGrpSpPr/>
            <p:nvPr/>
          </p:nvGrpSpPr>
          <p:grpSpPr>
            <a:xfrm rot="0">
              <a:off x="659645" y="172564"/>
              <a:ext cx="6367950" cy="7936789"/>
              <a:chOff x="0" y="0"/>
              <a:chExt cx="1006794" cy="1254832"/>
            </a:xfrm>
          </p:grpSpPr>
          <p:sp>
            <p:nvSpPr>
              <p:cNvPr name="Freeform 7" id="7"/>
              <p:cNvSpPr/>
              <p:nvPr/>
            </p:nvSpPr>
            <p:spPr>
              <a:xfrm flipH="false" flipV="false" rot="0">
                <a:off x="0" y="0"/>
                <a:ext cx="1006794" cy="1254833"/>
              </a:xfrm>
              <a:custGeom>
                <a:avLst/>
                <a:gdLst/>
                <a:ahLst/>
                <a:cxnLst/>
                <a:rect r="r" b="b" t="t" l="l"/>
                <a:pathLst>
                  <a:path h="1254833" w="1006794">
                    <a:moveTo>
                      <a:pt x="10641" y="0"/>
                    </a:moveTo>
                    <a:lnTo>
                      <a:pt x="996153" y="0"/>
                    </a:lnTo>
                    <a:cubicBezTo>
                      <a:pt x="998975" y="0"/>
                      <a:pt x="1001682" y="1121"/>
                      <a:pt x="1003677" y="3117"/>
                    </a:cubicBezTo>
                    <a:cubicBezTo>
                      <a:pt x="1005673" y="5112"/>
                      <a:pt x="1006794" y="7819"/>
                      <a:pt x="1006794" y="10641"/>
                    </a:cubicBezTo>
                    <a:lnTo>
                      <a:pt x="1006794" y="1244192"/>
                    </a:lnTo>
                    <a:cubicBezTo>
                      <a:pt x="1006794" y="1247014"/>
                      <a:pt x="1005673" y="1249720"/>
                      <a:pt x="1003677" y="1251716"/>
                    </a:cubicBezTo>
                    <a:cubicBezTo>
                      <a:pt x="1001682" y="1253711"/>
                      <a:pt x="998975" y="1254833"/>
                      <a:pt x="996153" y="1254833"/>
                    </a:cubicBezTo>
                    <a:lnTo>
                      <a:pt x="10641" y="1254833"/>
                    </a:lnTo>
                    <a:cubicBezTo>
                      <a:pt x="7819" y="1254833"/>
                      <a:pt x="5112" y="1253711"/>
                      <a:pt x="3117" y="1251716"/>
                    </a:cubicBezTo>
                    <a:cubicBezTo>
                      <a:pt x="1121" y="1249720"/>
                      <a:pt x="0" y="1247014"/>
                      <a:pt x="0" y="1244192"/>
                    </a:cubicBezTo>
                    <a:lnTo>
                      <a:pt x="0" y="10641"/>
                    </a:lnTo>
                    <a:cubicBezTo>
                      <a:pt x="0" y="7819"/>
                      <a:pt x="1121" y="5112"/>
                      <a:pt x="3117" y="3117"/>
                    </a:cubicBezTo>
                    <a:cubicBezTo>
                      <a:pt x="5112" y="1121"/>
                      <a:pt x="7819" y="0"/>
                      <a:pt x="10641" y="0"/>
                    </a:cubicBezTo>
                    <a:close/>
                  </a:path>
                </a:pathLst>
              </a:custGeom>
              <a:solidFill>
                <a:srgbClr val="FFFFFF"/>
              </a:solidFill>
              <a:ln w="66675" cap="sq">
                <a:solidFill>
                  <a:srgbClr val="000000"/>
                </a:solidFill>
                <a:prstDash val="solid"/>
                <a:miter/>
              </a:ln>
            </p:spPr>
          </p:sp>
          <p:sp>
            <p:nvSpPr>
              <p:cNvPr name="TextBox 8" id="8"/>
              <p:cNvSpPr txBox="true"/>
              <p:nvPr/>
            </p:nvSpPr>
            <p:spPr>
              <a:xfrm>
                <a:off x="0" y="-47625"/>
                <a:ext cx="1006794" cy="1302457"/>
              </a:xfrm>
              <a:prstGeom prst="rect">
                <a:avLst/>
              </a:prstGeom>
            </p:spPr>
            <p:txBody>
              <a:bodyPr anchor="ctr" rtlCol="false" tIns="123807" lIns="123807" bIns="123807" rIns="123807"/>
              <a:lstStyle/>
              <a:p>
                <a:pPr algn="ctr">
                  <a:lnSpc>
                    <a:spcPts val="3210"/>
                  </a:lnSpc>
                </a:pPr>
              </a:p>
            </p:txBody>
          </p:sp>
        </p:grpSp>
        <p:sp>
          <p:nvSpPr>
            <p:cNvPr name="TextBox 9" id="9"/>
            <p:cNvSpPr txBox="true"/>
            <p:nvPr/>
          </p:nvSpPr>
          <p:spPr>
            <a:xfrm rot="0">
              <a:off x="926331" y="385771"/>
              <a:ext cx="5834580" cy="7275032"/>
            </a:xfrm>
            <a:prstGeom prst="rect">
              <a:avLst/>
            </a:prstGeom>
          </p:spPr>
          <p:txBody>
            <a:bodyPr anchor="t" rtlCol="false" tIns="0" lIns="0" bIns="0" rIns="0">
              <a:spAutoFit/>
            </a:bodyPr>
            <a:lstStyle/>
            <a:p>
              <a:pPr algn="ctr">
                <a:lnSpc>
                  <a:spcPts val="3629"/>
                </a:lnSpc>
              </a:pPr>
              <a:r>
                <a:rPr lang="en-US" sz="2592" b="true">
                  <a:solidFill>
                    <a:srgbClr val="01070A"/>
                  </a:solidFill>
                  <a:latin typeface="DM Sans Bold"/>
                  <a:ea typeface="DM Sans Bold"/>
                  <a:cs typeface="DM Sans Bold"/>
                  <a:sym typeface="DM Sans Bold"/>
                </a:rPr>
                <a:t>Efficient Book Management:</a:t>
              </a:r>
              <a:r>
                <a:rPr lang="en-US" sz="2592">
                  <a:solidFill>
                    <a:srgbClr val="01070A"/>
                  </a:solidFill>
                  <a:latin typeface="DM Sans"/>
                  <a:ea typeface="DM Sans"/>
                  <a:cs typeface="DM Sans"/>
                  <a:sym typeface="DM Sans"/>
                </a:rPr>
                <a:t> </a:t>
              </a:r>
            </a:p>
            <a:p>
              <a:pPr algn="ctr">
                <a:lnSpc>
                  <a:spcPts val="3629"/>
                </a:lnSpc>
              </a:pPr>
              <a:r>
                <a:rPr lang="en-US" sz="2592">
                  <a:solidFill>
                    <a:srgbClr val="01070A"/>
                  </a:solidFill>
                  <a:latin typeface="DM Sans"/>
                  <a:ea typeface="DM Sans"/>
                  <a:cs typeface="DM Sans"/>
                  <a:sym typeface="DM Sans"/>
                </a:rPr>
                <a:t>The system allows for easy tracking of books, their availability, and their status (whether they are available, checked out, or overdue). The process of adding, updating, or removing books from the system is automated, reducing the administrative burden.</a:t>
              </a:r>
            </a:p>
          </p:txBody>
        </p:sp>
        <p:grpSp>
          <p:nvGrpSpPr>
            <p:cNvPr name="Group 10" id="10"/>
            <p:cNvGrpSpPr/>
            <p:nvPr/>
          </p:nvGrpSpPr>
          <p:grpSpPr>
            <a:xfrm rot="0">
              <a:off x="0" y="0"/>
              <a:ext cx="1233690" cy="123369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2" id="12"/>
              <p:cNvSpPr txBox="true"/>
              <p:nvPr/>
            </p:nvSpPr>
            <p:spPr>
              <a:xfrm>
                <a:off x="76200" y="9525"/>
                <a:ext cx="660400" cy="727075"/>
              </a:xfrm>
              <a:prstGeom prst="rect">
                <a:avLst/>
              </a:prstGeom>
            </p:spPr>
            <p:txBody>
              <a:bodyPr anchor="ctr" rtlCol="false" tIns="73882" lIns="73882" bIns="73882" rIns="73882"/>
              <a:lstStyle/>
              <a:p>
                <a:pPr algn="ctr" marL="0" indent="0" lvl="1">
                  <a:lnSpc>
                    <a:spcPts val="5141"/>
                  </a:lnSpc>
                  <a:spcBef>
                    <a:spcPct val="0"/>
                  </a:spcBef>
                </a:pPr>
              </a:p>
            </p:txBody>
          </p:sp>
        </p:grpSp>
        <p:sp>
          <p:nvSpPr>
            <p:cNvPr name="TextBox 13" id="13"/>
            <p:cNvSpPr txBox="true"/>
            <p:nvPr/>
          </p:nvSpPr>
          <p:spPr>
            <a:xfrm rot="0">
              <a:off x="16461" y="232579"/>
              <a:ext cx="1156788" cy="906163"/>
            </a:xfrm>
            <a:prstGeom prst="rect">
              <a:avLst/>
            </a:prstGeom>
          </p:spPr>
          <p:txBody>
            <a:bodyPr anchor="t" rtlCol="false" tIns="0" lIns="0" bIns="0" rIns="0">
              <a:spAutoFit/>
            </a:bodyPr>
            <a:lstStyle/>
            <a:p>
              <a:pPr algn="ctr" marL="0" indent="0" lvl="0">
                <a:lnSpc>
                  <a:spcPts val="5725"/>
                </a:lnSpc>
                <a:spcBef>
                  <a:spcPct val="0"/>
                </a:spcBef>
              </a:pPr>
              <a:r>
                <a:rPr lang="en-US" sz="4089">
                  <a:solidFill>
                    <a:srgbClr val="FFFFFF"/>
                  </a:solidFill>
                  <a:latin typeface="Carelia"/>
                  <a:ea typeface="Carelia"/>
                  <a:cs typeface="Carelia"/>
                  <a:sym typeface="Carelia"/>
                </a:rPr>
                <a:t>01</a:t>
              </a:r>
            </a:p>
          </p:txBody>
        </p:sp>
      </p:grpSp>
      <p:grpSp>
        <p:nvGrpSpPr>
          <p:cNvPr name="Group 14" id="14"/>
          <p:cNvGrpSpPr/>
          <p:nvPr/>
        </p:nvGrpSpPr>
        <p:grpSpPr>
          <a:xfrm rot="0">
            <a:off x="6704231" y="2231916"/>
            <a:ext cx="4775963" cy="5952592"/>
            <a:chOff x="0" y="0"/>
            <a:chExt cx="1006794" cy="1254832"/>
          </a:xfrm>
        </p:grpSpPr>
        <p:sp>
          <p:nvSpPr>
            <p:cNvPr name="Freeform 15" id="15"/>
            <p:cNvSpPr/>
            <p:nvPr/>
          </p:nvSpPr>
          <p:spPr>
            <a:xfrm flipH="false" flipV="false" rot="0">
              <a:off x="0" y="0"/>
              <a:ext cx="1006794" cy="1254833"/>
            </a:xfrm>
            <a:custGeom>
              <a:avLst/>
              <a:gdLst/>
              <a:ahLst/>
              <a:cxnLst/>
              <a:rect r="r" b="b" t="t" l="l"/>
              <a:pathLst>
                <a:path h="1254833" w="1006794">
                  <a:moveTo>
                    <a:pt x="17831" y="0"/>
                  </a:moveTo>
                  <a:lnTo>
                    <a:pt x="988963" y="0"/>
                  </a:lnTo>
                  <a:cubicBezTo>
                    <a:pt x="993692" y="0"/>
                    <a:pt x="998227" y="1879"/>
                    <a:pt x="1001571" y="5223"/>
                  </a:cubicBezTo>
                  <a:cubicBezTo>
                    <a:pt x="1004915" y="8567"/>
                    <a:pt x="1006794" y="13102"/>
                    <a:pt x="1006794" y="17831"/>
                  </a:cubicBezTo>
                  <a:lnTo>
                    <a:pt x="1006794" y="1237001"/>
                  </a:lnTo>
                  <a:cubicBezTo>
                    <a:pt x="1006794" y="1246849"/>
                    <a:pt x="998811" y="1254833"/>
                    <a:pt x="988963" y="1254833"/>
                  </a:cubicBezTo>
                  <a:lnTo>
                    <a:pt x="17831" y="1254833"/>
                  </a:lnTo>
                  <a:cubicBezTo>
                    <a:pt x="13102" y="1254833"/>
                    <a:pt x="8567" y="1252954"/>
                    <a:pt x="5223" y="1249610"/>
                  </a:cubicBezTo>
                  <a:cubicBezTo>
                    <a:pt x="1879" y="1246266"/>
                    <a:pt x="0" y="1241730"/>
                    <a:pt x="0" y="1237001"/>
                  </a:cubicBezTo>
                  <a:lnTo>
                    <a:pt x="0" y="17831"/>
                  </a:lnTo>
                  <a:cubicBezTo>
                    <a:pt x="0" y="13102"/>
                    <a:pt x="1879" y="8567"/>
                    <a:pt x="5223" y="5223"/>
                  </a:cubicBezTo>
                  <a:cubicBezTo>
                    <a:pt x="8567" y="1879"/>
                    <a:pt x="13102" y="0"/>
                    <a:pt x="17831" y="0"/>
                  </a:cubicBezTo>
                  <a:close/>
                </a:path>
              </a:pathLst>
            </a:custGeom>
            <a:solidFill>
              <a:srgbClr val="FFFFFF"/>
            </a:solidFill>
            <a:ln w="66675" cap="sq">
              <a:solidFill>
                <a:srgbClr val="000000"/>
              </a:solidFill>
              <a:prstDash val="solid"/>
              <a:miter/>
            </a:ln>
          </p:spPr>
        </p:sp>
        <p:sp>
          <p:nvSpPr>
            <p:cNvPr name="TextBox 16" id="16"/>
            <p:cNvSpPr txBox="true"/>
            <p:nvPr/>
          </p:nvSpPr>
          <p:spPr>
            <a:xfrm>
              <a:off x="0" y="-47625"/>
              <a:ext cx="1006794" cy="1302457"/>
            </a:xfrm>
            <a:prstGeom prst="rect">
              <a:avLst/>
            </a:prstGeom>
          </p:spPr>
          <p:txBody>
            <a:bodyPr anchor="ctr" rtlCol="false" tIns="73882" lIns="73882" bIns="73882" rIns="73882"/>
            <a:lstStyle/>
            <a:p>
              <a:pPr algn="ctr">
                <a:lnSpc>
                  <a:spcPts val="3210"/>
                </a:lnSpc>
              </a:pPr>
            </a:p>
          </p:txBody>
        </p:sp>
      </p:grpSp>
      <p:sp>
        <p:nvSpPr>
          <p:cNvPr name="TextBox 17" id="17"/>
          <p:cNvSpPr txBox="true"/>
          <p:nvPr/>
        </p:nvSpPr>
        <p:spPr>
          <a:xfrm rot="0">
            <a:off x="6904245" y="2379915"/>
            <a:ext cx="4375935" cy="5468180"/>
          </a:xfrm>
          <a:prstGeom prst="rect">
            <a:avLst/>
          </a:prstGeom>
        </p:spPr>
        <p:txBody>
          <a:bodyPr anchor="t" rtlCol="false" tIns="0" lIns="0" bIns="0" rIns="0">
            <a:spAutoFit/>
          </a:bodyPr>
          <a:lstStyle/>
          <a:p>
            <a:pPr algn="ctr">
              <a:lnSpc>
                <a:spcPts val="3629"/>
              </a:lnSpc>
            </a:pPr>
            <a:r>
              <a:rPr lang="en-US" b="true" sz="2592">
                <a:solidFill>
                  <a:srgbClr val="01070A"/>
                </a:solidFill>
                <a:latin typeface="DM Sans Bold"/>
                <a:ea typeface="DM Sans Bold"/>
                <a:cs typeface="DM Sans Bold"/>
                <a:sym typeface="DM Sans Bold"/>
              </a:rPr>
              <a:t>Data-Driven Insights: </a:t>
            </a:r>
            <a:r>
              <a:rPr lang="en-US" sz="2592">
                <a:solidFill>
                  <a:srgbClr val="01070A"/>
                </a:solidFill>
                <a:latin typeface="DM Sans"/>
                <a:ea typeface="DM Sans"/>
                <a:cs typeface="DM Sans"/>
                <a:sym typeface="DM Sans"/>
              </a:rPr>
              <a:t>The system can generate various reports that provide valuable insights into library usage, such as most borrowed books, popular genres, user activity, and overdue books. This data helps administrators optimize library operations and improve user experience.</a:t>
            </a:r>
          </a:p>
        </p:txBody>
      </p:sp>
      <p:grpSp>
        <p:nvGrpSpPr>
          <p:cNvPr name="Group 18" id="18"/>
          <p:cNvGrpSpPr/>
          <p:nvPr/>
        </p:nvGrpSpPr>
        <p:grpSpPr>
          <a:xfrm rot="0">
            <a:off x="5978977" y="2108175"/>
            <a:ext cx="925268" cy="925268"/>
            <a:chOff x="0" y="0"/>
            <a:chExt cx="1233690" cy="1233690"/>
          </a:xfrm>
        </p:grpSpPr>
        <p:grpSp>
          <p:nvGrpSpPr>
            <p:cNvPr name="Group 19" id="19"/>
            <p:cNvGrpSpPr/>
            <p:nvPr/>
          </p:nvGrpSpPr>
          <p:grpSpPr>
            <a:xfrm rot="0">
              <a:off x="0" y="0"/>
              <a:ext cx="1233690" cy="123369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21" id="21"/>
              <p:cNvSpPr txBox="true"/>
              <p:nvPr/>
            </p:nvSpPr>
            <p:spPr>
              <a:xfrm>
                <a:off x="76200" y="9525"/>
                <a:ext cx="660400" cy="727075"/>
              </a:xfrm>
              <a:prstGeom prst="rect">
                <a:avLst/>
              </a:prstGeom>
            </p:spPr>
            <p:txBody>
              <a:bodyPr anchor="ctr" rtlCol="false" tIns="44089" lIns="44089" bIns="44089" rIns="44089"/>
              <a:lstStyle/>
              <a:p>
                <a:pPr algn="ctr" marL="0" indent="0" lvl="1">
                  <a:lnSpc>
                    <a:spcPts val="5141"/>
                  </a:lnSpc>
                  <a:spcBef>
                    <a:spcPct val="0"/>
                  </a:spcBef>
                </a:pPr>
              </a:p>
            </p:txBody>
          </p:sp>
        </p:grpSp>
        <p:sp>
          <p:nvSpPr>
            <p:cNvPr name="TextBox 22" id="22"/>
            <p:cNvSpPr txBox="true"/>
            <p:nvPr/>
          </p:nvSpPr>
          <p:spPr>
            <a:xfrm rot="0">
              <a:off x="16461" y="232579"/>
              <a:ext cx="1156788" cy="906163"/>
            </a:xfrm>
            <a:prstGeom prst="rect">
              <a:avLst/>
            </a:prstGeom>
          </p:spPr>
          <p:txBody>
            <a:bodyPr anchor="t" rtlCol="false" tIns="0" lIns="0" bIns="0" rIns="0">
              <a:spAutoFit/>
            </a:bodyPr>
            <a:lstStyle/>
            <a:p>
              <a:pPr algn="ctr" marL="0" indent="0" lvl="0">
                <a:lnSpc>
                  <a:spcPts val="5725"/>
                </a:lnSpc>
                <a:spcBef>
                  <a:spcPct val="0"/>
                </a:spcBef>
              </a:pPr>
              <a:r>
                <a:rPr lang="en-US" sz="4089">
                  <a:solidFill>
                    <a:srgbClr val="FFFFFF"/>
                  </a:solidFill>
                  <a:latin typeface="Carelia"/>
                  <a:ea typeface="Carelia"/>
                  <a:cs typeface="Carelia"/>
                  <a:sym typeface="Carelia"/>
                </a:rPr>
                <a:t>02</a:t>
              </a:r>
            </a:p>
          </p:txBody>
        </p:sp>
      </p:grpSp>
      <p:grpSp>
        <p:nvGrpSpPr>
          <p:cNvPr name="Group 23" id="23"/>
          <p:cNvGrpSpPr/>
          <p:nvPr/>
        </p:nvGrpSpPr>
        <p:grpSpPr>
          <a:xfrm rot="0">
            <a:off x="12264372" y="2237598"/>
            <a:ext cx="4775963" cy="5952592"/>
            <a:chOff x="0" y="0"/>
            <a:chExt cx="1006794" cy="1254832"/>
          </a:xfrm>
        </p:grpSpPr>
        <p:sp>
          <p:nvSpPr>
            <p:cNvPr name="Freeform 24" id="24"/>
            <p:cNvSpPr/>
            <p:nvPr/>
          </p:nvSpPr>
          <p:spPr>
            <a:xfrm flipH="false" flipV="false" rot="0">
              <a:off x="0" y="0"/>
              <a:ext cx="1006794" cy="1254833"/>
            </a:xfrm>
            <a:custGeom>
              <a:avLst/>
              <a:gdLst/>
              <a:ahLst/>
              <a:cxnLst/>
              <a:rect r="r" b="b" t="t" l="l"/>
              <a:pathLst>
                <a:path h="1254833" w="1006794">
                  <a:moveTo>
                    <a:pt x="17831" y="0"/>
                  </a:moveTo>
                  <a:lnTo>
                    <a:pt x="988963" y="0"/>
                  </a:lnTo>
                  <a:cubicBezTo>
                    <a:pt x="993692" y="0"/>
                    <a:pt x="998227" y="1879"/>
                    <a:pt x="1001571" y="5223"/>
                  </a:cubicBezTo>
                  <a:cubicBezTo>
                    <a:pt x="1004915" y="8567"/>
                    <a:pt x="1006794" y="13102"/>
                    <a:pt x="1006794" y="17831"/>
                  </a:cubicBezTo>
                  <a:lnTo>
                    <a:pt x="1006794" y="1237001"/>
                  </a:lnTo>
                  <a:cubicBezTo>
                    <a:pt x="1006794" y="1246849"/>
                    <a:pt x="998811" y="1254833"/>
                    <a:pt x="988963" y="1254833"/>
                  </a:cubicBezTo>
                  <a:lnTo>
                    <a:pt x="17831" y="1254833"/>
                  </a:lnTo>
                  <a:cubicBezTo>
                    <a:pt x="13102" y="1254833"/>
                    <a:pt x="8567" y="1252954"/>
                    <a:pt x="5223" y="1249610"/>
                  </a:cubicBezTo>
                  <a:cubicBezTo>
                    <a:pt x="1879" y="1246266"/>
                    <a:pt x="0" y="1241730"/>
                    <a:pt x="0" y="1237001"/>
                  </a:cubicBezTo>
                  <a:lnTo>
                    <a:pt x="0" y="17831"/>
                  </a:lnTo>
                  <a:cubicBezTo>
                    <a:pt x="0" y="13102"/>
                    <a:pt x="1879" y="8567"/>
                    <a:pt x="5223" y="5223"/>
                  </a:cubicBezTo>
                  <a:cubicBezTo>
                    <a:pt x="8567" y="1879"/>
                    <a:pt x="13102" y="0"/>
                    <a:pt x="17831" y="0"/>
                  </a:cubicBezTo>
                  <a:close/>
                </a:path>
              </a:pathLst>
            </a:custGeom>
            <a:solidFill>
              <a:srgbClr val="FFFFFF"/>
            </a:solidFill>
            <a:ln w="66675" cap="sq">
              <a:solidFill>
                <a:srgbClr val="000000"/>
              </a:solidFill>
              <a:prstDash val="solid"/>
              <a:miter/>
            </a:ln>
          </p:spPr>
        </p:sp>
        <p:sp>
          <p:nvSpPr>
            <p:cNvPr name="TextBox 25" id="25"/>
            <p:cNvSpPr txBox="true"/>
            <p:nvPr/>
          </p:nvSpPr>
          <p:spPr>
            <a:xfrm>
              <a:off x="0" y="-47625"/>
              <a:ext cx="1006794" cy="1302457"/>
            </a:xfrm>
            <a:prstGeom prst="rect">
              <a:avLst/>
            </a:prstGeom>
          </p:spPr>
          <p:txBody>
            <a:bodyPr anchor="ctr" rtlCol="false" tIns="73882" lIns="73882" bIns="73882" rIns="73882"/>
            <a:lstStyle/>
            <a:p>
              <a:pPr algn="ctr">
                <a:lnSpc>
                  <a:spcPts val="3210"/>
                </a:lnSpc>
              </a:pPr>
            </a:p>
          </p:txBody>
        </p:sp>
      </p:grpSp>
      <p:sp>
        <p:nvSpPr>
          <p:cNvPr name="TextBox 26" id="26"/>
          <p:cNvSpPr txBox="true"/>
          <p:nvPr/>
        </p:nvSpPr>
        <p:spPr>
          <a:xfrm rot="0">
            <a:off x="12464386" y="2385597"/>
            <a:ext cx="4375935" cy="5468180"/>
          </a:xfrm>
          <a:prstGeom prst="rect">
            <a:avLst/>
          </a:prstGeom>
        </p:spPr>
        <p:txBody>
          <a:bodyPr anchor="t" rtlCol="false" tIns="0" lIns="0" bIns="0" rIns="0">
            <a:spAutoFit/>
          </a:bodyPr>
          <a:lstStyle/>
          <a:p>
            <a:pPr algn="ctr">
              <a:lnSpc>
                <a:spcPts val="3629"/>
              </a:lnSpc>
            </a:pPr>
            <a:r>
              <a:rPr lang="en-US" b="true" sz="2592">
                <a:solidFill>
                  <a:srgbClr val="01070A"/>
                </a:solidFill>
                <a:latin typeface="DM Sans Bold"/>
                <a:ea typeface="DM Sans Bold"/>
                <a:cs typeface="DM Sans Bold"/>
                <a:sym typeface="DM Sans Bold"/>
              </a:rPr>
              <a:t>User Management:</a:t>
            </a:r>
            <a:r>
              <a:rPr lang="en-US" sz="2592">
                <a:solidFill>
                  <a:srgbClr val="01070A"/>
                </a:solidFill>
                <a:latin typeface="DM Sans"/>
                <a:ea typeface="DM Sans"/>
                <a:cs typeface="DM Sans"/>
                <a:sym typeface="DM Sans"/>
              </a:rPr>
              <a:t> By maintaining detailed records of users, the system enables efficient management of user information, including contact details, borrowing history, and current checkout statuses. It ensures that only registered users can borrow books and that their accounts are easily updated as needed.</a:t>
            </a:r>
          </a:p>
        </p:txBody>
      </p:sp>
      <p:grpSp>
        <p:nvGrpSpPr>
          <p:cNvPr name="Group 27" id="27"/>
          <p:cNvGrpSpPr/>
          <p:nvPr/>
        </p:nvGrpSpPr>
        <p:grpSpPr>
          <a:xfrm rot="0">
            <a:off x="11623069" y="2108175"/>
            <a:ext cx="867958" cy="925268"/>
            <a:chOff x="0" y="0"/>
            <a:chExt cx="1157278" cy="1233690"/>
          </a:xfrm>
        </p:grpSpPr>
        <p:grpSp>
          <p:nvGrpSpPr>
            <p:cNvPr name="Group 28" id="28"/>
            <p:cNvGrpSpPr/>
            <p:nvPr/>
          </p:nvGrpSpPr>
          <p:grpSpPr>
            <a:xfrm rot="0">
              <a:off x="0" y="0"/>
              <a:ext cx="1157278" cy="1233690"/>
              <a:chOff x="0" y="0"/>
              <a:chExt cx="762457" cy="812800"/>
            </a:xfrm>
          </p:grpSpPr>
          <p:sp>
            <p:nvSpPr>
              <p:cNvPr name="Freeform 29" id="29"/>
              <p:cNvSpPr/>
              <p:nvPr/>
            </p:nvSpPr>
            <p:spPr>
              <a:xfrm flipH="false" flipV="false" rot="0">
                <a:off x="0" y="0"/>
                <a:ext cx="762457" cy="812800"/>
              </a:xfrm>
              <a:custGeom>
                <a:avLst/>
                <a:gdLst/>
                <a:ahLst/>
                <a:cxnLst/>
                <a:rect r="r" b="b" t="t" l="l"/>
                <a:pathLst>
                  <a:path h="812800" w="762457">
                    <a:moveTo>
                      <a:pt x="381228" y="0"/>
                    </a:moveTo>
                    <a:cubicBezTo>
                      <a:pt x="170682" y="0"/>
                      <a:pt x="0" y="181951"/>
                      <a:pt x="0" y="406400"/>
                    </a:cubicBezTo>
                    <a:cubicBezTo>
                      <a:pt x="0" y="630849"/>
                      <a:pt x="170682" y="812800"/>
                      <a:pt x="381228" y="812800"/>
                    </a:cubicBezTo>
                    <a:cubicBezTo>
                      <a:pt x="591775" y="812800"/>
                      <a:pt x="762457" y="630849"/>
                      <a:pt x="762457" y="406400"/>
                    </a:cubicBezTo>
                    <a:cubicBezTo>
                      <a:pt x="762457" y="181951"/>
                      <a:pt x="591775" y="0"/>
                      <a:pt x="381228" y="0"/>
                    </a:cubicBezTo>
                    <a:close/>
                  </a:path>
                </a:pathLst>
              </a:custGeom>
              <a:solidFill>
                <a:srgbClr val="01070A"/>
              </a:solidFill>
              <a:ln cap="sq">
                <a:noFill/>
                <a:prstDash val="solid"/>
                <a:miter/>
              </a:ln>
            </p:spPr>
          </p:sp>
          <p:sp>
            <p:nvSpPr>
              <p:cNvPr name="TextBox 30" id="30"/>
              <p:cNvSpPr txBox="true"/>
              <p:nvPr/>
            </p:nvSpPr>
            <p:spPr>
              <a:xfrm>
                <a:off x="71480" y="9525"/>
                <a:ext cx="619496" cy="727075"/>
              </a:xfrm>
              <a:prstGeom prst="rect">
                <a:avLst/>
              </a:prstGeom>
            </p:spPr>
            <p:txBody>
              <a:bodyPr anchor="ctr" rtlCol="false" tIns="44089" lIns="44089" bIns="44089" rIns="44089"/>
              <a:lstStyle/>
              <a:p>
                <a:pPr algn="ctr" marL="0" indent="0" lvl="1">
                  <a:lnSpc>
                    <a:spcPts val="5141"/>
                  </a:lnSpc>
                  <a:spcBef>
                    <a:spcPct val="0"/>
                  </a:spcBef>
                </a:pPr>
              </a:p>
            </p:txBody>
          </p:sp>
        </p:grpSp>
        <p:sp>
          <p:nvSpPr>
            <p:cNvPr name="TextBox 31" id="31"/>
            <p:cNvSpPr txBox="true"/>
            <p:nvPr/>
          </p:nvSpPr>
          <p:spPr>
            <a:xfrm rot="0">
              <a:off x="15441" y="232579"/>
              <a:ext cx="1085139" cy="906163"/>
            </a:xfrm>
            <a:prstGeom prst="rect">
              <a:avLst/>
            </a:prstGeom>
          </p:spPr>
          <p:txBody>
            <a:bodyPr anchor="t" rtlCol="false" tIns="0" lIns="0" bIns="0" rIns="0">
              <a:spAutoFit/>
            </a:bodyPr>
            <a:lstStyle/>
            <a:p>
              <a:pPr algn="ctr" marL="0" indent="0" lvl="0">
                <a:lnSpc>
                  <a:spcPts val="5725"/>
                </a:lnSpc>
                <a:spcBef>
                  <a:spcPct val="0"/>
                </a:spcBef>
              </a:pPr>
              <a:r>
                <a:rPr lang="en-US" sz="4089">
                  <a:solidFill>
                    <a:srgbClr val="FFFFFF"/>
                  </a:solidFill>
                  <a:latin typeface="Carelia"/>
                  <a:ea typeface="Carelia"/>
                  <a:cs typeface="Carelia"/>
                  <a:sym typeface="Carelia"/>
                </a:rPr>
                <a:t>03</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name="TextBox 5" id="5"/>
            <p:cNvSpPr txBox="true"/>
            <p:nvPr/>
          </p:nvSpPr>
          <p:spPr>
            <a:xfrm>
              <a:off x="0" y="-47625"/>
              <a:ext cx="4816593" cy="2756958"/>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10775654" y="5143500"/>
            <a:ext cx="9448343" cy="5616757"/>
          </a:xfrm>
          <a:custGeom>
            <a:avLst/>
            <a:gdLst/>
            <a:ahLst/>
            <a:cxnLst/>
            <a:rect r="r" b="b" t="t" l="l"/>
            <a:pathLst>
              <a:path h="5616757" w="9448343">
                <a:moveTo>
                  <a:pt x="0" y="0"/>
                </a:moveTo>
                <a:lnTo>
                  <a:pt x="9448342" y="0"/>
                </a:lnTo>
                <a:lnTo>
                  <a:pt x="9448342" y="5616757"/>
                </a:lnTo>
                <a:lnTo>
                  <a:pt x="0" y="56167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00634" y="5428244"/>
            <a:ext cx="8436357" cy="5844796"/>
          </a:xfrm>
          <a:custGeom>
            <a:avLst/>
            <a:gdLst/>
            <a:ahLst/>
            <a:cxnLst/>
            <a:rect r="r" b="b" t="t" l="l"/>
            <a:pathLst>
              <a:path h="5844796" w="8436357">
                <a:moveTo>
                  <a:pt x="0" y="0"/>
                </a:moveTo>
                <a:lnTo>
                  <a:pt x="8436357" y="0"/>
                </a:lnTo>
                <a:lnTo>
                  <a:pt x="8436357" y="5844796"/>
                </a:lnTo>
                <a:lnTo>
                  <a:pt x="0" y="58447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178736" y="3348617"/>
            <a:ext cx="13321088" cy="1794883"/>
          </a:xfrm>
          <a:prstGeom prst="rect">
            <a:avLst/>
          </a:prstGeom>
        </p:spPr>
        <p:txBody>
          <a:bodyPr anchor="t" rtlCol="false" tIns="0" lIns="0" bIns="0" rIns="0">
            <a:spAutoFit/>
          </a:bodyPr>
          <a:lstStyle/>
          <a:p>
            <a:pPr algn="ctr">
              <a:lnSpc>
                <a:spcPts val="14797"/>
              </a:lnSpc>
            </a:pPr>
            <a:r>
              <a:rPr lang="en-US" sz="10569">
                <a:solidFill>
                  <a:srgbClr val="01070A"/>
                </a:solidFill>
                <a:latin typeface="Carelia"/>
                <a:ea typeface="Carelia"/>
                <a:cs typeface="Carelia"/>
                <a:sym typeface="Carelia"/>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DAGgwftjmWc</dc:identifier>
  <dcterms:modified xsi:type="dcterms:W3CDTF">2011-08-01T06:04:30Z</dcterms:modified>
  <cp:revision>1</cp:revision>
  <dc:title>Library Management System PPT</dc:title>
</cp:coreProperties>
</file>