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hivo Black" charset="1" panose="020B0A03020202020B04"/>
      <p:regular r:id="rId10"/>
    </p:embeddedFont>
    <p:embeddedFont>
      <p:font typeface="Kollektif" charset="1" panose="020B0604020101010102"/>
      <p:regular r:id="rId11"/>
    </p:embeddedFont>
    <p:embeddedFont>
      <p:font typeface="Kollektif Bold" charset="1" panose="020B0604020101010102"/>
      <p:regular r:id="rId12"/>
    </p:embeddedFont>
    <p:embeddedFont>
      <p:font typeface="Kollektif Italics" charset="1" panose="020B0604020101010102"/>
      <p:regular r:id="rId13"/>
    </p:embeddedFont>
    <p:embeddedFont>
      <p:font typeface="Kollektif Bold Italics" charset="1" panose="020B0604020101010102"/>
      <p:regular r:id="rId14"/>
    </p:embeddedFont>
    <p:embeddedFont>
      <p:font typeface="DM Sans" charset="1" panose="00000000000000000000"/>
      <p:regular r:id="rId15"/>
    </p:embeddedFont>
    <p:embeddedFont>
      <p:font typeface="DM Sans Bold" charset="1" panose="00000000000000000000"/>
      <p:regular r:id="rId16"/>
    </p:embeddedFont>
    <p:embeddedFont>
      <p:font typeface="DM Sans Italics" charset="1" panose="00000000000000000000"/>
      <p:regular r:id="rId17"/>
    </p:embeddedFont>
    <p:embeddedFont>
      <p:font typeface="DM Sans Bold Italics" charset="1" panose="00000000000000000000"/>
      <p:regular r:id="rId18"/>
    </p:embeddedFont>
    <p:embeddedFont>
      <p:font typeface="Foda Display" charset="1" panose="00000000000000000000"/>
      <p:regular r:id="rId19"/>
    </p:embeddedFont>
    <p:embeddedFont>
      <p:font typeface="Foda Display Italics" charset="1" panose="00000000000000000000"/>
      <p:regular r:id="rId20"/>
    </p:embeddedFont>
    <p:embeddedFont>
      <p:font typeface="Canva Sans 1" charset="1" panose="020B0503030501040103"/>
      <p:regular r:id="rId21"/>
    </p:embeddedFont>
    <p:embeddedFont>
      <p:font typeface="Canva Sans 1 Bold" charset="1" panose="020B0803030501040103"/>
      <p:regular r:id="rId22"/>
    </p:embeddedFont>
    <p:embeddedFont>
      <p:font typeface="Canva Sans 1 Italics" charset="1" panose="020B0503030501040103"/>
      <p:regular r:id="rId23"/>
    </p:embeddedFont>
    <p:embeddedFont>
      <p:font typeface="Canva Sans 1 Bold Italics" charset="1" panose="020B0803030501040103"/>
      <p:regular r:id="rId24"/>
    </p:embeddedFont>
    <p:embeddedFont>
      <p:font typeface="Canva Sans 2" charset="1" panose="020B0503030501040103"/>
      <p:regular r:id="rId25"/>
    </p:embeddedFont>
    <p:embeddedFont>
      <p:font typeface="Canva Sans 2 Bold" charset="1" panose="020B0803030501040103"/>
      <p:regular r:id="rId26"/>
    </p:embeddedFont>
    <p:embeddedFont>
      <p:font typeface="Canva Sans 2 Italics" charset="1" panose="020B0503030501040103"/>
      <p:regular r:id="rId27"/>
    </p:embeddedFont>
    <p:embeddedFont>
      <p:font typeface="Canva Sans 2 Bold Italics" charset="1" panose="020B0803030501040103"/>
      <p:regular r:id="rId28"/>
    </p:embeddedFont>
    <p:embeddedFont>
      <p:font typeface="Canva Sans 2 Medium" charset="1" panose="020B0603030501040103"/>
      <p:regular r:id="rId29"/>
    </p:embeddedFont>
    <p:embeddedFont>
      <p:font typeface="Canva Sans 2 Medium Italics" charset="1" panose="020B06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43" Target="slides/slide13.xml" Type="http://schemas.openxmlformats.org/officeDocument/2006/relationships/slide"/><Relationship Id="rId44" Target="slides/slide14.xml" Type="http://schemas.openxmlformats.org/officeDocument/2006/relationships/slide"/><Relationship Id="rId45" Target="slides/slide15.xml" Type="http://schemas.openxmlformats.org/officeDocument/2006/relationships/slide"/><Relationship Id="rId46" Target="slides/slide16.xml" Type="http://schemas.openxmlformats.org/officeDocument/2006/relationships/slide"/><Relationship Id="rId47" Target="slides/slide1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3.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6377" y="3749675"/>
            <a:ext cx="11315247" cy="2787649"/>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PYTHON </a:t>
            </a:r>
          </a:p>
          <a:p>
            <a:pPr algn="ctr">
              <a:lnSpc>
                <a:spcPts val="9999"/>
              </a:lnSpc>
            </a:pPr>
            <a:r>
              <a:rPr lang="en-US" sz="9999">
                <a:solidFill>
                  <a:srgbClr val="227C9D"/>
                </a:solidFill>
                <a:latin typeface="Kollektif Bold"/>
              </a:rPr>
              <a:t>GROUP PROJECT</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1" id="31"/>
          <p:cNvGrpSpPr/>
          <p:nvPr/>
        </p:nvGrpSpPr>
        <p:grpSpPr>
          <a:xfrm rot="2700000">
            <a:off x="-1376391" y="-3093321"/>
            <a:ext cx="7415398" cy="3565095"/>
            <a:chOff x="0" y="0"/>
            <a:chExt cx="660400" cy="317500"/>
          </a:xfrm>
        </p:grpSpPr>
        <p:sp>
          <p:nvSpPr>
            <p:cNvPr name="Freeform 32" id="3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3" id="3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4" id="3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5" id="3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6" id="3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7" id="3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8" id="3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9" id="3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0" id="4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1" id="41"/>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22392" y="-19110034"/>
            <a:ext cx="7591534" cy="71441945"/>
          </a:xfrm>
          <a:prstGeom prst="rect">
            <a:avLst/>
          </a:prstGeom>
        </p:spPr>
        <p:txBody>
          <a:bodyPr anchor="t" rtlCol="false" tIns="0" lIns="0" bIns="0" rIns="0">
            <a:spAutoFit/>
          </a:bodyPr>
          <a:lstStyle/>
          <a:p>
            <a:pPr algn="ctr">
              <a:lnSpc>
                <a:spcPts val="2380"/>
              </a:lnSpc>
            </a:pPr>
            <a:r>
              <a:rPr lang="en-US" sz="1700">
                <a:solidFill>
                  <a:srgbClr val="227C9D"/>
                </a:solidFill>
                <a:latin typeface="Canva Sans 2"/>
              </a:rPr>
              <a:t># import openpyxl and tkinter modules</a:t>
            </a:r>
          </a:p>
          <a:p>
            <a:pPr algn="ctr">
              <a:lnSpc>
                <a:spcPts val="2380"/>
              </a:lnSpc>
            </a:pPr>
            <a:r>
              <a:rPr lang="en-US" sz="1700">
                <a:solidFill>
                  <a:srgbClr val="227C9D"/>
                </a:solidFill>
                <a:latin typeface="Canva Sans 2"/>
              </a:rPr>
              <a:t>from openpyxl import *</a:t>
            </a:r>
          </a:p>
          <a:p>
            <a:pPr algn="ctr">
              <a:lnSpc>
                <a:spcPts val="2380"/>
              </a:lnSpc>
            </a:pPr>
            <a:r>
              <a:rPr lang="en-US" sz="1700">
                <a:solidFill>
                  <a:srgbClr val="227C9D"/>
                </a:solidFill>
                <a:latin typeface="Canva Sans 2"/>
              </a:rPr>
              <a:t>from tkinter import *</a:t>
            </a:r>
          </a:p>
          <a:p>
            <a:pPr algn="ctr">
              <a:lnSpc>
                <a:spcPts val="2380"/>
              </a:lnSpc>
            </a:pPr>
          </a:p>
          <a:p>
            <a:pPr algn="ctr">
              <a:lnSpc>
                <a:spcPts val="2380"/>
              </a:lnSpc>
            </a:pPr>
            <a:r>
              <a:rPr lang="en-US" sz="1700">
                <a:solidFill>
                  <a:srgbClr val="227C9D"/>
                </a:solidFill>
                <a:latin typeface="Canva Sans 2"/>
              </a:rPr>
              <a:t># globally declare wb and sheet variable</a:t>
            </a:r>
          </a:p>
          <a:p>
            <a:pPr algn="ctr">
              <a:lnSpc>
                <a:spcPts val="2380"/>
              </a:lnSpc>
            </a:pPr>
          </a:p>
          <a:p>
            <a:pPr algn="ctr">
              <a:lnSpc>
                <a:spcPts val="2380"/>
              </a:lnSpc>
            </a:pPr>
            <a:r>
              <a:rPr lang="en-US" sz="1700">
                <a:solidFill>
                  <a:srgbClr val="227C9D"/>
                </a:solidFill>
                <a:latin typeface="Canva Sans 2"/>
              </a:rPr>
              <a:t># opening the existing excel file</a:t>
            </a:r>
          </a:p>
          <a:p>
            <a:pPr algn="ctr">
              <a:lnSpc>
                <a:spcPts val="2380"/>
              </a:lnSpc>
            </a:pPr>
            <a:r>
              <a:rPr lang="en-US" sz="1700">
                <a:solidFill>
                  <a:srgbClr val="227C9D"/>
                </a:solidFill>
                <a:latin typeface="Canva Sans 2"/>
              </a:rPr>
              <a:t>wb = load_workbook('C:\\Users\\Admin\\Desktop\\excel.xlsx')</a:t>
            </a:r>
          </a:p>
          <a:p>
            <a:pPr algn="ctr">
              <a:lnSpc>
                <a:spcPts val="2380"/>
              </a:lnSpc>
            </a:pPr>
          </a:p>
          <a:p>
            <a:pPr algn="ctr">
              <a:lnSpc>
                <a:spcPts val="2380"/>
              </a:lnSpc>
            </a:pPr>
            <a:r>
              <a:rPr lang="en-US" sz="1700">
                <a:solidFill>
                  <a:srgbClr val="227C9D"/>
                </a:solidFill>
                <a:latin typeface="Canva Sans 2"/>
              </a:rPr>
              <a:t># create the sheet object</a:t>
            </a:r>
          </a:p>
          <a:p>
            <a:pPr algn="ctr">
              <a:lnSpc>
                <a:spcPts val="2380"/>
              </a:lnSpc>
            </a:pPr>
            <a:r>
              <a:rPr lang="en-US" sz="1700">
                <a:solidFill>
                  <a:srgbClr val="227C9D"/>
                </a:solidFill>
                <a:latin typeface="Canva Sans 2"/>
              </a:rPr>
              <a:t>sheet = wb.active</a:t>
            </a:r>
          </a:p>
          <a:p>
            <a:pPr algn="ctr">
              <a:lnSpc>
                <a:spcPts val="2380"/>
              </a:lnSpc>
            </a:pPr>
          </a:p>
          <a:p>
            <a:pPr algn="ctr">
              <a:lnSpc>
                <a:spcPts val="2380"/>
              </a:lnSpc>
            </a:pPr>
          </a:p>
          <a:p>
            <a:pPr algn="ctr">
              <a:lnSpc>
                <a:spcPts val="2380"/>
              </a:lnSpc>
            </a:pPr>
            <a:r>
              <a:rPr lang="en-US" sz="1700">
                <a:solidFill>
                  <a:srgbClr val="227C9D"/>
                </a:solidFill>
                <a:latin typeface="Canva Sans 2"/>
              </a:rPr>
              <a:t>def excel():</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resize the width of columns in</a:t>
            </a:r>
          </a:p>
          <a:p>
            <a:pPr algn="ctr">
              <a:lnSpc>
                <a:spcPts val="2380"/>
              </a:lnSpc>
            </a:pPr>
            <a:r>
              <a:rPr lang="en-US" sz="1700">
                <a:solidFill>
                  <a:srgbClr val="227C9D"/>
                </a:solidFill>
                <a:latin typeface="Canva Sans 2"/>
              </a:rPr>
              <a:t> # excel spreadsheet</a:t>
            </a:r>
          </a:p>
          <a:p>
            <a:pPr algn="ctr">
              <a:lnSpc>
                <a:spcPts val="2380"/>
              </a:lnSpc>
            </a:pPr>
            <a:r>
              <a:rPr lang="en-US" sz="1700">
                <a:solidFill>
                  <a:srgbClr val="227C9D"/>
                </a:solidFill>
                <a:latin typeface="Canva Sans 2"/>
              </a:rPr>
              <a:t> sheet.column_dimensions['A'].width = 30</a:t>
            </a:r>
          </a:p>
          <a:p>
            <a:pPr algn="ctr">
              <a:lnSpc>
                <a:spcPts val="2380"/>
              </a:lnSpc>
            </a:pPr>
            <a:r>
              <a:rPr lang="en-US" sz="1700">
                <a:solidFill>
                  <a:srgbClr val="227C9D"/>
                </a:solidFill>
                <a:latin typeface="Canva Sans 2"/>
              </a:rPr>
              <a:t> sheet.column_dimensions['B'].width = 10</a:t>
            </a:r>
          </a:p>
          <a:p>
            <a:pPr algn="ctr">
              <a:lnSpc>
                <a:spcPts val="2380"/>
              </a:lnSpc>
            </a:pPr>
            <a:r>
              <a:rPr lang="en-US" sz="1700">
                <a:solidFill>
                  <a:srgbClr val="227C9D"/>
                </a:solidFill>
                <a:latin typeface="Canva Sans 2"/>
              </a:rPr>
              <a:t> sheet.column_dimensions['C'].width = 10</a:t>
            </a:r>
          </a:p>
          <a:p>
            <a:pPr algn="ctr">
              <a:lnSpc>
                <a:spcPts val="2380"/>
              </a:lnSpc>
            </a:pPr>
            <a:r>
              <a:rPr lang="en-US" sz="1700">
                <a:solidFill>
                  <a:srgbClr val="227C9D"/>
                </a:solidFill>
                <a:latin typeface="Canva Sans 2"/>
              </a:rPr>
              <a:t> sheet.column_dimensions['D'].width = 20</a:t>
            </a:r>
          </a:p>
          <a:p>
            <a:pPr algn="ctr">
              <a:lnSpc>
                <a:spcPts val="2380"/>
              </a:lnSpc>
            </a:pPr>
            <a:r>
              <a:rPr lang="en-US" sz="1700">
                <a:solidFill>
                  <a:srgbClr val="227C9D"/>
                </a:solidFill>
                <a:latin typeface="Canva Sans 2"/>
              </a:rPr>
              <a:t> sheet.column_dimensions['E'].width = 20</a:t>
            </a:r>
          </a:p>
          <a:p>
            <a:pPr algn="ctr">
              <a:lnSpc>
                <a:spcPts val="2380"/>
              </a:lnSpc>
            </a:pPr>
            <a:r>
              <a:rPr lang="en-US" sz="1700">
                <a:solidFill>
                  <a:srgbClr val="227C9D"/>
                </a:solidFill>
                <a:latin typeface="Canva Sans 2"/>
              </a:rPr>
              <a:t> sheet.column_dimensions['F'].width = 40</a:t>
            </a:r>
          </a:p>
          <a:p>
            <a:pPr algn="ctr">
              <a:lnSpc>
                <a:spcPts val="2380"/>
              </a:lnSpc>
            </a:pPr>
            <a:r>
              <a:rPr lang="en-US" sz="1700">
                <a:solidFill>
                  <a:srgbClr val="227C9D"/>
                </a:solidFill>
                <a:latin typeface="Canva Sans 2"/>
              </a:rPr>
              <a:t> sheet.column_dimensions['G'].width = 50</a:t>
            </a:r>
          </a:p>
          <a:p>
            <a:pPr algn="ctr">
              <a:lnSpc>
                <a:spcPts val="2380"/>
              </a:lnSpc>
            </a:pPr>
          </a:p>
          <a:p>
            <a:pPr algn="ctr">
              <a:lnSpc>
                <a:spcPts val="2380"/>
              </a:lnSpc>
            </a:pPr>
            <a:r>
              <a:rPr lang="en-US" sz="1700">
                <a:solidFill>
                  <a:srgbClr val="227C9D"/>
                </a:solidFill>
                <a:latin typeface="Canva Sans 2"/>
              </a:rPr>
              <a:t> # write given data to an excel spreadsheet</a:t>
            </a:r>
          </a:p>
          <a:p>
            <a:pPr algn="ctr">
              <a:lnSpc>
                <a:spcPts val="2380"/>
              </a:lnSpc>
            </a:pPr>
            <a:r>
              <a:rPr lang="en-US" sz="1700">
                <a:solidFill>
                  <a:srgbClr val="227C9D"/>
                </a:solidFill>
                <a:latin typeface="Canva Sans 2"/>
              </a:rPr>
              <a:t> # at particular location</a:t>
            </a:r>
          </a:p>
          <a:p>
            <a:pPr algn="ctr">
              <a:lnSpc>
                <a:spcPts val="2380"/>
              </a:lnSpc>
            </a:pPr>
            <a:r>
              <a:rPr lang="en-US" sz="1700">
                <a:solidFill>
                  <a:srgbClr val="227C9D"/>
                </a:solidFill>
                <a:latin typeface="Canva Sans 2"/>
              </a:rPr>
              <a:t> sheet.cell(row=1, column=1).value = "Name"</a:t>
            </a:r>
          </a:p>
          <a:p>
            <a:pPr algn="ctr">
              <a:lnSpc>
                <a:spcPts val="2380"/>
              </a:lnSpc>
            </a:pPr>
            <a:r>
              <a:rPr lang="en-US" sz="1700">
                <a:solidFill>
                  <a:srgbClr val="227C9D"/>
                </a:solidFill>
                <a:latin typeface="Canva Sans 2"/>
              </a:rPr>
              <a:t> sheet.cell(row=1, column=2).value = "Course"</a:t>
            </a:r>
          </a:p>
          <a:p>
            <a:pPr algn="ctr">
              <a:lnSpc>
                <a:spcPts val="2380"/>
              </a:lnSpc>
            </a:pPr>
            <a:r>
              <a:rPr lang="en-US" sz="1700">
                <a:solidFill>
                  <a:srgbClr val="227C9D"/>
                </a:solidFill>
                <a:latin typeface="Canva Sans 2"/>
              </a:rPr>
              <a:t> sheet.cell(row=1, column=3).value = "Semester"</a:t>
            </a:r>
          </a:p>
          <a:p>
            <a:pPr algn="ctr">
              <a:lnSpc>
                <a:spcPts val="2380"/>
              </a:lnSpc>
            </a:pPr>
            <a:r>
              <a:rPr lang="en-US" sz="1700">
                <a:solidFill>
                  <a:srgbClr val="227C9D"/>
                </a:solidFill>
                <a:latin typeface="Canva Sans 2"/>
              </a:rPr>
              <a:t> sheet.cell(row=1, column=4).value = "Form Number"</a:t>
            </a:r>
          </a:p>
          <a:p>
            <a:pPr algn="ctr">
              <a:lnSpc>
                <a:spcPts val="2380"/>
              </a:lnSpc>
            </a:pPr>
            <a:r>
              <a:rPr lang="en-US" sz="1700">
                <a:solidFill>
                  <a:srgbClr val="227C9D"/>
                </a:solidFill>
                <a:latin typeface="Canva Sans 2"/>
              </a:rPr>
              <a:t> sheet.cell(row=1, column=5).value = "Contact Number"</a:t>
            </a:r>
          </a:p>
          <a:p>
            <a:pPr algn="ctr">
              <a:lnSpc>
                <a:spcPts val="2380"/>
              </a:lnSpc>
            </a:pPr>
            <a:r>
              <a:rPr lang="en-US" sz="1700">
                <a:solidFill>
                  <a:srgbClr val="227C9D"/>
                </a:solidFill>
                <a:latin typeface="Canva Sans 2"/>
              </a:rPr>
              <a:t> sheet.cell(row=1, column=6).value = "Email id"</a:t>
            </a:r>
          </a:p>
          <a:p>
            <a:pPr algn="ctr">
              <a:lnSpc>
                <a:spcPts val="2380"/>
              </a:lnSpc>
            </a:pPr>
            <a:r>
              <a:rPr lang="en-US" sz="1700">
                <a:solidFill>
                  <a:srgbClr val="227C9D"/>
                </a:solidFill>
                <a:latin typeface="Canva Sans 2"/>
              </a:rPr>
              <a:t> sheet.cell(row=1, column=7).value = "Address"</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 (cursor)</a:t>
            </a:r>
          </a:p>
          <a:p>
            <a:pPr algn="ctr">
              <a:lnSpc>
                <a:spcPts val="2380"/>
              </a:lnSpc>
            </a:pPr>
            <a:r>
              <a:rPr lang="en-US" sz="1700">
                <a:solidFill>
                  <a:srgbClr val="227C9D"/>
                </a:solidFill>
                <a:latin typeface="Canva Sans 2"/>
              </a:rPr>
              <a:t>def focus1(event):</a:t>
            </a:r>
          </a:p>
          <a:p>
            <a:pPr algn="ctr">
              <a:lnSpc>
                <a:spcPts val="2380"/>
              </a:lnSpc>
            </a:pPr>
            <a:r>
              <a:rPr lang="en-US" sz="1700">
                <a:solidFill>
                  <a:srgbClr val="227C9D"/>
                </a:solidFill>
                <a:latin typeface="Canva Sans 2"/>
              </a:rPr>
              <a:t> # set focus on the course_field box</a:t>
            </a:r>
          </a:p>
          <a:p>
            <a:pPr algn="ctr">
              <a:lnSpc>
                <a:spcPts val="2380"/>
              </a:lnSpc>
            </a:pPr>
            <a:r>
              <a:rPr lang="en-US" sz="1700">
                <a:solidFill>
                  <a:srgbClr val="227C9D"/>
                </a:solidFill>
                <a:latin typeface="Canva Sans 2"/>
              </a:rPr>
              <a:t> course_field.focus_set()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focus2(event):</a:t>
            </a:r>
          </a:p>
          <a:p>
            <a:pPr algn="ctr">
              <a:lnSpc>
                <a:spcPts val="2380"/>
              </a:lnSpc>
            </a:pPr>
            <a:r>
              <a:rPr lang="en-US" sz="1700">
                <a:solidFill>
                  <a:srgbClr val="227C9D"/>
                </a:solidFill>
                <a:latin typeface="Canva Sans 2"/>
              </a:rPr>
              <a:t> # set focus on the sem_field box</a:t>
            </a:r>
          </a:p>
          <a:p>
            <a:pPr algn="ctr">
              <a:lnSpc>
                <a:spcPts val="2380"/>
              </a:lnSpc>
            </a:pPr>
            <a:r>
              <a:rPr lang="en-US" sz="1700">
                <a:solidFill>
                  <a:srgbClr val="227C9D"/>
                </a:solidFill>
                <a:latin typeface="Canva Sans 2"/>
              </a:rPr>
              <a:t> sem_field.focus_set()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focus3(event):</a:t>
            </a:r>
          </a:p>
          <a:p>
            <a:pPr algn="ctr">
              <a:lnSpc>
                <a:spcPts val="2380"/>
              </a:lnSpc>
            </a:pPr>
            <a:r>
              <a:rPr lang="en-US" sz="1700">
                <a:solidFill>
                  <a:srgbClr val="227C9D"/>
                </a:solidFill>
                <a:latin typeface="Canva Sans 2"/>
              </a:rPr>
              <a:t> # set focus on the form_no_field box</a:t>
            </a:r>
          </a:p>
          <a:p>
            <a:pPr algn="ctr">
              <a:lnSpc>
                <a:spcPts val="2380"/>
              </a:lnSpc>
            </a:pPr>
            <a:r>
              <a:rPr lang="en-US" sz="1700">
                <a:solidFill>
                  <a:srgbClr val="227C9D"/>
                </a:solidFill>
                <a:latin typeface="Canva Sans 2"/>
              </a:rPr>
              <a:t> form_no_field.focus_set()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focus4(event):</a:t>
            </a:r>
          </a:p>
          <a:p>
            <a:pPr algn="ctr">
              <a:lnSpc>
                <a:spcPts val="2380"/>
              </a:lnSpc>
            </a:pPr>
            <a:r>
              <a:rPr lang="en-US" sz="1700">
                <a:solidFill>
                  <a:srgbClr val="227C9D"/>
                </a:solidFill>
                <a:latin typeface="Canva Sans 2"/>
              </a:rPr>
              <a:t> # set focus on the contact_no_field box</a:t>
            </a:r>
          </a:p>
          <a:p>
            <a:pPr algn="ctr">
              <a:lnSpc>
                <a:spcPts val="2380"/>
              </a:lnSpc>
            </a:pPr>
            <a:r>
              <a:rPr lang="en-US" sz="1700">
                <a:solidFill>
                  <a:srgbClr val="227C9D"/>
                </a:solidFill>
                <a:latin typeface="Canva Sans 2"/>
              </a:rPr>
              <a:t> contact_no_field.focus_set()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focus5(event):</a:t>
            </a:r>
          </a:p>
          <a:p>
            <a:pPr algn="ctr">
              <a:lnSpc>
                <a:spcPts val="2380"/>
              </a:lnSpc>
            </a:pPr>
            <a:r>
              <a:rPr lang="en-US" sz="1700">
                <a:solidFill>
                  <a:srgbClr val="227C9D"/>
                </a:solidFill>
                <a:latin typeface="Canva Sans 2"/>
              </a:rPr>
              <a:t> # set focus on the email_id_field box</a:t>
            </a:r>
          </a:p>
          <a:p>
            <a:pPr algn="ctr">
              <a:lnSpc>
                <a:spcPts val="2380"/>
              </a:lnSpc>
            </a:pPr>
            <a:r>
              <a:rPr lang="en-US" sz="1700">
                <a:solidFill>
                  <a:srgbClr val="227C9D"/>
                </a:solidFill>
                <a:latin typeface="Canva Sans 2"/>
              </a:rPr>
              <a:t> email_id_field.focus_set()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focus6(event):</a:t>
            </a:r>
          </a:p>
          <a:p>
            <a:pPr algn="ctr">
              <a:lnSpc>
                <a:spcPts val="2380"/>
              </a:lnSpc>
            </a:pPr>
            <a:r>
              <a:rPr lang="en-US" sz="1700">
                <a:solidFill>
                  <a:srgbClr val="227C9D"/>
                </a:solidFill>
                <a:latin typeface="Canva Sans 2"/>
              </a:rPr>
              <a:t> # set focus on the address_field box</a:t>
            </a:r>
          </a:p>
          <a:p>
            <a:pPr algn="ctr">
              <a:lnSpc>
                <a:spcPts val="2380"/>
              </a:lnSpc>
            </a:pPr>
            <a:r>
              <a:rPr lang="en-US" sz="1700">
                <a:solidFill>
                  <a:srgbClr val="227C9D"/>
                </a:solidFill>
                <a:latin typeface="Canva Sans 2"/>
              </a:rPr>
              <a:t> address_field.focus_set()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for clearing the</a:t>
            </a:r>
          </a:p>
          <a:p>
            <a:pPr algn="ctr">
              <a:lnSpc>
                <a:spcPts val="2380"/>
              </a:lnSpc>
            </a:pPr>
            <a:r>
              <a:rPr lang="en-US" sz="1700">
                <a:solidFill>
                  <a:srgbClr val="227C9D"/>
                </a:solidFill>
                <a:latin typeface="Canva Sans 2"/>
              </a:rPr>
              <a:t># contents of text entry boxes</a:t>
            </a:r>
          </a:p>
          <a:p>
            <a:pPr algn="ctr">
              <a:lnSpc>
                <a:spcPts val="2380"/>
              </a:lnSpc>
            </a:pPr>
            <a:r>
              <a:rPr lang="en-US" sz="1700">
                <a:solidFill>
                  <a:srgbClr val="227C9D"/>
                </a:solidFill>
                <a:latin typeface="Canva Sans 2"/>
              </a:rPr>
              <a:t>def clear():</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clear the content of text entry box</a:t>
            </a:r>
          </a:p>
          <a:p>
            <a:pPr algn="ctr">
              <a:lnSpc>
                <a:spcPts val="2380"/>
              </a:lnSpc>
            </a:pPr>
            <a:r>
              <a:rPr lang="en-US" sz="1700">
                <a:solidFill>
                  <a:srgbClr val="227C9D"/>
                </a:solidFill>
                <a:latin typeface="Canva Sans 2"/>
              </a:rPr>
              <a:t> name_field.delete(0, END)</a:t>
            </a:r>
          </a:p>
          <a:p>
            <a:pPr algn="ctr">
              <a:lnSpc>
                <a:spcPts val="2380"/>
              </a:lnSpc>
            </a:pPr>
            <a:r>
              <a:rPr lang="en-US" sz="1700">
                <a:solidFill>
                  <a:srgbClr val="227C9D"/>
                </a:solidFill>
                <a:latin typeface="Canva Sans 2"/>
              </a:rPr>
              <a:t> course_field.delete(0, END)</a:t>
            </a:r>
          </a:p>
          <a:p>
            <a:pPr algn="ctr">
              <a:lnSpc>
                <a:spcPts val="2380"/>
              </a:lnSpc>
            </a:pPr>
            <a:r>
              <a:rPr lang="en-US" sz="1700">
                <a:solidFill>
                  <a:srgbClr val="227C9D"/>
                </a:solidFill>
                <a:latin typeface="Canva Sans 2"/>
              </a:rPr>
              <a:t> sem_field.delete(0, END)</a:t>
            </a:r>
          </a:p>
          <a:p>
            <a:pPr algn="ctr">
              <a:lnSpc>
                <a:spcPts val="2380"/>
              </a:lnSpc>
            </a:pPr>
            <a:r>
              <a:rPr lang="en-US" sz="1700">
                <a:solidFill>
                  <a:srgbClr val="227C9D"/>
                </a:solidFill>
                <a:latin typeface="Canva Sans 2"/>
              </a:rPr>
              <a:t> form_no_field.delete(0, END)</a:t>
            </a:r>
          </a:p>
          <a:p>
            <a:pPr algn="ctr">
              <a:lnSpc>
                <a:spcPts val="2380"/>
              </a:lnSpc>
            </a:pPr>
            <a:r>
              <a:rPr lang="en-US" sz="1700">
                <a:solidFill>
                  <a:srgbClr val="227C9D"/>
                </a:solidFill>
                <a:latin typeface="Canva Sans 2"/>
              </a:rPr>
              <a:t> contact_no_field.delete(0, END)</a:t>
            </a:r>
          </a:p>
          <a:p>
            <a:pPr algn="ctr">
              <a:lnSpc>
                <a:spcPts val="2380"/>
              </a:lnSpc>
            </a:pPr>
            <a:r>
              <a:rPr lang="en-US" sz="1700">
                <a:solidFill>
                  <a:srgbClr val="227C9D"/>
                </a:solidFill>
                <a:latin typeface="Canva Sans 2"/>
              </a:rPr>
              <a:t> email_id_field.delete(0, END)</a:t>
            </a:r>
          </a:p>
          <a:p>
            <a:pPr algn="ctr">
              <a:lnSpc>
                <a:spcPts val="2380"/>
              </a:lnSpc>
            </a:pPr>
            <a:r>
              <a:rPr lang="en-US" sz="1700">
                <a:solidFill>
                  <a:srgbClr val="227C9D"/>
                </a:solidFill>
                <a:latin typeface="Canva Sans 2"/>
              </a:rPr>
              <a:t> address_field.delete(0, END)</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take data from GUI </a:t>
            </a:r>
          </a:p>
          <a:p>
            <a:pPr algn="ctr">
              <a:lnSpc>
                <a:spcPts val="2380"/>
              </a:lnSpc>
            </a:pPr>
            <a:r>
              <a:rPr lang="en-US" sz="1700">
                <a:solidFill>
                  <a:srgbClr val="227C9D"/>
                </a:solidFill>
                <a:latin typeface="Canva Sans 2"/>
              </a:rPr>
              <a:t># window and write to an excel file</a:t>
            </a:r>
          </a:p>
          <a:p>
            <a:pPr algn="ctr">
              <a:lnSpc>
                <a:spcPts val="2380"/>
              </a:lnSpc>
            </a:pPr>
            <a:r>
              <a:rPr lang="en-US" sz="1700">
                <a:solidFill>
                  <a:srgbClr val="227C9D"/>
                </a:solidFill>
                <a:latin typeface="Canva Sans 2"/>
              </a:rPr>
              <a:t>def insert():</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if user not fill any entry</a:t>
            </a:r>
          </a:p>
          <a:p>
            <a:pPr algn="ctr">
              <a:lnSpc>
                <a:spcPts val="2380"/>
              </a:lnSpc>
            </a:pPr>
            <a:r>
              <a:rPr lang="en-US" sz="1700">
                <a:solidFill>
                  <a:srgbClr val="227C9D"/>
                </a:solidFill>
                <a:latin typeface="Canva Sans 2"/>
              </a:rPr>
              <a:t> # then print "empty input"</a:t>
            </a:r>
          </a:p>
          <a:p>
            <a:pPr algn="ctr">
              <a:lnSpc>
                <a:spcPts val="2380"/>
              </a:lnSpc>
            </a:pPr>
            <a:r>
              <a:rPr lang="en-US" sz="1700">
                <a:solidFill>
                  <a:srgbClr val="227C9D"/>
                </a:solidFill>
                <a:latin typeface="Canva Sans 2"/>
              </a:rPr>
              <a:t> if (name_field.get() == "" and</a:t>
            </a:r>
          </a:p>
          <a:p>
            <a:pPr algn="ctr">
              <a:lnSpc>
                <a:spcPts val="2380"/>
              </a:lnSpc>
            </a:pPr>
            <a:r>
              <a:rPr lang="en-US" sz="1700">
                <a:solidFill>
                  <a:srgbClr val="227C9D"/>
                </a:solidFill>
                <a:latin typeface="Canva Sans 2"/>
              </a:rPr>
              <a:t>  course_field.get() == "" and</a:t>
            </a:r>
          </a:p>
          <a:p>
            <a:pPr algn="ctr">
              <a:lnSpc>
                <a:spcPts val="2380"/>
              </a:lnSpc>
            </a:pPr>
            <a:r>
              <a:rPr lang="en-US" sz="1700">
                <a:solidFill>
                  <a:srgbClr val="227C9D"/>
                </a:solidFill>
                <a:latin typeface="Canva Sans 2"/>
              </a:rPr>
              <a:t>  sem_field.get() == "" and</a:t>
            </a:r>
          </a:p>
          <a:p>
            <a:pPr algn="ctr">
              <a:lnSpc>
                <a:spcPts val="2380"/>
              </a:lnSpc>
            </a:pPr>
            <a:r>
              <a:rPr lang="en-US" sz="1700">
                <a:solidFill>
                  <a:srgbClr val="227C9D"/>
                </a:solidFill>
                <a:latin typeface="Canva Sans 2"/>
              </a:rPr>
              <a:t>  form_no_field.get() == "" and</a:t>
            </a:r>
          </a:p>
          <a:p>
            <a:pPr algn="ctr">
              <a:lnSpc>
                <a:spcPts val="2380"/>
              </a:lnSpc>
            </a:pPr>
            <a:r>
              <a:rPr lang="en-US" sz="1700">
                <a:solidFill>
                  <a:srgbClr val="227C9D"/>
                </a:solidFill>
                <a:latin typeface="Canva Sans 2"/>
              </a:rPr>
              <a:t>  contact_no_field.get() == "" and</a:t>
            </a:r>
          </a:p>
          <a:p>
            <a:pPr algn="ctr">
              <a:lnSpc>
                <a:spcPts val="2380"/>
              </a:lnSpc>
            </a:pPr>
            <a:r>
              <a:rPr lang="en-US" sz="1700">
                <a:solidFill>
                  <a:srgbClr val="227C9D"/>
                </a:solidFill>
                <a:latin typeface="Canva Sans 2"/>
              </a:rPr>
              <a:t>  email_id_field.get() == "" and</a:t>
            </a:r>
          </a:p>
          <a:p>
            <a:pPr algn="ctr">
              <a:lnSpc>
                <a:spcPts val="2380"/>
              </a:lnSpc>
            </a:pPr>
            <a:r>
              <a:rPr lang="en-US" sz="1700">
                <a:solidFill>
                  <a:srgbClr val="227C9D"/>
                </a:solidFill>
                <a:latin typeface="Canva Sans 2"/>
              </a:rPr>
              <a:t>  address_field.get() == ""):</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print("empty input")</a:t>
            </a:r>
          </a:p>
          <a:p>
            <a:pPr algn="ctr">
              <a:lnSpc>
                <a:spcPts val="2380"/>
              </a:lnSpc>
            </a:pPr>
          </a:p>
          <a:p>
            <a:pPr algn="ctr">
              <a:lnSpc>
                <a:spcPts val="2380"/>
              </a:lnSpc>
            </a:pPr>
            <a:r>
              <a:rPr lang="en-US" sz="1700">
                <a:solidFill>
                  <a:srgbClr val="227C9D"/>
                </a:solidFill>
                <a:latin typeface="Canva Sans 2"/>
              </a:rPr>
              <a:t> else:</a:t>
            </a:r>
          </a:p>
          <a:p>
            <a:pPr algn="ctr">
              <a:lnSpc>
                <a:spcPts val="2380"/>
              </a:lnSpc>
            </a:pPr>
          </a:p>
          <a:p>
            <a:pPr algn="ctr">
              <a:lnSpc>
                <a:spcPts val="2380"/>
              </a:lnSpc>
            </a:pPr>
            <a:r>
              <a:rPr lang="en-US" sz="1700">
                <a:solidFill>
                  <a:srgbClr val="227C9D"/>
                </a:solidFill>
                <a:latin typeface="Canva Sans 2"/>
              </a:rPr>
              <a:t>  # assigning the max row and max column</a:t>
            </a:r>
          </a:p>
          <a:p>
            <a:pPr algn="ctr">
              <a:lnSpc>
                <a:spcPts val="2380"/>
              </a:lnSpc>
            </a:pPr>
            <a:r>
              <a:rPr lang="en-US" sz="1700">
                <a:solidFill>
                  <a:srgbClr val="227C9D"/>
                </a:solidFill>
                <a:latin typeface="Canva Sans 2"/>
              </a:rPr>
              <a:t>  # value upto which data is written</a:t>
            </a:r>
          </a:p>
          <a:p>
            <a:pPr algn="ctr">
              <a:lnSpc>
                <a:spcPts val="2380"/>
              </a:lnSpc>
            </a:pPr>
            <a:r>
              <a:rPr lang="en-US" sz="1700">
                <a:solidFill>
                  <a:srgbClr val="227C9D"/>
                </a:solidFill>
                <a:latin typeface="Canva Sans 2"/>
              </a:rPr>
              <a:t>  # in an excel sheet to the variable</a:t>
            </a:r>
          </a:p>
          <a:p>
            <a:pPr algn="ctr">
              <a:lnSpc>
                <a:spcPts val="2380"/>
              </a:lnSpc>
            </a:pPr>
            <a:r>
              <a:rPr lang="en-US" sz="1700">
                <a:solidFill>
                  <a:srgbClr val="227C9D"/>
                </a:solidFill>
                <a:latin typeface="Canva Sans 2"/>
              </a:rPr>
              <a:t>  current_row = sheet.max_row</a:t>
            </a:r>
          </a:p>
          <a:p>
            <a:pPr algn="ctr">
              <a:lnSpc>
                <a:spcPts val="2380"/>
              </a:lnSpc>
            </a:pPr>
            <a:r>
              <a:rPr lang="en-US" sz="1700">
                <a:solidFill>
                  <a:srgbClr val="227C9D"/>
                </a:solidFill>
                <a:latin typeface="Canva Sans 2"/>
              </a:rPr>
              <a:t>  current_column = sheet.max_column</a:t>
            </a:r>
          </a:p>
          <a:p>
            <a:pPr algn="ctr">
              <a:lnSpc>
                <a:spcPts val="2380"/>
              </a:lnSpc>
            </a:pPr>
          </a:p>
          <a:p>
            <a:pPr algn="ctr">
              <a:lnSpc>
                <a:spcPts val="2380"/>
              </a:lnSpc>
            </a:pPr>
            <a:r>
              <a:rPr lang="en-US" sz="1700">
                <a:solidFill>
                  <a:srgbClr val="227C9D"/>
                </a:solidFill>
                <a:latin typeface="Canva Sans 2"/>
              </a:rPr>
              <a:t>  # get method returns current text</a:t>
            </a:r>
          </a:p>
          <a:p>
            <a:pPr algn="ctr">
              <a:lnSpc>
                <a:spcPts val="2380"/>
              </a:lnSpc>
            </a:pPr>
            <a:r>
              <a:rPr lang="en-US" sz="1700">
                <a:solidFill>
                  <a:srgbClr val="227C9D"/>
                </a:solidFill>
                <a:latin typeface="Canva Sans 2"/>
              </a:rPr>
              <a:t>  # as string which we write into</a:t>
            </a:r>
          </a:p>
          <a:p>
            <a:pPr algn="ctr">
              <a:lnSpc>
                <a:spcPts val="2380"/>
              </a:lnSpc>
            </a:pPr>
            <a:r>
              <a:rPr lang="en-US" sz="1700">
                <a:solidFill>
                  <a:srgbClr val="227C9D"/>
                </a:solidFill>
                <a:latin typeface="Canva Sans 2"/>
              </a:rPr>
              <a:t>  # excel spreadsheet at particular location</a:t>
            </a:r>
          </a:p>
          <a:p>
            <a:pPr algn="ctr">
              <a:lnSpc>
                <a:spcPts val="2380"/>
              </a:lnSpc>
            </a:pPr>
            <a:r>
              <a:rPr lang="en-US" sz="1700">
                <a:solidFill>
                  <a:srgbClr val="227C9D"/>
                </a:solidFill>
                <a:latin typeface="Canva Sans 2"/>
              </a:rPr>
              <a:t>  sheet.cell(row=current_row + 1, column=1).value = name_field.get()</a:t>
            </a:r>
          </a:p>
          <a:p>
            <a:pPr algn="ctr">
              <a:lnSpc>
                <a:spcPts val="2380"/>
              </a:lnSpc>
            </a:pPr>
            <a:r>
              <a:rPr lang="en-US" sz="1700">
                <a:solidFill>
                  <a:srgbClr val="227C9D"/>
                </a:solidFill>
                <a:latin typeface="Canva Sans 2"/>
              </a:rPr>
              <a:t>  sheet.cell(row=current_row + 1, column=2).value = course_field.get()</a:t>
            </a:r>
          </a:p>
          <a:p>
            <a:pPr algn="ctr">
              <a:lnSpc>
                <a:spcPts val="2380"/>
              </a:lnSpc>
            </a:pPr>
            <a:r>
              <a:rPr lang="en-US" sz="1700">
                <a:solidFill>
                  <a:srgbClr val="227C9D"/>
                </a:solidFill>
                <a:latin typeface="Canva Sans 2"/>
              </a:rPr>
              <a:t>  sheet.cell(row=current_row + 1, column=3).value = sem_field.get()</a:t>
            </a:r>
          </a:p>
          <a:p>
            <a:pPr algn="ctr">
              <a:lnSpc>
                <a:spcPts val="2380"/>
              </a:lnSpc>
            </a:pPr>
            <a:r>
              <a:rPr lang="en-US" sz="1700">
                <a:solidFill>
                  <a:srgbClr val="227C9D"/>
                </a:solidFill>
                <a:latin typeface="Canva Sans 2"/>
              </a:rPr>
              <a:t>  sheet.cell(row=current_row + 1, column=4).value = form_no_field.get()</a:t>
            </a:r>
          </a:p>
          <a:p>
            <a:pPr algn="ctr">
              <a:lnSpc>
                <a:spcPts val="2380"/>
              </a:lnSpc>
            </a:pPr>
            <a:r>
              <a:rPr lang="en-US" sz="1700">
                <a:solidFill>
                  <a:srgbClr val="227C9D"/>
                </a:solidFill>
                <a:latin typeface="Canva Sans 2"/>
              </a:rPr>
              <a:t>  sheet.cell(row=current_row + 1, column=5).value = contact_no_field.get()</a:t>
            </a:r>
          </a:p>
          <a:p>
            <a:pPr algn="ctr">
              <a:lnSpc>
                <a:spcPts val="2380"/>
              </a:lnSpc>
            </a:pPr>
            <a:r>
              <a:rPr lang="en-US" sz="1700">
                <a:solidFill>
                  <a:srgbClr val="227C9D"/>
                </a:solidFill>
                <a:latin typeface="Canva Sans 2"/>
              </a:rPr>
              <a:t>  sheet.cell(row=current_row + 1, column=6).value = email_id_field.get()</a:t>
            </a:r>
          </a:p>
          <a:p>
            <a:pPr algn="ctr">
              <a:lnSpc>
                <a:spcPts val="2380"/>
              </a:lnSpc>
            </a:pPr>
            <a:r>
              <a:rPr lang="en-US" sz="1700">
                <a:solidFill>
                  <a:srgbClr val="227C9D"/>
                </a:solidFill>
                <a:latin typeface="Canva Sans 2"/>
              </a:rPr>
              <a:t>  sheet.cell(row=current_row + 1, column=7).value = address_field.get()</a:t>
            </a:r>
          </a:p>
          <a:p>
            <a:pPr algn="ctr">
              <a:lnSpc>
                <a:spcPts val="2380"/>
              </a:lnSpc>
            </a:pPr>
          </a:p>
          <a:p>
            <a:pPr algn="ctr">
              <a:lnSpc>
                <a:spcPts val="2380"/>
              </a:lnSpc>
            </a:pPr>
            <a:r>
              <a:rPr lang="en-US" sz="1700">
                <a:solidFill>
                  <a:srgbClr val="227C9D"/>
                </a:solidFill>
                <a:latin typeface="Canva Sans 2"/>
              </a:rPr>
              <a:t>  # save the file</a:t>
            </a:r>
          </a:p>
          <a:p>
            <a:pPr algn="ctr">
              <a:lnSpc>
                <a:spcPts val="2380"/>
              </a:lnSpc>
            </a:pPr>
            <a:r>
              <a:rPr lang="en-US" sz="1700">
                <a:solidFill>
                  <a:srgbClr val="227C9D"/>
                </a:solidFill>
                <a:latin typeface="Canva Sans 2"/>
              </a:rPr>
              <a:t>  wb.save('C:\\Users\\Admin\\Desktop\\excel.xlsx')</a:t>
            </a:r>
          </a:p>
          <a:p>
            <a:pPr algn="ctr">
              <a:lnSpc>
                <a:spcPts val="2380"/>
              </a:lnSpc>
            </a:pPr>
          </a:p>
          <a:p>
            <a:pPr algn="ctr">
              <a:lnSpc>
                <a:spcPts val="2380"/>
              </a:lnSpc>
            </a:pPr>
            <a:r>
              <a:rPr lang="en-US" sz="1700">
                <a:solidFill>
                  <a:srgbClr val="227C9D"/>
                </a:solidFill>
                <a:latin typeface="Canva Sans 2"/>
              </a:rPr>
              <a:t>  # set focus on the name_field box</a:t>
            </a:r>
          </a:p>
          <a:p>
            <a:pPr algn="ctr">
              <a:lnSpc>
                <a:spcPts val="2380"/>
              </a:lnSpc>
            </a:pPr>
            <a:r>
              <a:rPr lang="en-US" sz="1700">
                <a:solidFill>
                  <a:srgbClr val="227C9D"/>
                </a:solidFill>
                <a:latin typeface="Canva Sans 2"/>
              </a:rPr>
              <a:t>  name_field.focus_set()</a:t>
            </a:r>
          </a:p>
          <a:p>
            <a:pPr algn="ctr">
              <a:lnSpc>
                <a:spcPts val="2380"/>
              </a:lnSpc>
            </a:pPr>
          </a:p>
          <a:p>
            <a:pPr algn="ctr">
              <a:lnSpc>
                <a:spcPts val="2380"/>
              </a:lnSpc>
            </a:pPr>
            <a:r>
              <a:rPr lang="en-US" sz="1700">
                <a:solidFill>
                  <a:srgbClr val="227C9D"/>
                </a:solidFill>
                <a:latin typeface="Canva Sans 2"/>
              </a:rPr>
              <a:t>  # call the clear() function</a:t>
            </a:r>
          </a:p>
          <a:p>
            <a:pPr algn="ctr">
              <a:lnSpc>
                <a:spcPts val="2380"/>
              </a:lnSpc>
            </a:pPr>
            <a:r>
              <a:rPr lang="en-US" sz="1700">
                <a:solidFill>
                  <a:srgbClr val="227C9D"/>
                </a:solidFill>
                <a:latin typeface="Canva Sans 2"/>
              </a:rPr>
              <a:t>  clear()</a:t>
            </a:r>
          </a:p>
          <a:p>
            <a:pPr algn="ctr">
              <a:lnSpc>
                <a:spcPts val="2380"/>
              </a:lnSpc>
            </a:pPr>
          </a:p>
          <a:p>
            <a:pPr algn="ctr">
              <a:lnSpc>
                <a:spcPts val="2380"/>
              </a:lnSpc>
            </a:pPr>
          </a:p>
          <a:p>
            <a:pPr algn="ctr">
              <a:lnSpc>
                <a:spcPts val="2380"/>
              </a:lnSpc>
            </a:pPr>
            <a:r>
              <a:rPr lang="en-US" sz="1700">
                <a:solidFill>
                  <a:srgbClr val="227C9D"/>
                </a:solidFill>
                <a:latin typeface="Canva Sans 2"/>
              </a:rPr>
              <a:t># Driver code</a:t>
            </a:r>
          </a:p>
          <a:p>
            <a:pPr algn="ctr">
              <a:lnSpc>
                <a:spcPts val="2380"/>
              </a:lnSpc>
            </a:pPr>
            <a:r>
              <a:rPr lang="en-US" sz="1700">
                <a:solidFill>
                  <a:srgbClr val="227C9D"/>
                </a:solidFill>
                <a:latin typeface="Canva Sans 2"/>
              </a:rPr>
              <a:t>if __name__ == "__main__":</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create a GUI window</a:t>
            </a:r>
          </a:p>
          <a:p>
            <a:pPr algn="ctr">
              <a:lnSpc>
                <a:spcPts val="2380"/>
              </a:lnSpc>
            </a:pPr>
            <a:r>
              <a:rPr lang="en-US" sz="1700">
                <a:solidFill>
                  <a:srgbClr val="227C9D"/>
                </a:solidFill>
                <a:latin typeface="Canva Sans 2"/>
              </a:rPr>
              <a:t> root = Tk()</a:t>
            </a:r>
          </a:p>
          <a:p>
            <a:pPr algn="ctr">
              <a:lnSpc>
                <a:spcPts val="2380"/>
              </a:lnSpc>
            </a:pPr>
          </a:p>
          <a:p>
            <a:pPr algn="ctr">
              <a:lnSpc>
                <a:spcPts val="2380"/>
              </a:lnSpc>
            </a:pPr>
            <a:r>
              <a:rPr lang="en-US" sz="1700">
                <a:solidFill>
                  <a:srgbClr val="227C9D"/>
                </a:solidFill>
                <a:latin typeface="Canva Sans 2"/>
              </a:rPr>
              <a:t> # set the background colour of GUI window</a:t>
            </a:r>
          </a:p>
          <a:p>
            <a:pPr algn="ctr">
              <a:lnSpc>
                <a:spcPts val="2380"/>
              </a:lnSpc>
            </a:pPr>
            <a:r>
              <a:rPr lang="en-US" sz="1700">
                <a:solidFill>
                  <a:srgbClr val="227C9D"/>
                </a:solidFill>
                <a:latin typeface="Canva Sans 2"/>
              </a:rPr>
              <a:t> root.configure(background='light green')</a:t>
            </a:r>
          </a:p>
          <a:p>
            <a:pPr algn="ctr">
              <a:lnSpc>
                <a:spcPts val="2380"/>
              </a:lnSpc>
            </a:pPr>
          </a:p>
          <a:p>
            <a:pPr algn="ctr">
              <a:lnSpc>
                <a:spcPts val="2380"/>
              </a:lnSpc>
            </a:pPr>
            <a:r>
              <a:rPr lang="en-US" sz="1700">
                <a:solidFill>
                  <a:srgbClr val="227C9D"/>
                </a:solidFill>
                <a:latin typeface="Canva Sans 2"/>
              </a:rPr>
              <a:t> # set the title of GUI window</a:t>
            </a:r>
          </a:p>
          <a:p>
            <a:pPr algn="ctr">
              <a:lnSpc>
                <a:spcPts val="2380"/>
              </a:lnSpc>
            </a:pPr>
            <a:r>
              <a:rPr lang="en-US" sz="1700">
                <a:solidFill>
                  <a:srgbClr val="227C9D"/>
                </a:solidFill>
                <a:latin typeface="Canva Sans 2"/>
              </a:rPr>
              <a:t> root.title("registration form")</a:t>
            </a:r>
          </a:p>
          <a:p>
            <a:pPr algn="ctr">
              <a:lnSpc>
                <a:spcPts val="2380"/>
              </a:lnSpc>
            </a:pPr>
          </a:p>
          <a:p>
            <a:pPr algn="ctr">
              <a:lnSpc>
                <a:spcPts val="2380"/>
              </a:lnSpc>
            </a:pPr>
            <a:r>
              <a:rPr lang="en-US" sz="1700">
                <a:solidFill>
                  <a:srgbClr val="227C9D"/>
                </a:solidFill>
                <a:latin typeface="Canva Sans 2"/>
              </a:rPr>
              <a:t> # set the configuration of GUI window</a:t>
            </a:r>
          </a:p>
          <a:p>
            <a:pPr algn="ctr">
              <a:lnSpc>
                <a:spcPts val="2380"/>
              </a:lnSpc>
            </a:pPr>
            <a:r>
              <a:rPr lang="en-US" sz="1700">
                <a:solidFill>
                  <a:srgbClr val="227C9D"/>
                </a:solidFill>
                <a:latin typeface="Canva Sans 2"/>
              </a:rPr>
              <a:t> root.geometry("500x300")</a:t>
            </a:r>
          </a:p>
          <a:p>
            <a:pPr algn="ctr">
              <a:lnSpc>
                <a:spcPts val="2380"/>
              </a:lnSpc>
            </a:pPr>
          </a:p>
          <a:p>
            <a:pPr algn="ctr">
              <a:lnSpc>
                <a:spcPts val="2380"/>
              </a:lnSpc>
            </a:pPr>
            <a:r>
              <a:rPr lang="en-US" sz="1700">
                <a:solidFill>
                  <a:srgbClr val="227C9D"/>
                </a:solidFill>
                <a:latin typeface="Canva Sans 2"/>
              </a:rPr>
              <a:t> excel()</a:t>
            </a:r>
          </a:p>
          <a:p>
            <a:pPr algn="ctr">
              <a:lnSpc>
                <a:spcPts val="2380"/>
              </a:lnSpc>
            </a:pPr>
          </a:p>
          <a:p>
            <a:pPr algn="ctr">
              <a:lnSpc>
                <a:spcPts val="2380"/>
              </a:lnSpc>
            </a:pPr>
            <a:r>
              <a:rPr lang="en-US" sz="1700">
                <a:solidFill>
                  <a:srgbClr val="227C9D"/>
                </a:solidFill>
                <a:latin typeface="Canva Sans 2"/>
              </a:rPr>
              <a:t> # create a Form label</a:t>
            </a:r>
          </a:p>
          <a:p>
            <a:pPr algn="ctr">
              <a:lnSpc>
                <a:spcPts val="2380"/>
              </a:lnSpc>
            </a:pPr>
            <a:r>
              <a:rPr lang="en-US" sz="1700">
                <a:solidFill>
                  <a:srgbClr val="227C9D"/>
                </a:solidFill>
                <a:latin typeface="Canva Sans 2"/>
              </a:rPr>
              <a:t> heading = Label(root, text="Form", bg="light green")</a:t>
            </a:r>
          </a:p>
          <a:p>
            <a:pPr algn="ctr">
              <a:lnSpc>
                <a:spcPts val="2380"/>
              </a:lnSpc>
            </a:pPr>
          </a:p>
          <a:p>
            <a:pPr algn="ctr">
              <a:lnSpc>
                <a:spcPts val="2380"/>
              </a:lnSpc>
            </a:pPr>
            <a:r>
              <a:rPr lang="en-US" sz="1700">
                <a:solidFill>
                  <a:srgbClr val="227C9D"/>
                </a:solidFill>
                <a:latin typeface="Canva Sans 2"/>
              </a:rPr>
              <a:t> # create a Name label</a:t>
            </a:r>
          </a:p>
          <a:p>
            <a:pPr algn="ctr">
              <a:lnSpc>
                <a:spcPts val="2380"/>
              </a:lnSpc>
            </a:pPr>
            <a:r>
              <a:rPr lang="en-US" sz="1700">
                <a:solidFill>
                  <a:srgbClr val="227C9D"/>
                </a:solidFill>
                <a:latin typeface="Canva Sans 2"/>
              </a:rPr>
              <a:t> name = Label(root, text="Name", bg="light green")</a:t>
            </a:r>
          </a:p>
          <a:p>
            <a:pPr algn="ctr">
              <a:lnSpc>
                <a:spcPts val="2380"/>
              </a:lnSpc>
            </a:pPr>
          </a:p>
          <a:p>
            <a:pPr algn="ctr">
              <a:lnSpc>
                <a:spcPts val="2380"/>
              </a:lnSpc>
            </a:pPr>
            <a:r>
              <a:rPr lang="en-US" sz="1700">
                <a:solidFill>
                  <a:srgbClr val="227C9D"/>
                </a:solidFill>
                <a:latin typeface="Canva Sans 2"/>
              </a:rPr>
              <a:t> # create a Course label</a:t>
            </a:r>
          </a:p>
          <a:p>
            <a:pPr algn="ctr">
              <a:lnSpc>
                <a:spcPts val="2380"/>
              </a:lnSpc>
            </a:pPr>
            <a:r>
              <a:rPr lang="en-US" sz="1700">
                <a:solidFill>
                  <a:srgbClr val="227C9D"/>
                </a:solidFill>
                <a:latin typeface="Canva Sans 2"/>
              </a:rPr>
              <a:t> course = Label(root, text="Course", bg="light green")</a:t>
            </a:r>
          </a:p>
          <a:p>
            <a:pPr algn="ctr">
              <a:lnSpc>
                <a:spcPts val="2380"/>
              </a:lnSpc>
            </a:pPr>
          </a:p>
          <a:p>
            <a:pPr algn="ctr">
              <a:lnSpc>
                <a:spcPts val="2380"/>
              </a:lnSpc>
            </a:pPr>
            <a:r>
              <a:rPr lang="en-US" sz="1700">
                <a:solidFill>
                  <a:srgbClr val="227C9D"/>
                </a:solidFill>
                <a:latin typeface="Canva Sans 2"/>
              </a:rPr>
              <a:t> # create a Semester label</a:t>
            </a:r>
          </a:p>
          <a:p>
            <a:pPr algn="ctr">
              <a:lnSpc>
                <a:spcPts val="2380"/>
              </a:lnSpc>
            </a:pPr>
            <a:r>
              <a:rPr lang="en-US" sz="1700">
                <a:solidFill>
                  <a:srgbClr val="227C9D"/>
                </a:solidFill>
                <a:latin typeface="Canva Sans 2"/>
              </a:rPr>
              <a:t> sem = Label(root, text="Semester", bg="light green")</a:t>
            </a:r>
          </a:p>
          <a:p>
            <a:pPr algn="ctr">
              <a:lnSpc>
                <a:spcPts val="2380"/>
              </a:lnSpc>
            </a:pPr>
          </a:p>
          <a:p>
            <a:pPr algn="ctr">
              <a:lnSpc>
                <a:spcPts val="2380"/>
              </a:lnSpc>
            </a:pPr>
            <a:r>
              <a:rPr lang="en-US" sz="1700">
                <a:solidFill>
                  <a:srgbClr val="227C9D"/>
                </a:solidFill>
                <a:latin typeface="Canva Sans 2"/>
              </a:rPr>
              <a:t> # create a Form No. label</a:t>
            </a:r>
          </a:p>
          <a:p>
            <a:pPr algn="ctr">
              <a:lnSpc>
                <a:spcPts val="2380"/>
              </a:lnSpc>
            </a:pPr>
            <a:r>
              <a:rPr lang="en-US" sz="1700">
                <a:solidFill>
                  <a:srgbClr val="227C9D"/>
                </a:solidFill>
                <a:latin typeface="Canva Sans 2"/>
              </a:rPr>
              <a:t> form_no = Label(root, text="Form No.", bg="light green")</a:t>
            </a:r>
          </a:p>
          <a:p>
            <a:pPr algn="ctr">
              <a:lnSpc>
                <a:spcPts val="2380"/>
              </a:lnSpc>
            </a:pPr>
          </a:p>
          <a:p>
            <a:pPr algn="ctr">
              <a:lnSpc>
                <a:spcPts val="2380"/>
              </a:lnSpc>
            </a:pPr>
            <a:r>
              <a:rPr lang="en-US" sz="1700">
                <a:solidFill>
                  <a:srgbClr val="227C9D"/>
                </a:solidFill>
                <a:latin typeface="Canva Sans 2"/>
              </a:rPr>
              <a:t> # create a Contact No. label</a:t>
            </a:r>
          </a:p>
          <a:p>
            <a:pPr algn="ctr">
              <a:lnSpc>
                <a:spcPts val="2380"/>
              </a:lnSpc>
            </a:pPr>
            <a:r>
              <a:rPr lang="en-US" sz="1700">
                <a:solidFill>
                  <a:srgbClr val="227C9D"/>
                </a:solidFill>
                <a:latin typeface="Canva Sans 2"/>
              </a:rPr>
              <a:t> contact_no = Label(root, text="Contact No.", bg="light green")</a:t>
            </a:r>
          </a:p>
          <a:p>
            <a:pPr algn="ctr">
              <a:lnSpc>
                <a:spcPts val="2380"/>
              </a:lnSpc>
            </a:pPr>
          </a:p>
          <a:p>
            <a:pPr algn="ctr">
              <a:lnSpc>
                <a:spcPts val="2380"/>
              </a:lnSpc>
            </a:pPr>
            <a:r>
              <a:rPr lang="en-US" sz="1700">
                <a:solidFill>
                  <a:srgbClr val="227C9D"/>
                </a:solidFill>
                <a:latin typeface="Canva Sans 2"/>
              </a:rPr>
              <a:t> # create a Email id label</a:t>
            </a:r>
          </a:p>
          <a:p>
            <a:pPr algn="ctr">
              <a:lnSpc>
                <a:spcPts val="2380"/>
              </a:lnSpc>
            </a:pPr>
            <a:r>
              <a:rPr lang="en-US" sz="1700">
                <a:solidFill>
                  <a:srgbClr val="227C9D"/>
                </a:solidFill>
                <a:latin typeface="Canva Sans 2"/>
              </a:rPr>
              <a:t> email_id = Label(root, text="Email id", bg="light green")</a:t>
            </a:r>
          </a:p>
          <a:p>
            <a:pPr algn="ctr">
              <a:lnSpc>
                <a:spcPts val="2380"/>
              </a:lnSpc>
            </a:pPr>
          </a:p>
          <a:p>
            <a:pPr algn="ctr">
              <a:lnSpc>
                <a:spcPts val="2380"/>
              </a:lnSpc>
            </a:pPr>
            <a:r>
              <a:rPr lang="en-US" sz="1700">
                <a:solidFill>
                  <a:srgbClr val="227C9D"/>
                </a:solidFill>
                <a:latin typeface="Canva Sans 2"/>
              </a:rPr>
              <a:t> # create a address label</a:t>
            </a:r>
          </a:p>
          <a:p>
            <a:pPr algn="ctr">
              <a:lnSpc>
                <a:spcPts val="2380"/>
              </a:lnSpc>
            </a:pPr>
            <a:r>
              <a:rPr lang="en-US" sz="1700">
                <a:solidFill>
                  <a:srgbClr val="227C9D"/>
                </a:solidFill>
                <a:latin typeface="Canva Sans 2"/>
              </a:rPr>
              <a:t> address = Label(root, text="Address", bg="light green")</a:t>
            </a:r>
          </a:p>
          <a:p>
            <a:pPr algn="ctr">
              <a:lnSpc>
                <a:spcPts val="2380"/>
              </a:lnSpc>
            </a:pPr>
          </a:p>
          <a:p>
            <a:pPr algn="ctr">
              <a:lnSpc>
                <a:spcPts val="2380"/>
              </a:lnSpc>
            </a:pPr>
            <a:r>
              <a:rPr lang="en-US" sz="1700">
                <a:solidFill>
                  <a:srgbClr val="227C9D"/>
                </a:solidFill>
                <a:latin typeface="Canva Sans 2"/>
              </a:rPr>
              <a:t> # grid method is used for placing</a:t>
            </a:r>
          </a:p>
          <a:p>
            <a:pPr algn="ctr">
              <a:lnSpc>
                <a:spcPts val="2380"/>
              </a:lnSpc>
            </a:pPr>
            <a:r>
              <a:rPr lang="en-US" sz="1700">
                <a:solidFill>
                  <a:srgbClr val="227C9D"/>
                </a:solidFill>
                <a:latin typeface="Canva Sans 2"/>
              </a:rPr>
              <a:t> # the widgets at respective positions</a:t>
            </a:r>
          </a:p>
          <a:p>
            <a:pPr algn="ctr">
              <a:lnSpc>
                <a:spcPts val="2380"/>
              </a:lnSpc>
            </a:pPr>
            <a:r>
              <a:rPr lang="en-US" sz="1700">
                <a:solidFill>
                  <a:srgbClr val="227C9D"/>
                </a:solidFill>
                <a:latin typeface="Canva Sans 2"/>
              </a:rPr>
              <a:t> # in table like structure .</a:t>
            </a:r>
          </a:p>
          <a:p>
            <a:pPr algn="ctr">
              <a:lnSpc>
                <a:spcPts val="2380"/>
              </a:lnSpc>
            </a:pPr>
            <a:r>
              <a:rPr lang="en-US" sz="1700">
                <a:solidFill>
                  <a:srgbClr val="227C9D"/>
                </a:solidFill>
                <a:latin typeface="Canva Sans 2"/>
              </a:rPr>
              <a:t> heading.grid(row=0, column=1)</a:t>
            </a:r>
          </a:p>
          <a:p>
            <a:pPr algn="ctr">
              <a:lnSpc>
                <a:spcPts val="2380"/>
              </a:lnSpc>
            </a:pPr>
            <a:r>
              <a:rPr lang="en-US" sz="1700">
                <a:solidFill>
                  <a:srgbClr val="227C9D"/>
                </a:solidFill>
                <a:latin typeface="Canva Sans 2"/>
              </a:rPr>
              <a:t> name.grid(row=1, column=0)</a:t>
            </a:r>
          </a:p>
          <a:p>
            <a:pPr algn="ctr">
              <a:lnSpc>
                <a:spcPts val="2380"/>
              </a:lnSpc>
            </a:pPr>
            <a:r>
              <a:rPr lang="en-US" sz="1700">
                <a:solidFill>
                  <a:srgbClr val="227C9D"/>
                </a:solidFill>
                <a:latin typeface="Canva Sans 2"/>
              </a:rPr>
              <a:t> course.grid(row=2, column=0)</a:t>
            </a:r>
          </a:p>
          <a:p>
            <a:pPr algn="ctr">
              <a:lnSpc>
                <a:spcPts val="2380"/>
              </a:lnSpc>
            </a:pPr>
            <a:r>
              <a:rPr lang="en-US" sz="1700">
                <a:solidFill>
                  <a:srgbClr val="227C9D"/>
                </a:solidFill>
                <a:latin typeface="Canva Sans 2"/>
              </a:rPr>
              <a:t> sem.grid(row=3, column=0)</a:t>
            </a:r>
          </a:p>
          <a:p>
            <a:pPr algn="ctr">
              <a:lnSpc>
                <a:spcPts val="2380"/>
              </a:lnSpc>
            </a:pPr>
            <a:r>
              <a:rPr lang="en-US" sz="1700">
                <a:solidFill>
                  <a:srgbClr val="227C9D"/>
                </a:solidFill>
                <a:latin typeface="Canva Sans 2"/>
              </a:rPr>
              <a:t> form_no.grid(row=4, column=0)</a:t>
            </a:r>
          </a:p>
          <a:p>
            <a:pPr algn="ctr">
              <a:lnSpc>
                <a:spcPts val="2380"/>
              </a:lnSpc>
            </a:pPr>
            <a:r>
              <a:rPr lang="en-US" sz="1700">
                <a:solidFill>
                  <a:srgbClr val="227C9D"/>
                </a:solidFill>
                <a:latin typeface="Canva Sans 2"/>
              </a:rPr>
              <a:t> contact_no.grid(row=5, column=0)</a:t>
            </a:r>
          </a:p>
          <a:p>
            <a:pPr algn="ctr">
              <a:lnSpc>
                <a:spcPts val="2380"/>
              </a:lnSpc>
            </a:pPr>
            <a:r>
              <a:rPr lang="en-US" sz="1700">
                <a:solidFill>
                  <a:srgbClr val="227C9D"/>
                </a:solidFill>
                <a:latin typeface="Canva Sans 2"/>
              </a:rPr>
              <a:t> email_id.grid(row=6, column=0)</a:t>
            </a:r>
          </a:p>
          <a:p>
            <a:pPr algn="ctr">
              <a:lnSpc>
                <a:spcPts val="2380"/>
              </a:lnSpc>
            </a:pPr>
            <a:r>
              <a:rPr lang="en-US" sz="1700">
                <a:solidFill>
                  <a:srgbClr val="227C9D"/>
                </a:solidFill>
                <a:latin typeface="Canva Sans 2"/>
              </a:rPr>
              <a:t> address.grid(row=7, column=0)</a:t>
            </a:r>
          </a:p>
          <a:p>
            <a:pPr algn="ctr">
              <a:lnSpc>
                <a:spcPts val="2380"/>
              </a:lnSpc>
            </a:pPr>
          </a:p>
          <a:p>
            <a:pPr algn="ctr">
              <a:lnSpc>
                <a:spcPts val="2380"/>
              </a:lnSpc>
            </a:pPr>
            <a:r>
              <a:rPr lang="en-US" sz="1700">
                <a:solidFill>
                  <a:srgbClr val="227C9D"/>
                </a:solidFill>
                <a:latin typeface="Canva Sans 2"/>
              </a:rPr>
              <a:t> # create a text entry box</a:t>
            </a:r>
          </a:p>
          <a:p>
            <a:pPr algn="ctr">
              <a:lnSpc>
                <a:spcPts val="2380"/>
              </a:lnSpc>
            </a:pPr>
            <a:r>
              <a:rPr lang="en-US" sz="1700">
                <a:solidFill>
                  <a:srgbClr val="227C9D"/>
                </a:solidFill>
                <a:latin typeface="Canva Sans 2"/>
              </a:rPr>
              <a:t> # for typing the information</a:t>
            </a:r>
          </a:p>
          <a:p>
            <a:pPr algn="ctr">
              <a:lnSpc>
                <a:spcPts val="2380"/>
              </a:lnSpc>
            </a:pPr>
            <a:r>
              <a:rPr lang="en-US" sz="1700">
                <a:solidFill>
                  <a:srgbClr val="227C9D"/>
                </a:solidFill>
                <a:latin typeface="Canva Sans 2"/>
              </a:rPr>
              <a:t> name_field = Entry(root)</a:t>
            </a:r>
          </a:p>
          <a:p>
            <a:pPr algn="ctr">
              <a:lnSpc>
                <a:spcPts val="2380"/>
              </a:lnSpc>
            </a:pPr>
            <a:r>
              <a:rPr lang="en-US" sz="1700">
                <a:solidFill>
                  <a:srgbClr val="227C9D"/>
                </a:solidFill>
                <a:latin typeface="Canva Sans 2"/>
              </a:rPr>
              <a:t> course_field = Entry(root)</a:t>
            </a:r>
          </a:p>
          <a:p>
            <a:pPr algn="ctr">
              <a:lnSpc>
                <a:spcPts val="2380"/>
              </a:lnSpc>
            </a:pPr>
            <a:r>
              <a:rPr lang="en-US" sz="1700">
                <a:solidFill>
                  <a:srgbClr val="227C9D"/>
                </a:solidFill>
                <a:latin typeface="Canva Sans 2"/>
              </a:rPr>
              <a:t> sem_field = Entry(root)</a:t>
            </a:r>
          </a:p>
          <a:p>
            <a:pPr algn="ctr">
              <a:lnSpc>
                <a:spcPts val="2380"/>
              </a:lnSpc>
            </a:pPr>
            <a:r>
              <a:rPr lang="en-US" sz="1700">
                <a:solidFill>
                  <a:srgbClr val="227C9D"/>
                </a:solidFill>
                <a:latin typeface="Canva Sans 2"/>
              </a:rPr>
              <a:t> form_no_field = Entry(root)</a:t>
            </a:r>
          </a:p>
          <a:p>
            <a:pPr algn="ctr">
              <a:lnSpc>
                <a:spcPts val="2380"/>
              </a:lnSpc>
            </a:pPr>
            <a:r>
              <a:rPr lang="en-US" sz="1700">
                <a:solidFill>
                  <a:srgbClr val="227C9D"/>
                </a:solidFill>
                <a:latin typeface="Canva Sans 2"/>
              </a:rPr>
              <a:t> contact_no_field = Entry(root)</a:t>
            </a:r>
          </a:p>
          <a:p>
            <a:pPr algn="ctr">
              <a:lnSpc>
                <a:spcPts val="2380"/>
              </a:lnSpc>
            </a:pPr>
            <a:r>
              <a:rPr lang="en-US" sz="1700">
                <a:solidFill>
                  <a:srgbClr val="227C9D"/>
                </a:solidFill>
                <a:latin typeface="Canva Sans 2"/>
              </a:rPr>
              <a:t> email_id_field = Entry(root)</a:t>
            </a:r>
          </a:p>
          <a:p>
            <a:pPr algn="ctr">
              <a:lnSpc>
                <a:spcPts val="2380"/>
              </a:lnSpc>
            </a:pPr>
            <a:r>
              <a:rPr lang="en-US" sz="1700">
                <a:solidFill>
                  <a:srgbClr val="227C9D"/>
                </a:solidFill>
                <a:latin typeface="Canva Sans 2"/>
              </a:rPr>
              <a:t> address_field = Entry(root)</a:t>
            </a:r>
          </a:p>
          <a:p>
            <a:pPr algn="ctr">
              <a:lnSpc>
                <a:spcPts val="2380"/>
              </a:lnSpc>
            </a:pPr>
          </a:p>
          <a:p>
            <a:pPr algn="ctr">
              <a:lnSpc>
                <a:spcPts val="2380"/>
              </a:lnSpc>
            </a:pPr>
            <a:r>
              <a:rPr lang="en-US" sz="1700">
                <a:solidFill>
                  <a:srgbClr val="227C9D"/>
                </a:solidFill>
                <a:latin typeface="Canva Sans 2"/>
              </a:rPr>
              <a:t> # bind method of widget is used for</a:t>
            </a:r>
          </a:p>
          <a:p>
            <a:pPr algn="ctr">
              <a:lnSpc>
                <a:spcPts val="2380"/>
              </a:lnSpc>
            </a:pPr>
            <a:r>
              <a:rPr lang="en-US" sz="1700">
                <a:solidFill>
                  <a:srgbClr val="227C9D"/>
                </a:solidFill>
                <a:latin typeface="Canva Sans 2"/>
              </a:rPr>
              <a:t> # the binding the function with the events</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focus1 function</a:t>
            </a:r>
          </a:p>
          <a:p>
            <a:pPr algn="ctr">
              <a:lnSpc>
                <a:spcPts val="2380"/>
              </a:lnSpc>
            </a:pPr>
            <a:r>
              <a:rPr lang="en-US" sz="1700">
                <a:solidFill>
                  <a:srgbClr val="227C9D"/>
                </a:solidFill>
                <a:latin typeface="Canva Sans 2"/>
              </a:rPr>
              <a:t> name_field.bind("&lt;Return&gt;", focus1)</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focus2 function</a:t>
            </a:r>
          </a:p>
          <a:p>
            <a:pPr algn="ctr">
              <a:lnSpc>
                <a:spcPts val="2380"/>
              </a:lnSpc>
            </a:pPr>
            <a:r>
              <a:rPr lang="en-US" sz="1700">
                <a:solidFill>
                  <a:srgbClr val="227C9D"/>
                </a:solidFill>
                <a:latin typeface="Canva Sans 2"/>
              </a:rPr>
              <a:t> course_field.bind("&lt;Return&gt;", focus2)</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focus3 function</a:t>
            </a:r>
          </a:p>
          <a:p>
            <a:pPr algn="ctr">
              <a:lnSpc>
                <a:spcPts val="2380"/>
              </a:lnSpc>
            </a:pPr>
            <a:r>
              <a:rPr lang="en-US" sz="1700">
                <a:solidFill>
                  <a:srgbClr val="227C9D"/>
                </a:solidFill>
                <a:latin typeface="Canva Sans 2"/>
              </a:rPr>
              <a:t> sem_field.bind("&lt;Return&gt;", focus3)</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focus4 function</a:t>
            </a:r>
          </a:p>
          <a:p>
            <a:pPr algn="ctr">
              <a:lnSpc>
                <a:spcPts val="2380"/>
              </a:lnSpc>
            </a:pPr>
            <a:r>
              <a:rPr lang="en-US" sz="1700">
                <a:solidFill>
                  <a:srgbClr val="227C9D"/>
                </a:solidFill>
                <a:latin typeface="Canva Sans 2"/>
              </a:rPr>
              <a:t> form_no_field.bind("&lt;Return&gt;", focus4)</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focus5 function</a:t>
            </a:r>
          </a:p>
          <a:p>
            <a:pPr algn="ctr">
              <a:lnSpc>
                <a:spcPts val="2380"/>
              </a:lnSpc>
            </a:pPr>
            <a:r>
              <a:rPr lang="en-US" sz="1700">
                <a:solidFill>
                  <a:srgbClr val="227C9D"/>
                </a:solidFill>
                <a:latin typeface="Canva Sans 2"/>
              </a:rPr>
              <a:t> contact_no_field.bind("&lt;Return&gt;", focus5)</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focus6 function</a:t>
            </a:r>
          </a:p>
          <a:p>
            <a:pPr algn="ctr">
              <a:lnSpc>
                <a:spcPts val="2380"/>
              </a:lnSpc>
            </a:pPr>
            <a:r>
              <a:rPr lang="en-US" sz="1700">
                <a:solidFill>
                  <a:srgbClr val="227C9D"/>
                </a:solidFill>
                <a:latin typeface="Canva Sans 2"/>
              </a:rPr>
              <a:t> email_id_field.bind("&lt;Return&gt;", focus6)</a:t>
            </a:r>
          </a:p>
          <a:p>
            <a:pPr algn="ctr">
              <a:lnSpc>
                <a:spcPts val="2380"/>
              </a:lnSpc>
            </a:pPr>
          </a:p>
          <a:p>
            <a:pPr algn="ctr">
              <a:lnSpc>
                <a:spcPts val="2380"/>
              </a:lnSpc>
            </a:pPr>
            <a:r>
              <a:rPr lang="en-US" sz="1700">
                <a:solidFill>
                  <a:srgbClr val="227C9D"/>
                </a:solidFill>
                <a:latin typeface="Canva Sans 2"/>
              </a:rPr>
              <a:t> # grid method is used for placing</a:t>
            </a:r>
          </a:p>
          <a:p>
            <a:pPr algn="ctr">
              <a:lnSpc>
                <a:spcPts val="2380"/>
              </a:lnSpc>
            </a:pPr>
            <a:r>
              <a:rPr lang="en-US" sz="1700">
                <a:solidFill>
                  <a:srgbClr val="227C9D"/>
                </a:solidFill>
                <a:latin typeface="Canva Sans 2"/>
              </a:rPr>
              <a:t> # the widgets at respective positions</a:t>
            </a:r>
          </a:p>
          <a:p>
            <a:pPr algn="ctr">
              <a:lnSpc>
                <a:spcPts val="2380"/>
              </a:lnSpc>
            </a:pPr>
            <a:r>
              <a:rPr lang="en-US" sz="1700">
                <a:solidFill>
                  <a:srgbClr val="227C9D"/>
                </a:solidFill>
                <a:latin typeface="Canva Sans 2"/>
              </a:rPr>
              <a:t> # in table like structure .</a:t>
            </a:r>
          </a:p>
          <a:p>
            <a:pPr algn="ctr">
              <a:lnSpc>
                <a:spcPts val="2380"/>
              </a:lnSpc>
            </a:pPr>
            <a:r>
              <a:rPr lang="en-US" sz="1700">
                <a:solidFill>
                  <a:srgbClr val="227C9D"/>
                </a:solidFill>
                <a:latin typeface="Canva Sans 2"/>
              </a:rPr>
              <a:t> name_field.grid(row=1, column=1, ipadx="100")</a:t>
            </a:r>
          </a:p>
          <a:p>
            <a:pPr algn="ctr">
              <a:lnSpc>
                <a:spcPts val="2380"/>
              </a:lnSpc>
            </a:pPr>
            <a:r>
              <a:rPr lang="en-US" sz="1700">
                <a:solidFill>
                  <a:srgbClr val="227C9D"/>
                </a:solidFill>
                <a:latin typeface="Canva Sans 2"/>
              </a:rPr>
              <a:t> course_field.grid(row=2, column=1, ipadx="100")</a:t>
            </a:r>
          </a:p>
          <a:p>
            <a:pPr algn="ctr">
              <a:lnSpc>
                <a:spcPts val="2380"/>
              </a:lnSpc>
            </a:pPr>
            <a:r>
              <a:rPr lang="en-US" sz="1700">
                <a:solidFill>
                  <a:srgbClr val="227C9D"/>
                </a:solidFill>
                <a:latin typeface="Canva Sans 2"/>
              </a:rPr>
              <a:t> sem_field.grid(row=3, column=1, ipadx="100")</a:t>
            </a:r>
          </a:p>
          <a:p>
            <a:pPr algn="ctr">
              <a:lnSpc>
                <a:spcPts val="2380"/>
              </a:lnSpc>
            </a:pPr>
            <a:r>
              <a:rPr lang="en-US" sz="1700">
                <a:solidFill>
                  <a:srgbClr val="227C9D"/>
                </a:solidFill>
                <a:latin typeface="Canva Sans 2"/>
              </a:rPr>
              <a:t> form_no_field.grid(row=4, column=1, ipadx="100")</a:t>
            </a:r>
          </a:p>
          <a:p>
            <a:pPr algn="ctr">
              <a:lnSpc>
                <a:spcPts val="2380"/>
              </a:lnSpc>
            </a:pPr>
            <a:r>
              <a:rPr lang="en-US" sz="1700">
                <a:solidFill>
                  <a:srgbClr val="227C9D"/>
                </a:solidFill>
                <a:latin typeface="Canva Sans 2"/>
              </a:rPr>
              <a:t> contact_no_field.grid(row=5, column=1, ipadx="100")</a:t>
            </a:r>
          </a:p>
          <a:p>
            <a:pPr algn="ctr">
              <a:lnSpc>
                <a:spcPts val="2380"/>
              </a:lnSpc>
            </a:pPr>
            <a:r>
              <a:rPr lang="en-US" sz="1700">
                <a:solidFill>
                  <a:srgbClr val="227C9D"/>
                </a:solidFill>
                <a:latin typeface="Canva Sans 2"/>
              </a:rPr>
              <a:t> email_id_field.grid(row=6, column=1, ipadx="100")</a:t>
            </a:r>
          </a:p>
          <a:p>
            <a:pPr algn="ctr">
              <a:lnSpc>
                <a:spcPts val="2380"/>
              </a:lnSpc>
            </a:pPr>
            <a:r>
              <a:rPr lang="en-US" sz="1700">
                <a:solidFill>
                  <a:srgbClr val="227C9D"/>
                </a:solidFill>
                <a:latin typeface="Canva Sans 2"/>
              </a:rPr>
              <a:t> address_field.grid(row=7, column=1, ipadx="100")</a:t>
            </a:r>
          </a:p>
          <a:p>
            <a:pPr algn="ctr">
              <a:lnSpc>
                <a:spcPts val="2380"/>
              </a:lnSpc>
            </a:pPr>
          </a:p>
          <a:p>
            <a:pPr algn="ctr">
              <a:lnSpc>
                <a:spcPts val="2380"/>
              </a:lnSpc>
            </a:pPr>
            <a:r>
              <a:rPr lang="en-US" sz="1700">
                <a:solidFill>
                  <a:srgbClr val="227C9D"/>
                </a:solidFill>
                <a:latin typeface="Canva Sans 2"/>
              </a:rPr>
              <a:t> # call excel function</a:t>
            </a:r>
          </a:p>
          <a:p>
            <a:pPr algn="ctr">
              <a:lnSpc>
                <a:spcPts val="2380"/>
              </a:lnSpc>
            </a:pPr>
            <a:r>
              <a:rPr lang="en-US" sz="1700">
                <a:solidFill>
                  <a:srgbClr val="227C9D"/>
                </a:solidFill>
                <a:latin typeface="Canva Sans 2"/>
              </a:rPr>
              <a:t> excel()</a:t>
            </a:r>
          </a:p>
          <a:p>
            <a:pPr algn="ctr">
              <a:lnSpc>
                <a:spcPts val="2380"/>
              </a:lnSpc>
            </a:pPr>
          </a:p>
          <a:p>
            <a:pPr algn="ctr">
              <a:lnSpc>
                <a:spcPts val="2380"/>
              </a:lnSpc>
            </a:pPr>
            <a:r>
              <a:rPr lang="en-US" sz="1700">
                <a:solidFill>
                  <a:srgbClr val="227C9D"/>
                </a:solidFill>
                <a:latin typeface="Canva Sans 2"/>
              </a:rPr>
              <a:t> # create a Submit Button and place into the root window</a:t>
            </a:r>
          </a:p>
          <a:p>
            <a:pPr algn="ctr">
              <a:lnSpc>
                <a:spcPts val="2380"/>
              </a:lnSpc>
            </a:pPr>
            <a:r>
              <a:rPr lang="en-US" sz="1700">
                <a:solidFill>
                  <a:srgbClr val="227C9D"/>
                </a:solidFill>
                <a:latin typeface="Canva Sans 2"/>
              </a:rPr>
              <a:t> submit = Button(root, text="Submit", fg="Black",</a:t>
            </a:r>
          </a:p>
          <a:p>
            <a:pPr algn="ctr">
              <a:lnSpc>
                <a:spcPts val="2380"/>
              </a:lnSpc>
            </a:pPr>
            <a:r>
              <a:rPr lang="en-US" sz="1700">
                <a:solidFill>
                  <a:srgbClr val="227C9D"/>
                </a:solidFill>
                <a:latin typeface="Canva Sans 2"/>
              </a:rPr>
              <a:t>       bg="Red", command=insert)</a:t>
            </a:r>
          </a:p>
          <a:p>
            <a:pPr algn="ctr">
              <a:lnSpc>
                <a:spcPts val="2380"/>
              </a:lnSpc>
            </a:pPr>
            <a:r>
              <a:rPr lang="en-US" sz="1700">
                <a:solidFill>
                  <a:srgbClr val="227C9D"/>
                </a:solidFill>
                <a:latin typeface="Canva Sans 2"/>
              </a:rPr>
              <a:t> submit.grid(row=8, column=1)</a:t>
            </a:r>
          </a:p>
          <a:p>
            <a:pPr algn="ctr">
              <a:lnSpc>
                <a:spcPts val="2380"/>
              </a:lnSpc>
            </a:pPr>
          </a:p>
          <a:p>
            <a:pPr algn="ctr">
              <a:lnSpc>
                <a:spcPts val="2380"/>
              </a:lnSpc>
            </a:pPr>
            <a:r>
              <a:rPr lang="en-US" sz="1700">
                <a:solidFill>
                  <a:srgbClr val="227C9D"/>
                </a:solidFill>
                <a:latin typeface="Canva Sans 2"/>
              </a:rPr>
              <a:t> # start the GUI</a:t>
            </a:r>
          </a:p>
          <a:p>
            <a:pPr algn="ctr">
              <a:lnSpc>
                <a:spcPts val="2380"/>
              </a:lnSpc>
            </a:pPr>
            <a:r>
              <a:rPr lang="en-US" sz="1700">
                <a:solidFill>
                  <a:srgbClr val="227C9D"/>
                </a:solidFill>
                <a:latin typeface="Canva Sans 2"/>
              </a:rPr>
              <a:t> root.mainloop()</a:t>
            </a:r>
          </a:p>
        </p:txBody>
      </p:sp>
      <p:sp>
        <p:nvSpPr>
          <p:cNvPr name="Freeform 3" id="3"/>
          <p:cNvSpPr/>
          <p:nvPr/>
        </p:nvSpPr>
        <p:spPr>
          <a:xfrm flipH="false" flipV="false" rot="0">
            <a:off x="-2057400" y="-2464758"/>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40630"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173200" y="876552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646550" y="-29302580"/>
            <a:ext cx="7591534" cy="71441945"/>
          </a:xfrm>
          <a:prstGeom prst="rect">
            <a:avLst/>
          </a:prstGeom>
        </p:spPr>
        <p:txBody>
          <a:bodyPr anchor="t" rtlCol="false" tIns="0" lIns="0" bIns="0" rIns="0">
            <a:spAutoFit/>
          </a:bodyPr>
          <a:lstStyle/>
          <a:p>
            <a:pPr algn="ctr">
              <a:lnSpc>
                <a:spcPts val="2380"/>
              </a:lnSpc>
            </a:pPr>
            <a:r>
              <a:rPr lang="en-US" sz="1700">
                <a:solidFill>
                  <a:srgbClr val="227C9D"/>
                </a:solidFill>
                <a:latin typeface="Canva Sans 2"/>
              </a:rPr>
              <a:t># import openpyxl and tkinter modules</a:t>
            </a:r>
          </a:p>
          <a:p>
            <a:pPr algn="ctr">
              <a:lnSpc>
                <a:spcPts val="2380"/>
              </a:lnSpc>
            </a:pPr>
            <a:r>
              <a:rPr lang="en-US" sz="1700">
                <a:solidFill>
                  <a:srgbClr val="227C9D"/>
                </a:solidFill>
                <a:latin typeface="Canva Sans 2"/>
              </a:rPr>
              <a:t>from openpyxl import *</a:t>
            </a:r>
          </a:p>
          <a:p>
            <a:pPr algn="ctr">
              <a:lnSpc>
                <a:spcPts val="2380"/>
              </a:lnSpc>
            </a:pPr>
            <a:r>
              <a:rPr lang="en-US" sz="1700">
                <a:solidFill>
                  <a:srgbClr val="227C9D"/>
                </a:solidFill>
                <a:latin typeface="Canva Sans 2"/>
              </a:rPr>
              <a:t>from tkinter import *</a:t>
            </a:r>
          </a:p>
          <a:p>
            <a:pPr algn="ctr">
              <a:lnSpc>
                <a:spcPts val="2380"/>
              </a:lnSpc>
            </a:pPr>
          </a:p>
          <a:p>
            <a:pPr algn="ctr">
              <a:lnSpc>
                <a:spcPts val="2380"/>
              </a:lnSpc>
            </a:pPr>
            <a:r>
              <a:rPr lang="en-US" sz="1700">
                <a:solidFill>
                  <a:srgbClr val="227C9D"/>
                </a:solidFill>
                <a:latin typeface="Canva Sans 2"/>
              </a:rPr>
              <a:t># globally declare wb and sheet variable</a:t>
            </a:r>
          </a:p>
          <a:p>
            <a:pPr algn="ctr">
              <a:lnSpc>
                <a:spcPts val="2380"/>
              </a:lnSpc>
            </a:pPr>
          </a:p>
          <a:p>
            <a:pPr algn="ctr">
              <a:lnSpc>
                <a:spcPts val="2380"/>
              </a:lnSpc>
            </a:pPr>
            <a:r>
              <a:rPr lang="en-US" sz="1700">
                <a:solidFill>
                  <a:srgbClr val="227C9D"/>
                </a:solidFill>
                <a:latin typeface="Canva Sans 2"/>
              </a:rPr>
              <a:t># opening the existing excel file</a:t>
            </a:r>
          </a:p>
          <a:p>
            <a:pPr algn="ctr">
              <a:lnSpc>
                <a:spcPts val="2380"/>
              </a:lnSpc>
            </a:pPr>
            <a:r>
              <a:rPr lang="en-US" sz="1700">
                <a:solidFill>
                  <a:srgbClr val="227C9D"/>
                </a:solidFill>
                <a:latin typeface="Canva Sans 2"/>
              </a:rPr>
              <a:t>wb = load_workbook('C:\\Users\\Admin\\Desktop\\excel.xlsx')</a:t>
            </a:r>
          </a:p>
          <a:p>
            <a:pPr algn="ctr">
              <a:lnSpc>
                <a:spcPts val="2380"/>
              </a:lnSpc>
            </a:pPr>
          </a:p>
          <a:p>
            <a:pPr algn="ctr">
              <a:lnSpc>
                <a:spcPts val="2380"/>
              </a:lnSpc>
            </a:pPr>
            <a:r>
              <a:rPr lang="en-US" sz="1700">
                <a:solidFill>
                  <a:srgbClr val="227C9D"/>
                </a:solidFill>
                <a:latin typeface="Canva Sans 2"/>
              </a:rPr>
              <a:t># create the sheet object</a:t>
            </a:r>
          </a:p>
          <a:p>
            <a:pPr algn="ctr">
              <a:lnSpc>
                <a:spcPts val="2380"/>
              </a:lnSpc>
            </a:pPr>
            <a:r>
              <a:rPr lang="en-US" sz="1700">
                <a:solidFill>
                  <a:srgbClr val="227C9D"/>
                </a:solidFill>
                <a:latin typeface="Canva Sans 2"/>
              </a:rPr>
              <a:t>sheet = wb.active</a:t>
            </a:r>
          </a:p>
          <a:p>
            <a:pPr algn="ctr">
              <a:lnSpc>
                <a:spcPts val="2380"/>
              </a:lnSpc>
            </a:pPr>
          </a:p>
          <a:p>
            <a:pPr algn="ctr">
              <a:lnSpc>
                <a:spcPts val="2380"/>
              </a:lnSpc>
            </a:pPr>
          </a:p>
          <a:p>
            <a:pPr algn="ctr">
              <a:lnSpc>
                <a:spcPts val="2380"/>
              </a:lnSpc>
            </a:pPr>
            <a:r>
              <a:rPr lang="en-US" sz="1700">
                <a:solidFill>
                  <a:srgbClr val="227C9D"/>
                </a:solidFill>
                <a:latin typeface="Canva Sans 2"/>
              </a:rPr>
              <a:t>def excel():</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resize the width of columns in</a:t>
            </a:r>
          </a:p>
          <a:p>
            <a:pPr algn="ctr">
              <a:lnSpc>
                <a:spcPts val="2380"/>
              </a:lnSpc>
            </a:pPr>
            <a:r>
              <a:rPr lang="en-US" sz="1700">
                <a:solidFill>
                  <a:srgbClr val="227C9D"/>
                </a:solidFill>
                <a:latin typeface="Canva Sans 2"/>
              </a:rPr>
              <a:t> # excel spreadsheet</a:t>
            </a:r>
          </a:p>
          <a:p>
            <a:pPr algn="ctr">
              <a:lnSpc>
                <a:spcPts val="2380"/>
              </a:lnSpc>
            </a:pPr>
            <a:r>
              <a:rPr lang="en-US" sz="1700">
                <a:solidFill>
                  <a:srgbClr val="227C9D"/>
                </a:solidFill>
                <a:latin typeface="Canva Sans 2"/>
              </a:rPr>
              <a:t> sheet.column_dimensions['A'].width = 30</a:t>
            </a:r>
          </a:p>
          <a:p>
            <a:pPr algn="ctr">
              <a:lnSpc>
                <a:spcPts val="2380"/>
              </a:lnSpc>
            </a:pPr>
            <a:r>
              <a:rPr lang="en-US" sz="1700">
                <a:solidFill>
                  <a:srgbClr val="227C9D"/>
                </a:solidFill>
                <a:latin typeface="Canva Sans 2"/>
              </a:rPr>
              <a:t> sheet.column_dimensions['B'].width = 10</a:t>
            </a:r>
          </a:p>
          <a:p>
            <a:pPr algn="ctr">
              <a:lnSpc>
                <a:spcPts val="2380"/>
              </a:lnSpc>
            </a:pPr>
            <a:r>
              <a:rPr lang="en-US" sz="1700">
                <a:solidFill>
                  <a:srgbClr val="227C9D"/>
                </a:solidFill>
                <a:latin typeface="Canva Sans 2"/>
              </a:rPr>
              <a:t> sheet.column_dimensions['C'].width = 10</a:t>
            </a:r>
          </a:p>
          <a:p>
            <a:pPr algn="ctr">
              <a:lnSpc>
                <a:spcPts val="2380"/>
              </a:lnSpc>
            </a:pPr>
            <a:r>
              <a:rPr lang="en-US" sz="1700">
                <a:solidFill>
                  <a:srgbClr val="227C9D"/>
                </a:solidFill>
                <a:latin typeface="Canva Sans 2"/>
              </a:rPr>
              <a:t> sheet.column_dimensions['D'].width = 20</a:t>
            </a:r>
          </a:p>
          <a:p>
            <a:pPr algn="ctr">
              <a:lnSpc>
                <a:spcPts val="2380"/>
              </a:lnSpc>
            </a:pPr>
            <a:r>
              <a:rPr lang="en-US" sz="1700">
                <a:solidFill>
                  <a:srgbClr val="227C9D"/>
                </a:solidFill>
                <a:latin typeface="Canva Sans 2"/>
              </a:rPr>
              <a:t> sheet.column_dimensions['E'].width = 20</a:t>
            </a:r>
          </a:p>
          <a:p>
            <a:pPr algn="ctr">
              <a:lnSpc>
                <a:spcPts val="2380"/>
              </a:lnSpc>
            </a:pPr>
            <a:r>
              <a:rPr lang="en-US" sz="1700">
                <a:solidFill>
                  <a:srgbClr val="227C9D"/>
                </a:solidFill>
                <a:latin typeface="Canva Sans 2"/>
              </a:rPr>
              <a:t> sheet.column_dimensions['F'].width = 40</a:t>
            </a:r>
          </a:p>
          <a:p>
            <a:pPr algn="ctr">
              <a:lnSpc>
                <a:spcPts val="2380"/>
              </a:lnSpc>
            </a:pPr>
            <a:r>
              <a:rPr lang="en-US" sz="1700">
                <a:solidFill>
                  <a:srgbClr val="227C9D"/>
                </a:solidFill>
                <a:latin typeface="Canva Sans 2"/>
              </a:rPr>
              <a:t> sheet.column_dimensions['G'].width = 50</a:t>
            </a:r>
          </a:p>
          <a:p>
            <a:pPr algn="ctr">
              <a:lnSpc>
                <a:spcPts val="2380"/>
              </a:lnSpc>
            </a:pPr>
          </a:p>
          <a:p>
            <a:pPr algn="ctr">
              <a:lnSpc>
                <a:spcPts val="2380"/>
              </a:lnSpc>
            </a:pPr>
            <a:r>
              <a:rPr lang="en-US" sz="1700">
                <a:solidFill>
                  <a:srgbClr val="227C9D"/>
                </a:solidFill>
                <a:latin typeface="Canva Sans 2"/>
              </a:rPr>
              <a:t> # write given data to an excel spreadsheet</a:t>
            </a:r>
          </a:p>
          <a:p>
            <a:pPr algn="ctr">
              <a:lnSpc>
                <a:spcPts val="2380"/>
              </a:lnSpc>
            </a:pPr>
            <a:r>
              <a:rPr lang="en-US" sz="1700">
                <a:solidFill>
                  <a:srgbClr val="227C9D"/>
                </a:solidFill>
                <a:latin typeface="Canva Sans 2"/>
              </a:rPr>
              <a:t> # at particular location</a:t>
            </a:r>
          </a:p>
          <a:p>
            <a:pPr algn="ctr">
              <a:lnSpc>
                <a:spcPts val="2380"/>
              </a:lnSpc>
            </a:pPr>
            <a:r>
              <a:rPr lang="en-US" sz="1700">
                <a:solidFill>
                  <a:srgbClr val="227C9D"/>
                </a:solidFill>
                <a:latin typeface="Canva Sans 2"/>
              </a:rPr>
              <a:t> sheet.cell(row=1, column=1).value = "Name"</a:t>
            </a:r>
          </a:p>
          <a:p>
            <a:pPr algn="ctr">
              <a:lnSpc>
                <a:spcPts val="2380"/>
              </a:lnSpc>
            </a:pPr>
            <a:r>
              <a:rPr lang="en-US" sz="1700">
                <a:solidFill>
                  <a:srgbClr val="227C9D"/>
                </a:solidFill>
                <a:latin typeface="Canva Sans 2"/>
              </a:rPr>
              <a:t> sheet.cell(row=1, column=2).value = "Course"</a:t>
            </a:r>
          </a:p>
          <a:p>
            <a:pPr algn="ctr">
              <a:lnSpc>
                <a:spcPts val="2380"/>
              </a:lnSpc>
            </a:pPr>
            <a:r>
              <a:rPr lang="en-US" sz="1700">
                <a:solidFill>
                  <a:srgbClr val="227C9D"/>
                </a:solidFill>
                <a:latin typeface="Canva Sans 2"/>
              </a:rPr>
              <a:t> sheet.cell(row=1, column=3).value = "Semester"</a:t>
            </a:r>
          </a:p>
          <a:p>
            <a:pPr algn="ctr">
              <a:lnSpc>
                <a:spcPts val="2380"/>
              </a:lnSpc>
            </a:pPr>
            <a:r>
              <a:rPr lang="en-US" sz="1700">
                <a:solidFill>
                  <a:srgbClr val="227C9D"/>
                </a:solidFill>
                <a:latin typeface="Canva Sans 2"/>
              </a:rPr>
              <a:t> sheet.cell(row=1, column=4).value = "Form Number"</a:t>
            </a:r>
          </a:p>
          <a:p>
            <a:pPr algn="ctr">
              <a:lnSpc>
                <a:spcPts val="2380"/>
              </a:lnSpc>
            </a:pPr>
            <a:r>
              <a:rPr lang="en-US" sz="1700">
                <a:solidFill>
                  <a:srgbClr val="227C9D"/>
                </a:solidFill>
                <a:latin typeface="Canva Sans 2"/>
              </a:rPr>
              <a:t> sheet.cell(row=1, column=5).value = "Contact Number"</a:t>
            </a:r>
          </a:p>
          <a:p>
            <a:pPr algn="ctr">
              <a:lnSpc>
                <a:spcPts val="2380"/>
              </a:lnSpc>
            </a:pPr>
            <a:r>
              <a:rPr lang="en-US" sz="1700">
                <a:solidFill>
                  <a:srgbClr val="227C9D"/>
                </a:solidFill>
                <a:latin typeface="Canva Sans 2"/>
              </a:rPr>
              <a:t> sheet.cell(row=1, column=6).value = "Email id"</a:t>
            </a:r>
          </a:p>
          <a:p>
            <a:pPr algn="ctr">
              <a:lnSpc>
                <a:spcPts val="2380"/>
              </a:lnSpc>
            </a:pPr>
            <a:r>
              <a:rPr lang="en-US" sz="1700">
                <a:solidFill>
                  <a:srgbClr val="227C9D"/>
                </a:solidFill>
                <a:latin typeface="Canva Sans 2"/>
              </a:rPr>
              <a:t> sheet.cell(row=1, column=7).value = "Address"</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 (cursor)</a:t>
            </a:r>
          </a:p>
          <a:p>
            <a:pPr algn="ctr">
              <a:lnSpc>
                <a:spcPts val="2380"/>
              </a:lnSpc>
            </a:pPr>
            <a:r>
              <a:rPr lang="en-US" sz="1700">
                <a:solidFill>
                  <a:srgbClr val="227C9D"/>
                </a:solidFill>
                <a:latin typeface="Canva Sans 2"/>
              </a:rPr>
              <a:t>def focus1(event):</a:t>
            </a:r>
          </a:p>
          <a:p>
            <a:pPr algn="ctr">
              <a:lnSpc>
                <a:spcPts val="2380"/>
              </a:lnSpc>
            </a:pPr>
            <a:r>
              <a:rPr lang="en-US" sz="1700">
                <a:solidFill>
                  <a:srgbClr val="227C9D"/>
                </a:solidFill>
                <a:latin typeface="Canva Sans 2"/>
              </a:rPr>
              <a:t> # set focus on the course_field box</a:t>
            </a:r>
          </a:p>
          <a:p>
            <a:pPr algn="ctr">
              <a:lnSpc>
                <a:spcPts val="2380"/>
              </a:lnSpc>
            </a:pPr>
            <a:r>
              <a:rPr lang="en-US" sz="1700">
                <a:solidFill>
                  <a:srgbClr val="227C9D"/>
                </a:solidFill>
                <a:latin typeface="Canva Sans 2"/>
              </a:rPr>
              <a:t> course_field.focus_set()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focus2(event):</a:t>
            </a:r>
          </a:p>
          <a:p>
            <a:pPr algn="ctr">
              <a:lnSpc>
                <a:spcPts val="2380"/>
              </a:lnSpc>
            </a:pPr>
            <a:r>
              <a:rPr lang="en-US" sz="1700">
                <a:solidFill>
                  <a:srgbClr val="227C9D"/>
                </a:solidFill>
                <a:latin typeface="Canva Sans 2"/>
              </a:rPr>
              <a:t> # set focus on the sem_field box</a:t>
            </a:r>
          </a:p>
          <a:p>
            <a:pPr algn="ctr">
              <a:lnSpc>
                <a:spcPts val="2380"/>
              </a:lnSpc>
            </a:pPr>
            <a:r>
              <a:rPr lang="en-US" sz="1700">
                <a:solidFill>
                  <a:srgbClr val="227C9D"/>
                </a:solidFill>
                <a:latin typeface="Canva Sans 2"/>
              </a:rPr>
              <a:t> sem_field.focus_set()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focus3(event):</a:t>
            </a:r>
          </a:p>
          <a:p>
            <a:pPr algn="ctr">
              <a:lnSpc>
                <a:spcPts val="2380"/>
              </a:lnSpc>
            </a:pPr>
            <a:r>
              <a:rPr lang="en-US" sz="1700">
                <a:solidFill>
                  <a:srgbClr val="227C9D"/>
                </a:solidFill>
                <a:latin typeface="Canva Sans 2"/>
              </a:rPr>
              <a:t> # set focus on the form_no_field box</a:t>
            </a:r>
          </a:p>
          <a:p>
            <a:pPr algn="ctr">
              <a:lnSpc>
                <a:spcPts val="2380"/>
              </a:lnSpc>
            </a:pPr>
            <a:r>
              <a:rPr lang="en-US" sz="1700">
                <a:solidFill>
                  <a:srgbClr val="227C9D"/>
                </a:solidFill>
                <a:latin typeface="Canva Sans 2"/>
              </a:rPr>
              <a:t> form_no_field.focus_set()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focus4(event):</a:t>
            </a:r>
          </a:p>
          <a:p>
            <a:pPr algn="ctr">
              <a:lnSpc>
                <a:spcPts val="2380"/>
              </a:lnSpc>
            </a:pPr>
            <a:r>
              <a:rPr lang="en-US" sz="1700">
                <a:solidFill>
                  <a:srgbClr val="227C9D"/>
                </a:solidFill>
                <a:latin typeface="Canva Sans 2"/>
              </a:rPr>
              <a:t> # set focus on the contact_no_field box</a:t>
            </a:r>
          </a:p>
          <a:p>
            <a:pPr algn="ctr">
              <a:lnSpc>
                <a:spcPts val="2380"/>
              </a:lnSpc>
            </a:pPr>
            <a:r>
              <a:rPr lang="en-US" sz="1700">
                <a:solidFill>
                  <a:srgbClr val="227C9D"/>
                </a:solidFill>
                <a:latin typeface="Canva Sans 2"/>
              </a:rPr>
              <a:t> contact_no_field.focus_set()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focus5(event):</a:t>
            </a:r>
          </a:p>
          <a:p>
            <a:pPr algn="ctr">
              <a:lnSpc>
                <a:spcPts val="2380"/>
              </a:lnSpc>
            </a:pPr>
            <a:r>
              <a:rPr lang="en-US" sz="1700">
                <a:solidFill>
                  <a:srgbClr val="227C9D"/>
                </a:solidFill>
                <a:latin typeface="Canva Sans 2"/>
              </a:rPr>
              <a:t> # set focus on the email_id_field box</a:t>
            </a:r>
          </a:p>
          <a:p>
            <a:pPr algn="ctr">
              <a:lnSpc>
                <a:spcPts val="2380"/>
              </a:lnSpc>
            </a:pPr>
            <a:r>
              <a:rPr lang="en-US" sz="1700">
                <a:solidFill>
                  <a:srgbClr val="227C9D"/>
                </a:solidFill>
                <a:latin typeface="Canva Sans 2"/>
              </a:rPr>
              <a:t> email_id_field.focus_set()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focus6(event):</a:t>
            </a:r>
          </a:p>
          <a:p>
            <a:pPr algn="ctr">
              <a:lnSpc>
                <a:spcPts val="2380"/>
              </a:lnSpc>
            </a:pPr>
            <a:r>
              <a:rPr lang="en-US" sz="1700">
                <a:solidFill>
                  <a:srgbClr val="227C9D"/>
                </a:solidFill>
                <a:latin typeface="Canva Sans 2"/>
              </a:rPr>
              <a:t> # set focus on the address_field box</a:t>
            </a:r>
          </a:p>
          <a:p>
            <a:pPr algn="ctr">
              <a:lnSpc>
                <a:spcPts val="2380"/>
              </a:lnSpc>
            </a:pPr>
            <a:r>
              <a:rPr lang="en-US" sz="1700">
                <a:solidFill>
                  <a:srgbClr val="227C9D"/>
                </a:solidFill>
                <a:latin typeface="Canva Sans 2"/>
              </a:rPr>
              <a:t> address_field.focus_set()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for clearing the</a:t>
            </a:r>
          </a:p>
          <a:p>
            <a:pPr algn="ctr">
              <a:lnSpc>
                <a:spcPts val="2380"/>
              </a:lnSpc>
            </a:pPr>
            <a:r>
              <a:rPr lang="en-US" sz="1700">
                <a:solidFill>
                  <a:srgbClr val="227C9D"/>
                </a:solidFill>
                <a:latin typeface="Canva Sans 2"/>
              </a:rPr>
              <a:t># contents of text entry boxes</a:t>
            </a:r>
          </a:p>
          <a:p>
            <a:pPr algn="ctr">
              <a:lnSpc>
                <a:spcPts val="2380"/>
              </a:lnSpc>
            </a:pPr>
            <a:r>
              <a:rPr lang="en-US" sz="1700">
                <a:solidFill>
                  <a:srgbClr val="227C9D"/>
                </a:solidFill>
                <a:latin typeface="Canva Sans 2"/>
              </a:rPr>
              <a:t>def clear():</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clear the content of text entry box</a:t>
            </a:r>
          </a:p>
          <a:p>
            <a:pPr algn="ctr">
              <a:lnSpc>
                <a:spcPts val="2380"/>
              </a:lnSpc>
            </a:pPr>
            <a:r>
              <a:rPr lang="en-US" sz="1700">
                <a:solidFill>
                  <a:srgbClr val="227C9D"/>
                </a:solidFill>
                <a:latin typeface="Canva Sans 2"/>
              </a:rPr>
              <a:t> name_field.delete(0, END)</a:t>
            </a:r>
          </a:p>
          <a:p>
            <a:pPr algn="ctr">
              <a:lnSpc>
                <a:spcPts val="2380"/>
              </a:lnSpc>
            </a:pPr>
            <a:r>
              <a:rPr lang="en-US" sz="1700">
                <a:solidFill>
                  <a:srgbClr val="227C9D"/>
                </a:solidFill>
                <a:latin typeface="Canva Sans 2"/>
              </a:rPr>
              <a:t> course_field.delete(0, END)</a:t>
            </a:r>
          </a:p>
          <a:p>
            <a:pPr algn="ctr">
              <a:lnSpc>
                <a:spcPts val="2380"/>
              </a:lnSpc>
            </a:pPr>
            <a:r>
              <a:rPr lang="en-US" sz="1700">
                <a:solidFill>
                  <a:srgbClr val="227C9D"/>
                </a:solidFill>
                <a:latin typeface="Canva Sans 2"/>
              </a:rPr>
              <a:t> sem_field.delete(0, END)</a:t>
            </a:r>
          </a:p>
          <a:p>
            <a:pPr algn="ctr">
              <a:lnSpc>
                <a:spcPts val="2380"/>
              </a:lnSpc>
            </a:pPr>
            <a:r>
              <a:rPr lang="en-US" sz="1700">
                <a:solidFill>
                  <a:srgbClr val="227C9D"/>
                </a:solidFill>
                <a:latin typeface="Canva Sans 2"/>
              </a:rPr>
              <a:t> form_no_field.delete(0, END)</a:t>
            </a:r>
          </a:p>
          <a:p>
            <a:pPr algn="ctr">
              <a:lnSpc>
                <a:spcPts val="2380"/>
              </a:lnSpc>
            </a:pPr>
            <a:r>
              <a:rPr lang="en-US" sz="1700">
                <a:solidFill>
                  <a:srgbClr val="227C9D"/>
                </a:solidFill>
                <a:latin typeface="Canva Sans 2"/>
              </a:rPr>
              <a:t> contact_no_field.delete(0, END)</a:t>
            </a:r>
          </a:p>
          <a:p>
            <a:pPr algn="ctr">
              <a:lnSpc>
                <a:spcPts val="2380"/>
              </a:lnSpc>
            </a:pPr>
            <a:r>
              <a:rPr lang="en-US" sz="1700">
                <a:solidFill>
                  <a:srgbClr val="227C9D"/>
                </a:solidFill>
                <a:latin typeface="Canva Sans 2"/>
              </a:rPr>
              <a:t> email_id_field.delete(0, END)</a:t>
            </a:r>
          </a:p>
          <a:p>
            <a:pPr algn="ctr">
              <a:lnSpc>
                <a:spcPts val="2380"/>
              </a:lnSpc>
            </a:pPr>
            <a:r>
              <a:rPr lang="en-US" sz="1700">
                <a:solidFill>
                  <a:srgbClr val="227C9D"/>
                </a:solidFill>
                <a:latin typeface="Canva Sans 2"/>
              </a:rPr>
              <a:t> address_field.delete(0, END)</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take data from GUI </a:t>
            </a:r>
          </a:p>
          <a:p>
            <a:pPr algn="ctr">
              <a:lnSpc>
                <a:spcPts val="2380"/>
              </a:lnSpc>
            </a:pPr>
            <a:r>
              <a:rPr lang="en-US" sz="1700">
                <a:solidFill>
                  <a:srgbClr val="227C9D"/>
                </a:solidFill>
                <a:latin typeface="Canva Sans 2"/>
              </a:rPr>
              <a:t># window and write to an excel file</a:t>
            </a:r>
          </a:p>
          <a:p>
            <a:pPr algn="ctr">
              <a:lnSpc>
                <a:spcPts val="2380"/>
              </a:lnSpc>
            </a:pPr>
            <a:r>
              <a:rPr lang="en-US" sz="1700">
                <a:solidFill>
                  <a:srgbClr val="227C9D"/>
                </a:solidFill>
                <a:latin typeface="Canva Sans 2"/>
              </a:rPr>
              <a:t>def insert():</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if user not fill any entry</a:t>
            </a:r>
          </a:p>
          <a:p>
            <a:pPr algn="ctr">
              <a:lnSpc>
                <a:spcPts val="2380"/>
              </a:lnSpc>
            </a:pPr>
            <a:r>
              <a:rPr lang="en-US" sz="1700">
                <a:solidFill>
                  <a:srgbClr val="227C9D"/>
                </a:solidFill>
                <a:latin typeface="Canva Sans 2"/>
              </a:rPr>
              <a:t> # then print "empty input"</a:t>
            </a:r>
          </a:p>
          <a:p>
            <a:pPr algn="ctr">
              <a:lnSpc>
                <a:spcPts val="2380"/>
              </a:lnSpc>
            </a:pPr>
            <a:r>
              <a:rPr lang="en-US" sz="1700">
                <a:solidFill>
                  <a:srgbClr val="227C9D"/>
                </a:solidFill>
                <a:latin typeface="Canva Sans 2"/>
              </a:rPr>
              <a:t> if (name_field.get() == "" and</a:t>
            </a:r>
          </a:p>
          <a:p>
            <a:pPr algn="ctr">
              <a:lnSpc>
                <a:spcPts val="2380"/>
              </a:lnSpc>
            </a:pPr>
            <a:r>
              <a:rPr lang="en-US" sz="1700">
                <a:solidFill>
                  <a:srgbClr val="227C9D"/>
                </a:solidFill>
                <a:latin typeface="Canva Sans 2"/>
              </a:rPr>
              <a:t>  course_field.get() == "" and</a:t>
            </a:r>
          </a:p>
          <a:p>
            <a:pPr algn="ctr">
              <a:lnSpc>
                <a:spcPts val="2380"/>
              </a:lnSpc>
            </a:pPr>
            <a:r>
              <a:rPr lang="en-US" sz="1700">
                <a:solidFill>
                  <a:srgbClr val="227C9D"/>
                </a:solidFill>
                <a:latin typeface="Canva Sans 2"/>
              </a:rPr>
              <a:t>  sem_field.get() == "" and</a:t>
            </a:r>
          </a:p>
          <a:p>
            <a:pPr algn="ctr">
              <a:lnSpc>
                <a:spcPts val="2380"/>
              </a:lnSpc>
            </a:pPr>
            <a:r>
              <a:rPr lang="en-US" sz="1700">
                <a:solidFill>
                  <a:srgbClr val="227C9D"/>
                </a:solidFill>
                <a:latin typeface="Canva Sans 2"/>
              </a:rPr>
              <a:t>  form_no_field.get() == "" and</a:t>
            </a:r>
          </a:p>
          <a:p>
            <a:pPr algn="ctr">
              <a:lnSpc>
                <a:spcPts val="2380"/>
              </a:lnSpc>
            </a:pPr>
            <a:r>
              <a:rPr lang="en-US" sz="1700">
                <a:solidFill>
                  <a:srgbClr val="227C9D"/>
                </a:solidFill>
                <a:latin typeface="Canva Sans 2"/>
              </a:rPr>
              <a:t>  contact_no_field.get() == "" and</a:t>
            </a:r>
          </a:p>
          <a:p>
            <a:pPr algn="ctr">
              <a:lnSpc>
                <a:spcPts val="2380"/>
              </a:lnSpc>
            </a:pPr>
            <a:r>
              <a:rPr lang="en-US" sz="1700">
                <a:solidFill>
                  <a:srgbClr val="227C9D"/>
                </a:solidFill>
                <a:latin typeface="Canva Sans 2"/>
              </a:rPr>
              <a:t>  email_id_field.get() == "" and</a:t>
            </a:r>
          </a:p>
          <a:p>
            <a:pPr algn="ctr">
              <a:lnSpc>
                <a:spcPts val="2380"/>
              </a:lnSpc>
            </a:pPr>
            <a:r>
              <a:rPr lang="en-US" sz="1700">
                <a:solidFill>
                  <a:srgbClr val="227C9D"/>
                </a:solidFill>
                <a:latin typeface="Canva Sans 2"/>
              </a:rPr>
              <a:t>  address_field.get() == ""):</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print("empty input")</a:t>
            </a:r>
          </a:p>
          <a:p>
            <a:pPr algn="ctr">
              <a:lnSpc>
                <a:spcPts val="2380"/>
              </a:lnSpc>
            </a:pPr>
          </a:p>
          <a:p>
            <a:pPr algn="ctr">
              <a:lnSpc>
                <a:spcPts val="2380"/>
              </a:lnSpc>
            </a:pPr>
            <a:r>
              <a:rPr lang="en-US" sz="1700">
                <a:solidFill>
                  <a:srgbClr val="227C9D"/>
                </a:solidFill>
                <a:latin typeface="Canva Sans 2"/>
              </a:rPr>
              <a:t> else:</a:t>
            </a:r>
          </a:p>
          <a:p>
            <a:pPr algn="ctr">
              <a:lnSpc>
                <a:spcPts val="2380"/>
              </a:lnSpc>
            </a:pPr>
          </a:p>
          <a:p>
            <a:pPr algn="ctr">
              <a:lnSpc>
                <a:spcPts val="2380"/>
              </a:lnSpc>
            </a:pPr>
            <a:r>
              <a:rPr lang="en-US" sz="1700">
                <a:solidFill>
                  <a:srgbClr val="227C9D"/>
                </a:solidFill>
                <a:latin typeface="Canva Sans 2"/>
              </a:rPr>
              <a:t>  # assigning the max row and max column</a:t>
            </a:r>
          </a:p>
          <a:p>
            <a:pPr algn="ctr">
              <a:lnSpc>
                <a:spcPts val="2380"/>
              </a:lnSpc>
            </a:pPr>
            <a:r>
              <a:rPr lang="en-US" sz="1700">
                <a:solidFill>
                  <a:srgbClr val="227C9D"/>
                </a:solidFill>
                <a:latin typeface="Canva Sans 2"/>
              </a:rPr>
              <a:t>  # value upto which data is written</a:t>
            </a:r>
          </a:p>
          <a:p>
            <a:pPr algn="ctr">
              <a:lnSpc>
                <a:spcPts val="2380"/>
              </a:lnSpc>
            </a:pPr>
            <a:r>
              <a:rPr lang="en-US" sz="1700">
                <a:solidFill>
                  <a:srgbClr val="227C9D"/>
                </a:solidFill>
                <a:latin typeface="Canva Sans 2"/>
              </a:rPr>
              <a:t>  # in an excel sheet to the variable</a:t>
            </a:r>
          </a:p>
          <a:p>
            <a:pPr algn="ctr">
              <a:lnSpc>
                <a:spcPts val="2380"/>
              </a:lnSpc>
            </a:pPr>
            <a:r>
              <a:rPr lang="en-US" sz="1700">
                <a:solidFill>
                  <a:srgbClr val="227C9D"/>
                </a:solidFill>
                <a:latin typeface="Canva Sans 2"/>
              </a:rPr>
              <a:t>  current_row = sheet.max_row</a:t>
            </a:r>
          </a:p>
          <a:p>
            <a:pPr algn="ctr">
              <a:lnSpc>
                <a:spcPts val="2380"/>
              </a:lnSpc>
            </a:pPr>
            <a:r>
              <a:rPr lang="en-US" sz="1700">
                <a:solidFill>
                  <a:srgbClr val="227C9D"/>
                </a:solidFill>
                <a:latin typeface="Canva Sans 2"/>
              </a:rPr>
              <a:t>  current_column = sheet.max_column</a:t>
            </a:r>
          </a:p>
          <a:p>
            <a:pPr algn="ctr">
              <a:lnSpc>
                <a:spcPts val="2380"/>
              </a:lnSpc>
            </a:pPr>
          </a:p>
          <a:p>
            <a:pPr algn="ctr">
              <a:lnSpc>
                <a:spcPts val="2380"/>
              </a:lnSpc>
            </a:pPr>
            <a:r>
              <a:rPr lang="en-US" sz="1700">
                <a:solidFill>
                  <a:srgbClr val="227C9D"/>
                </a:solidFill>
                <a:latin typeface="Canva Sans 2"/>
              </a:rPr>
              <a:t>  # get method returns current text</a:t>
            </a:r>
          </a:p>
          <a:p>
            <a:pPr algn="ctr">
              <a:lnSpc>
                <a:spcPts val="2380"/>
              </a:lnSpc>
            </a:pPr>
            <a:r>
              <a:rPr lang="en-US" sz="1700">
                <a:solidFill>
                  <a:srgbClr val="227C9D"/>
                </a:solidFill>
                <a:latin typeface="Canva Sans 2"/>
              </a:rPr>
              <a:t>  # as string which we write into</a:t>
            </a:r>
          </a:p>
          <a:p>
            <a:pPr algn="ctr">
              <a:lnSpc>
                <a:spcPts val="2380"/>
              </a:lnSpc>
            </a:pPr>
            <a:r>
              <a:rPr lang="en-US" sz="1700">
                <a:solidFill>
                  <a:srgbClr val="227C9D"/>
                </a:solidFill>
                <a:latin typeface="Canva Sans 2"/>
              </a:rPr>
              <a:t>  # excel spreadsheet at particular location</a:t>
            </a:r>
          </a:p>
          <a:p>
            <a:pPr algn="ctr">
              <a:lnSpc>
                <a:spcPts val="2380"/>
              </a:lnSpc>
            </a:pPr>
            <a:r>
              <a:rPr lang="en-US" sz="1700">
                <a:solidFill>
                  <a:srgbClr val="227C9D"/>
                </a:solidFill>
                <a:latin typeface="Canva Sans 2"/>
              </a:rPr>
              <a:t>  sheet.cell(row=current_row + 1, column=1).value = name_field.get()</a:t>
            </a:r>
          </a:p>
          <a:p>
            <a:pPr algn="ctr">
              <a:lnSpc>
                <a:spcPts val="2380"/>
              </a:lnSpc>
            </a:pPr>
            <a:r>
              <a:rPr lang="en-US" sz="1700">
                <a:solidFill>
                  <a:srgbClr val="227C9D"/>
                </a:solidFill>
                <a:latin typeface="Canva Sans 2"/>
              </a:rPr>
              <a:t>  sheet.cell(row=current_row + 1, column=2).value = course_field.get()</a:t>
            </a:r>
          </a:p>
          <a:p>
            <a:pPr algn="ctr">
              <a:lnSpc>
                <a:spcPts val="2380"/>
              </a:lnSpc>
            </a:pPr>
            <a:r>
              <a:rPr lang="en-US" sz="1700">
                <a:solidFill>
                  <a:srgbClr val="227C9D"/>
                </a:solidFill>
                <a:latin typeface="Canva Sans 2"/>
              </a:rPr>
              <a:t>  sheet.cell(row=current_row + 1, column=3).value = sem_field.get()</a:t>
            </a:r>
          </a:p>
          <a:p>
            <a:pPr algn="ctr">
              <a:lnSpc>
                <a:spcPts val="2380"/>
              </a:lnSpc>
            </a:pPr>
            <a:r>
              <a:rPr lang="en-US" sz="1700">
                <a:solidFill>
                  <a:srgbClr val="227C9D"/>
                </a:solidFill>
                <a:latin typeface="Canva Sans 2"/>
              </a:rPr>
              <a:t>  sheet.cell(row=current_row + 1, column=4).value = form_no_field.get()</a:t>
            </a:r>
          </a:p>
          <a:p>
            <a:pPr algn="ctr">
              <a:lnSpc>
                <a:spcPts val="2380"/>
              </a:lnSpc>
            </a:pPr>
            <a:r>
              <a:rPr lang="en-US" sz="1700">
                <a:solidFill>
                  <a:srgbClr val="227C9D"/>
                </a:solidFill>
                <a:latin typeface="Canva Sans 2"/>
              </a:rPr>
              <a:t>  sheet.cell(row=current_row + 1, column=5).value = contact_no_field.get()</a:t>
            </a:r>
          </a:p>
          <a:p>
            <a:pPr algn="ctr">
              <a:lnSpc>
                <a:spcPts val="2380"/>
              </a:lnSpc>
            </a:pPr>
            <a:r>
              <a:rPr lang="en-US" sz="1700">
                <a:solidFill>
                  <a:srgbClr val="227C9D"/>
                </a:solidFill>
                <a:latin typeface="Canva Sans 2"/>
              </a:rPr>
              <a:t>  sheet.cell(row=current_row + 1, column=6).value = email_id_field.get()</a:t>
            </a:r>
          </a:p>
          <a:p>
            <a:pPr algn="ctr">
              <a:lnSpc>
                <a:spcPts val="2380"/>
              </a:lnSpc>
            </a:pPr>
            <a:r>
              <a:rPr lang="en-US" sz="1700">
                <a:solidFill>
                  <a:srgbClr val="227C9D"/>
                </a:solidFill>
                <a:latin typeface="Canva Sans 2"/>
              </a:rPr>
              <a:t>  sheet.cell(row=current_row + 1, column=7).value = address_field.get()</a:t>
            </a:r>
          </a:p>
          <a:p>
            <a:pPr algn="ctr">
              <a:lnSpc>
                <a:spcPts val="2380"/>
              </a:lnSpc>
            </a:pPr>
          </a:p>
          <a:p>
            <a:pPr algn="ctr">
              <a:lnSpc>
                <a:spcPts val="2380"/>
              </a:lnSpc>
            </a:pPr>
            <a:r>
              <a:rPr lang="en-US" sz="1700">
                <a:solidFill>
                  <a:srgbClr val="227C9D"/>
                </a:solidFill>
                <a:latin typeface="Canva Sans 2"/>
              </a:rPr>
              <a:t>  # save the file</a:t>
            </a:r>
          </a:p>
          <a:p>
            <a:pPr algn="ctr">
              <a:lnSpc>
                <a:spcPts val="2380"/>
              </a:lnSpc>
            </a:pPr>
            <a:r>
              <a:rPr lang="en-US" sz="1700">
                <a:solidFill>
                  <a:srgbClr val="227C9D"/>
                </a:solidFill>
                <a:latin typeface="Canva Sans 2"/>
              </a:rPr>
              <a:t>  wb.save('C:\\Users\\Admin\\Desktop\\excel.xlsx')</a:t>
            </a:r>
          </a:p>
          <a:p>
            <a:pPr algn="ctr">
              <a:lnSpc>
                <a:spcPts val="2380"/>
              </a:lnSpc>
            </a:pPr>
          </a:p>
          <a:p>
            <a:pPr algn="ctr">
              <a:lnSpc>
                <a:spcPts val="2380"/>
              </a:lnSpc>
            </a:pPr>
            <a:r>
              <a:rPr lang="en-US" sz="1700">
                <a:solidFill>
                  <a:srgbClr val="227C9D"/>
                </a:solidFill>
                <a:latin typeface="Canva Sans 2"/>
              </a:rPr>
              <a:t>  # set focus on the name_field box</a:t>
            </a:r>
          </a:p>
          <a:p>
            <a:pPr algn="ctr">
              <a:lnSpc>
                <a:spcPts val="2380"/>
              </a:lnSpc>
            </a:pPr>
            <a:r>
              <a:rPr lang="en-US" sz="1700">
                <a:solidFill>
                  <a:srgbClr val="227C9D"/>
                </a:solidFill>
                <a:latin typeface="Canva Sans 2"/>
              </a:rPr>
              <a:t>  name_field.focus_set()</a:t>
            </a:r>
          </a:p>
          <a:p>
            <a:pPr algn="ctr">
              <a:lnSpc>
                <a:spcPts val="2380"/>
              </a:lnSpc>
            </a:pPr>
          </a:p>
          <a:p>
            <a:pPr algn="ctr">
              <a:lnSpc>
                <a:spcPts val="2380"/>
              </a:lnSpc>
            </a:pPr>
            <a:r>
              <a:rPr lang="en-US" sz="1700">
                <a:solidFill>
                  <a:srgbClr val="227C9D"/>
                </a:solidFill>
                <a:latin typeface="Canva Sans 2"/>
              </a:rPr>
              <a:t>  # call the clear() function</a:t>
            </a:r>
          </a:p>
          <a:p>
            <a:pPr algn="ctr">
              <a:lnSpc>
                <a:spcPts val="2380"/>
              </a:lnSpc>
            </a:pPr>
            <a:r>
              <a:rPr lang="en-US" sz="1700">
                <a:solidFill>
                  <a:srgbClr val="227C9D"/>
                </a:solidFill>
                <a:latin typeface="Canva Sans 2"/>
              </a:rPr>
              <a:t>  clear()</a:t>
            </a:r>
          </a:p>
          <a:p>
            <a:pPr algn="ctr">
              <a:lnSpc>
                <a:spcPts val="2380"/>
              </a:lnSpc>
            </a:pPr>
          </a:p>
          <a:p>
            <a:pPr algn="ctr">
              <a:lnSpc>
                <a:spcPts val="2380"/>
              </a:lnSpc>
            </a:pPr>
          </a:p>
          <a:p>
            <a:pPr algn="ctr">
              <a:lnSpc>
                <a:spcPts val="2380"/>
              </a:lnSpc>
            </a:pPr>
            <a:r>
              <a:rPr lang="en-US" sz="1700">
                <a:solidFill>
                  <a:srgbClr val="227C9D"/>
                </a:solidFill>
                <a:latin typeface="Canva Sans 2"/>
              </a:rPr>
              <a:t># Driver code</a:t>
            </a:r>
          </a:p>
          <a:p>
            <a:pPr algn="ctr">
              <a:lnSpc>
                <a:spcPts val="2380"/>
              </a:lnSpc>
            </a:pPr>
            <a:r>
              <a:rPr lang="en-US" sz="1700">
                <a:solidFill>
                  <a:srgbClr val="227C9D"/>
                </a:solidFill>
                <a:latin typeface="Canva Sans 2"/>
              </a:rPr>
              <a:t>if __name__ == "__main__":</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create a GUI window</a:t>
            </a:r>
          </a:p>
          <a:p>
            <a:pPr algn="ctr">
              <a:lnSpc>
                <a:spcPts val="2380"/>
              </a:lnSpc>
            </a:pPr>
            <a:r>
              <a:rPr lang="en-US" sz="1700">
                <a:solidFill>
                  <a:srgbClr val="227C9D"/>
                </a:solidFill>
                <a:latin typeface="Canva Sans 2"/>
              </a:rPr>
              <a:t> root = Tk()</a:t>
            </a:r>
          </a:p>
          <a:p>
            <a:pPr algn="ctr">
              <a:lnSpc>
                <a:spcPts val="2380"/>
              </a:lnSpc>
            </a:pPr>
          </a:p>
          <a:p>
            <a:pPr algn="ctr">
              <a:lnSpc>
                <a:spcPts val="2380"/>
              </a:lnSpc>
            </a:pPr>
            <a:r>
              <a:rPr lang="en-US" sz="1700">
                <a:solidFill>
                  <a:srgbClr val="227C9D"/>
                </a:solidFill>
                <a:latin typeface="Canva Sans 2"/>
              </a:rPr>
              <a:t> # set the background colour of GUI window</a:t>
            </a:r>
          </a:p>
          <a:p>
            <a:pPr algn="ctr">
              <a:lnSpc>
                <a:spcPts val="2380"/>
              </a:lnSpc>
            </a:pPr>
            <a:r>
              <a:rPr lang="en-US" sz="1700">
                <a:solidFill>
                  <a:srgbClr val="227C9D"/>
                </a:solidFill>
                <a:latin typeface="Canva Sans 2"/>
              </a:rPr>
              <a:t> root.configure(background='light green')</a:t>
            </a:r>
          </a:p>
          <a:p>
            <a:pPr algn="ctr">
              <a:lnSpc>
                <a:spcPts val="2380"/>
              </a:lnSpc>
            </a:pPr>
          </a:p>
          <a:p>
            <a:pPr algn="ctr">
              <a:lnSpc>
                <a:spcPts val="2380"/>
              </a:lnSpc>
            </a:pPr>
            <a:r>
              <a:rPr lang="en-US" sz="1700">
                <a:solidFill>
                  <a:srgbClr val="227C9D"/>
                </a:solidFill>
                <a:latin typeface="Canva Sans 2"/>
              </a:rPr>
              <a:t> # set the title of GUI window</a:t>
            </a:r>
          </a:p>
          <a:p>
            <a:pPr algn="ctr">
              <a:lnSpc>
                <a:spcPts val="2380"/>
              </a:lnSpc>
            </a:pPr>
            <a:r>
              <a:rPr lang="en-US" sz="1700">
                <a:solidFill>
                  <a:srgbClr val="227C9D"/>
                </a:solidFill>
                <a:latin typeface="Canva Sans 2"/>
              </a:rPr>
              <a:t> root.title("registration form")</a:t>
            </a:r>
          </a:p>
          <a:p>
            <a:pPr algn="ctr">
              <a:lnSpc>
                <a:spcPts val="2380"/>
              </a:lnSpc>
            </a:pPr>
          </a:p>
          <a:p>
            <a:pPr algn="ctr">
              <a:lnSpc>
                <a:spcPts val="2380"/>
              </a:lnSpc>
            </a:pPr>
            <a:r>
              <a:rPr lang="en-US" sz="1700">
                <a:solidFill>
                  <a:srgbClr val="227C9D"/>
                </a:solidFill>
                <a:latin typeface="Canva Sans 2"/>
              </a:rPr>
              <a:t> # set the configuration of GUI window</a:t>
            </a:r>
          </a:p>
          <a:p>
            <a:pPr algn="ctr">
              <a:lnSpc>
                <a:spcPts val="2380"/>
              </a:lnSpc>
            </a:pPr>
            <a:r>
              <a:rPr lang="en-US" sz="1700">
                <a:solidFill>
                  <a:srgbClr val="227C9D"/>
                </a:solidFill>
                <a:latin typeface="Canva Sans 2"/>
              </a:rPr>
              <a:t> root.geometry("500x300")</a:t>
            </a:r>
          </a:p>
          <a:p>
            <a:pPr algn="ctr">
              <a:lnSpc>
                <a:spcPts val="2380"/>
              </a:lnSpc>
            </a:pPr>
          </a:p>
          <a:p>
            <a:pPr algn="ctr">
              <a:lnSpc>
                <a:spcPts val="2380"/>
              </a:lnSpc>
            </a:pPr>
            <a:r>
              <a:rPr lang="en-US" sz="1700">
                <a:solidFill>
                  <a:srgbClr val="227C9D"/>
                </a:solidFill>
                <a:latin typeface="Canva Sans 2"/>
              </a:rPr>
              <a:t> excel()</a:t>
            </a:r>
          </a:p>
          <a:p>
            <a:pPr algn="ctr">
              <a:lnSpc>
                <a:spcPts val="2380"/>
              </a:lnSpc>
            </a:pPr>
          </a:p>
          <a:p>
            <a:pPr algn="ctr">
              <a:lnSpc>
                <a:spcPts val="2380"/>
              </a:lnSpc>
            </a:pPr>
            <a:r>
              <a:rPr lang="en-US" sz="1700">
                <a:solidFill>
                  <a:srgbClr val="227C9D"/>
                </a:solidFill>
                <a:latin typeface="Canva Sans 2"/>
              </a:rPr>
              <a:t> # create a Form label</a:t>
            </a:r>
          </a:p>
          <a:p>
            <a:pPr algn="ctr">
              <a:lnSpc>
                <a:spcPts val="2380"/>
              </a:lnSpc>
            </a:pPr>
            <a:r>
              <a:rPr lang="en-US" sz="1700">
                <a:solidFill>
                  <a:srgbClr val="227C9D"/>
                </a:solidFill>
                <a:latin typeface="Canva Sans 2"/>
              </a:rPr>
              <a:t> heading = Label(root, text="Form", bg="light green")</a:t>
            </a:r>
          </a:p>
          <a:p>
            <a:pPr algn="ctr">
              <a:lnSpc>
                <a:spcPts val="2380"/>
              </a:lnSpc>
            </a:pPr>
          </a:p>
          <a:p>
            <a:pPr algn="ctr">
              <a:lnSpc>
                <a:spcPts val="2380"/>
              </a:lnSpc>
            </a:pPr>
            <a:r>
              <a:rPr lang="en-US" sz="1700">
                <a:solidFill>
                  <a:srgbClr val="227C9D"/>
                </a:solidFill>
                <a:latin typeface="Canva Sans 2"/>
              </a:rPr>
              <a:t> # create a Name label</a:t>
            </a:r>
          </a:p>
          <a:p>
            <a:pPr algn="ctr">
              <a:lnSpc>
                <a:spcPts val="2380"/>
              </a:lnSpc>
            </a:pPr>
            <a:r>
              <a:rPr lang="en-US" sz="1700">
                <a:solidFill>
                  <a:srgbClr val="227C9D"/>
                </a:solidFill>
                <a:latin typeface="Canva Sans 2"/>
              </a:rPr>
              <a:t> name = Label(root, text="Name", bg="light green")</a:t>
            </a:r>
          </a:p>
          <a:p>
            <a:pPr algn="ctr">
              <a:lnSpc>
                <a:spcPts val="2380"/>
              </a:lnSpc>
            </a:pPr>
          </a:p>
          <a:p>
            <a:pPr algn="ctr">
              <a:lnSpc>
                <a:spcPts val="2380"/>
              </a:lnSpc>
            </a:pPr>
            <a:r>
              <a:rPr lang="en-US" sz="1700">
                <a:solidFill>
                  <a:srgbClr val="227C9D"/>
                </a:solidFill>
                <a:latin typeface="Canva Sans 2"/>
              </a:rPr>
              <a:t> # create a Course label</a:t>
            </a:r>
          </a:p>
          <a:p>
            <a:pPr algn="ctr">
              <a:lnSpc>
                <a:spcPts val="2380"/>
              </a:lnSpc>
            </a:pPr>
            <a:r>
              <a:rPr lang="en-US" sz="1700">
                <a:solidFill>
                  <a:srgbClr val="227C9D"/>
                </a:solidFill>
                <a:latin typeface="Canva Sans 2"/>
              </a:rPr>
              <a:t> course = Label(root, text="Course", bg="light green")</a:t>
            </a:r>
          </a:p>
          <a:p>
            <a:pPr algn="ctr">
              <a:lnSpc>
                <a:spcPts val="2380"/>
              </a:lnSpc>
            </a:pPr>
          </a:p>
          <a:p>
            <a:pPr algn="ctr">
              <a:lnSpc>
                <a:spcPts val="2380"/>
              </a:lnSpc>
            </a:pPr>
            <a:r>
              <a:rPr lang="en-US" sz="1700">
                <a:solidFill>
                  <a:srgbClr val="227C9D"/>
                </a:solidFill>
                <a:latin typeface="Canva Sans 2"/>
              </a:rPr>
              <a:t> # create a Semester label</a:t>
            </a:r>
          </a:p>
          <a:p>
            <a:pPr algn="ctr">
              <a:lnSpc>
                <a:spcPts val="2380"/>
              </a:lnSpc>
            </a:pPr>
            <a:r>
              <a:rPr lang="en-US" sz="1700">
                <a:solidFill>
                  <a:srgbClr val="227C9D"/>
                </a:solidFill>
                <a:latin typeface="Canva Sans 2"/>
              </a:rPr>
              <a:t> sem = Label(root, text="Semester", bg="light green")</a:t>
            </a:r>
          </a:p>
          <a:p>
            <a:pPr algn="ctr">
              <a:lnSpc>
                <a:spcPts val="2380"/>
              </a:lnSpc>
            </a:pPr>
          </a:p>
          <a:p>
            <a:pPr algn="ctr">
              <a:lnSpc>
                <a:spcPts val="2380"/>
              </a:lnSpc>
            </a:pPr>
            <a:r>
              <a:rPr lang="en-US" sz="1700">
                <a:solidFill>
                  <a:srgbClr val="227C9D"/>
                </a:solidFill>
                <a:latin typeface="Canva Sans 2"/>
              </a:rPr>
              <a:t> # create a Form No. label</a:t>
            </a:r>
          </a:p>
          <a:p>
            <a:pPr algn="ctr">
              <a:lnSpc>
                <a:spcPts val="2380"/>
              </a:lnSpc>
            </a:pPr>
            <a:r>
              <a:rPr lang="en-US" sz="1700">
                <a:solidFill>
                  <a:srgbClr val="227C9D"/>
                </a:solidFill>
                <a:latin typeface="Canva Sans 2"/>
              </a:rPr>
              <a:t> form_no = Label(root, text="Form No.", bg="light green")</a:t>
            </a:r>
          </a:p>
          <a:p>
            <a:pPr algn="ctr">
              <a:lnSpc>
                <a:spcPts val="2380"/>
              </a:lnSpc>
            </a:pPr>
          </a:p>
          <a:p>
            <a:pPr algn="ctr">
              <a:lnSpc>
                <a:spcPts val="2380"/>
              </a:lnSpc>
            </a:pPr>
            <a:r>
              <a:rPr lang="en-US" sz="1700">
                <a:solidFill>
                  <a:srgbClr val="227C9D"/>
                </a:solidFill>
                <a:latin typeface="Canva Sans 2"/>
              </a:rPr>
              <a:t> # create a Contact No. label</a:t>
            </a:r>
          </a:p>
          <a:p>
            <a:pPr algn="ctr">
              <a:lnSpc>
                <a:spcPts val="2380"/>
              </a:lnSpc>
            </a:pPr>
            <a:r>
              <a:rPr lang="en-US" sz="1700">
                <a:solidFill>
                  <a:srgbClr val="227C9D"/>
                </a:solidFill>
                <a:latin typeface="Canva Sans 2"/>
              </a:rPr>
              <a:t> contact_no = Label(root, text="Contact No.", bg="light green")</a:t>
            </a:r>
          </a:p>
          <a:p>
            <a:pPr algn="ctr">
              <a:lnSpc>
                <a:spcPts val="2380"/>
              </a:lnSpc>
            </a:pPr>
          </a:p>
          <a:p>
            <a:pPr algn="ctr">
              <a:lnSpc>
                <a:spcPts val="2380"/>
              </a:lnSpc>
            </a:pPr>
            <a:r>
              <a:rPr lang="en-US" sz="1700">
                <a:solidFill>
                  <a:srgbClr val="227C9D"/>
                </a:solidFill>
                <a:latin typeface="Canva Sans 2"/>
              </a:rPr>
              <a:t> # create a Email id label</a:t>
            </a:r>
          </a:p>
          <a:p>
            <a:pPr algn="ctr">
              <a:lnSpc>
                <a:spcPts val="2380"/>
              </a:lnSpc>
            </a:pPr>
            <a:r>
              <a:rPr lang="en-US" sz="1700">
                <a:solidFill>
                  <a:srgbClr val="227C9D"/>
                </a:solidFill>
                <a:latin typeface="Canva Sans 2"/>
              </a:rPr>
              <a:t> email_id = Label(root, text="Email id", bg="light green")</a:t>
            </a:r>
          </a:p>
          <a:p>
            <a:pPr algn="ctr">
              <a:lnSpc>
                <a:spcPts val="2380"/>
              </a:lnSpc>
            </a:pPr>
          </a:p>
          <a:p>
            <a:pPr algn="ctr">
              <a:lnSpc>
                <a:spcPts val="2380"/>
              </a:lnSpc>
            </a:pPr>
            <a:r>
              <a:rPr lang="en-US" sz="1700">
                <a:solidFill>
                  <a:srgbClr val="227C9D"/>
                </a:solidFill>
                <a:latin typeface="Canva Sans 2"/>
              </a:rPr>
              <a:t> # create a address label</a:t>
            </a:r>
          </a:p>
          <a:p>
            <a:pPr algn="ctr">
              <a:lnSpc>
                <a:spcPts val="2380"/>
              </a:lnSpc>
            </a:pPr>
            <a:r>
              <a:rPr lang="en-US" sz="1700">
                <a:solidFill>
                  <a:srgbClr val="227C9D"/>
                </a:solidFill>
                <a:latin typeface="Canva Sans 2"/>
              </a:rPr>
              <a:t> address = Label(root, text="Address", bg="light green")</a:t>
            </a:r>
          </a:p>
          <a:p>
            <a:pPr algn="ctr">
              <a:lnSpc>
                <a:spcPts val="2380"/>
              </a:lnSpc>
            </a:pPr>
          </a:p>
          <a:p>
            <a:pPr algn="ctr">
              <a:lnSpc>
                <a:spcPts val="2380"/>
              </a:lnSpc>
            </a:pPr>
            <a:r>
              <a:rPr lang="en-US" sz="1700">
                <a:solidFill>
                  <a:srgbClr val="227C9D"/>
                </a:solidFill>
                <a:latin typeface="Canva Sans 2"/>
              </a:rPr>
              <a:t> # grid method is used for placing</a:t>
            </a:r>
          </a:p>
          <a:p>
            <a:pPr algn="ctr">
              <a:lnSpc>
                <a:spcPts val="2380"/>
              </a:lnSpc>
            </a:pPr>
            <a:r>
              <a:rPr lang="en-US" sz="1700">
                <a:solidFill>
                  <a:srgbClr val="227C9D"/>
                </a:solidFill>
                <a:latin typeface="Canva Sans 2"/>
              </a:rPr>
              <a:t> # the widgets at respective positions</a:t>
            </a:r>
          </a:p>
          <a:p>
            <a:pPr algn="ctr">
              <a:lnSpc>
                <a:spcPts val="2380"/>
              </a:lnSpc>
            </a:pPr>
            <a:r>
              <a:rPr lang="en-US" sz="1700">
                <a:solidFill>
                  <a:srgbClr val="227C9D"/>
                </a:solidFill>
                <a:latin typeface="Canva Sans 2"/>
              </a:rPr>
              <a:t> # in table like structure .</a:t>
            </a:r>
          </a:p>
          <a:p>
            <a:pPr algn="ctr">
              <a:lnSpc>
                <a:spcPts val="2380"/>
              </a:lnSpc>
            </a:pPr>
            <a:r>
              <a:rPr lang="en-US" sz="1700">
                <a:solidFill>
                  <a:srgbClr val="227C9D"/>
                </a:solidFill>
                <a:latin typeface="Canva Sans 2"/>
              </a:rPr>
              <a:t> heading.grid(row=0, column=1)</a:t>
            </a:r>
          </a:p>
          <a:p>
            <a:pPr algn="ctr">
              <a:lnSpc>
                <a:spcPts val="2380"/>
              </a:lnSpc>
            </a:pPr>
            <a:r>
              <a:rPr lang="en-US" sz="1700">
                <a:solidFill>
                  <a:srgbClr val="227C9D"/>
                </a:solidFill>
                <a:latin typeface="Canva Sans 2"/>
              </a:rPr>
              <a:t> name.grid(row=1, column=0)</a:t>
            </a:r>
          </a:p>
          <a:p>
            <a:pPr algn="ctr">
              <a:lnSpc>
                <a:spcPts val="2380"/>
              </a:lnSpc>
            </a:pPr>
            <a:r>
              <a:rPr lang="en-US" sz="1700">
                <a:solidFill>
                  <a:srgbClr val="227C9D"/>
                </a:solidFill>
                <a:latin typeface="Canva Sans 2"/>
              </a:rPr>
              <a:t> course.grid(row=2, column=0)</a:t>
            </a:r>
          </a:p>
          <a:p>
            <a:pPr algn="ctr">
              <a:lnSpc>
                <a:spcPts val="2380"/>
              </a:lnSpc>
            </a:pPr>
            <a:r>
              <a:rPr lang="en-US" sz="1700">
                <a:solidFill>
                  <a:srgbClr val="227C9D"/>
                </a:solidFill>
                <a:latin typeface="Canva Sans 2"/>
              </a:rPr>
              <a:t> sem.grid(row=3, column=0)</a:t>
            </a:r>
          </a:p>
          <a:p>
            <a:pPr algn="ctr">
              <a:lnSpc>
                <a:spcPts val="2380"/>
              </a:lnSpc>
            </a:pPr>
            <a:r>
              <a:rPr lang="en-US" sz="1700">
                <a:solidFill>
                  <a:srgbClr val="227C9D"/>
                </a:solidFill>
                <a:latin typeface="Canva Sans 2"/>
              </a:rPr>
              <a:t> form_no.grid(row=4, column=0)</a:t>
            </a:r>
          </a:p>
          <a:p>
            <a:pPr algn="ctr">
              <a:lnSpc>
                <a:spcPts val="2380"/>
              </a:lnSpc>
            </a:pPr>
            <a:r>
              <a:rPr lang="en-US" sz="1700">
                <a:solidFill>
                  <a:srgbClr val="227C9D"/>
                </a:solidFill>
                <a:latin typeface="Canva Sans 2"/>
              </a:rPr>
              <a:t> contact_no.grid(row=5, column=0)</a:t>
            </a:r>
          </a:p>
          <a:p>
            <a:pPr algn="ctr">
              <a:lnSpc>
                <a:spcPts val="2380"/>
              </a:lnSpc>
            </a:pPr>
            <a:r>
              <a:rPr lang="en-US" sz="1700">
                <a:solidFill>
                  <a:srgbClr val="227C9D"/>
                </a:solidFill>
                <a:latin typeface="Canva Sans 2"/>
              </a:rPr>
              <a:t> email_id.grid(row=6, column=0)</a:t>
            </a:r>
          </a:p>
          <a:p>
            <a:pPr algn="ctr">
              <a:lnSpc>
                <a:spcPts val="2380"/>
              </a:lnSpc>
            </a:pPr>
            <a:r>
              <a:rPr lang="en-US" sz="1700">
                <a:solidFill>
                  <a:srgbClr val="227C9D"/>
                </a:solidFill>
                <a:latin typeface="Canva Sans 2"/>
              </a:rPr>
              <a:t> address.grid(row=7, column=0)</a:t>
            </a:r>
          </a:p>
          <a:p>
            <a:pPr algn="ctr">
              <a:lnSpc>
                <a:spcPts val="2380"/>
              </a:lnSpc>
            </a:pPr>
          </a:p>
          <a:p>
            <a:pPr algn="ctr">
              <a:lnSpc>
                <a:spcPts val="2380"/>
              </a:lnSpc>
            </a:pPr>
            <a:r>
              <a:rPr lang="en-US" sz="1700">
                <a:solidFill>
                  <a:srgbClr val="227C9D"/>
                </a:solidFill>
                <a:latin typeface="Canva Sans 2"/>
              </a:rPr>
              <a:t> # create a text entry box</a:t>
            </a:r>
          </a:p>
          <a:p>
            <a:pPr algn="ctr">
              <a:lnSpc>
                <a:spcPts val="2380"/>
              </a:lnSpc>
            </a:pPr>
            <a:r>
              <a:rPr lang="en-US" sz="1700">
                <a:solidFill>
                  <a:srgbClr val="227C9D"/>
                </a:solidFill>
                <a:latin typeface="Canva Sans 2"/>
              </a:rPr>
              <a:t> # for typing the information</a:t>
            </a:r>
          </a:p>
          <a:p>
            <a:pPr algn="ctr">
              <a:lnSpc>
                <a:spcPts val="2380"/>
              </a:lnSpc>
            </a:pPr>
            <a:r>
              <a:rPr lang="en-US" sz="1700">
                <a:solidFill>
                  <a:srgbClr val="227C9D"/>
                </a:solidFill>
                <a:latin typeface="Canva Sans 2"/>
              </a:rPr>
              <a:t> name_field = Entry(root)</a:t>
            </a:r>
          </a:p>
          <a:p>
            <a:pPr algn="ctr">
              <a:lnSpc>
                <a:spcPts val="2380"/>
              </a:lnSpc>
            </a:pPr>
            <a:r>
              <a:rPr lang="en-US" sz="1700">
                <a:solidFill>
                  <a:srgbClr val="227C9D"/>
                </a:solidFill>
                <a:latin typeface="Canva Sans 2"/>
              </a:rPr>
              <a:t> course_field = Entry(root)</a:t>
            </a:r>
          </a:p>
          <a:p>
            <a:pPr algn="ctr">
              <a:lnSpc>
                <a:spcPts val="2380"/>
              </a:lnSpc>
            </a:pPr>
            <a:r>
              <a:rPr lang="en-US" sz="1700">
                <a:solidFill>
                  <a:srgbClr val="227C9D"/>
                </a:solidFill>
                <a:latin typeface="Canva Sans 2"/>
              </a:rPr>
              <a:t> sem_field = Entry(root)</a:t>
            </a:r>
          </a:p>
          <a:p>
            <a:pPr algn="ctr">
              <a:lnSpc>
                <a:spcPts val="2380"/>
              </a:lnSpc>
            </a:pPr>
            <a:r>
              <a:rPr lang="en-US" sz="1700">
                <a:solidFill>
                  <a:srgbClr val="227C9D"/>
                </a:solidFill>
                <a:latin typeface="Canva Sans 2"/>
              </a:rPr>
              <a:t> form_no_field = Entry(root)</a:t>
            </a:r>
          </a:p>
          <a:p>
            <a:pPr algn="ctr">
              <a:lnSpc>
                <a:spcPts val="2380"/>
              </a:lnSpc>
            </a:pPr>
            <a:r>
              <a:rPr lang="en-US" sz="1700">
                <a:solidFill>
                  <a:srgbClr val="227C9D"/>
                </a:solidFill>
                <a:latin typeface="Canva Sans 2"/>
              </a:rPr>
              <a:t> contact_no_field = Entry(root)</a:t>
            </a:r>
          </a:p>
          <a:p>
            <a:pPr algn="ctr">
              <a:lnSpc>
                <a:spcPts val="2380"/>
              </a:lnSpc>
            </a:pPr>
            <a:r>
              <a:rPr lang="en-US" sz="1700">
                <a:solidFill>
                  <a:srgbClr val="227C9D"/>
                </a:solidFill>
                <a:latin typeface="Canva Sans 2"/>
              </a:rPr>
              <a:t> email_id_field = Entry(root)</a:t>
            </a:r>
          </a:p>
          <a:p>
            <a:pPr algn="ctr">
              <a:lnSpc>
                <a:spcPts val="2380"/>
              </a:lnSpc>
            </a:pPr>
            <a:r>
              <a:rPr lang="en-US" sz="1700">
                <a:solidFill>
                  <a:srgbClr val="227C9D"/>
                </a:solidFill>
                <a:latin typeface="Canva Sans 2"/>
              </a:rPr>
              <a:t> address_field = Entry(root)</a:t>
            </a:r>
          </a:p>
          <a:p>
            <a:pPr algn="ctr">
              <a:lnSpc>
                <a:spcPts val="2380"/>
              </a:lnSpc>
            </a:pPr>
          </a:p>
          <a:p>
            <a:pPr algn="ctr">
              <a:lnSpc>
                <a:spcPts val="2380"/>
              </a:lnSpc>
            </a:pPr>
            <a:r>
              <a:rPr lang="en-US" sz="1700">
                <a:solidFill>
                  <a:srgbClr val="227C9D"/>
                </a:solidFill>
                <a:latin typeface="Canva Sans 2"/>
              </a:rPr>
              <a:t> # bind method of widget is used for</a:t>
            </a:r>
          </a:p>
          <a:p>
            <a:pPr algn="ctr">
              <a:lnSpc>
                <a:spcPts val="2380"/>
              </a:lnSpc>
            </a:pPr>
            <a:r>
              <a:rPr lang="en-US" sz="1700">
                <a:solidFill>
                  <a:srgbClr val="227C9D"/>
                </a:solidFill>
                <a:latin typeface="Canva Sans 2"/>
              </a:rPr>
              <a:t> # the binding the function with the events</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focus1 function</a:t>
            </a:r>
          </a:p>
          <a:p>
            <a:pPr algn="ctr">
              <a:lnSpc>
                <a:spcPts val="2380"/>
              </a:lnSpc>
            </a:pPr>
            <a:r>
              <a:rPr lang="en-US" sz="1700">
                <a:solidFill>
                  <a:srgbClr val="227C9D"/>
                </a:solidFill>
                <a:latin typeface="Canva Sans 2"/>
              </a:rPr>
              <a:t> name_field.bind("&lt;Return&gt;", focus1)</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focus2 function</a:t>
            </a:r>
          </a:p>
          <a:p>
            <a:pPr algn="ctr">
              <a:lnSpc>
                <a:spcPts val="2380"/>
              </a:lnSpc>
            </a:pPr>
            <a:r>
              <a:rPr lang="en-US" sz="1700">
                <a:solidFill>
                  <a:srgbClr val="227C9D"/>
                </a:solidFill>
                <a:latin typeface="Canva Sans 2"/>
              </a:rPr>
              <a:t> course_field.bind("&lt;Return&gt;", focus2)</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focus3 function</a:t>
            </a:r>
          </a:p>
          <a:p>
            <a:pPr algn="ctr">
              <a:lnSpc>
                <a:spcPts val="2380"/>
              </a:lnSpc>
            </a:pPr>
            <a:r>
              <a:rPr lang="en-US" sz="1700">
                <a:solidFill>
                  <a:srgbClr val="227C9D"/>
                </a:solidFill>
                <a:latin typeface="Canva Sans 2"/>
              </a:rPr>
              <a:t> sem_field.bind("&lt;Return&gt;", focus3)</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focus4 function</a:t>
            </a:r>
          </a:p>
          <a:p>
            <a:pPr algn="ctr">
              <a:lnSpc>
                <a:spcPts val="2380"/>
              </a:lnSpc>
            </a:pPr>
            <a:r>
              <a:rPr lang="en-US" sz="1700">
                <a:solidFill>
                  <a:srgbClr val="227C9D"/>
                </a:solidFill>
                <a:latin typeface="Canva Sans 2"/>
              </a:rPr>
              <a:t> form_no_field.bind("&lt;Return&gt;", focus4)</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focus5 function</a:t>
            </a:r>
          </a:p>
          <a:p>
            <a:pPr algn="ctr">
              <a:lnSpc>
                <a:spcPts val="2380"/>
              </a:lnSpc>
            </a:pPr>
            <a:r>
              <a:rPr lang="en-US" sz="1700">
                <a:solidFill>
                  <a:srgbClr val="227C9D"/>
                </a:solidFill>
                <a:latin typeface="Canva Sans 2"/>
              </a:rPr>
              <a:t> contact_no_field.bind("&lt;Return&gt;", focus5)</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focus6 function</a:t>
            </a:r>
          </a:p>
          <a:p>
            <a:pPr algn="ctr">
              <a:lnSpc>
                <a:spcPts val="2380"/>
              </a:lnSpc>
            </a:pPr>
            <a:r>
              <a:rPr lang="en-US" sz="1700">
                <a:solidFill>
                  <a:srgbClr val="227C9D"/>
                </a:solidFill>
                <a:latin typeface="Canva Sans 2"/>
              </a:rPr>
              <a:t> email_id_field.bind("&lt;Return&gt;", focus6)</a:t>
            </a:r>
          </a:p>
          <a:p>
            <a:pPr algn="ctr">
              <a:lnSpc>
                <a:spcPts val="2380"/>
              </a:lnSpc>
            </a:pPr>
          </a:p>
          <a:p>
            <a:pPr algn="ctr">
              <a:lnSpc>
                <a:spcPts val="2380"/>
              </a:lnSpc>
            </a:pPr>
            <a:r>
              <a:rPr lang="en-US" sz="1700">
                <a:solidFill>
                  <a:srgbClr val="227C9D"/>
                </a:solidFill>
                <a:latin typeface="Canva Sans 2"/>
              </a:rPr>
              <a:t> # grid method is used for placing</a:t>
            </a:r>
          </a:p>
          <a:p>
            <a:pPr algn="ctr">
              <a:lnSpc>
                <a:spcPts val="2380"/>
              </a:lnSpc>
            </a:pPr>
            <a:r>
              <a:rPr lang="en-US" sz="1700">
                <a:solidFill>
                  <a:srgbClr val="227C9D"/>
                </a:solidFill>
                <a:latin typeface="Canva Sans 2"/>
              </a:rPr>
              <a:t> # the widgets at respective positions</a:t>
            </a:r>
          </a:p>
          <a:p>
            <a:pPr algn="ctr">
              <a:lnSpc>
                <a:spcPts val="2380"/>
              </a:lnSpc>
            </a:pPr>
            <a:r>
              <a:rPr lang="en-US" sz="1700">
                <a:solidFill>
                  <a:srgbClr val="227C9D"/>
                </a:solidFill>
                <a:latin typeface="Canva Sans 2"/>
              </a:rPr>
              <a:t> # in table like structure .</a:t>
            </a:r>
          </a:p>
          <a:p>
            <a:pPr algn="ctr">
              <a:lnSpc>
                <a:spcPts val="2380"/>
              </a:lnSpc>
            </a:pPr>
            <a:r>
              <a:rPr lang="en-US" sz="1700">
                <a:solidFill>
                  <a:srgbClr val="227C9D"/>
                </a:solidFill>
                <a:latin typeface="Canva Sans 2"/>
              </a:rPr>
              <a:t> name_field.grid(row=1, column=1, ipadx="100")</a:t>
            </a:r>
          </a:p>
          <a:p>
            <a:pPr algn="ctr">
              <a:lnSpc>
                <a:spcPts val="2380"/>
              </a:lnSpc>
            </a:pPr>
            <a:r>
              <a:rPr lang="en-US" sz="1700">
                <a:solidFill>
                  <a:srgbClr val="227C9D"/>
                </a:solidFill>
                <a:latin typeface="Canva Sans 2"/>
              </a:rPr>
              <a:t> course_field.grid(row=2, column=1, ipadx="100")</a:t>
            </a:r>
          </a:p>
          <a:p>
            <a:pPr algn="ctr">
              <a:lnSpc>
                <a:spcPts val="2380"/>
              </a:lnSpc>
            </a:pPr>
            <a:r>
              <a:rPr lang="en-US" sz="1700">
                <a:solidFill>
                  <a:srgbClr val="227C9D"/>
                </a:solidFill>
                <a:latin typeface="Canva Sans 2"/>
              </a:rPr>
              <a:t> sem_field.grid(row=3, column=1, ipadx="100")</a:t>
            </a:r>
          </a:p>
          <a:p>
            <a:pPr algn="ctr">
              <a:lnSpc>
                <a:spcPts val="2380"/>
              </a:lnSpc>
            </a:pPr>
            <a:r>
              <a:rPr lang="en-US" sz="1700">
                <a:solidFill>
                  <a:srgbClr val="227C9D"/>
                </a:solidFill>
                <a:latin typeface="Canva Sans 2"/>
              </a:rPr>
              <a:t> form_no_field.grid(row=4, column=1, ipadx="100")</a:t>
            </a:r>
          </a:p>
          <a:p>
            <a:pPr algn="ctr">
              <a:lnSpc>
                <a:spcPts val="2380"/>
              </a:lnSpc>
            </a:pPr>
            <a:r>
              <a:rPr lang="en-US" sz="1700">
                <a:solidFill>
                  <a:srgbClr val="227C9D"/>
                </a:solidFill>
                <a:latin typeface="Canva Sans 2"/>
              </a:rPr>
              <a:t> contact_no_field.grid(row=5, column=1, ipadx="100")</a:t>
            </a:r>
          </a:p>
          <a:p>
            <a:pPr algn="ctr">
              <a:lnSpc>
                <a:spcPts val="2380"/>
              </a:lnSpc>
            </a:pPr>
            <a:r>
              <a:rPr lang="en-US" sz="1700">
                <a:solidFill>
                  <a:srgbClr val="227C9D"/>
                </a:solidFill>
                <a:latin typeface="Canva Sans 2"/>
              </a:rPr>
              <a:t> email_id_field.grid(row=6, column=1, ipadx="100")</a:t>
            </a:r>
          </a:p>
          <a:p>
            <a:pPr algn="ctr">
              <a:lnSpc>
                <a:spcPts val="2380"/>
              </a:lnSpc>
            </a:pPr>
            <a:r>
              <a:rPr lang="en-US" sz="1700">
                <a:solidFill>
                  <a:srgbClr val="227C9D"/>
                </a:solidFill>
                <a:latin typeface="Canva Sans 2"/>
              </a:rPr>
              <a:t> address_field.grid(row=7, column=1, ipadx="100")</a:t>
            </a:r>
          </a:p>
          <a:p>
            <a:pPr algn="ctr">
              <a:lnSpc>
                <a:spcPts val="2380"/>
              </a:lnSpc>
            </a:pPr>
          </a:p>
          <a:p>
            <a:pPr algn="ctr">
              <a:lnSpc>
                <a:spcPts val="2380"/>
              </a:lnSpc>
            </a:pPr>
            <a:r>
              <a:rPr lang="en-US" sz="1700">
                <a:solidFill>
                  <a:srgbClr val="227C9D"/>
                </a:solidFill>
                <a:latin typeface="Canva Sans 2"/>
              </a:rPr>
              <a:t> # call excel function</a:t>
            </a:r>
          </a:p>
          <a:p>
            <a:pPr algn="ctr">
              <a:lnSpc>
                <a:spcPts val="2380"/>
              </a:lnSpc>
            </a:pPr>
            <a:r>
              <a:rPr lang="en-US" sz="1700">
                <a:solidFill>
                  <a:srgbClr val="227C9D"/>
                </a:solidFill>
                <a:latin typeface="Canva Sans 2"/>
              </a:rPr>
              <a:t> excel()</a:t>
            </a:r>
          </a:p>
          <a:p>
            <a:pPr algn="ctr">
              <a:lnSpc>
                <a:spcPts val="2380"/>
              </a:lnSpc>
            </a:pPr>
          </a:p>
          <a:p>
            <a:pPr algn="ctr">
              <a:lnSpc>
                <a:spcPts val="2380"/>
              </a:lnSpc>
            </a:pPr>
            <a:r>
              <a:rPr lang="en-US" sz="1700">
                <a:solidFill>
                  <a:srgbClr val="227C9D"/>
                </a:solidFill>
                <a:latin typeface="Canva Sans 2"/>
              </a:rPr>
              <a:t> # create a Submit Button and place into the root window</a:t>
            </a:r>
          </a:p>
          <a:p>
            <a:pPr algn="ctr">
              <a:lnSpc>
                <a:spcPts val="2380"/>
              </a:lnSpc>
            </a:pPr>
            <a:r>
              <a:rPr lang="en-US" sz="1700">
                <a:solidFill>
                  <a:srgbClr val="227C9D"/>
                </a:solidFill>
                <a:latin typeface="Canva Sans 2"/>
              </a:rPr>
              <a:t> submit = Button(root, text="Submit", fg="Black",</a:t>
            </a:r>
          </a:p>
          <a:p>
            <a:pPr algn="ctr">
              <a:lnSpc>
                <a:spcPts val="2380"/>
              </a:lnSpc>
            </a:pPr>
            <a:r>
              <a:rPr lang="en-US" sz="1700">
                <a:solidFill>
                  <a:srgbClr val="227C9D"/>
                </a:solidFill>
                <a:latin typeface="Canva Sans 2"/>
              </a:rPr>
              <a:t>       bg="Red", command=insert)</a:t>
            </a:r>
          </a:p>
          <a:p>
            <a:pPr algn="ctr">
              <a:lnSpc>
                <a:spcPts val="2380"/>
              </a:lnSpc>
            </a:pPr>
            <a:r>
              <a:rPr lang="en-US" sz="1700">
                <a:solidFill>
                  <a:srgbClr val="227C9D"/>
                </a:solidFill>
                <a:latin typeface="Canva Sans 2"/>
              </a:rPr>
              <a:t> submit.grid(row=8, column=1)</a:t>
            </a:r>
          </a:p>
          <a:p>
            <a:pPr algn="ctr">
              <a:lnSpc>
                <a:spcPts val="2380"/>
              </a:lnSpc>
            </a:pPr>
          </a:p>
          <a:p>
            <a:pPr algn="ctr">
              <a:lnSpc>
                <a:spcPts val="2380"/>
              </a:lnSpc>
            </a:pPr>
            <a:r>
              <a:rPr lang="en-US" sz="1700">
                <a:solidFill>
                  <a:srgbClr val="227C9D"/>
                </a:solidFill>
                <a:latin typeface="Canva Sans 2"/>
              </a:rPr>
              <a:t> # start the GUI</a:t>
            </a:r>
          </a:p>
          <a:p>
            <a:pPr algn="ctr">
              <a:lnSpc>
                <a:spcPts val="2380"/>
              </a:lnSpc>
            </a:pPr>
            <a:r>
              <a:rPr lang="en-US" sz="1700">
                <a:solidFill>
                  <a:srgbClr val="227C9D"/>
                </a:solidFill>
                <a:latin typeface="Canva Sans 2"/>
              </a:rPr>
              <a:t> root.mainloop()</a:t>
            </a:r>
          </a:p>
        </p:txBody>
      </p:sp>
      <p:sp>
        <p:nvSpPr>
          <p:cNvPr name="Freeform 3" id="3"/>
          <p:cNvSpPr/>
          <p:nvPr/>
        </p:nvSpPr>
        <p:spPr>
          <a:xfrm flipH="false" flipV="false" rot="0">
            <a:off x="0" y="-2525853"/>
            <a:ext cx="4092681" cy="4108087"/>
          </a:xfrm>
          <a:custGeom>
            <a:avLst/>
            <a:gdLst/>
            <a:ahLst/>
            <a:cxnLst/>
            <a:rect r="r" b="b" t="t" l="l"/>
            <a:pathLst>
              <a:path h="4108087" w="4092681">
                <a:moveTo>
                  <a:pt x="0" y="0"/>
                </a:moveTo>
                <a:lnTo>
                  <a:pt x="4092681" y="0"/>
                </a:lnTo>
                <a:lnTo>
                  <a:pt x="4092681" y="4108086"/>
                </a:lnTo>
                <a:lnTo>
                  <a:pt x="0" y="41080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73200" y="82296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173200" y="867529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348233" y="-39518575"/>
            <a:ext cx="7591534" cy="71441945"/>
          </a:xfrm>
          <a:prstGeom prst="rect">
            <a:avLst/>
          </a:prstGeom>
        </p:spPr>
        <p:txBody>
          <a:bodyPr anchor="t" rtlCol="false" tIns="0" lIns="0" bIns="0" rIns="0">
            <a:spAutoFit/>
          </a:bodyPr>
          <a:lstStyle/>
          <a:p>
            <a:pPr algn="ctr">
              <a:lnSpc>
                <a:spcPts val="2380"/>
              </a:lnSpc>
            </a:pPr>
            <a:r>
              <a:rPr lang="en-US" sz="1700">
                <a:solidFill>
                  <a:srgbClr val="227C9D"/>
                </a:solidFill>
                <a:latin typeface="Canva Sans 2"/>
              </a:rPr>
              <a:t># import openpyxl and tkinter modules</a:t>
            </a:r>
          </a:p>
          <a:p>
            <a:pPr algn="ctr">
              <a:lnSpc>
                <a:spcPts val="2380"/>
              </a:lnSpc>
            </a:pPr>
            <a:r>
              <a:rPr lang="en-US" sz="1700">
                <a:solidFill>
                  <a:srgbClr val="227C9D"/>
                </a:solidFill>
                <a:latin typeface="Canva Sans 2"/>
              </a:rPr>
              <a:t>from openpyxl import *</a:t>
            </a:r>
          </a:p>
          <a:p>
            <a:pPr algn="ctr">
              <a:lnSpc>
                <a:spcPts val="2380"/>
              </a:lnSpc>
            </a:pPr>
            <a:r>
              <a:rPr lang="en-US" sz="1700">
                <a:solidFill>
                  <a:srgbClr val="227C9D"/>
                </a:solidFill>
                <a:latin typeface="Canva Sans 2"/>
              </a:rPr>
              <a:t>from tkinter import *</a:t>
            </a:r>
          </a:p>
          <a:p>
            <a:pPr algn="ctr">
              <a:lnSpc>
                <a:spcPts val="2380"/>
              </a:lnSpc>
            </a:pPr>
          </a:p>
          <a:p>
            <a:pPr algn="ctr">
              <a:lnSpc>
                <a:spcPts val="2380"/>
              </a:lnSpc>
            </a:pPr>
            <a:r>
              <a:rPr lang="en-US" sz="1700">
                <a:solidFill>
                  <a:srgbClr val="227C9D"/>
                </a:solidFill>
                <a:latin typeface="Canva Sans 2"/>
              </a:rPr>
              <a:t># globally declare wb and sheet variable</a:t>
            </a:r>
          </a:p>
          <a:p>
            <a:pPr algn="ctr">
              <a:lnSpc>
                <a:spcPts val="2380"/>
              </a:lnSpc>
            </a:pPr>
          </a:p>
          <a:p>
            <a:pPr algn="ctr">
              <a:lnSpc>
                <a:spcPts val="2380"/>
              </a:lnSpc>
            </a:pPr>
            <a:r>
              <a:rPr lang="en-US" sz="1700">
                <a:solidFill>
                  <a:srgbClr val="227C9D"/>
                </a:solidFill>
                <a:latin typeface="Canva Sans 2"/>
              </a:rPr>
              <a:t># opening the existing excel file</a:t>
            </a:r>
          </a:p>
          <a:p>
            <a:pPr algn="ctr">
              <a:lnSpc>
                <a:spcPts val="2380"/>
              </a:lnSpc>
            </a:pPr>
            <a:r>
              <a:rPr lang="en-US" sz="1700">
                <a:solidFill>
                  <a:srgbClr val="227C9D"/>
                </a:solidFill>
                <a:latin typeface="Canva Sans 2"/>
              </a:rPr>
              <a:t>wb = load_workbook('C:\\Users\\Admin\\Desktop\\excel.xlsx')</a:t>
            </a:r>
          </a:p>
          <a:p>
            <a:pPr algn="ctr">
              <a:lnSpc>
                <a:spcPts val="2380"/>
              </a:lnSpc>
            </a:pPr>
          </a:p>
          <a:p>
            <a:pPr algn="ctr">
              <a:lnSpc>
                <a:spcPts val="2380"/>
              </a:lnSpc>
            </a:pPr>
            <a:r>
              <a:rPr lang="en-US" sz="1700">
                <a:solidFill>
                  <a:srgbClr val="227C9D"/>
                </a:solidFill>
                <a:latin typeface="Canva Sans 2"/>
              </a:rPr>
              <a:t># create the sheet object</a:t>
            </a:r>
          </a:p>
          <a:p>
            <a:pPr algn="ctr">
              <a:lnSpc>
                <a:spcPts val="2380"/>
              </a:lnSpc>
            </a:pPr>
            <a:r>
              <a:rPr lang="en-US" sz="1700">
                <a:solidFill>
                  <a:srgbClr val="227C9D"/>
                </a:solidFill>
                <a:latin typeface="Canva Sans 2"/>
              </a:rPr>
              <a:t>sheet = wb.active</a:t>
            </a:r>
          </a:p>
          <a:p>
            <a:pPr algn="ctr">
              <a:lnSpc>
                <a:spcPts val="2380"/>
              </a:lnSpc>
            </a:pPr>
          </a:p>
          <a:p>
            <a:pPr algn="ctr">
              <a:lnSpc>
                <a:spcPts val="2380"/>
              </a:lnSpc>
            </a:pPr>
          </a:p>
          <a:p>
            <a:pPr algn="ctr">
              <a:lnSpc>
                <a:spcPts val="2380"/>
              </a:lnSpc>
            </a:pPr>
            <a:r>
              <a:rPr lang="en-US" sz="1700">
                <a:solidFill>
                  <a:srgbClr val="227C9D"/>
                </a:solidFill>
                <a:latin typeface="Canva Sans 2"/>
              </a:rPr>
              <a:t>def excel():</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resize the width of columns in</a:t>
            </a:r>
          </a:p>
          <a:p>
            <a:pPr algn="ctr">
              <a:lnSpc>
                <a:spcPts val="2380"/>
              </a:lnSpc>
            </a:pPr>
            <a:r>
              <a:rPr lang="en-US" sz="1700">
                <a:solidFill>
                  <a:srgbClr val="227C9D"/>
                </a:solidFill>
                <a:latin typeface="Canva Sans 2"/>
              </a:rPr>
              <a:t> # excel spreadsheet</a:t>
            </a:r>
          </a:p>
          <a:p>
            <a:pPr algn="ctr">
              <a:lnSpc>
                <a:spcPts val="2380"/>
              </a:lnSpc>
            </a:pPr>
            <a:r>
              <a:rPr lang="en-US" sz="1700">
                <a:solidFill>
                  <a:srgbClr val="227C9D"/>
                </a:solidFill>
                <a:latin typeface="Canva Sans 2"/>
              </a:rPr>
              <a:t> sheet.column_dimensions['A'].width = 30</a:t>
            </a:r>
          </a:p>
          <a:p>
            <a:pPr algn="ctr">
              <a:lnSpc>
                <a:spcPts val="2380"/>
              </a:lnSpc>
            </a:pPr>
            <a:r>
              <a:rPr lang="en-US" sz="1700">
                <a:solidFill>
                  <a:srgbClr val="227C9D"/>
                </a:solidFill>
                <a:latin typeface="Canva Sans 2"/>
              </a:rPr>
              <a:t> sheet.column_dimensions['B'].width = 10</a:t>
            </a:r>
          </a:p>
          <a:p>
            <a:pPr algn="ctr">
              <a:lnSpc>
                <a:spcPts val="2380"/>
              </a:lnSpc>
            </a:pPr>
            <a:r>
              <a:rPr lang="en-US" sz="1700">
                <a:solidFill>
                  <a:srgbClr val="227C9D"/>
                </a:solidFill>
                <a:latin typeface="Canva Sans 2"/>
              </a:rPr>
              <a:t> sheet.column_dimensions['C'].width = 10</a:t>
            </a:r>
          </a:p>
          <a:p>
            <a:pPr algn="ctr">
              <a:lnSpc>
                <a:spcPts val="2380"/>
              </a:lnSpc>
            </a:pPr>
            <a:r>
              <a:rPr lang="en-US" sz="1700">
                <a:solidFill>
                  <a:srgbClr val="227C9D"/>
                </a:solidFill>
                <a:latin typeface="Canva Sans 2"/>
              </a:rPr>
              <a:t> sheet.column_dimensions['D'].width = 20</a:t>
            </a:r>
          </a:p>
          <a:p>
            <a:pPr algn="ctr">
              <a:lnSpc>
                <a:spcPts val="2380"/>
              </a:lnSpc>
            </a:pPr>
            <a:r>
              <a:rPr lang="en-US" sz="1700">
                <a:solidFill>
                  <a:srgbClr val="227C9D"/>
                </a:solidFill>
                <a:latin typeface="Canva Sans 2"/>
              </a:rPr>
              <a:t> sheet.column_dimensions['E'].width = 20</a:t>
            </a:r>
          </a:p>
          <a:p>
            <a:pPr algn="ctr">
              <a:lnSpc>
                <a:spcPts val="2380"/>
              </a:lnSpc>
            </a:pPr>
            <a:r>
              <a:rPr lang="en-US" sz="1700">
                <a:solidFill>
                  <a:srgbClr val="227C9D"/>
                </a:solidFill>
                <a:latin typeface="Canva Sans 2"/>
              </a:rPr>
              <a:t> sheet.column_dimensions['F'].width = 40</a:t>
            </a:r>
          </a:p>
          <a:p>
            <a:pPr algn="ctr">
              <a:lnSpc>
                <a:spcPts val="2380"/>
              </a:lnSpc>
            </a:pPr>
            <a:r>
              <a:rPr lang="en-US" sz="1700">
                <a:solidFill>
                  <a:srgbClr val="227C9D"/>
                </a:solidFill>
                <a:latin typeface="Canva Sans 2"/>
              </a:rPr>
              <a:t> sheet.column_dimensions['G'].width = 50</a:t>
            </a:r>
          </a:p>
          <a:p>
            <a:pPr algn="ctr">
              <a:lnSpc>
                <a:spcPts val="2380"/>
              </a:lnSpc>
            </a:pPr>
          </a:p>
          <a:p>
            <a:pPr algn="ctr">
              <a:lnSpc>
                <a:spcPts val="2380"/>
              </a:lnSpc>
            </a:pPr>
            <a:r>
              <a:rPr lang="en-US" sz="1700">
                <a:solidFill>
                  <a:srgbClr val="227C9D"/>
                </a:solidFill>
                <a:latin typeface="Canva Sans 2"/>
              </a:rPr>
              <a:t> # write given data to an excel spreadsheet</a:t>
            </a:r>
          </a:p>
          <a:p>
            <a:pPr algn="ctr">
              <a:lnSpc>
                <a:spcPts val="2380"/>
              </a:lnSpc>
            </a:pPr>
            <a:r>
              <a:rPr lang="en-US" sz="1700">
                <a:solidFill>
                  <a:srgbClr val="227C9D"/>
                </a:solidFill>
                <a:latin typeface="Canva Sans 2"/>
              </a:rPr>
              <a:t> # at particular location</a:t>
            </a:r>
          </a:p>
          <a:p>
            <a:pPr algn="ctr">
              <a:lnSpc>
                <a:spcPts val="2380"/>
              </a:lnSpc>
            </a:pPr>
            <a:r>
              <a:rPr lang="en-US" sz="1700">
                <a:solidFill>
                  <a:srgbClr val="227C9D"/>
                </a:solidFill>
                <a:latin typeface="Canva Sans 2"/>
              </a:rPr>
              <a:t> sheet.cell(row=1, column=1).value = "Name"</a:t>
            </a:r>
          </a:p>
          <a:p>
            <a:pPr algn="ctr">
              <a:lnSpc>
                <a:spcPts val="2380"/>
              </a:lnSpc>
            </a:pPr>
            <a:r>
              <a:rPr lang="en-US" sz="1700">
                <a:solidFill>
                  <a:srgbClr val="227C9D"/>
                </a:solidFill>
                <a:latin typeface="Canva Sans 2"/>
              </a:rPr>
              <a:t> sheet.cell(row=1, column=2).value = "Course"</a:t>
            </a:r>
          </a:p>
          <a:p>
            <a:pPr algn="ctr">
              <a:lnSpc>
                <a:spcPts val="2380"/>
              </a:lnSpc>
            </a:pPr>
            <a:r>
              <a:rPr lang="en-US" sz="1700">
                <a:solidFill>
                  <a:srgbClr val="227C9D"/>
                </a:solidFill>
                <a:latin typeface="Canva Sans 2"/>
              </a:rPr>
              <a:t> sheet.cell(row=1, column=3).value = "Semester"</a:t>
            </a:r>
          </a:p>
          <a:p>
            <a:pPr algn="ctr">
              <a:lnSpc>
                <a:spcPts val="2380"/>
              </a:lnSpc>
            </a:pPr>
            <a:r>
              <a:rPr lang="en-US" sz="1700">
                <a:solidFill>
                  <a:srgbClr val="227C9D"/>
                </a:solidFill>
                <a:latin typeface="Canva Sans 2"/>
              </a:rPr>
              <a:t> sheet.cell(row=1, column=4).value = "Form Number"</a:t>
            </a:r>
          </a:p>
          <a:p>
            <a:pPr algn="ctr">
              <a:lnSpc>
                <a:spcPts val="2380"/>
              </a:lnSpc>
            </a:pPr>
            <a:r>
              <a:rPr lang="en-US" sz="1700">
                <a:solidFill>
                  <a:srgbClr val="227C9D"/>
                </a:solidFill>
                <a:latin typeface="Canva Sans 2"/>
              </a:rPr>
              <a:t> sheet.cell(row=1, column=5).value = "Contact Number"</a:t>
            </a:r>
          </a:p>
          <a:p>
            <a:pPr algn="ctr">
              <a:lnSpc>
                <a:spcPts val="2380"/>
              </a:lnSpc>
            </a:pPr>
            <a:r>
              <a:rPr lang="en-US" sz="1700">
                <a:solidFill>
                  <a:srgbClr val="227C9D"/>
                </a:solidFill>
                <a:latin typeface="Canva Sans 2"/>
              </a:rPr>
              <a:t> sheet.cell(row=1, column=6).value = "Email id"</a:t>
            </a:r>
          </a:p>
          <a:p>
            <a:pPr algn="ctr">
              <a:lnSpc>
                <a:spcPts val="2380"/>
              </a:lnSpc>
            </a:pPr>
            <a:r>
              <a:rPr lang="en-US" sz="1700">
                <a:solidFill>
                  <a:srgbClr val="227C9D"/>
                </a:solidFill>
                <a:latin typeface="Canva Sans 2"/>
              </a:rPr>
              <a:t> sheet.cell(row=1, column=7).value = "Address"</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 (cursor)</a:t>
            </a:r>
          </a:p>
          <a:p>
            <a:pPr algn="ctr">
              <a:lnSpc>
                <a:spcPts val="2380"/>
              </a:lnSpc>
            </a:pPr>
            <a:r>
              <a:rPr lang="en-US" sz="1700">
                <a:solidFill>
                  <a:srgbClr val="227C9D"/>
                </a:solidFill>
                <a:latin typeface="Canva Sans 2"/>
              </a:rPr>
              <a:t>def focus1(event):</a:t>
            </a:r>
          </a:p>
          <a:p>
            <a:pPr algn="ctr">
              <a:lnSpc>
                <a:spcPts val="2380"/>
              </a:lnSpc>
            </a:pPr>
            <a:r>
              <a:rPr lang="en-US" sz="1700">
                <a:solidFill>
                  <a:srgbClr val="227C9D"/>
                </a:solidFill>
                <a:latin typeface="Canva Sans 2"/>
              </a:rPr>
              <a:t> # set focus on the course_field box</a:t>
            </a:r>
          </a:p>
          <a:p>
            <a:pPr algn="ctr">
              <a:lnSpc>
                <a:spcPts val="2380"/>
              </a:lnSpc>
            </a:pPr>
            <a:r>
              <a:rPr lang="en-US" sz="1700">
                <a:solidFill>
                  <a:srgbClr val="227C9D"/>
                </a:solidFill>
                <a:latin typeface="Canva Sans 2"/>
              </a:rPr>
              <a:t> course_field.focus_set()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focus2(event):</a:t>
            </a:r>
          </a:p>
          <a:p>
            <a:pPr algn="ctr">
              <a:lnSpc>
                <a:spcPts val="2380"/>
              </a:lnSpc>
            </a:pPr>
            <a:r>
              <a:rPr lang="en-US" sz="1700">
                <a:solidFill>
                  <a:srgbClr val="227C9D"/>
                </a:solidFill>
                <a:latin typeface="Canva Sans 2"/>
              </a:rPr>
              <a:t> # set focus on the sem_field box</a:t>
            </a:r>
          </a:p>
          <a:p>
            <a:pPr algn="ctr">
              <a:lnSpc>
                <a:spcPts val="2380"/>
              </a:lnSpc>
            </a:pPr>
            <a:r>
              <a:rPr lang="en-US" sz="1700">
                <a:solidFill>
                  <a:srgbClr val="227C9D"/>
                </a:solidFill>
                <a:latin typeface="Canva Sans 2"/>
              </a:rPr>
              <a:t> sem_field.focus_set()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focus3(event):</a:t>
            </a:r>
          </a:p>
          <a:p>
            <a:pPr algn="ctr">
              <a:lnSpc>
                <a:spcPts val="2380"/>
              </a:lnSpc>
            </a:pPr>
            <a:r>
              <a:rPr lang="en-US" sz="1700">
                <a:solidFill>
                  <a:srgbClr val="227C9D"/>
                </a:solidFill>
                <a:latin typeface="Canva Sans 2"/>
              </a:rPr>
              <a:t> # set focus on the form_no_field box</a:t>
            </a:r>
          </a:p>
          <a:p>
            <a:pPr algn="ctr">
              <a:lnSpc>
                <a:spcPts val="2380"/>
              </a:lnSpc>
            </a:pPr>
            <a:r>
              <a:rPr lang="en-US" sz="1700">
                <a:solidFill>
                  <a:srgbClr val="227C9D"/>
                </a:solidFill>
                <a:latin typeface="Canva Sans 2"/>
              </a:rPr>
              <a:t> form_no_field.focus_set()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focus4(event):</a:t>
            </a:r>
          </a:p>
          <a:p>
            <a:pPr algn="ctr">
              <a:lnSpc>
                <a:spcPts val="2380"/>
              </a:lnSpc>
            </a:pPr>
            <a:r>
              <a:rPr lang="en-US" sz="1700">
                <a:solidFill>
                  <a:srgbClr val="227C9D"/>
                </a:solidFill>
                <a:latin typeface="Canva Sans 2"/>
              </a:rPr>
              <a:t> # set focus on the contact_no_field box</a:t>
            </a:r>
          </a:p>
          <a:p>
            <a:pPr algn="ctr">
              <a:lnSpc>
                <a:spcPts val="2380"/>
              </a:lnSpc>
            </a:pPr>
            <a:r>
              <a:rPr lang="en-US" sz="1700">
                <a:solidFill>
                  <a:srgbClr val="227C9D"/>
                </a:solidFill>
                <a:latin typeface="Canva Sans 2"/>
              </a:rPr>
              <a:t> contact_no_field.focus_set()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focus5(event):</a:t>
            </a:r>
          </a:p>
          <a:p>
            <a:pPr algn="ctr">
              <a:lnSpc>
                <a:spcPts val="2380"/>
              </a:lnSpc>
            </a:pPr>
            <a:r>
              <a:rPr lang="en-US" sz="1700">
                <a:solidFill>
                  <a:srgbClr val="227C9D"/>
                </a:solidFill>
                <a:latin typeface="Canva Sans 2"/>
              </a:rPr>
              <a:t> # set focus on the email_id_field box</a:t>
            </a:r>
          </a:p>
          <a:p>
            <a:pPr algn="ctr">
              <a:lnSpc>
                <a:spcPts val="2380"/>
              </a:lnSpc>
            </a:pPr>
            <a:r>
              <a:rPr lang="en-US" sz="1700">
                <a:solidFill>
                  <a:srgbClr val="227C9D"/>
                </a:solidFill>
                <a:latin typeface="Canva Sans 2"/>
              </a:rPr>
              <a:t> email_id_field.focus_set()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focus6(event):</a:t>
            </a:r>
          </a:p>
          <a:p>
            <a:pPr algn="ctr">
              <a:lnSpc>
                <a:spcPts val="2380"/>
              </a:lnSpc>
            </a:pPr>
            <a:r>
              <a:rPr lang="en-US" sz="1700">
                <a:solidFill>
                  <a:srgbClr val="227C9D"/>
                </a:solidFill>
                <a:latin typeface="Canva Sans 2"/>
              </a:rPr>
              <a:t> # set focus on the address_field box</a:t>
            </a:r>
          </a:p>
          <a:p>
            <a:pPr algn="ctr">
              <a:lnSpc>
                <a:spcPts val="2380"/>
              </a:lnSpc>
            </a:pPr>
            <a:r>
              <a:rPr lang="en-US" sz="1700">
                <a:solidFill>
                  <a:srgbClr val="227C9D"/>
                </a:solidFill>
                <a:latin typeface="Canva Sans 2"/>
              </a:rPr>
              <a:t> address_field.focus_set()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for clearing the</a:t>
            </a:r>
          </a:p>
          <a:p>
            <a:pPr algn="ctr">
              <a:lnSpc>
                <a:spcPts val="2380"/>
              </a:lnSpc>
            </a:pPr>
            <a:r>
              <a:rPr lang="en-US" sz="1700">
                <a:solidFill>
                  <a:srgbClr val="227C9D"/>
                </a:solidFill>
                <a:latin typeface="Canva Sans 2"/>
              </a:rPr>
              <a:t># contents of text entry boxes</a:t>
            </a:r>
          </a:p>
          <a:p>
            <a:pPr algn="ctr">
              <a:lnSpc>
                <a:spcPts val="2380"/>
              </a:lnSpc>
            </a:pPr>
            <a:r>
              <a:rPr lang="en-US" sz="1700">
                <a:solidFill>
                  <a:srgbClr val="227C9D"/>
                </a:solidFill>
                <a:latin typeface="Canva Sans 2"/>
              </a:rPr>
              <a:t>def clear():</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clear the content of text entry box</a:t>
            </a:r>
          </a:p>
          <a:p>
            <a:pPr algn="ctr">
              <a:lnSpc>
                <a:spcPts val="2380"/>
              </a:lnSpc>
            </a:pPr>
            <a:r>
              <a:rPr lang="en-US" sz="1700">
                <a:solidFill>
                  <a:srgbClr val="227C9D"/>
                </a:solidFill>
                <a:latin typeface="Canva Sans 2"/>
              </a:rPr>
              <a:t> name_field.delete(0, END)</a:t>
            </a:r>
          </a:p>
          <a:p>
            <a:pPr algn="ctr">
              <a:lnSpc>
                <a:spcPts val="2380"/>
              </a:lnSpc>
            </a:pPr>
            <a:r>
              <a:rPr lang="en-US" sz="1700">
                <a:solidFill>
                  <a:srgbClr val="227C9D"/>
                </a:solidFill>
                <a:latin typeface="Canva Sans 2"/>
              </a:rPr>
              <a:t> course_field.delete(0, END)</a:t>
            </a:r>
          </a:p>
          <a:p>
            <a:pPr algn="ctr">
              <a:lnSpc>
                <a:spcPts val="2380"/>
              </a:lnSpc>
            </a:pPr>
            <a:r>
              <a:rPr lang="en-US" sz="1700">
                <a:solidFill>
                  <a:srgbClr val="227C9D"/>
                </a:solidFill>
                <a:latin typeface="Canva Sans 2"/>
              </a:rPr>
              <a:t> sem_field.delete(0, END)</a:t>
            </a:r>
          </a:p>
          <a:p>
            <a:pPr algn="ctr">
              <a:lnSpc>
                <a:spcPts val="2380"/>
              </a:lnSpc>
            </a:pPr>
            <a:r>
              <a:rPr lang="en-US" sz="1700">
                <a:solidFill>
                  <a:srgbClr val="227C9D"/>
                </a:solidFill>
                <a:latin typeface="Canva Sans 2"/>
              </a:rPr>
              <a:t> form_no_field.delete(0, END)</a:t>
            </a:r>
          </a:p>
          <a:p>
            <a:pPr algn="ctr">
              <a:lnSpc>
                <a:spcPts val="2380"/>
              </a:lnSpc>
            </a:pPr>
            <a:r>
              <a:rPr lang="en-US" sz="1700">
                <a:solidFill>
                  <a:srgbClr val="227C9D"/>
                </a:solidFill>
                <a:latin typeface="Canva Sans 2"/>
              </a:rPr>
              <a:t> contact_no_field.delete(0, END)</a:t>
            </a:r>
          </a:p>
          <a:p>
            <a:pPr algn="ctr">
              <a:lnSpc>
                <a:spcPts val="2380"/>
              </a:lnSpc>
            </a:pPr>
            <a:r>
              <a:rPr lang="en-US" sz="1700">
                <a:solidFill>
                  <a:srgbClr val="227C9D"/>
                </a:solidFill>
                <a:latin typeface="Canva Sans 2"/>
              </a:rPr>
              <a:t> email_id_field.delete(0, END)</a:t>
            </a:r>
          </a:p>
          <a:p>
            <a:pPr algn="ctr">
              <a:lnSpc>
                <a:spcPts val="2380"/>
              </a:lnSpc>
            </a:pPr>
            <a:r>
              <a:rPr lang="en-US" sz="1700">
                <a:solidFill>
                  <a:srgbClr val="227C9D"/>
                </a:solidFill>
                <a:latin typeface="Canva Sans 2"/>
              </a:rPr>
              <a:t> address_field.delete(0, END)</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take data from GUI </a:t>
            </a:r>
          </a:p>
          <a:p>
            <a:pPr algn="ctr">
              <a:lnSpc>
                <a:spcPts val="2380"/>
              </a:lnSpc>
            </a:pPr>
            <a:r>
              <a:rPr lang="en-US" sz="1700">
                <a:solidFill>
                  <a:srgbClr val="227C9D"/>
                </a:solidFill>
                <a:latin typeface="Canva Sans 2"/>
              </a:rPr>
              <a:t># window and write to an excel file</a:t>
            </a:r>
          </a:p>
          <a:p>
            <a:pPr algn="ctr">
              <a:lnSpc>
                <a:spcPts val="2380"/>
              </a:lnSpc>
            </a:pPr>
            <a:r>
              <a:rPr lang="en-US" sz="1700">
                <a:solidFill>
                  <a:srgbClr val="227C9D"/>
                </a:solidFill>
                <a:latin typeface="Canva Sans 2"/>
              </a:rPr>
              <a:t>def insert():</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if user not fill any entry</a:t>
            </a:r>
          </a:p>
          <a:p>
            <a:pPr algn="ctr">
              <a:lnSpc>
                <a:spcPts val="2380"/>
              </a:lnSpc>
            </a:pPr>
            <a:r>
              <a:rPr lang="en-US" sz="1700">
                <a:solidFill>
                  <a:srgbClr val="227C9D"/>
                </a:solidFill>
                <a:latin typeface="Canva Sans 2"/>
              </a:rPr>
              <a:t> # then print "empty input"</a:t>
            </a:r>
          </a:p>
          <a:p>
            <a:pPr algn="ctr">
              <a:lnSpc>
                <a:spcPts val="2380"/>
              </a:lnSpc>
            </a:pPr>
            <a:r>
              <a:rPr lang="en-US" sz="1700">
                <a:solidFill>
                  <a:srgbClr val="227C9D"/>
                </a:solidFill>
                <a:latin typeface="Canva Sans 2"/>
              </a:rPr>
              <a:t> if (name_field.get() == "" and</a:t>
            </a:r>
          </a:p>
          <a:p>
            <a:pPr algn="ctr">
              <a:lnSpc>
                <a:spcPts val="2380"/>
              </a:lnSpc>
            </a:pPr>
            <a:r>
              <a:rPr lang="en-US" sz="1700">
                <a:solidFill>
                  <a:srgbClr val="227C9D"/>
                </a:solidFill>
                <a:latin typeface="Canva Sans 2"/>
              </a:rPr>
              <a:t>  course_field.get() == "" and</a:t>
            </a:r>
          </a:p>
          <a:p>
            <a:pPr algn="ctr">
              <a:lnSpc>
                <a:spcPts val="2380"/>
              </a:lnSpc>
            </a:pPr>
            <a:r>
              <a:rPr lang="en-US" sz="1700">
                <a:solidFill>
                  <a:srgbClr val="227C9D"/>
                </a:solidFill>
                <a:latin typeface="Canva Sans 2"/>
              </a:rPr>
              <a:t>  sem_field.get() == "" and</a:t>
            </a:r>
          </a:p>
          <a:p>
            <a:pPr algn="ctr">
              <a:lnSpc>
                <a:spcPts val="2380"/>
              </a:lnSpc>
            </a:pPr>
            <a:r>
              <a:rPr lang="en-US" sz="1700">
                <a:solidFill>
                  <a:srgbClr val="227C9D"/>
                </a:solidFill>
                <a:latin typeface="Canva Sans 2"/>
              </a:rPr>
              <a:t>  form_no_field.get() == "" and</a:t>
            </a:r>
          </a:p>
          <a:p>
            <a:pPr algn="ctr">
              <a:lnSpc>
                <a:spcPts val="2380"/>
              </a:lnSpc>
            </a:pPr>
            <a:r>
              <a:rPr lang="en-US" sz="1700">
                <a:solidFill>
                  <a:srgbClr val="227C9D"/>
                </a:solidFill>
                <a:latin typeface="Canva Sans 2"/>
              </a:rPr>
              <a:t>  contact_no_field.get() == "" and</a:t>
            </a:r>
          </a:p>
          <a:p>
            <a:pPr algn="ctr">
              <a:lnSpc>
                <a:spcPts val="2380"/>
              </a:lnSpc>
            </a:pPr>
            <a:r>
              <a:rPr lang="en-US" sz="1700">
                <a:solidFill>
                  <a:srgbClr val="227C9D"/>
                </a:solidFill>
                <a:latin typeface="Canva Sans 2"/>
              </a:rPr>
              <a:t>  email_id_field.get() == "" and</a:t>
            </a:r>
          </a:p>
          <a:p>
            <a:pPr algn="ctr">
              <a:lnSpc>
                <a:spcPts val="2380"/>
              </a:lnSpc>
            </a:pPr>
            <a:r>
              <a:rPr lang="en-US" sz="1700">
                <a:solidFill>
                  <a:srgbClr val="227C9D"/>
                </a:solidFill>
                <a:latin typeface="Canva Sans 2"/>
              </a:rPr>
              <a:t>  address_field.get() == ""):</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print("empty input")</a:t>
            </a:r>
          </a:p>
          <a:p>
            <a:pPr algn="ctr">
              <a:lnSpc>
                <a:spcPts val="2380"/>
              </a:lnSpc>
            </a:pPr>
          </a:p>
          <a:p>
            <a:pPr algn="ctr">
              <a:lnSpc>
                <a:spcPts val="2380"/>
              </a:lnSpc>
            </a:pPr>
            <a:r>
              <a:rPr lang="en-US" sz="1700">
                <a:solidFill>
                  <a:srgbClr val="227C9D"/>
                </a:solidFill>
                <a:latin typeface="Canva Sans 2"/>
              </a:rPr>
              <a:t> else:</a:t>
            </a:r>
          </a:p>
          <a:p>
            <a:pPr algn="ctr">
              <a:lnSpc>
                <a:spcPts val="2380"/>
              </a:lnSpc>
            </a:pPr>
          </a:p>
          <a:p>
            <a:pPr algn="ctr">
              <a:lnSpc>
                <a:spcPts val="2380"/>
              </a:lnSpc>
            </a:pPr>
            <a:r>
              <a:rPr lang="en-US" sz="1700">
                <a:solidFill>
                  <a:srgbClr val="227C9D"/>
                </a:solidFill>
                <a:latin typeface="Canva Sans 2"/>
              </a:rPr>
              <a:t>  # assigning the max row and max column</a:t>
            </a:r>
          </a:p>
          <a:p>
            <a:pPr algn="ctr">
              <a:lnSpc>
                <a:spcPts val="2380"/>
              </a:lnSpc>
            </a:pPr>
            <a:r>
              <a:rPr lang="en-US" sz="1700">
                <a:solidFill>
                  <a:srgbClr val="227C9D"/>
                </a:solidFill>
                <a:latin typeface="Canva Sans 2"/>
              </a:rPr>
              <a:t>  # value upto which data is written</a:t>
            </a:r>
          </a:p>
          <a:p>
            <a:pPr algn="ctr">
              <a:lnSpc>
                <a:spcPts val="2380"/>
              </a:lnSpc>
            </a:pPr>
            <a:r>
              <a:rPr lang="en-US" sz="1700">
                <a:solidFill>
                  <a:srgbClr val="227C9D"/>
                </a:solidFill>
                <a:latin typeface="Canva Sans 2"/>
              </a:rPr>
              <a:t>  # in an excel sheet to the variable</a:t>
            </a:r>
          </a:p>
          <a:p>
            <a:pPr algn="ctr">
              <a:lnSpc>
                <a:spcPts val="2380"/>
              </a:lnSpc>
            </a:pPr>
            <a:r>
              <a:rPr lang="en-US" sz="1700">
                <a:solidFill>
                  <a:srgbClr val="227C9D"/>
                </a:solidFill>
                <a:latin typeface="Canva Sans 2"/>
              </a:rPr>
              <a:t>  current_row = sheet.max_row</a:t>
            </a:r>
          </a:p>
          <a:p>
            <a:pPr algn="ctr">
              <a:lnSpc>
                <a:spcPts val="2380"/>
              </a:lnSpc>
            </a:pPr>
            <a:r>
              <a:rPr lang="en-US" sz="1700">
                <a:solidFill>
                  <a:srgbClr val="227C9D"/>
                </a:solidFill>
                <a:latin typeface="Canva Sans 2"/>
              </a:rPr>
              <a:t>  current_column = sheet.max_column</a:t>
            </a:r>
          </a:p>
          <a:p>
            <a:pPr algn="ctr">
              <a:lnSpc>
                <a:spcPts val="2380"/>
              </a:lnSpc>
            </a:pPr>
          </a:p>
          <a:p>
            <a:pPr algn="ctr">
              <a:lnSpc>
                <a:spcPts val="2380"/>
              </a:lnSpc>
            </a:pPr>
            <a:r>
              <a:rPr lang="en-US" sz="1700">
                <a:solidFill>
                  <a:srgbClr val="227C9D"/>
                </a:solidFill>
                <a:latin typeface="Canva Sans 2"/>
              </a:rPr>
              <a:t>  # get method returns current text</a:t>
            </a:r>
          </a:p>
          <a:p>
            <a:pPr algn="ctr">
              <a:lnSpc>
                <a:spcPts val="2380"/>
              </a:lnSpc>
            </a:pPr>
            <a:r>
              <a:rPr lang="en-US" sz="1700">
                <a:solidFill>
                  <a:srgbClr val="227C9D"/>
                </a:solidFill>
                <a:latin typeface="Canva Sans 2"/>
              </a:rPr>
              <a:t>  # as string which we write into</a:t>
            </a:r>
          </a:p>
          <a:p>
            <a:pPr algn="ctr">
              <a:lnSpc>
                <a:spcPts val="2380"/>
              </a:lnSpc>
            </a:pPr>
            <a:r>
              <a:rPr lang="en-US" sz="1700">
                <a:solidFill>
                  <a:srgbClr val="227C9D"/>
                </a:solidFill>
                <a:latin typeface="Canva Sans 2"/>
              </a:rPr>
              <a:t>  # excel spreadsheet at particular location</a:t>
            </a:r>
          </a:p>
          <a:p>
            <a:pPr algn="ctr">
              <a:lnSpc>
                <a:spcPts val="2380"/>
              </a:lnSpc>
            </a:pPr>
            <a:r>
              <a:rPr lang="en-US" sz="1700">
                <a:solidFill>
                  <a:srgbClr val="227C9D"/>
                </a:solidFill>
                <a:latin typeface="Canva Sans 2"/>
              </a:rPr>
              <a:t>  sheet.cell(row=current_row + 1, column=1).value = name_field.get()</a:t>
            </a:r>
          </a:p>
          <a:p>
            <a:pPr algn="ctr">
              <a:lnSpc>
                <a:spcPts val="2380"/>
              </a:lnSpc>
            </a:pPr>
            <a:r>
              <a:rPr lang="en-US" sz="1700">
                <a:solidFill>
                  <a:srgbClr val="227C9D"/>
                </a:solidFill>
                <a:latin typeface="Canva Sans 2"/>
              </a:rPr>
              <a:t>  sheet.cell(row=current_row + 1, column=2).value = course_field.get()</a:t>
            </a:r>
          </a:p>
          <a:p>
            <a:pPr algn="ctr">
              <a:lnSpc>
                <a:spcPts val="2380"/>
              </a:lnSpc>
            </a:pPr>
            <a:r>
              <a:rPr lang="en-US" sz="1700">
                <a:solidFill>
                  <a:srgbClr val="227C9D"/>
                </a:solidFill>
                <a:latin typeface="Canva Sans 2"/>
              </a:rPr>
              <a:t>  sheet.cell(row=current_row + 1, column=3).value = sem_field.get()</a:t>
            </a:r>
          </a:p>
          <a:p>
            <a:pPr algn="ctr">
              <a:lnSpc>
                <a:spcPts val="2380"/>
              </a:lnSpc>
            </a:pPr>
            <a:r>
              <a:rPr lang="en-US" sz="1700">
                <a:solidFill>
                  <a:srgbClr val="227C9D"/>
                </a:solidFill>
                <a:latin typeface="Canva Sans 2"/>
              </a:rPr>
              <a:t>  sheet.cell(row=current_row + 1, column=4).value = form_no_field.get()</a:t>
            </a:r>
          </a:p>
          <a:p>
            <a:pPr algn="ctr">
              <a:lnSpc>
                <a:spcPts val="2380"/>
              </a:lnSpc>
            </a:pPr>
            <a:r>
              <a:rPr lang="en-US" sz="1700">
                <a:solidFill>
                  <a:srgbClr val="227C9D"/>
                </a:solidFill>
                <a:latin typeface="Canva Sans 2"/>
              </a:rPr>
              <a:t>  sheet.cell(row=current_row + 1, column=5).value = contact_no_field.get()</a:t>
            </a:r>
          </a:p>
          <a:p>
            <a:pPr algn="ctr">
              <a:lnSpc>
                <a:spcPts val="2380"/>
              </a:lnSpc>
            </a:pPr>
            <a:r>
              <a:rPr lang="en-US" sz="1700">
                <a:solidFill>
                  <a:srgbClr val="227C9D"/>
                </a:solidFill>
                <a:latin typeface="Canva Sans 2"/>
              </a:rPr>
              <a:t>  sheet.cell(row=current_row + 1, column=6).value = email_id_field.get()</a:t>
            </a:r>
          </a:p>
          <a:p>
            <a:pPr algn="ctr">
              <a:lnSpc>
                <a:spcPts val="2380"/>
              </a:lnSpc>
            </a:pPr>
            <a:r>
              <a:rPr lang="en-US" sz="1700">
                <a:solidFill>
                  <a:srgbClr val="227C9D"/>
                </a:solidFill>
                <a:latin typeface="Canva Sans 2"/>
              </a:rPr>
              <a:t>  sheet.cell(row=current_row + 1, column=7).value = address_field.get()</a:t>
            </a:r>
          </a:p>
          <a:p>
            <a:pPr algn="ctr">
              <a:lnSpc>
                <a:spcPts val="2380"/>
              </a:lnSpc>
            </a:pPr>
          </a:p>
          <a:p>
            <a:pPr algn="ctr">
              <a:lnSpc>
                <a:spcPts val="2380"/>
              </a:lnSpc>
            </a:pPr>
            <a:r>
              <a:rPr lang="en-US" sz="1700">
                <a:solidFill>
                  <a:srgbClr val="227C9D"/>
                </a:solidFill>
                <a:latin typeface="Canva Sans 2"/>
              </a:rPr>
              <a:t>  # save the file</a:t>
            </a:r>
          </a:p>
          <a:p>
            <a:pPr algn="ctr">
              <a:lnSpc>
                <a:spcPts val="2380"/>
              </a:lnSpc>
            </a:pPr>
            <a:r>
              <a:rPr lang="en-US" sz="1700">
                <a:solidFill>
                  <a:srgbClr val="227C9D"/>
                </a:solidFill>
                <a:latin typeface="Canva Sans 2"/>
              </a:rPr>
              <a:t>  wb.save('C:\\Users\\Admin\\Desktop\\excel.xlsx')</a:t>
            </a:r>
          </a:p>
          <a:p>
            <a:pPr algn="ctr">
              <a:lnSpc>
                <a:spcPts val="2380"/>
              </a:lnSpc>
            </a:pPr>
          </a:p>
          <a:p>
            <a:pPr algn="ctr">
              <a:lnSpc>
                <a:spcPts val="2380"/>
              </a:lnSpc>
            </a:pPr>
            <a:r>
              <a:rPr lang="en-US" sz="1700">
                <a:solidFill>
                  <a:srgbClr val="227C9D"/>
                </a:solidFill>
                <a:latin typeface="Canva Sans 2"/>
              </a:rPr>
              <a:t>  # set focus on the name_field box</a:t>
            </a:r>
          </a:p>
          <a:p>
            <a:pPr algn="ctr">
              <a:lnSpc>
                <a:spcPts val="2380"/>
              </a:lnSpc>
            </a:pPr>
            <a:r>
              <a:rPr lang="en-US" sz="1700">
                <a:solidFill>
                  <a:srgbClr val="227C9D"/>
                </a:solidFill>
                <a:latin typeface="Canva Sans 2"/>
              </a:rPr>
              <a:t>  name_field.focus_set()</a:t>
            </a:r>
          </a:p>
          <a:p>
            <a:pPr algn="ctr">
              <a:lnSpc>
                <a:spcPts val="2380"/>
              </a:lnSpc>
            </a:pPr>
          </a:p>
          <a:p>
            <a:pPr algn="ctr">
              <a:lnSpc>
                <a:spcPts val="2380"/>
              </a:lnSpc>
            </a:pPr>
            <a:r>
              <a:rPr lang="en-US" sz="1700">
                <a:solidFill>
                  <a:srgbClr val="227C9D"/>
                </a:solidFill>
                <a:latin typeface="Canva Sans 2"/>
              </a:rPr>
              <a:t>  # call the clear() function</a:t>
            </a:r>
          </a:p>
          <a:p>
            <a:pPr algn="ctr">
              <a:lnSpc>
                <a:spcPts val="2380"/>
              </a:lnSpc>
            </a:pPr>
            <a:r>
              <a:rPr lang="en-US" sz="1700">
                <a:solidFill>
                  <a:srgbClr val="227C9D"/>
                </a:solidFill>
                <a:latin typeface="Canva Sans 2"/>
              </a:rPr>
              <a:t>  clear()</a:t>
            </a:r>
          </a:p>
          <a:p>
            <a:pPr algn="ctr">
              <a:lnSpc>
                <a:spcPts val="2380"/>
              </a:lnSpc>
            </a:pPr>
          </a:p>
          <a:p>
            <a:pPr algn="ctr">
              <a:lnSpc>
                <a:spcPts val="2380"/>
              </a:lnSpc>
            </a:pPr>
          </a:p>
          <a:p>
            <a:pPr algn="ctr">
              <a:lnSpc>
                <a:spcPts val="2380"/>
              </a:lnSpc>
            </a:pPr>
            <a:r>
              <a:rPr lang="en-US" sz="1700">
                <a:solidFill>
                  <a:srgbClr val="227C9D"/>
                </a:solidFill>
                <a:latin typeface="Canva Sans 2"/>
              </a:rPr>
              <a:t># Driver code</a:t>
            </a:r>
          </a:p>
          <a:p>
            <a:pPr algn="ctr">
              <a:lnSpc>
                <a:spcPts val="2380"/>
              </a:lnSpc>
            </a:pPr>
            <a:r>
              <a:rPr lang="en-US" sz="1700">
                <a:solidFill>
                  <a:srgbClr val="227C9D"/>
                </a:solidFill>
                <a:latin typeface="Canva Sans 2"/>
              </a:rPr>
              <a:t>if __name__ == "__main__":</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create a GUI window</a:t>
            </a:r>
          </a:p>
          <a:p>
            <a:pPr algn="ctr">
              <a:lnSpc>
                <a:spcPts val="2380"/>
              </a:lnSpc>
            </a:pPr>
            <a:r>
              <a:rPr lang="en-US" sz="1700">
                <a:solidFill>
                  <a:srgbClr val="227C9D"/>
                </a:solidFill>
                <a:latin typeface="Canva Sans 2"/>
              </a:rPr>
              <a:t> root = Tk()</a:t>
            </a:r>
          </a:p>
          <a:p>
            <a:pPr algn="ctr">
              <a:lnSpc>
                <a:spcPts val="2380"/>
              </a:lnSpc>
            </a:pPr>
          </a:p>
          <a:p>
            <a:pPr algn="ctr">
              <a:lnSpc>
                <a:spcPts val="2380"/>
              </a:lnSpc>
            </a:pPr>
            <a:r>
              <a:rPr lang="en-US" sz="1700">
                <a:solidFill>
                  <a:srgbClr val="227C9D"/>
                </a:solidFill>
                <a:latin typeface="Canva Sans 2"/>
              </a:rPr>
              <a:t> # set the background colour of GUI window</a:t>
            </a:r>
          </a:p>
          <a:p>
            <a:pPr algn="ctr">
              <a:lnSpc>
                <a:spcPts val="2380"/>
              </a:lnSpc>
            </a:pPr>
            <a:r>
              <a:rPr lang="en-US" sz="1700">
                <a:solidFill>
                  <a:srgbClr val="227C9D"/>
                </a:solidFill>
                <a:latin typeface="Canva Sans 2"/>
              </a:rPr>
              <a:t> root.configure(background='light green')</a:t>
            </a:r>
          </a:p>
          <a:p>
            <a:pPr algn="ctr">
              <a:lnSpc>
                <a:spcPts val="2380"/>
              </a:lnSpc>
            </a:pPr>
          </a:p>
          <a:p>
            <a:pPr algn="ctr">
              <a:lnSpc>
                <a:spcPts val="2380"/>
              </a:lnSpc>
            </a:pPr>
            <a:r>
              <a:rPr lang="en-US" sz="1700">
                <a:solidFill>
                  <a:srgbClr val="227C9D"/>
                </a:solidFill>
                <a:latin typeface="Canva Sans 2"/>
              </a:rPr>
              <a:t> # set the title of GUI window</a:t>
            </a:r>
          </a:p>
          <a:p>
            <a:pPr algn="ctr">
              <a:lnSpc>
                <a:spcPts val="2380"/>
              </a:lnSpc>
            </a:pPr>
            <a:r>
              <a:rPr lang="en-US" sz="1700">
                <a:solidFill>
                  <a:srgbClr val="227C9D"/>
                </a:solidFill>
                <a:latin typeface="Canva Sans 2"/>
              </a:rPr>
              <a:t> root.title("registration form")</a:t>
            </a:r>
          </a:p>
          <a:p>
            <a:pPr algn="ctr">
              <a:lnSpc>
                <a:spcPts val="2380"/>
              </a:lnSpc>
            </a:pPr>
          </a:p>
          <a:p>
            <a:pPr algn="ctr">
              <a:lnSpc>
                <a:spcPts val="2380"/>
              </a:lnSpc>
            </a:pPr>
            <a:r>
              <a:rPr lang="en-US" sz="1700">
                <a:solidFill>
                  <a:srgbClr val="227C9D"/>
                </a:solidFill>
                <a:latin typeface="Canva Sans 2"/>
              </a:rPr>
              <a:t> # set the configuration of GUI window</a:t>
            </a:r>
          </a:p>
          <a:p>
            <a:pPr algn="ctr">
              <a:lnSpc>
                <a:spcPts val="2380"/>
              </a:lnSpc>
            </a:pPr>
            <a:r>
              <a:rPr lang="en-US" sz="1700">
                <a:solidFill>
                  <a:srgbClr val="227C9D"/>
                </a:solidFill>
                <a:latin typeface="Canva Sans 2"/>
              </a:rPr>
              <a:t> root.geometry("500x300")</a:t>
            </a:r>
          </a:p>
          <a:p>
            <a:pPr algn="ctr">
              <a:lnSpc>
                <a:spcPts val="2380"/>
              </a:lnSpc>
            </a:pPr>
          </a:p>
          <a:p>
            <a:pPr algn="ctr">
              <a:lnSpc>
                <a:spcPts val="2380"/>
              </a:lnSpc>
            </a:pPr>
            <a:r>
              <a:rPr lang="en-US" sz="1700">
                <a:solidFill>
                  <a:srgbClr val="227C9D"/>
                </a:solidFill>
                <a:latin typeface="Canva Sans 2"/>
              </a:rPr>
              <a:t> excel()</a:t>
            </a:r>
          </a:p>
          <a:p>
            <a:pPr algn="ctr">
              <a:lnSpc>
                <a:spcPts val="2380"/>
              </a:lnSpc>
            </a:pPr>
          </a:p>
          <a:p>
            <a:pPr algn="ctr">
              <a:lnSpc>
                <a:spcPts val="2380"/>
              </a:lnSpc>
            </a:pPr>
            <a:r>
              <a:rPr lang="en-US" sz="1700">
                <a:solidFill>
                  <a:srgbClr val="227C9D"/>
                </a:solidFill>
                <a:latin typeface="Canva Sans 2"/>
              </a:rPr>
              <a:t> # create a Form label</a:t>
            </a:r>
          </a:p>
          <a:p>
            <a:pPr algn="ctr">
              <a:lnSpc>
                <a:spcPts val="2380"/>
              </a:lnSpc>
            </a:pPr>
            <a:r>
              <a:rPr lang="en-US" sz="1700">
                <a:solidFill>
                  <a:srgbClr val="227C9D"/>
                </a:solidFill>
                <a:latin typeface="Canva Sans 2"/>
              </a:rPr>
              <a:t> heading = Label(root, text="Form", bg="light green")</a:t>
            </a:r>
          </a:p>
          <a:p>
            <a:pPr algn="ctr">
              <a:lnSpc>
                <a:spcPts val="2380"/>
              </a:lnSpc>
            </a:pPr>
          </a:p>
          <a:p>
            <a:pPr algn="ctr">
              <a:lnSpc>
                <a:spcPts val="2380"/>
              </a:lnSpc>
            </a:pPr>
            <a:r>
              <a:rPr lang="en-US" sz="1700">
                <a:solidFill>
                  <a:srgbClr val="227C9D"/>
                </a:solidFill>
                <a:latin typeface="Canva Sans 2"/>
              </a:rPr>
              <a:t> # create a Name label</a:t>
            </a:r>
          </a:p>
          <a:p>
            <a:pPr algn="ctr">
              <a:lnSpc>
                <a:spcPts val="2380"/>
              </a:lnSpc>
            </a:pPr>
            <a:r>
              <a:rPr lang="en-US" sz="1700">
                <a:solidFill>
                  <a:srgbClr val="227C9D"/>
                </a:solidFill>
                <a:latin typeface="Canva Sans 2"/>
              </a:rPr>
              <a:t> name = Label(root, text="Name", bg="light green")</a:t>
            </a:r>
          </a:p>
          <a:p>
            <a:pPr algn="ctr">
              <a:lnSpc>
                <a:spcPts val="2380"/>
              </a:lnSpc>
            </a:pPr>
          </a:p>
          <a:p>
            <a:pPr algn="ctr">
              <a:lnSpc>
                <a:spcPts val="2380"/>
              </a:lnSpc>
            </a:pPr>
            <a:r>
              <a:rPr lang="en-US" sz="1700">
                <a:solidFill>
                  <a:srgbClr val="227C9D"/>
                </a:solidFill>
                <a:latin typeface="Canva Sans 2"/>
              </a:rPr>
              <a:t> # create a Course label</a:t>
            </a:r>
          </a:p>
          <a:p>
            <a:pPr algn="ctr">
              <a:lnSpc>
                <a:spcPts val="2380"/>
              </a:lnSpc>
            </a:pPr>
            <a:r>
              <a:rPr lang="en-US" sz="1700">
                <a:solidFill>
                  <a:srgbClr val="227C9D"/>
                </a:solidFill>
                <a:latin typeface="Canva Sans 2"/>
              </a:rPr>
              <a:t> course = Label(root, text="Course", bg="light green")</a:t>
            </a:r>
          </a:p>
          <a:p>
            <a:pPr algn="ctr">
              <a:lnSpc>
                <a:spcPts val="2380"/>
              </a:lnSpc>
            </a:pPr>
          </a:p>
          <a:p>
            <a:pPr algn="ctr">
              <a:lnSpc>
                <a:spcPts val="2380"/>
              </a:lnSpc>
            </a:pPr>
            <a:r>
              <a:rPr lang="en-US" sz="1700">
                <a:solidFill>
                  <a:srgbClr val="227C9D"/>
                </a:solidFill>
                <a:latin typeface="Canva Sans 2"/>
              </a:rPr>
              <a:t> # create a Semester label</a:t>
            </a:r>
          </a:p>
          <a:p>
            <a:pPr algn="ctr">
              <a:lnSpc>
                <a:spcPts val="2380"/>
              </a:lnSpc>
            </a:pPr>
            <a:r>
              <a:rPr lang="en-US" sz="1700">
                <a:solidFill>
                  <a:srgbClr val="227C9D"/>
                </a:solidFill>
                <a:latin typeface="Canva Sans 2"/>
              </a:rPr>
              <a:t> sem = Label(root, text="Semester", bg="light green")</a:t>
            </a:r>
          </a:p>
          <a:p>
            <a:pPr algn="ctr">
              <a:lnSpc>
                <a:spcPts val="2380"/>
              </a:lnSpc>
            </a:pPr>
          </a:p>
          <a:p>
            <a:pPr algn="ctr">
              <a:lnSpc>
                <a:spcPts val="2380"/>
              </a:lnSpc>
            </a:pPr>
            <a:r>
              <a:rPr lang="en-US" sz="1700">
                <a:solidFill>
                  <a:srgbClr val="227C9D"/>
                </a:solidFill>
                <a:latin typeface="Canva Sans 2"/>
              </a:rPr>
              <a:t> # create a Form No. label</a:t>
            </a:r>
          </a:p>
          <a:p>
            <a:pPr algn="ctr">
              <a:lnSpc>
                <a:spcPts val="2380"/>
              </a:lnSpc>
            </a:pPr>
            <a:r>
              <a:rPr lang="en-US" sz="1700">
                <a:solidFill>
                  <a:srgbClr val="227C9D"/>
                </a:solidFill>
                <a:latin typeface="Canva Sans 2"/>
              </a:rPr>
              <a:t> form_no = Label(root, text="Form No.", bg="light green")</a:t>
            </a:r>
          </a:p>
          <a:p>
            <a:pPr algn="ctr">
              <a:lnSpc>
                <a:spcPts val="2380"/>
              </a:lnSpc>
            </a:pPr>
          </a:p>
          <a:p>
            <a:pPr algn="ctr">
              <a:lnSpc>
                <a:spcPts val="2380"/>
              </a:lnSpc>
            </a:pPr>
            <a:r>
              <a:rPr lang="en-US" sz="1700">
                <a:solidFill>
                  <a:srgbClr val="227C9D"/>
                </a:solidFill>
                <a:latin typeface="Canva Sans 2"/>
              </a:rPr>
              <a:t> # create a Contact No. label</a:t>
            </a:r>
          </a:p>
          <a:p>
            <a:pPr algn="ctr">
              <a:lnSpc>
                <a:spcPts val="2380"/>
              </a:lnSpc>
            </a:pPr>
            <a:r>
              <a:rPr lang="en-US" sz="1700">
                <a:solidFill>
                  <a:srgbClr val="227C9D"/>
                </a:solidFill>
                <a:latin typeface="Canva Sans 2"/>
              </a:rPr>
              <a:t> contact_no = Label(root, text="Contact No.", bg="light green")</a:t>
            </a:r>
          </a:p>
          <a:p>
            <a:pPr algn="ctr">
              <a:lnSpc>
                <a:spcPts val="2380"/>
              </a:lnSpc>
            </a:pPr>
          </a:p>
          <a:p>
            <a:pPr algn="ctr">
              <a:lnSpc>
                <a:spcPts val="2380"/>
              </a:lnSpc>
            </a:pPr>
            <a:r>
              <a:rPr lang="en-US" sz="1700">
                <a:solidFill>
                  <a:srgbClr val="227C9D"/>
                </a:solidFill>
                <a:latin typeface="Canva Sans 2"/>
              </a:rPr>
              <a:t> # create a Email id label</a:t>
            </a:r>
          </a:p>
          <a:p>
            <a:pPr algn="ctr">
              <a:lnSpc>
                <a:spcPts val="2380"/>
              </a:lnSpc>
            </a:pPr>
            <a:r>
              <a:rPr lang="en-US" sz="1700">
                <a:solidFill>
                  <a:srgbClr val="227C9D"/>
                </a:solidFill>
                <a:latin typeface="Canva Sans 2"/>
              </a:rPr>
              <a:t> email_id = Label(root, text="Email id", bg="light green")</a:t>
            </a:r>
          </a:p>
          <a:p>
            <a:pPr algn="ctr">
              <a:lnSpc>
                <a:spcPts val="2380"/>
              </a:lnSpc>
            </a:pPr>
          </a:p>
          <a:p>
            <a:pPr algn="ctr">
              <a:lnSpc>
                <a:spcPts val="2380"/>
              </a:lnSpc>
            </a:pPr>
            <a:r>
              <a:rPr lang="en-US" sz="1700">
                <a:solidFill>
                  <a:srgbClr val="227C9D"/>
                </a:solidFill>
                <a:latin typeface="Canva Sans 2"/>
              </a:rPr>
              <a:t> # create a address label</a:t>
            </a:r>
          </a:p>
          <a:p>
            <a:pPr algn="ctr">
              <a:lnSpc>
                <a:spcPts val="2380"/>
              </a:lnSpc>
            </a:pPr>
            <a:r>
              <a:rPr lang="en-US" sz="1700">
                <a:solidFill>
                  <a:srgbClr val="227C9D"/>
                </a:solidFill>
                <a:latin typeface="Canva Sans 2"/>
              </a:rPr>
              <a:t> address = Label(root, text="Address", bg="light green")</a:t>
            </a:r>
          </a:p>
          <a:p>
            <a:pPr algn="ctr">
              <a:lnSpc>
                <a:spcPts val="2380"/>
              </a:lnSpc>
            </a:pPr>
          </a:p>
          <a:p>
            <a:pPr algn="ctr">
              <a:lnSpc>
                <a:spcPts val="2380"/>
              </a:lnSpc>
            </a:pPr>
            <a:r>
              <a:rPr lang="en-US" sz="1700">
                <a:solidFill>
                  <a:srgbClr val="227C9D"/>
                </a:solidFill>
                <a:latin typeface="Canva Sans 2"/>
              </a:rPr>
              <a:t> # grid method is used for placing</a:t>
            </a:r>
          </a:p>
          <a:p>
            <a:pPr algn="ctr">
              <a:lnSpc>
                <a:spcPts val="2380"/>
              </a:lnSpc>
            </a:pPr>
            <a:r>
              <a:rPr lang="en-US" sz="1700">
                <a:solidFill>
                  <a:srgbClr val="227C9D"/>
                </a:solidFill>
                <a:latin typeface="Canva Sans 2"/>
              </a:rPr>
              <a:t> # the widgets at respective positions</a:t>
            </a:r>
          </a:p>
          <a:p>
            <a:pPr algn="ctr">
              <a:lnSpc>
                <a:spcPts val="2380"/>
              </a:lnSpc>
            </a:pPr>
            <a:r>
              <a:rPr lang="en-US" sz="1700">
                <a:solidFill>
                  <a:srgbClr val="227C9D"/>
                </a:solidFill>
                <a:latin typeface="Canva Sans 2"/>
              </a:rPr>
              <a:t> # in table like structure .</a:t>
            </a:r>
          </a:p>
          <a:p>
            <a:pPr algn="ctr">
              <a:lnSpc>
                <a:spcPts val="2380"/>
              </a:lnSpc>
            </a:pPr>
            <a:r>
              <a:rPr lang="en-US" sz="1700">
                <a:solidFill>
                  <a:srgbClr val="227C9D"/>
                </a:solidFill>
                <a:latin typeface="Canva Sans 2"/>
              </a:rPr>
              <a:t> heading.grid(row=0, column=1)</a:t>
            </a:r>
          </a:p>
          <a:p>
            <a:pPr algn="ctr">
              <a:lnSpc>
                <a:spcPts val="2380"/>
              </a:lnSpc>
            </a:pPr>
            <a:r>
              <a:rPr lang="en-US" sz="1700">
                <a:solidFill>
                  <a:srgbClr val="227C9D"/>
                </a:solidFill>
                <a:latin typeface="Canva Sans 2"/>
              </a:rPr>
              <a:t> name.grid(row=1, column=0)</a:t>
            </a:r>
          </a:p>
          <a:p>
            <a:pPr algn="ctr">
              <a:lnSpc>
                <a:spcPts val="2380"/>
              </a:lnSpc>
            </a:pPr>
            <a:r>
              <a:rPr lang="en-US" sz="1700">
                <a:solidFill>
                  <a:srgbClr val="227C9D"/>
                </a:solidFill>
                <a:latin typeface="Canva Sans 2"/>
              </a:rPr>
              <a:t> course.grid(row=2, column=0)</a:t>
            </a:r>
          </a:p>
          <a:p>
            <a:pPr algn="ctr">
              <a:lnSpc>
                <a:spcPts val="2380"/>
              </a:lnSpc>
            </a:pPr>
            <a:r>
              <a:rPr lang="en-US" sz="1700">
                <a:solidFill>
                  <a:srgbClr val="227C9D"/>
                </a:solidFill>
                <a:latin typeface="Canva Sans 2"/>
              </a:rPr>
              <a:t> sem.grid(row=3, column=0)</a:t>
            </a:r>
          </a:p>
          <a:p>
            <a:pPr algn="ctr">
              <a:lnSpc>
                <a:spcPts val="2380"/>
              </a:lnSpc>
            </a:pPr>
            <a:r>
              <a:rPr lang="en-US" sz="1700">
                <a:solidFill>
                  <a:srgbClr val="227C9D"/>
                </a:solidFill>
                <a:latin typeface="Canva Sans 2"/>
              </a:rPr>
              <a:t> form_no.grid(row=4, column=0)</a:t>
            </a:r>
          </a:p>
          <a:p>
            <a:pPr algn="ctr">
              <a:lnSpc>
                <a:spcPts val="2380"/>
              </a:lnSpc>
            </a:pPr>
            <a:r>
              <a:rPr lang="en-US" sz="1700">
                <a:solidFill>
                  <a:srgbClr val="227C9D"/>
                </a:solidFill>
                <a:latin typeface="Canva Sans 2"/>
              </a:rPr>
              <a:t> contact_no.grid(row=5, column=0)</a:t>
            </a:r>
          </a:p>
          <a:p>
            <a:pPr algn="ctr">
              <a:lnSpc>
                <a:spcPts val="2380"/>
              </a:lnSpc>
            </a:pPr>
            <a:r>
              <a:rPr lang="en-US" sz="1700">
                <a:solidFill>
                  <a:srgbClr val="227C9D"/>
                </a:solidFill>
                <a:latin typeface="Canva Sans 2"/>
              </a:rPr>
              <a:t> email_id.grid(row=6, column=0)</a:t>
            </a:r>
          </a:p>
          <a:p>
            <a:pPr algn="ctr">
              <a:lnSpc>
                <a:spcPts val="2380"/>
              </a:lnSpc>
            </a:pPr>
            <a:r>
              <a:rPr lang="en-US" sz="1700">
                <a:solidFill>
                  <a:srgbClr val="227C9D"/>
                </a:solidFill>
                <a:latin typeface="Canva Sans 2"/>
              </a:rPr>
              <a:t> address.grid(row=7, column=0)</a:t>
            </a:r>
          </a:p>
          <a:p>
            <a:pPr algn="ctr">
              <a:lnSpc>
                <a:spcPts val="2380"/>
              </a:lnSpc>
            </a:pPr>
          </a:p>
          <a:p>
            <a:pPr algn="ctr">
              <a:lnSpc>
                <a:spcPts val="2380"/>
              </a:lnSpc>
            </a:pPr>
            <a:r>
              <a:rPr lang="en-US" sz="1700">
                <a:solidFill>
                  <a:srgbClr val="227C9D"/>
                </a:solidFill>
                <a:latin typeface="Canva Sans 2"/>
              </a:rPr>
              <a:t> # create a text entry box</a:t>
            </a:r>
          </a:p>
          <a:p>
            <a:pPr algn="ctr">
              <a:lnSpc>
                <a:spcPts val="2380"/>
              </a:lnSpc>
            </a:pPr>
            <a:r>
              <a:rPr lang="en-US" sz="1700">
                <a:solidFill>
                  <a:srgbClr val="227C9D"/>
                </a:solidFill>
                <a:latin typeface="Canva Sans 2"/>
              </a:rPr>
              <a:t> # for typing the information</a:t>
            </a:r>
          </a:p>
          <a:p>
            <a:pPr algn="ctr">
              <a:lnSpc>
                <a:spcPts val="2380"/>
              </a:lnSpc>
            </a:pPr>
            <a:r>
              <a:rPr lang="en-US" sz="1700">
                <a:solidFill>
                  <a:srgbClr val="227C9D"/>
                </a:solidFill>
                <a:latin typeface="Canva Sans 2"/>
              </a:rPr>
              <a:t> name_field = Entry(root)</a:t>
            </a:r>
          </a:p>
          <a:p>
            <a:pPr algn="ctr">
              <a:lnSpc>
                <a:spcPts val="2380"/>
              </a:lnSpc>
            </a:pPr>
            <a:r>
              <a:rPr lang="en-US" sz="1700">
                <a:solidFill>
                  <a:srgbClr val="227C9D"/>
                </a:solidFill>
                <a:latin typeface="Canva Sans 2"/>
              </a:rPr>
              <a:t> course_field = Entry(root)</a:t>
            </a:r>
          </a:p>
          <a:p>
            <a:pPr algn="ctr">
              <a:lnSpc>
                <a:spcPts val="2380"/>
              </a:lnSpc>
            </a:pPr>
            <a:r>
              <a:rPr lang="en-US" sz="1700">
                <a:solidFill>
                  <a:srgbClr val="227C9D"/>
                </a:solidFill>
                <a:latin typeface="Canva Sans 2"/>
              </a:rPr>
              <a:t> sem_field = Entry(root)</a:t>
            </a:r>
          </a:p>
          <a:p>
            <a:pPr algn="ctr">
              <a:lnSpc>
                <a:spcPts val="2380"/>
              </a:lnSpc>
            </a:pPr>
            <a:r>
              <a:rPr lang="en-US" sz="1700">
                <a:solidFill>
                  <a:srgbClr val="227C9D"/>
                </a:solidFill>
                <a:latin typeface="Canva Sans 2"/>
              </a:rPr>
              <a:t> form_no_field = Entry(root)</a:t>
            </a:r>
          </a:p>
          <a:p>
            <a:pPr algn="ctr">
              <a:lnSpc>
                <a:spcPts val="2380"/>
              </a:lnSpc>
            </a:pPr>
            <a:r>
              <a:rPr lang="en-US" sz="1700">
                <a:solidFill>
                  <a:srgbClr val="227C9D"/>
                </a:solidFill>
                <a:latin typeface="Canva Sans 2"/>
              </a:rPr>
              <a:t> contact_no_field = Entry(root)</a:t>
            </a:r>
          </a:p>
          <a:p>
            <a:pPr algn="ctr">
              <a:lnSpc>
                <a:spcPts val="2380"/>
              </a:lnSpc>
            </a:pPr>
            <a:r>
              <a:rPr lang="en-US" sz="1700">
                <a:solidFill>
                  <a:srgbClr val="227C9D"/>
                </a:solidFill>
                <a:latin typeface="Canva Sans 2"/>
              </a:rPr>
              <a:t> email_id_field = Entry(root)</a:t>
            </a:r>
          </a:p>
          <a:p>
            <a:pPr algn="ctr">
              <a:lnSpc>
                <a:spcPts val="2380"/>
              </a:lnSpc>
            </a:pPr>
            <a:r>
              <a:rPr lang="en-US" sz="1700">
                <a:solidFill>
                  <a:srgbClr val="227C9D"/>
                </a:solidFill>
                <a:latin typeface="Canva Sans 2"/>
              </a:rPr>
              <a:t> address_field = Entry(root)</a:t>
            </a:r>
          </a:p>
          <a:p>
            <a:pPr algn="ctr">
              <a:lnSpc>
                <a:spcPts val="2380"/>
              </a:lnSpc>
            </a:pPr>
          </a:p>
          <a:p>
            <a:pPr algn="ctr">
              <a:lnSpc>
                <a:spcPts val="2380"/>
              </a:lnSpc>
            </a:pPr>
            <a:r>
              <a:rPr lang="en-US" sz="1700">
                <a:solidFill>
                  <a:srgbClr val="227C9D"/>
                </a:solidFill>
                <a:latin typeface="Canva Sans 2"/>
              </a:rPr>
              <a:t> # bind method of widget is used for</a:t>
            </a:r>
          </a:p>
          <a:p>
            <a:pPr algn="ctr">
              <a:lnSpc>
                <a:spcPts val="2380"/>
              </a:lnSpc>
            </a:pPr>
            <a:r>
              <a:rPr lang="en-US" sz="1700">
                <a:solidFill>
                  <a:srgbClr val="227C9D"/>
                </a:solidFill>
                <a:latin typeface="Canva Sans 2"/>
              </a:rPr>
              <a:t> # the binding the function with the events</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focus1 function</a:t>
            </a:r>
          </a:p>
          <a:p>
            <a:pPr algn="ctr">
              <a:lnSpc>
                <a:spcPts val="2380"/>
              </a:lnSpc>
            </a:pPr>
            <a:r>
              <a:rPr lang="en-US" sz="1700">
                <a:solidFill>
                  <a:srgbClr val="227C9D"/>
                </a:solidFill>
                <a:latin typeface="Canva Sans 2"/>
              </a:rPr>
              <a:t> name_field.bind("&lt;Return&gt;", focus1)</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focus2 function</a:t>
            </a:r>
          </a:p>
          <a:p>
            <a:pPr algn="ctr">
              <a:lnSpc>
                <a:spcPts val="2380"/>
              </a:lnSpc>
            </a:pPr>
            <a:r>
              <a:rPr lang="en-US" sz="1700">
                <a:solidFill>
                  <a:srgbClr val="227C9D"/>
                </a:solidFill>
                <a:latin typeface="Canva Sans 2"/>
              </a:rPr>
              <a:t> course_field.bind("&lt;Return&gt;", focus2)</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focus3 function</a:t>
            </a:r>
          </a:p>
          <a:p>
            <a:pPr algn="ctr">
              <a:lnSpc>
                <a:spcPts val="2380"/>
              </a:lnSpc>
            </a:pPr>
            <a:r>
              <a:rPr lang="en-US" sz="1700">
                <a:solidFill>
                  <a:srgbClr val="227C9D"/>
                </a:solidFill>
                <a:latin typeface="Canva Sans 2"/>
              </a:rPr>
              <a:t> sem_field.bind("&lt;Return&gt;", focus3)</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focus4 function</a:t>
            </a:r>
          </a:p>
          <a:p>
            <a:pPr algn="ctr">
              <a:lnSpc>
                <a:spcPts val="2380"/>
              </a:lnSpc>
            </a:pPr>
            <a:r>
              <a:rPr lang="en-US" sz="1700">
                <a:solidFill>
                  <a:srgbClr val="227C9D"/>
                </a:solidFill>
                <a:latin typeface="Canva Sans 2"/>
              </a:rPr>
              <a:t> form_no_field.bind("&lt;Return&gt;", focus4)</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focus5 function</a:t>
            </a:r>
          </a:p>
          <a:p>
            <a:pPr algn="ctr">
              <a:lnSpc>
                <a:spcPts val="2380"/>
              </a:lnSpc>
            </a:pPr>
            <a:r>
              <a:rPr lang="en-US" sz="1700">
                <a:solidFill>
                  <a:srgbClr val="227C9D"/>
                </a:solidFill>
                <a:latin typeface="Canva Sans 2"/>
              </a:rPr>
              <a:t> contact_no_field.bind("&lt;Return&gt;", focus5)</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focus6 function</a:t>
            </a:r>
          </a:p>
          <a:p>
            <a:pPr algn="ctr">
              <a:lnSpc>
                <a:spcPts val="2380"/>
              </a:lnSpc>
            </a:pPr>
            <a:r>
              <a:rPr lang="en-US" sz="1700">
                <a:solidFill>
                  <a:srgbClr val="227C9D"/>
                </a:solidFill>
                <a:latin typeface="Canva Sans 2"/>
              </a:rPr>
              <a:t> email_id_field.bind("&lt;Return&gt;", focus6)</a:t>
            </a:r>
          </a:p>
          <a:p>
            <a:pPr algn="ctr">
              <a:lnSpc>
                <a:spcPts val="2380"/>
              </a:lnSpc>
            </a:pPr>
          </a:p>
          <a:p>
            <a:pPr algn="ctr">
              <a:lnSpc>
                <a:spcPts val="2380"/>
              </a:lnSpc>
            </a:pPr>
            <a:r>
              <a:rPr lang="en-US" sz="1700">
                <a:solidFill>
                  <a:srgbClr val="227C9D"/>
                </a:solidFill>
                <a:latin typeface="Canva Sans 2"/>
              </a:rPr>
              <a:t> # grid method is used for placing</a:t>
            </a:r>
          </a:p>
          <a:p>
            <a:pPr algn="ctr">
              <a:lnSpc>
                <a:spcPts val="2380"/>
              </a:lnSpc>
            </a:pPr>
            <a:r>
              <a:rPr lang="en-US" sz="1700">
                <a:solidFill>
                  <a:srgbClr val="227C9D"/>
                </a:solidFill>
                <a:latin typeface="Canva Sans 2"/>
              </a:rPr>
              <a:t> # the widgets at respective positions</a:t>
            </a:r>
          </a:p>
          <a:p>
            <a:pPr algn="ctr">
              <a:lnSpc>
                <a:spcPts val="2380"/>
              </a:lnSpc>
            </a:pPr>
            <a:r>
              <a:rPr lang="en-US" sz="1700">
                <a:solidFill>
                  <a:srgbClr val="227C9D"/>
                </a:solidFill>
                <a:latin typeface="Canva Sans 2"/>
              </a:rPr>
              <a:t> # in table like structure .</a:t>
            </a:r>
          </a:p>
          <a:p>
            <a:pPr algn="ctr">
              <a:lnSpc>
                <a:spcPts val="2380"/>
              </a:lnSpc>
            </a:pPr>
            <a:r>
              <a:rPr lang="en-US" sz="1700">
                <a:solidFill>
                  <a:srgbClr val="227C9D"/>
                </a:solidFill>
                <a:latin typeface="Canva Sans 2"/>
              </a:rPr>
              <a:t> name_field.grid(row=1, column=1, ipadx="100")</a:t>
            </a:r>
          </a:p>
          <a:p>
            <a:pPr algn="ctr">
              <a:lnSpc>
                <a:spcPts val="2380"/>
              </a:lnSpc>
            </a:pPr>
            <a:r>
              <a:rPr lang="en-US" sz="1700">
                <a:solidFill>
                  <a:srgbClr val="227C9D"/>
                </a:solidFill>
                <a:latin typeface="Canva Sans 2"/>
              </a:rPr>
              <a:t> course_field.grid(row=2, column=1, ipadx="100")</a:t>
            </a:r>
          </a:p>
          <a:p>
            <a:pPr algn="ctr">
              <a:lnSpc>
                <a:spcPts val="2380"/>
              </a:lnSpc>
            </a:pPr>
            <a:r>
              <a:rPr lang="en-US" sz="1700">
                <a:solidFill>
                  <a:srgbClr val="227C9D"/>
                </a:solidFill>
                <a:latin typeface="Canva Sans 2"/>
              </a:rPr>
              <a:t> sem_field.grid(row=3, column=1, ipadx="100")</a:t>
            </a:r>
          </a:p>
          <a:p>
            <a:pPr algn="ctr">
              <a:lnSpc>
                <a:spcPts val="2380"/>
              </a:lnSpc>
            </a:pPr>
            <a:r>
              <a:rPr lang="en-US" sz="1700">
                <a:solidFill>
                  <a:srgbClr val="227C9D"/>
                </a:solidFill>
                <a:latin typeface="Canva Sans 2"/>
              </a:rPr>
              <a:t> form_no_field.grid(row=4, column=1, ipadx="100")</a:t>
            </a:r>
          </a:p>
          <a:p>
            <a:pPr algn="ctr">
              <a:lnSpc>
                <a:spcPts val="2380"/>
              </a:lnSpc>
            </a:pPr>
            <a:r>
              <a:rPr lang="en-US" sz="1700">
                <a:solidFill>
                  <a:srgbClr val="227C9D"/>
                </a:solidFill>
                <a:latin typeface="Canva Sans 2"/>
              </a:rPr>
              <a:t> contact_no_field.grid(row=5, column=1, ipadx="100")</a:t>
            </a:r>
          </a:p>
          <a:p>
            <a:pPr algn="ctr">
              <a:lnSpc>
                <a:spcPts val="2380"/>
              </a:lnSpc>
            </a:pPr>
            <a:r>
              <a:rPr lang="en-US" sz="1700">
                <a:solidFill>
                  <a:srgbClr val="227C9D"/>
                </a:solidFill>
                <a:latin typeface="Canva Sans 2"/>
              </a:rPr>
              <a:t> email_id_field.grid(row=6, column=1, ipadx="100")</a:t>
            </a:r>
          </a:p>
          <a:p>
            <a:pPr algn="ctr">
              <a:lnSpc>
                <a:spcPts val="2380"/>
              </a:lnSpc>
            </a:pPr>
            <a:r>
              <a:rPr lang="en-US" sz="1700">
                <a:solidFill>
                  <a:srgbClr val="227C9D"/>
                </a:solidFill>
                <a:latin typeface="Canva Sans 2"/>
              </a:rPr>
              <a:t> address_field.grid(row=7, column=1, ipadx="100")</a:t>
            </a:r>
          </a:p>
          <a:p>
            <a:pPr algn="ctr">
              <a:lnSpc>
                <a:spcPts val="2380"/>
              </a:lnSpc>
            </a:pPr>
          </a:p>
          <a:p>
            <a:pPr algn="ctr">
              <a:lnSpc>
                <a:spcPts val="2380"/>
              </a:lnSpc>
            </a:pPr>
            <a:r>
              <a:rPr lang="en-US" sz="1700">
                <a:solidFill>
                  <a:srgbClr val="227C9D"/>
                </a:solidFill>
                <a:latin typeface="Canva Sans 2"/>
              </a:rPr>
              <a:t> # call excel function</a:t>
            </a:r>
          </a:p>
          <a:p>
            <a:pPr algn="ctr">
              <a:lnSpc>
                <a:spcPts val="2380"/>
              </a:lnSpc>
            </a:pPr>
            <a:r>
              <a:rPr lang="en-US" sz="1700">
                <a:solidFill>
                  <a:srgbClr val="227C9D"/>
                </a:solidFill>
                <a:latin typeface="Canva Sans 2"/>
              </a:rPr>
              <a:t> excel()</a:t>
            </a:r>
          </a:p>
          <a:p>
            <a:pPr algn="ctr">
              <a:lnSpc>
                <a:spcPts val="2380"/>
              </a:lnSpc>
            </a:pPr>
          </a:p>
          <a:p>
            <a:pPr algn="ctr">
              <a:lnSpc>
                <a:spcPts val="2380"/>
              </a:lnSpc>
            </a:pPr>
            <a:r>
              <a:rPr lang="en-US" sz="1700">
                <a:solidFill>
                  <a:srgbClr val="227C9D"/>
                </a:solidFill>
                <a:latin typeface="Canva Sans 2"/>
              </a:rPr>
              <a:t> # create a Submit Button and place into the root window</a:t>
            </a:r>
          </a:p>
          <a:p>
            <a:pPr algn="ctr">
              <a:lnSpc>
                <a:spcPts val="2380"/>
              </a:lnSpc>
            </a:pPr>
            <a:r>
              <a:rPr lang="en-US" sz="1700">
                <a:solidFill>
                  <a:srgbClr val="227C9D"/>
                </a:solidFill>
                <a:latin typeface="Canva Sans 2"/>
              </a:rPr>
              <a:t> submit = Button(root, text="Submit", fg="Black",</a:t>
            </a:r>
          </a:p>
          <a:p>
            <a:pPr algn="ctr">
              <a:lnSpc>
                <a:spcPts val="2380"/>
              </a:lnSpc>
            </a:pPr>
            <a:r>
              <a:rPr lang="en-US" sz="1700">
                <a:solidFill>
                  <a:srgbClr val="227C9D"/>
                </a:solidFill>
                <a:latin typeface="Canva Sans 2"/>
              </a:rPr>
              <a:t>       bg="Red", command=insert)</a:t>
            </a:r>
          </a:p>
          <a:p>
            <a:pPr algn="ctr">
              <a:lnSpc>
                <a:spcPts val="2380"/>
              </a:lnSpc>
            </a:pPr>
            <a:r>
              <a:rPr lang="en-US" sz="1700">
                <a:solidFill>
                  <a:srgbClr val="227C9D"/>
                </a:solidFill>
                <a:latin typeface="Canva Sans 2"/>
              </a:rPr>
              <a:t> submit.grid(row=8, column=1)</a:t>
            </a:r>
          </a:p>
          <a:p>
            <a:pPr algn="ctr">
              <a:lnSpc>
                <a:spcPts val="2380"/>
              </a:lnSpc>
            </a:pPr>
          </a:p>
          <a:p>
            <a:pPr algn="ctr">
              <a:lnSpc>
                <a:spcPts val="2380"/>
              </a:lnSpc>
            </a:pPr>
            <a:r>
              <a:rPr lang="en-US" sz="1700">
                <a:solidFill>
                  <a:srgbClr val="227C9D"/>
                </a:solidFill>
                <a:latin typeface="Canva Sans 2"/>
              </a:rPr>
              <a:t> # start the GUI</a:t>
            </a:r>
          </a:p>
          <a:p>
            <a:pPr algn="ctr">
              <a:lnSpc>
                <a:spcPts val="2380"/>
              </a:lnSpc>
            </a:pPr>
            <a:r>
              <a:rPr lang="en-US" sz="1700">
                <a:solidFill>
                  <a:srgbClr val="227C9D"/>
                </a:solidFill>
                <a:latin typeface="Canva Sans 2"/>
              </a:rPr>
              <a:t> root.mainloop()</a:t>
            </a:r>
          </a:p>
        </p:txBody>
      </p:sp>
      <p:sp>
        <p:nvSpPr>
          <p:cNvPr name="Freeform 3" id="3"/>
          <p:cNvSpPr/>
          <p:nvPr/>
        </p:nvSpPr>
        <p:spPr>
          <a:xfrm flipH="false" flipV="false" rot="0">
            <a:off x="15027021" y="8542116"/>
            <a:ext cx="3260979" cy="4114800"/>
          </a:xfrm>
          <a:custGeom>
            <a:avLst/>
            <a:gdLst/>
            <a:ahLst/>
            <a:cxnLst/>
            <a:rect r="r" b="b" t="t" l="l"/>
            <a:pathLst>
              <a:path h="4114800" w="3260979">
                <a:moveTo>
                  <a:pt x="0" y="0"/>
                </a:moveTo>
                <a:lnTo>
                  <a:pt x="3260979" y="0"/>
                </a:lnTo>
                <a:lnTo>
                  <a:pt x="326097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19200" y="-2057400"/>
            <a:ext cx="4258525" cy="4114800"/>
          </a:xfrm>
          <a:custGeom>
            <a:avLst/>
            <a:gdLst/>
            <a:ahLst/>
            <a:cxnLst/>
            <a:rect r="r" b="b" t="t" l="l"/>
            <a:pathLst>
              <a:path h="4114800" w="4258525">
                <a:moveTo>
                  <a:pt x="0" y="0"/>
                </a:moveTo>
                <a:lnTo>
                  <a:pt x="4258525" y="0"/>
                </a:lnTo>
                <a:lnTo>
                  <a:pt x="425852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692630" y="-49627167"/>
            <a:ext cx="7591534" cy="71441945"/>
          </a:xfrm>
          <a:prstGeom prst="rect">
            <a:avLst/>
          </a:prstGeom>
        </p:spPr>
        <p:txBody>
          <a:bodyPr anchor="t" rtlCol="false" tIns="0" lIns="0" bIns="0" rIns="0">
            <a:spAutoFit/>
          </a:bodyPr>
          <a:lstStyle/>
          <a:p>
            <a:pPr algn="ctr">
              <a:lnSpc>
                <a:spcPts val="2380"/>
              </a:lnSpc>
            </a:pPr>
            <a:r>
              <a:rPr lang="en-US" sz="1700">
                <a:solidFill>
                  <a:srgbClr val="227C9D"/>
                </a:solidFill>
                <a:latin typeface="Canva Sans 2"/>
              </a:rPr>
              <a:t>Add a little bit of bod# import openpyxl and tkinter modules</a:t>
            </a:r>
          </a:p>
          <a:p>
            <a:pPr algn="ctr">
              <a:lnSpc>
                <a:spcPts val="2380"/>
              </a:lnSpc>
            </a:pPr>
            <a:r>
              <a:rPr lang="en-US" sz="1700">
                <a:solidFill>
                  <a:srgbClr val="227C9D"/>
                </a:solidFill>
                <a:latin typeface="Canva Sans 2"/>
              </a:rPr>
              <a:t>from openpyxl import *</a:t>
            </a:r>
          </a:p>
          <a:p>
            <a:pPr algn="ctr">
              <a:lnSpc>
                <a:spcPts val="2380"/>
              </a:lnSpc>
            </a:pPr>
            <a:r>
              <a:rPr lang="en-US" sz="1700">
                <a:solidFill>
                  <a:srgbClr val="227C9D"/>
                </a:solidFill>
                <a:latin typeface="Canva Sans 2"/>
              </a:rPr>
              <a:t>from tkinter import *</a:t>
            </a:r>
          </a:p>
          <a:p>
            <a:pPr algn="ctr">
              <a:lnSpc>
                <a:spcPts val="2380"/>
              </a:lnSpc>
            </a:pPr>
          </a:p>
          <a:p>
            <a:pPr algn="ctr">
              <a:lnSpc>
                <a:spcPts val="2380"/>
              </a:lnSpc>
            </a:pPr>
            <a:r>
              <a:rPr lang="en-US" sz="1700">
                <a:solidFill>
                  <a:srgbClr val="227C9D"/>
                </a:solidFill>
                <a:latin typeface="Canva Sans 2"/>
              </a:rPr>
              <a:t># globally declare wb and sheet variable</a:t>
            </a:r>
          </a:p>
          <a:p>
            <a:pPr algn="ctr">
              <a:lnSpc>
                <a:spcPts val="2380"/>
              </a:lnSpc>
            </a:pPr>
          </a:p>
          <a:p>
            <a:pPr algn="ctr">
              <a:lnSpc>
                <a:spcPts val="2380"/>
              </a:lnSpc>
            </a:pPr>
            <a:r>
              <a:rPr lang="en-US" sz="1700">
                <a:solidFill>
                  <a:srgbClr val="227C9D"/>
                </a:solidFill>
                <a:latin typeface="Canva Sans 2"/>
              </a:rPr>
              <a:t># opening the existing excel file</a:t>
            </a:r>
          </a:p>
          <a:p>
            <a:pPr algn="ctr">
              <a:lnSpc>
                <a:spcPts val="2380"/>
              </a:lnSpc>
            </a:pPr>
            <a:r>
              <a:rPr lang="en-US" sz="1700">
                <a:solidFill>
                  <a:srgbClr val="227C9D"/>
                </a:solidFill>
                <a:latin typeface="Canva Sans 2"/>
              </a:rPr>
              <a:t>wb = load_workbook('C:\\Users\\Admin\\Desktop\\excel.xlsx')</a:t>
            </a:r>
          </a:p>
          <a:p>
            <a:pPr algn="ctr">
              <a:lnSpc>
                <a:spcPts val="2380"/>
              </a:lnSpc>
            </a:pPr>
          </a:p>
          <a:p>
            <a:pPr algn="ctr">
              <a:lnSpc>
                <a:spcPts val="2380"/>
              </a:lnSpc>
            </a:pPr>
            <a:r>
              <a:rPr lang="en-US" sz="1700">
                <a:solidFill>
                  <a:srgbClr val="227C9D"/>
                </a:solidFill>
                <a:latin typeface="Canva Sans 2"/>
              </a:rPr>
              <a:t># create the sheet object</a:t>
            </a:r>
          </a:p>
          <a:p>
            <a:pPr algn="ctr">
              <a:lnSpc>
                <a:spcPts val="2380"/>
              </a:lnSpc>
            </a:pPr>
            <a:r>
              <a:rPr lang="en-US" sz="1700">
                <a:solidFill>
                  <a:srgbClr val="227C9D"/>
                </a:solidFill>
                <a:latin typeface="Canva Sans 2"/>
              </a:rPr>
              <a:t>sheet = wb.active</a:t>
            </a:r>
          </a:p>
          <a:p>
            <a:pPr algn="ctr">
              <a:lnSpc>
                <a:spcPts val="2380"/>
              </a:lnSpc>
            </a:pPr>
          </a:p>
          <a:p>
            <a:pPr algn="ctr">
              <a:lnSpc>
                <a:spcPts val="2380"/>
              </a:lnSpc>
            </a:pPr>
          </a:p>
          <a:p>
            <a:pPr algn="ctr">
              <a:lnSpc>
                <a:spcPts val="2380"/>
              </a:lnSpc>
            </a:pPr>
            <a:r>
              <a:rPr lang="en-US" sz="1700">
                <a:solidFill>
                  <a:srgbClr val="227C9D"/>
                </a:solidFill>
                <a:latin typeface="Canva Sans 2"/>
              </a:rPr>
              <a:t>def excel():</a:t>
            </a:r>
          </a:p>
          <a:p>
            <a:pPr algn="ctr">
              <a:lnSpc>
                <a:spcPts val="2380"/>
              </a:lnSpc>
            </a:pPr>
            <a:r>
              <a:rPr lang="en-US" sz="1700">
                <a:solidFill>
                  <a:srgbClr val="227C9D"/>
                </a:solidFill>
                <a:latin typeface="Canva Sans 2"/>
              </a:rPr>
              <a:t>	y text # resize the width of columns in</a:t>
            </a:r>
          </a:p>
          <a:p>
            <a:pPr algn="ctr">
              <a:lnSpc>
                <a:spcPts val="2380"/>
              </a:lnSpc>
            </a:pPr>
            <a:r>
              <a:rPr lang="en-US" sz="1700">
                <a:solidFill>
                  <a:srgbClr val="227C9D"/>
                </a:solidFill>
                <a:latin typeface="Canva Sans 2"/>
              </a:rPr>
              <a:t> # excel spreadsheet</a:t>
            </a:r>
          </a:p>
          <a:p>
            <a:pPr algn="ctr">
              <a:lnSpc>
                <a:spcPts val="2380"/>
              </a:lnSpc>
            </a:pPr>
            <a:r>
              <a:rPr lang="en-US" sz="1700">
                <a:solidFill>
                  <a:srgbClr val="227C9D"/>
                </a:solidFill>
                <a:latin typeface="Canva Sans 2"/>
              </a:rPr>
              <a:t> sheet.column_dimensions['A'].width = 30</a:t>
            </a:r>
          </a:p>
          <a:p>
            <a:pPr algn="ctr">
              <a:lnSpc>
                <a:spcPts val="2380"/>
              </a:lnSpc>
            </a:pPr>
            <a:r>
              <a:rPr lang="en-US" sz="1700">
                <a:solidFill>
                  <a:srgbClr val="227C9D"/>
                </a:solidFill>
                <a:latin typeface="Canva Sans 2"/>
              </a:rPr>
              <a:t> sheet.column_dimensions['B'].width = 10</a:t>
            </a:r>
          </a:p>
          <a:p>
            <a:pPr algn="ctr">
              <a:lnSpc>
                <a:spcPts val="2380"/>
              </a:lnSpc>
            </a:pPr>
            <a:r>
              <a:rPr lang="en-US" sz="1700">
                <a:solidFill>
                  <a:srgbClr val="227C9D"/>
                </a:solidFill>
                <a:latin typeface="Canva Sans 2"/>
              </a:rPr>
              <a:t> sheet.column_dimensions['C'].width = 10</a:t>
            </a:r>
          </a:p>
          <a:p>
            <a:pPr algn="ctr">
              <a:lnSpc>
                <a:spcPts val="2380"/>
              </a:lnSpc>
            </a:pPr>
            <a:r>
              <a:rPr lang="en-US" sz="1700">
                <a:solidFill>
                  <a:srgbClr val="227C9D"/>
                </a:solidFill>
                <a:latin typeface="Canva Sans 2"/>
              </a:rPr>
              <a:t> sheet.column_dimensions['D'].width = 20</a:t>
            </a:r>
          </a:p>
          <a:p>
            <a:pPr algn="ctr">
              <a:lnSpc>
                <a:spcPts val="2380"/>
              </a:lnSpc>
            </a:pPr>
            <a:r>
              <a:rPr lang="en-US" sz="1700">
                <a:solidFill>
                  <a:srgbClr val="227C9D"/>
                </a:solidFill>
                <a:latin typeface="Canva Sans 2"/>
              </a:rPr>
              <a:t> sheet.column_dimensions['E'].width = 20</a:t>
            </a:r>
          </a:p>
          <a:p>
            <a:pPr algn="ctr">
              <a:lnSpc>
                <a:spcPts val="2380"/>
              </a:lnSpc>
            </a:pPr>
            <a:r>
              <a:rPr lang="en-US" sz="1700">
                <a:solidFill>
                  <a:srgbClr val="227C9D"/>
                </a:solidFill>
                <a:latin typeface="Canva Sans 2"/>
              </a:rPr>
              <a:t> sheet.column_dimensions['F'].width = 40</a:t>
            </a:r>
          </a:p>
          <a:p>
            <a:pPr algn="ctr">
              <a:lnSpc>
                <a:spcPts val="2380"/>
              </a:lnSpc>
            </a:pPr>
            <a:r>
              <a:rPr lang="en-US" sz="1700">
                <a:solidFill>
                  <a:srgbClr val="227C9D"/>
                </a:solidFill>
                <a:latin typeface="Canva Sans 2"/>
              </a:rPr>
              <a:t> sheet.column_dimensions['G'].width = 50</a:t>
            </a:r>
          </a:p>
          <a:p>
            <a:pPr algn="ctr">
              <a:lnSpc>
                <a:spcPts val="2380"/>
              </a:lnSpc>
            </a:pPr>
          </a:p>
          <a:p>
            <a:pPr algn="ctr">
              <a:lnSpc>
                <a:spcPts val="2380"/>
              </a:lnSpc>
            </a:pPr>
            <a:r>
              <a:rPr lang="en-US" sz="1700">
                <a:solidFill>
                  <a:srgbClr val="227C9D"/>
                </a:solidFill>
                <a:latin typeface="Canva Sans 2"/>
              </a:rPr>
              <a:t> # write given data to an excel spreadsheet</a:t>
            </a:r>
          </a:p>
          <a:p>
            <a:pPr algn="ctr">
              <a:lnSpc>
                <a:spcPts val="2380"/>
              </a:lnSpc>
            </a:pPr>
            <a:r>
              <a:rPr lang="en-US" sz="1700">
                <a:solidFill>
                  <a:srgbClr val="227C9D"/>
                </a:solidFill>
                <a:latin typeface="Canva Sans 2"/>
              </a:rPr>
              <a:t> # at particular location</a:t>
            </a:r>
          </a:p>
          <a:p>
            <a:pPr algn="ctr">
              <a:lnSpc>
                <a:spcPts val="2380"/>
              </a:lnSpc>
            </a:pPr>
            <a:r>
              <a:rPr lang="en-US" sz="1700">
                <a:solidFill>
                  <a:srgbClr val="227C9D"/>
                </a:solidFill>
                <a:latin typeface="Canva Sans 2"/>
              </a:rPr>
              <a:t> sheet.cell(row=1, column=1).value = "Name"</a:t>
            </a:r>
          </a:p>
          <a:p>
            <a:pPr algn="ctr">
              <a:lnSpc>
                <a:spcPts val="2380"/>
              </a:lnSpc>
            </a:pPr>
            <a:r>
              <a:rPr lang="en-US" sz="1700">
                <a:solidFill>
                  <a:srgbClr val="227C9D"/>
                </a:solidFill>
                <a:latin typeface="Canva Sans 2"/>
              </a:rPr>
              <a:t> sheet.cell(row=1, column=2).value = "Course"</a:t>
            </a:r>
          </a:p>
          <a:p>
            <a:pPr algn="ctr">
              <a:lnSpc>
                <a:spcPts val="2380"/>
              </a:lnSpc>
            </a:pPr>
            <a:r>
              <a:rPr lang="en-US" sz="1700">
                <a:solidFill>
                  <a:srgbClr val="227C9D"/>
                </a:solidFill>
                <a:latin typeface="Canva Sans 2"/>
              </a:rPr>
              <a:t> sheet.cell(row=1, column=3).value = "Semester"</a:t>
            </a:r>
          </a:p>
          <a:p>
            <a:pPr algn="ctr">
              <a:lnSpc>
                <a:spcPts val="2380"/>
              </a:lnSpc>
            </a:pPr>
            <a:r>
              <a:rPr lang="en-US" sz="1700">
                <a:solidFill>
                  <a:srgbClr val="227C9D"/>
                </a:solidFill>
                <a:latin typeface="Canva Sans 2"/>
              </a:rPr>
              <a:t> sheet.cell(row=1, column=4).value = "Form Number"</a:t>
            </a:r>
          </a:p>
          <a:p>
            <a:pPr algn="ctr">
              <a:lnSpc>
                <a:spcPts val="2380"/>
              </a:lnSpc>
            </a:pPr>
            <a:r>
              <a:rPr lang="en-US" sz="1700">
                <a:solidFill>
                  <a:srgbClr val="227C9D"/>
                </a:solidFill>
                <a:latin typeface="Canva Sans 2"/>
              </a:rPr>
              <a:t> sheet.cell(row=1, column=5).value = "Contact Number"</a:t>
            </a:r>
          </a:p>
          <a:p>
            <a:pPr algn="ctr">
              <a:lnSpc>
                <a:spcPts val="2380"/>
              </a:lnSpc>
            </a:pPr>
            <a:r>
              <a:rPr lang="en-US" sz="1700">
                <a:solidFill>
                  <a:srgbClr val="227C9D"/>
                </a:solidFill>
                <a:latin typeface="Canva Sans 2"/>
              </a:rPr>
              <a:t> sheet.cell(row=1, column=6).value = "Email id"</a:t>
            </a:r>
          </a:p>
          <a:p>
            <a:pPr algn="ctr">
              <a:lnSpc>
                <a:spcPts val="2380"/>
              </a:lnSpc>
            </a:pPr>
            <a:r>
              <a:rPr lang="en-US" sz="1700">
                <a:solidFill>
                  <a:srgbClr val="227C9D"/>
                </a:solidFill>
                <a:latin typeface="Canva Sans 2"/>
              </a:rPr>
              <a:t> sheet.cell(row=1, column=7).value = "Address"</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 (cursor)</a:t>
            </a:r>
          </a:p>
          <a:p>
            <a:pPr algn="ctr">
              <a:lnSpc>
                <a:spcPts val="2380"/>
              </a:lnSpc>
            </a:pPr>
            <a:r>
              <a:rPr lang="en-US" sz="1700">
                <a:solidFill>
                  <a:srgbClr val="227C9D"/>
                </a:solidFill>
                <a:latin typeface="Canva Sans 2"/>
              </a:rPr>
              <a:t>def focus1(event):</a:t>
            </a:r>
          </a:p>
          <a:p>
            <a:pPr algn="ctr">
              <a:lnSpc>
                <a:spcPts val="2380"/>
              </a:lnSpc>
            </a:pPr>
            <a:r>
              <a:rPr lang="en-US" sz="1700">
                <a:solidFill>
                  <a:srgbClr val="227C9D"/>
                </a:solidFill>
                <a:latin typeface="Canva Sans 2"/>
              </a:rPr>
              <a:t> # set focus on the course_field box</a:t>
            </a:r>
          </a:p>
          <a:p>
            <a:pPr algn="ctr">
              <a:lnSpc>
                <a:spcPts val="2380"/>
              </a:lnSpc>
            </a:pPr>
            <a:r>
              <a:rPr lang="en-US" sz="1700">
                <a:solidFill>
                  <a:srgbClr val="227C9D"/>
                </a:solidFill>
                <a:latin typeface="Canva Sans 2"/>
              </a:rPr>
              <a:t> course_field.focus_set()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focus2(event):</a:t>
            </a:r>
          </a:p>
          <a:p>
            <a:pPr algn="ctr">
              <a:lnSpc>
                <a:spcPts val="2380"/>
              </a:lnSpc>
            </a:pPr>
            <a:r>
              <a:rPr lang="en-US" sz="1700">
                <a:solidFill>
                  <a:srgbClr val="227C9D"/>
                </a:solidFill>
                <a:latin typeface="Canva Sans 2"/>
              </a:rPr>
              <a:t> # set focus on the sem_field box</a:t>
            </a:r>
          </a:p>
          <a:p>
            <a:pPr algn="ctr">
              <a:lnSpc>
                <a:spcPts val="2380"/>
              </a:lnSpc>
            </a:pPr>
            <a:r>
              <a:rPr lang="en-US" sz="1700">
                <a:solidFill>
                  <a:srgbClr val="227C9D"/>
                </a:solidFill>
                <a:latin typeface="Canva Sans 2"/>
              </a:rPr>
              <a:t> sem_field.focus_set()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focus3(event):</a:t>
            </a:r>
          </a:p>
          <a:p>
            <a:pPr algn="ctr">
              <a:lnSpc>
                <a:spcPts val="2380"/>
              </a:lnSpc>
            </a:pPr>
            <a:r>
              <a:rPr lang="en-US" sz="1700">
                <a:solidFill>
                  <a:srgbClr val="227C9D"/>
                </a:solidFill>
                <a:latin typeface="Canva Sans 2"/>
              </a:rPr>
              <a:t> # set focus on the form_no_field box</a:t>
            </a:r>
          </a:p>
          <a:p>
            <a:pPr algn="ctr">
              <a:lnSpc>
                <a:spcPts val="2380"/>
              </a:lnSpc>
            </a:pPr>
            <a:r>
              <a:rPr lang="en-US" sz="1700">
                <a:solidFill>
                  <a:srgbClr val="227C9D"/>
                </a:solidFill>
                <a:latin typeface="Canva Sans 2"/>
              </a:rPr>
              <a:t> form_no_field.focus_set()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focus4(event):</a:t>
            </a:r>
          </a:p>
          <a:p>
            <a:pPr algn="ctr">
              <a:lnSpc>
                <a:spcPts val="2380"/>
              </a:lnSpc>
            </a:pPr>
            <a:r>
              <a:rPr lang="en-US" sz="1700">
                <a:solidFill>
                  <a:srgbClr val="227C9D"/>
                </a:solidFill>
                <a:latin typeface="Canva Sans 2"/>
              </a:rPr>
              <a:t> # set focus on the contact_no_field box</a:t>
            </a:r>
          </a:p>
          <a:p>
            <a:pPr algn="ctr">
              <a:lnSpc>
                <a:spcPts val="2380"/>
              </a:lnSpc>
            </a:pPr>
            <a:r>
              <a:rPr lang="en-US" sz="1700">
                <a:solidFill>
                  <a:srgbClr val="227C9D"/>
                </a:solidFill>
                <a:latin typeface="Canva Sans 2"/>
              </a:rPr>
              <a:t> contact_no_field.focus_set()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focus5(event):</a:t>
            </a:r>
          </a:p>
          <a:p>
            <a:pPr algn="ctr">
              <a:lnSpc>
                <a:spcPts val="2380"/>
              </a:lnSpc>
            </a:pPr>
            <a:r>
              <a:rPr lang="en-US" sz="1700">
                <a:solidFill>
                  <a:srgbClr val="227C9D"/>
                </a:solidFill>
                <a:latin typeface="Canva Sans 2"/>
              </a:rPr>
              <a:t> # set focus on the email_id_field box</a:t>
            </a:r>
          </a:p>
          <a:p>
            <a:pPr algn="ctr">
              <a:lnSpc>
                <a:spcPts val="2380"/>
              </a:lnSpc>
            </a:pPr>
            <a:r>
              <a:rPr lang="en-US" sz="1700">
                <a:solidFill>
                  <a:srgbClr val="227C9D"/>
                </a:solidFill>
                <a:latin typeface="Canva Sans 2"/>
              </a:rPr>
              <a:t> email_id_field.focus_set()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focus6(event):</a:t>
            </a:r>
          </a:p>
          <a:p>
            <a:pPr algn="ctr">
              <a:lnSpc>
                <a:spcPts val="2380"/>
              </a:lnSpc>
            </a:pPr>
            <a:r>
              <a:rPr lang="en-US" sz="1700">
                <a:solidFill>
                  <a:srgbClr val="227C9D"/>
                </a:solidFill>
                <a:latin typeface="Canva Sans 2"/>
              </a:rPr>
              <a:t> # set focus on the address_field box</a:t>
            </a:r>
          </a:p>
          <a:p>
            <a:pPr algn="ctr">
              <a:lnSpc>
                <a:spcPts val="2380"/>
              </a:lnSpc>
            </a:pPr>
            <a:r>
              <a:rPr lang="en-US" sz="1700">
                <a:solidFill>
                  <a:srgbClr val="227C9D"/>
                </a:solidFill>
                <a:latin typeface="Canva Sans 2"/>
              </a:rPr>
              <a:t> address_field.focus_set()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for clearing the</a:t>
            </a:r>
          </a:p>
          <a:p>
            <a:pPr algn="ctr">
              <a:lnSpc>
                <a:spcPts val="2380"/>
              </a:lnSpc>
            </a:pPr>
            <a:r>
              <a:rPr lang="en-US" sz="1700">
                <a:solidFill>
                  <a:srgbClr val="227C9D"/>
                </a:solidFill>
                <a:latin typeface="Canva Sans 2"/>
              </a:rPr>
              <a:t># contents of text entry boxes</a:t>
            </a:r>
          </a:p>
          <a:p>
            <a:pPr algn="ctr">
              <a:lnSpc>
                <a:spcPts val="2380"/>
              </a:lnSpc>
            </a:pPr>
            <a:r>
              <a:rPr lang="en-US" sz="1700">
                <a:solidFill>
                  <a:srgbClr val="227C9D"/>
                </a:solidFill>
                <a:latin typeface="Canva Sans 2"/>
              </a:rPr>
              <a:t>def clear():</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clear the content of text entry box</a:t>
            </a:r>
          </a:p>
          <a:p>
            <a:pPr algn="ctr">
              <a:lnSpc>
                <a:spcPts val="2380"/>
              </a:lnSpc>
            </a:pPr>
            <a:r>
              <a:rPr lang="en-US" sz="1700">
                <a:solidFill>
                  <a:srgbClr val="227C9D"/>
                </a:solidFill>
                <a:latin typeface="Canva Sans 2"/>
              </a:rPr>
              <a:t> name_field.delete(0, END)</a:t>
            </a:r>
          </a:p>
          <a:p>
            <a:pPr algn="ctr">
              <a:lnSpc>
                <a:spcPts val="2380"/>
              </a:lnSpc>
            </a:pPr>
            <a:r>
              <a:rPr lang="en-US" sz="1700">
                <a:solidFill>
                  <a:srgbClr val="227C9D"/>
                </a:solidFill>
                <a:latin typeface="Canva Sans 2"/>
              </a:rPr>
              <a:t> course_field.delete(0, END)</a:t>
            </a:r>
          </a:p>
          <a:p>
            <a:pPr algn="ctr">
              <a:lnSpc>
                <a:spcPts val="2380"/>
              </a:lnSpc>
            </a:pPr>
            <a:r>
              <a:rPr lang="en-US" sz="1700">
                <a:solidFill>
                  <a:srgbClr val="227C9D"/>
                </a:solidFill>
                <a:latin typeface="Canva Sans 2"/>
              </a:rPr>
              <a:t> sem_field.delete(0, END)</a:t>
            </a:r>
          </a:p>
          <a:p>
            <a:pPr algn="ctr">
              <a:lnSpc>
                <a:spcPts val="2380"/>
              </a:lnSpc>
            </a:pPr>
            <a:r>
              <a:rPr lang="en-US" sz="1700">
                <a:solidFill>
                  <a:srgbClr val="227C9D"/>
                </a:solidFill>
                <a:latin typeface="Canva Sans 2"/>
              </a:rPr>
              <a:t> form_no_field.delete(0, END)</a:t>
            </a:r>
          </a:p>
          <a:p>
            <a:pPr algn="ctr">
              <a:lnSpc>
                <a:spcPts val="2380"/>
              </a:lnSpc>
            </a:pPr>
            <a:r>
              <a:rPr lang="en-US" sz="1700">
                <a:solidFill>
                  <a:srgbClr val="227C9D"/>
                </a:solidFill>
                <a:latin typeface="Canva Sans 2"/>
              </a:rPr>
              <a:t> contact_no_field.delete(0, END)</a:t>
            </a:r>
          </a:p>
          <a:p>
            <a:pPr algn="ctr">
              <a:lnSpc>
                <a:spcPts val="2380"/>
              </a:lnSpc>
            </a:pPr>
            <a:r>
              <a:rPr lang="en-US" sz="1700">
                <a:solidFill>
                  <a:srgbClr val="227C9D"/>
                </a:solidFill>
                <a:latin typeface="Canva Sans 2"/>
              </a:rPr>
              <a:t> email_id_field.delete(0, END)</a:t>
            </a:r>
          </a:p>
          <a:p>
            <a:pPr algn="ctr">
              <a:lnSpc>
                <a:spcPts val="2380"/>
              </a:lnSpc>
            </a:pPr>
            <a:r>
              <a:rPr lang="en-US" sz="1700">
                <a:solidFill>
                  <a:srgbClr val="227C9D"/>
                </a:solidFill>
                <a:latin typeface="Canva Sans 2"/>
              </a:rPr>
              <a:t> address_field.delete(0, END)</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take data from GUI </a:t>
            </a:r>
          </a:p>
          <a:p>
            <a:pPr algn="ctr">
              <a:lnSpc>
                <a:spcPts val="2380"/>
              </a:lnSpc>
            </a:pPr>
            <a:r>
              <a:rPr lang="en-US" sz="1700">
                <a:solidFill>
                  <a:srgbClr val="227C9D"/>
                </a:solidFill>
                <a:latin typeface="Canva Sans 2"/>
              </a:rPr>
              <a:t># window and write to an excel file</a:t>
            </a:r>
          </a:p>
          <a:p>
            <a:pPr algn="ctr">
              <a:lnSpc>
                <a:spcPts val="2380"/>
              </a:lnSpc>
            </a:pPr>
            <a:r>
              <a:rPr lang="en-US" sz="1700">
                <a:solidFill>
                  <a:srgbClr val="227C9D"/>
                </a:solidFill>
                <a:latin typeface="Canva Sans 2"/>
              </a:rPr>
              <a:t>def insert():</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if user not fill any entry</a:t>
            </a:r>
          </a:p>
          <a:p>
            <a:pPr algn="ctr">
              <a:lnSpc>
                <a:spcPts val="2380"/>
              </a:lnSpc>
            </a:pPr>
            <a:r>
              <a:rPr lang="en-US" sz="1700">
                <a:solidFill>
                  <a:srgbClr val="227C9D"/>
                </a:solidFill>
                <a:latin typeface="Canva Sans 2"/>
              </a:rPr>
              <a:t> # then print "empty input"</a:t>
            </a:r>
          </a:p>
          <a:p>
            <a:pPr algn="ctr">
              <a:lnSpc>
                <a:spcPts val="2380"/>
              </a:lnSpc>
            </a:pPr>
            <a:r>
              <a:rPr lang="en-US" sz="1700">
                <a:solidFill>
                  <a:srgbClr val="227C9D"/>
                </a:solidFill>
                <a:latin typeface="Canva Sans 2"/>
              </a:rPr>
              <a:t> if (name_field.get() == "" and</a:t>
            </a:r>
          </a:p>
          <a:p>
            <a:pPr algn="ctr">
              <a:lnSpc>
                <a:spcPts val="2380"/>
              </a:lnSpc>
            </a:pPr>
            <a:r>
              <a:rPr lang="en-US" sz="1700">
                <a:solidFill>
                  <a:srgbClr val="227C9D"/>
                </a:solidFill>
                <a:latin typeface="Canva Sans 2"/>
              </a:rPr>
              <a:t>  course_field.get() == "" and</a:t>
            </a:r>
          </a:p>
          <a:p>
            <a:pPr algn="ctr">
              <a:lnSpc>
                <a:spcPts val="2380"/>
              </a:lnSpc>
            </a:pPr>
            <a:r>
              <a:rPr lang="en-US" sz="1700">
                <a:solidFill>
                  <a:srgbClr val="227C9D"/>
                </a:solidFill>
                <a:latin typeface="Canva Sans 2"/>
              </a:rPr>
              <a:t>  sem_field.get() == "" and</a:t>
            </a:r>
          </a:p>
          <a:p>
            <a:pPr algn="ctr">
              <a:lnSpc>
                <a:spcPts val="2380"/>
              </a:lnSpc>
            </a:pPr>
            <a:r>
              <a:rPr lang="en-US" sz="1700">
                <a:solidFill>
                  <a:srgbClr val="227C9D"/>
                </a:solidFill>
                <a:latin typeface="Canva Sans 2"/>
              </a:rPr>
              <a:t>  form_no_field.get() == "" and</a:t>
            </a:r>
          </a:p>
          <a:p>
            <a:pPr algn="ctr">
              <a:lnSpc>
                <a:spcPts val="2380"/>
              </a:lnSpc>
            </a:pPr>
            <a:r>
              <a:rPr lang="en-US" sz="1700">
                <a:solidFill>
                  <a:srgbClr val="227C9D"/>
                </a:solidFill>
                <a:latin typeface="Canva Sans 2"/>
              </a:rPr>
              <a:t>  contact_no_field.get() == "" and</a:t>
            </a:r>
          </a:p>
          <a:p>
            <a:pPr algn="ctr">
              <a:lnSpc>
                <a:spcPts val="2380"/>
              </a:lnSpc>
            </a:pPr>
            <a:r>
              <a:rPr lang="en-US" sz="1700">
                <a:solidFill>
                  <a:srgbClr val="227C9D"/>
                </a:solidFill>
                <a:latin typeface="Canva Sans 2"/>
              </a:rPr>
              <a:t>  email_id_field.get() == "" and</a:t>
            </a:r>
          </a:p>
          <a:p>
            <a:pPr algn="ctr">
              <a:lnSpc>
                <a:spcPts val="2380"/>
              </a:lnSpc>
            </a:pPr>
            <a:r>
              <a:rPr lang="en-US" sz="1700">
                <a:solidFill>
                  <a:srgbClr val="227C9D"/>
                </a:solidFill>
                <a:latin typeface="Canva Sans 2"/>
              </a:rPr>
              <a:t>  address_field.get() == ""):</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print("empty input")</a:t>
            </a:r>
          </a:p>
          <a:p>
            <a:pPr algn="ctr">
              <a:lnSpc>
                <a:spcPts val="2380"/>
              </a:lnSpc>
            </a:pPr>
          </a:p>
          <a:p>
            <a:pPr algn="ctr">
              <a:lnSpc>
                <a:spcPts val="2380"/>
              </a:lnSpc>
            </a:pPr>
            <a:r>
              <a:rPr lang="en-US" sz="1700">
                <a:solidFill>
                  <a:srgbClr val="227C9D"/>
                </a:solidFill>
                <a:latin typeface="Canva Sans 2"/>
              </a:rPr>
              <a:t> else:</a:t>
            </a:r>
          </a:p>
          <a:p>
            <a:pPr algn="ctr">
              <a:lnSpc>
                <a:spcPts val="2380"/>
              </a:lnSpc>
            </a:pPr>
          </a:p>
          <a:p>
            <a:pPr algn="ctr">
              <a:lnSpc>
                <a:spcPts val="2380"/>
              </a:lnSpc>
            </a:pPr>
            <a:r>
              <a:rPr lang="en-US" sz="1700">
                <a:solidFill>
                  <a:srgbClr val="227C9D"/>
                </a:solidFill>
                <a:latin typeface="Canva Sans 2"/>
              </a:rPr>
              <a:t>  # assigning the max row and max column</a:t>
            </a:r>
          </a:p>
          <a:p>
            <a:pPr algn="ctr">
              <a:lnSpc>
                <a:spcPts val="2380"/>
              </a:lnSpc>
            </a:pPr>
            <a:r>
              <a:rPr lang="en-US" sz="1700">
                <a:solidFill>
                  <a:srgbClr val="227C9D"/>
                </a:solidFill>
                <a:latin typeface="Canva Sans 2"/>
              </a:rPr>
              <a:t>  # value upto which data is written</a:t>
            </a:r>
          </a:p>
          <a:p>
            <a:pPr algn="ctr">
              <a:lnSpc>
                <a:spcPts val="2380"/>
              </a:lnSpc>
            </a:pPr>
            <a:r>
              <a:rPr lang="en-US" sz="1700">
                <a:solidFill>
                  <a:srgbClr val="227C9D"/>
                </a:solidFill>
                <a:latin typeface="Canva Sans 2"/>
              </a:rPr>
              <a:t>  # in an excel sheet to the variable</a:t>
            </a:r>
          </a:p>
          <a:p>
            <a:pPr algn="ctr">
              <a:lnSpc>
                <a:spcPts val="2380"/>
              </a:lnSpc>
            </a:pPr>
            <a:r>
              <a:rPr lang="en-US" sz="1700">
                <a:solidFill>
                  <a:srgbClr val="227C9D"/>
                </a:solidFill>
                <a:latin typeface="Canva Sans 2"/>
              </a:rPr>
              <a:t>  current_row = sheet.max_row</a:t>
            </a:r>
          </a:p>
          <a:p>
            <a:pPr algn="ctr">
              <a:lnSpc>
                <a:spcPts val="2380"/>
              </a:lnSpc>
            </a:pPr>
            <a:r>
              <a:rPr lang="en-US" sz="1700">
                <a:solidFill>
                  <a:srgbClr val="227C9D"/>
                </a:solidFill>
                <a:latin typeface="Canva Sans 2"/>
              </a:rPr>
              <a:t>  current_column = sheet.max_column</a:t>
            </a:r>
          </a:p>
          <a:p>
            <a:pPr algn="ctr">
              <a:lnSpc>
                <a:spcPts val="2380"/>
              </a:lnSpc>
            </a:pPr>
          </a:p>
          <a:p>
            <a:pPr algn="ctr">
              <a:lnSpc>
                <a:spcPts val="2380"/>
              </a:lnSpc>
            </a:pPr>
            <a:r>
              <a:rPr lang="en-US" sz="1700">
                <a:solidFill>
                  <a:srgbClr val="227C9D"/>
                </a:solidFill>
                <a:latin typeface="Canva Sans 2"/>
              </a:rPr>
              <a:t>  # get method returns current text</a:t>
            </a:r>
          </a:p>
          <a:p>
            <a:pPr algn="ctr">
              <a:lnSpc>
                <a:spcPts val="2380"/>
              </a:lnSpc>
            </a:pPr>
            <a:r>
              <a:rPr lang="en-US" sz="1700">
                <a:solidFill>
                  <a:srgbClr val="227C9D"/>
                </a:solidFill>
                <a:latin typeface="Canva Sans 2"/>
              </a:rPr>
              <a:t>  # as string which we write into</a:t>
            </a:r>
          </a:p>
          <a:p>
            <a:pPr algn="ctr">
              <a:lnSpc>
                <a:spcPts val="2380"/>
              </a:lnSpc>
            </a:pPr>
            <a:r>
              <a:rPr lang="en-US" sz="1700">
                <a:solidFill>
                  <a:srgbClr val="227C9D"/>
                </a:solidFill>
                <a:latin typeface="Canva Sans 2"/>
              </a:rPr>
              <a:t>  # excel spreadsheet at particular location</a:t>
            </a:r>
          </a:p>
          <a:p>
            <a:pPr algn="ctr">
              <a:lnSpc>
                <a:spcPts val="2380"/>
              </a:lnSpc>
            </a:pPr>
            <a:r>
              <a:rPr lang="en-US" sz="1700">
                <a:solidFill>
                  <a:srgbClr val="227C9D"/>
                </a:solidFill>
                <a:latin typeface="Canva Sans 2"/>
              </a:rPr>
              <a:t>  sheet.cell(row=current_row + 1, column=1).value = name_field.get()</a:t>
            </a:r>
          </a:p>
          <a:p>
            <a:pPr algn="ctr">
              <a:lnSpc>
                <a:spcPts val="2380"/>
              </a:lnSpc>
            </a:pPr>
            <a:r>
              <a:rPr lang="en-US" sz="1700">
                <a:solidFill>
                  <a:srgbClr val="227C9D"/>
                </a:solidFill>
                <a:latin typeface="Canva Sans 2"/>
              </a:rPr>
              <a:t>  sheet.cell(row=current_row + 1, column=2).value = course_field.get()</a:t>
            </a:r>
          </a:p>
          <a:p>
            <a:pPr algn="ctr">
              <a:lnSpc>
                <a:spcPts val="2380"/>
              </a:lnSpc>
            </a:pPr>
            <a:r>
              <a:rPr lang="en-US" sz="1700">
                <a:solidFill>
                  <a:srgbClr val="227C9D"/>
                </a:solidFill>
                <a:latin typeface="Canva Sans 2"/>
              </a:rPr>
              <a:t>  sheet.cell(row=current_row + 1, column=3).value = sem_field.get()</a:t>
            </a:r>
          </a:p>
          <a:p>
            <a:pPr algn="ctr">
              <a:lnSpc>
                <a:spcPts val="2380"/>
              </a:lnSpc>
            </a:pPr>
            <a:r>
              <a:rPr lang="en-US" sz="1700">
                <a:solidFill>
                  <a:srgbClr val="227C9D"/>
                </a:solidFill>
                <a:latin typeface="Canva Sans 2"/>
              </a:rPr>
              <a:t>  sheet.cell(row=current_row + 1, column=4).value = form_no_field.get()</a:t>
            </a:r>
          </a:p>
          <a:p>
            <a:pPr algn="ctr">
              <a:lnSpc>
                <a:spcPts val="2380"/>
              </a:lnSpc>
            </a:pPr>
            <a:r>
              <a:rPr lang="en-US" sz="1700">
                <a:solidFill>
                  <a:srgbClr val="227C9D"/>
                </a:solidFill>
                <a:latin typeface="Canva Sans 2"/>
              </a:rPr>
              <a:t>  sheet.cell(row=current_row + 1, column=5).value = contact_no_field.get()</a:t>
            </a:r>
          </a:p>
          <a:p>
            <a:pPr algn="ctr">
              <a:lnSpc>
                <a:spcPts val="2380"/>
              </a:lnSpc>
            </a:pPr>
            <a:r>
              <a:rPr lang="en-US" sz="1700">
                <a:solidFill>
                  <a:srgbClr val="227C9D"/>
                </a:solidFill>
                <a:latin typeface="Canva Sans 2"/>
              </a:rPr>
              <a:t>  sheet.cell(row=current_row + 1, column=6).value = email_id_field.get()</a:t>
            </a:r>
          </a:p>
          <a:p>
            <a:pPr algn="ctr">
              <a:lnSpc>
                <a:spcPts val="2380"/>
              </a:lnSpc>
            </a:pPr>
            <a:r>
              <a:rPr lang="en-US" sz="1700">
                <a:solidFill>
                  <a:srgbClr val="227C9D"/>
                </a:solidFill>
                <a:latin typeface="Canva Sans 2"/>
              </a:rPr>
              <a:t>  sheet.cell(row=current_row + 1, column=7).value = address_field.get()</a:t>
            </a:r>
          </a:p>
          <a:p>
            <a:pPr algn="ctr">
              <a:lnSpc>
                <a:spcPts val="2380"/>
              </a:lnSpc>
            </a:pPr>
          </a:p>
          <a:p>
            <a:pPr algn="ctr">
              <a:lnSpc>
                <a:spcPts val="2380"/>
              </a:lnSpc>
            </a:pPr>
            <a:r>
              <a:rPr lang="en-US" sz="1700">
                <a:solidFill>
                  <a:srgbClr val="227C9D"/>
                </a:solidFill>
                <a:latin typeface="Canva Sans 2"/>
              </a:rPr>
              <a:t>  # save the file</a:t>
            </a:r>
          </a:p>
          <a:p>
            <a:pPr algn="ctr">
              <a:lnSpc>
                <a:spcPts val="2380"/>
              </a:lnSpc>
            </a:pPr>
            <a:r>
              <a:rPr lang="en-US" sz="1700">
                <a:solidFill>
                  <a:srgbClr val="227C9D"/>
                </a:solidFill>
                <a:latin typeface="Canva Sans 2"/>
              </a:rPr>
              <a:t>  wb.save('C:\\Users\\Admin\\Desktop\\excel.xlsx')</a:t>
            </a:r>
          </a:p>
          <a:p>
            <a:pPr algn="ctr">
              <a:lnSpc>
                <a:spcPts val="2380"/>
              </a:lnSpc>
            </a:pPr>
          </a:p>
          <a:p>
            <a:pPr algn="ctr">
              <a:lnSpc>
                <a:spcPts val="2380"/>
              </a:lnSpc>
            </a:pPr>
            <a:r>
              <a:rPr lang="en-US" sz="1700">
                <a:solidFill>
                  <a:srgbClr val="227C9D"/>
                </a:solidFill>
                <a:latin typeface="Canva Sans 2"/>
              </a:rPr>
              <a:t>  # set focus on the name_field box</a:t>
            </a:r>
          </a:p>
          <a:p>
            <a:pPr algn="ctr">
              <a:lnSpc>
                <a:spcPts val="2380"/>
              </a:lnSpc>
            </a:pPr>
            <a:r>
              <a:rPr lang="en-US" sz="1700">
                <a:solidFill>
                  <a:srgbClr val="227C9D"/>
                </a:solidFill>
                <a:latin typeface="Canva Sans 2"/>
              </a:rPr>
              <a:t>  name_field.focus_set()</a:t>
            </a:r>
          </a:p>
          <a:p>
            <a:pPr algn="ctr">
              <a:lnSpc>
                <a:spcPts val="2380"/>
              </a:lnSpc>
            </a:pPr>
          </a:p>
          <a:p>
            <a:pPr algn="ctr">
              <a:lnSpc>
                <a:spcPts val="2380"/>
              </a:lnSpc>
            </a:pPr>
            <a:r>
              <a:rPr lang="en-US" sz="1700">
                <a:solidFill>
                  <a:srgbClr val="227C9D"/>
                </a:solidFill>
                <a:latin typeface="Canva Sans 2"/>
              </a:rPr>
              <a:t>  # call the clear() function</a:t>
            </a:r>
          </a:p>
          <a:p>
            <a:pPr algn="ctr">
              <a:lnSpc>
                <a:spcPts val="2380"/>
              </a:lnSpc>
            </a:pPr>
            <a:r>
              <a:rPr lang="en-US" sz="1700">
                <a:solidFill>
                  <a:srgbClr val="227C9D"/>
                </a:solidFill>
                <a:latin typeface="Canva Sans 2"/>
              </a:rPr>
              <a:t>  clear()</a:t>
            </a:r>
          </a:p>
          <a:p>
            <a:pPr algn="ctr">
              <a:lnSpc>
                <a:spcPts val="2380"/>
              </a:lnSpc>
            </a:pPr>
          </a:p>
          <a:p>
            <a:pPr algn="ctr">
              <a:lnSpc>
                <a:spcPts val="2380"/>
              </a:lnSpc>
            </a:pPr>
          </a:p>
          <a:p>
            <a:pPr algn="ctr">
              <a:lnSpc>
                <a:spcPts val="2380"/>
              </a:lnSpc>
            </a:pPr>
            <a:r>
              <a:rPr lang="en-US" sz="1700">
                <a:solidFill>
                  <a:srgbClr val="227C9D"/>
                </a:solidFill>
                <a:latin typeface="Canva Sans 2"/>
              </a:rPr>
              <a:t># Driver code</a:t>
            </a:r>
          </a:p>
          <a:p>
            <a:pPr algn="ctr">
              <a:lnSpc>
                <a:spcPts val="2380"/>
              </a:lnSpc>
            </a:pPr>
            <a:r>
              <a:rPr lang="en-US" sz="1700">
                <a:solidFill>
                  <a:srgbClr val="227C9D"/>
                </a:solidFill>
                <a:latin typeface="Canva Sans 2"/>
              </a:rPr>
              <a:t>if __name__ == "__main__":</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create a GUI window</a:t>
            </a:r>
          </a:p>
          <a:p>
            <a:pPr algn="ctr">
              <a:lnSpc>
                <a:spcPts val="2380"/>
              </a:lnSpc>
            </a:pPr>
            <a:r>
              <a:rPr lang="en-US" sz="1700">
                <a:solidFill>
                  <a:srgbClr val="227C9D"/>
                </a:solidFill>
                <a:latin typeface="Canva Sans 2"/>
              </a:rPr>
              <a:t> root = Tk()</a:t>
            </a:r>
          </a:p>
          <a:p>
            <a:pPr algn="ctr">
              <a:lnSpc>
                <a:spcPts val="2380"/>
              </a:lnSpc>
            </a:pPr>
          </a:p>
          <a:p>
            <a:pPr algn="ctr">
              <a:lnSpc>
                <a:spcPts val="2380"/>
              </a:lnSpc>
            </a:pPr>
            <a:r>
              <a:rPr lang="en-US" sz="1700">
                <a:solidFill>
                  <a:srgbClr val="227C9D"/>
                </a:solidFill>
                <a:latin typeface="Canva Sans 2"/>
              </a:rPr>
              <a:t> # set the background colour of GUI window</a:t>
            </a:r>
          </a:p>
          <a:p>
            <a:pPr algn="ctr">
              <a:lnSpc>
                <a:spcPts val="2380"/>
              </a:lnSpc>
            </a:pPr>
            <a:r>
              <a:rPr lang="en-US" sz="1700">
                <a:solidFill>
                  <a:srgbClr val="227C9D"/>
                </a:solidFill>
                <a:latin typeface="Canva Sans 2"/>
              </a:rPr>
              <a:t> root.configure(background='light green')</a:t>
            </a:r>
          </a:p>
          <a:p>
            <a:pPr algn="ctr">
              <a:lnSpc>
                <a:spcPts val="2380"/>
              </a:lnSpc>
            </a:pPr>
          </a:p>
          <a:p>
            <a:pPr algn="ctr">
              <a:lnSpc>
                <a:spcPts val="2380"/>
              </a:lnSpc>
            </a:pPr>
            <a:r>
              <a:rPr lang="en-US" sz="1700">
                <a:solidFill>
                  <a:srgbClr val="227C9D"/>
                </a:solidFill>
                <a:latin typeface="Canva Sans 2"/>
              </a:rPr>
              <a:t> # set the title of GUI window</a:t>
            </a:r>
          </a:p>
          <a:p>
            <a:pPr algn="ctr">
              <a:lnSpc>
                <a:spcPts val="2380"/>
              </a:lnSpc>
            </a:pPr>
            <a:r>
              <a:rPr lang="en-US" sz="1700">
                <a:solidFill>
                  <a:srgbClr val="227C9D"/>
                </a:solidFill>
                <a:latin typeface="Canva Sans 2"/>
              </a:rPr>
              <a:t> root.title("registration form")</a:t>
            </a:r>
          </a:p>
          <a:p>
            <a:pPr algn="ctr">
              <a:lnSpc>
                <a:spcPts val="2380"/>
              </a:lnSpc>
            </a:pPr>
          </a:p>
          <a:p>
            <a:pPr algn="ctr">
              <a:lnSpc>
                <a:spcPts val="2380"/>
              </a:lnSpc>
            </a:pPr>
            <a:r>
              <a:rPr lang="en-US" sz="1700">
                <a:solidFill>
                  <a:srgbClr val="227C9D"/>
                </a:solidFill>
                <a:latin typeface="Canva Sans 2"/>
              </a:rPr>
              <a:t> # set the configuration of GUI window</a:t>
            </a:r>
          </a:p>
          <a:p>
            <a:pPr algn="ctr">
              <a:lnSpc>
                <a:spcPts val="2380"/>
              </a:lnSpc>
            </a:pPr>
            <a:r>
              <a:rPr lang="en-US" sz="1700">
                <a:solidFill>
                  <a:srgbClr val="227C9D"/>
                </a:solidFill>
                <a:latin typeface="Canva Sans 2"/>
              </a:rPr>
              <a:t> root.geometry("500x300")</a:t>
            </a:r>
          </a:p>
          <a:p>
            <a:pPr algn="ctr">
              <a:lnSpc>
                <a:spcPts val="2380"/>
              </a:lnSpc>
            </a:pPr>
          </a:p>
          <a:p>
            <a:pPr algn="ctr">
              <a:lnSpc>
                <a:spcPts val="2380"/>
              </a:lnSpc>
            </a:pPr>
            <a:r>
              <a:rPr lang="en-US" sz="1700">
                <a:solidFill>
                  <a:srgbClr val="227C9D"/>
                </a:solidFill>
                <a:latin typeface="Canva Sans 2"/>
              </a:rPr>
              <a:t> excel()</a:t>
            </a:r>
          </a:p>
          <a:p>
            <a:pPr algn="ctr">
              <a:lnSpc>
                <a:spcPts val="2380"/>
              </a:lnSpc>
            </a:pPr>
          </a:p>
          <a:p>
            <a:pPr algn="ctr">
              <a:lnSpc>
                <a:spcPts val="2380"/>
              </a:lnSpc>
            </a:pPr>
            <a:r>
              <a:rPr lang="en-US" sz="1700">
                <a:solidFill>
                  <a:srgbClr val="227C9D"/>
                </a:solidFill>
                <a:latin typeface="Canva Sans 2"/>
              </a:rPr>
              <a:t> # create a Form label</a:t>
            </a:r>
          </a:p>
          <a:p>
            <a:pPr algn="ctr">
              <a:lnSpc>
                <a:spcPts val="2380"/>
              </a:lnSpc>
            </a:pPr>
            <a:r>
              <a:rPr lang="en-US" sz="1700">
                <a:solidFill>
                  <a:srgbClr val="227C9D"/>
                </a:solidFill>
                <a:latin typeface="Canva Sans 2"/>
              </a:rPr>
              <a:t> heading = Label(root, text="Form", bg="light green")</a:t>
            </a:r>
          </a:p>
          <a:p>
            <a:pPr algn="ctr">
              <a:lnSpc>
                <a:spcPts val="2380"/>
              </a:lnSpc>
            </a:pPr>
          </a:p>
          <a:p>
            <a:pPr algn="ctr">
              <a:lnSpc>
                <a:spcPts val="2380"/>
              </a:lnSpc>
            </a:pPr>
            <a:r>
              <a:rPr lang="en-US" sz="1700">
                <a:solidFill>
                  <a:srgbClr val="227C9D"/>
                </a:solidFill>
                <a:latin typeface="Canva Sans 2"/>
              </a:rPr>
              <a:t> # create a Name label</a:t>
            </a:r>
          </a:p>
          <a:p>
            <a:pPr algn="ctr">
              <a:lnSpc>
                <a:spcPts val="2380"/>
              </a:lnSpc>
            </a:pPr>
            <a:r>
              <a:rPr lang="en-US" sz="1700">
                <a:solidFill>
                  <a:srgbClr val="227C9D"/>
                </a:solidFill>
                <a:latin typeface="Canva Sans 2"/>
              </a:rPr>
              <a:t> name = Label(root, text="Name", bg="light green")</a:t>
            </a:r>
          </a:p>
          <a:p>
            <a:pPr algn="ctr">
              <a:lnSpc>
                <a:spcPts val="2380"/>
              </a:lnSpc>
            </a:pPr>
          </a:p>
          <a:p>
            <a:pPr algn="ctr">
              <a:lnSpc>
                <a:spcPts val="2380"/>
              </a:lnSpc>
            </a:pPr>
            <a:r>
              <a:rPr lang="en-US" sz="1700">
                <a:solidFill>
                  <a:srgbClr val="227C9D"/>
                </a:solidFill>
                <a:latin typeface="Canva Sans 2"/>
              </a:rPr>
              <a:t> # create a Course label</a:t>
            </a:r>
          </a:p>
          <a:p>
            <a:pPr algn="ctr">
              <a:lnSpc>
                <a:spcPts val="2380"/>
              </a:lnSpc>
            </a:pPr>
            <a:r>
              <a:rPr lang="en-US" sz="1700">
                <a:solidFill>
                  <a:srgbClr val="227C9D"/>
                </a:solidFill>
                <a:latin typeface="Canva Sans 2"/>
              </a:rPr>
              <a:t> course = Label(root, text="Course", bg="light green")</a:t>
            </a:r>
          </a:p>
          <a:p>
            <a:pPr algn="ctr">
              <a:lnSpc>
                <a:spcPts val="2380"/>
              </a:lnSpc>
            </a:pPr>
          </a:p>
          <a:p>
            <a:pPr algn="ctr">
              <a:lnSpc>
                <a:spcPts val="2380"/>
              </a:lnSpc>
            </a:pPr>
            <a:r>
              <a:rPr lang="en-US" sz="1700">
                <a:solidFill>
                  <a:srgbClr val="227C9D"/>
                </a:solidFill>
                <a:latin typeface="Canva Sans 2"/>
              </a:rPr>
              <a:t> # create a Semester label</a:t>
            </a:r>
          </a:p>
          <a:p>
            <a:pPr algn="ctr">
              <a:lnSpc>
                <a:spcPts val="2380"/>
              </a:lnSpc>
            </a:pPr>
            <a:r>
              <a:rPr lang="en-US" sz="1700">
                <a:solidFill>
                  <a:srgbClr val="227C9D"/>
                </a:solidFill>
                <a:latin typeface="Canva Sans 2"/>
              </a:rPr>
              <a:t> sem = Label(root, text="Semester", bg="light green")</a:t>
            </a:r>
          </a:p>
          <a:p>
            <a:pPr algn="ctr">
              <a:lnSpc>
                <a:spcPts val="2380"/>
              </a:lnSpc>
            </a:pPr>
          </a:p>
          <a:p>
            <a:pPr algn="ctr">
              <a:lnSpc>
                <a:spcPts val="2380"/>
              </a:lnSpc>
            </a:pPr>
            <a:r>
              <a:rPr lang="en-US" sz="1700">
                <a:solidFill>
                  <a:srgbClr val="227C9D"/>
                </a:solidFill>
                <a:latin typeface="Canva Sans 2"/>
              </a:rPr>
              <a:t> # create a Form No. label</a:t>
            </a:r>
          </a:p>
          <a:p>
            <a:pPr algn="ctr">
              <a:lnSpc>
                <a:spcPts val="2380"/>
              </a:lnSpc>
            </a:pPr>
            <a:r>
              <a:rPr lang="en-US" sz="1700">
                <a:solidFill>
                  <a:srgbClr val="227C9D"/>
                </a:solidFill>
                <a:latin typeface="Canva Sans 2"/>
              </a:rPr>
              <a:t> form_no = Label(root, text="Form No.", bg="light green")</a:t>
            </a:r>
          </a:p>
          <a:p>
            <a:pPr algn="ctr">
              <a:lnSpc>
                <a:spcPts val="2380"/>
              </a:lnSpc>
            </a:pPr>
          </a:p>
          <a:p>
            <a:pPr algn="ctr">
              <a:lnSpc>
                <a:spcPts val="2380"/>
              </a:lnSpc>
            </a:pPr>
            <a:r>
              <a:rPr lang="en-US" sz="1700">
                <a:solidFill>
                  <a:srgbClr val="227C9D"/>
                </a:solidFill>
                <a:latin typeface="Canva Sans 2"/>
              </a:rPr>
              <a:t> # create a Contact No. label</a:t>
            </a:r>
          </a:p>
          <a:p>
            <a:pPr algn="ctr">
              <a:lnSpc>
                <a:spcPts val="2380"/>
              </a:lnSpc>
            </a:pPr>
            <a:r>
              <a:rPr lang="en-US" sz="1700">
                <a:solidFill>
                  <a:srgbClr val="227C9D"/>
                </a:solidFill>
                <a:latin typeface="Canva Sans 2"/>
              </a:rPr>
              <a:t> contact_no = Label(root, text="Contact No.", bg="light green")</a:t>
            </a:r>
          </a:p>
          <a:p>
            <a:pPr algn="ctr">
              <a:lnSpc>
                <a:spcPts val="2380"/>
              </a:lnSpc>
            </a:pPr>
          </a:p>
          <a:p>
            <a:pPr algn="ctr">
              <a:lnSpc>
                <a:spcPts val="2380"/>
              </a:lnSpc>
            </a:pPr>
            <a:r>
              <a:rPr lang="en-US" sz="1700">
                <a:solidFill>
                  <a:srgbClr val="227C9D"/>
                </a:solidFill>
                <a:latin typeface="Canva Sans 2"/>
              </a:rPr>
              <a:t> # create a Email id label</a:t>
            </a:r>
          </a:p>
          <a:p>
            <a:pPr algn="ctr">
              <a:lnSpc>
                <a:spcPts val="2380"/>
              </a:lnSpc>
            </a:pPr>
            <a:r>
              <a:rPr lang="en-US" sz="1700">
                <a:solidFill>
                  <a:srgbClr val="227C9D"/>
                </a:solidFill>
                <a:latin typeface="Canva Sans 2"/>
              </a:rPr>
              <a:t> email_id = Label(root, text="Email id", bg="light green")</a:t>
            </a:r>
          </a:p>
          <a:p>
            <a:pPr algn="ctr">
              <a:lnSpc>
                <a:spcPts val="2380"/>
              </a:lnSpc>
            </a:pPr>
          </a:p>
          <a:p>
            <a:pPr algn="ctr">
              <a:lnSpc>
                <a:spcPts val="2380"/>
              </a:lnSpc>
            </a:pPr>
            <a:r>
              <a:rPr lang="en-US" sz="1700">
                <a:solidFill>
                  <a:srgbClr val="227C9D"/>
                </a:solidFill>
                <a:latin typeface="Canva Sans 2"/>
              </a:rPr>
              <a:t> # create a address label</a:t>
            </a:r>
          </a:p>
          <a:p>
            <a:pPr algn="ctr">
              <a:lnSpc>
                <a:spcPts val="2380"/>
              </a:lnSpc>
            </a:pPr>
            <a:r>
              <a:rPr lang="en-US" sz="1700">
                <a:solidFill>
                  <a:srgbClr val="227C9D"/>
                </a:solidFill>
                <a:latin typeface="Canva Sans 2"/>
              </a:rPr>
              <a:t> address = Label(root, text="Address", bg="light green")</a:t>
            </a:r>
          </a:p>
          <a:p>
            <a:pPr algn="ctr">
              <a:lnSpc>
                <a:spcPts val="2380"/>
              </a:lnSpc>
            </a:pPr>
          </a:p>
          <a:p>
            <a:pPr algn="ctr">
              <a:lnSpc>
                <a:spcPts val="2380"/>
              </a:lnSpc>
            </a:pPr>
            <a:r>
              <a:rPr lang="en-US" sz="1700">
                <a:solidFill>
                  <a:srgbClr val="227C9D"/>
                </a:solidFill>
                <a:latin typeface="Canva Sans 2"/>
              </a:rPr>
              <a:t> # grid method is used for placing</a:t>
            </a:r>
          </a:p>
          <a:p>
            <a:pPr algn="ctr">
              <a:lnSpc>
                <a:spcPts val="2380"/>
              </a:lnSpc>
            </a:pPr>
            <a:r>
              <a:rPr lang="en-US" sz="1700">
                <a:solidFill>
                  <a:srgbClr val="227C9D"/>
                </a:solidFill>
                <a:latin typeface="Canva Sans 2"/>
              </a:rPr>
              <a:t> # the widgets at respective positions</a:t>
            </a:r>
          </a:p>
          <a:p>
            <a:pPr algn="ctr">
              <a:lnSpc>
                <a:spcPts val="2380"/>
              </a:lnSpc>
            </a:pPr>
            <a:r>
              <a:rPr lang="en-US" sz="1700">
                <a:solidFill>
                  <a:srgbClr val="227C9D"/>
                </a:solidFill>
                <a:latin typeface="Canva Sans 2"/>
              </a:rPr>
              <a:t> # in table like structure .</a:t>
            </a:r>
          </a:p>
          <a:p>
            <a:pPr algn="ctr">
              <a:lnSpc>
                <a:spcPts val="2380"/>
              </a:lnSpc>
            </a:pPr>
            <a:r>
              <a:rPr lang="en-US" sz="1700">
                <a:solidFill>
                  <a:srgbClr val="227C9D"/>
                </a:solidFill>
                <a:latin typeface="Canva Sans 2"/>
              </a:rPr>
              <a:t> heading.grid(row=0, column=1)</a:t>
            </a:r>
          </a:p>
          <a:p>
            <a:pPr algn="ctr">
              <a:lnSpc>
                <a:spcPts val="2380"/>
              </a:lnSpc>
            </a:pPr>
            <a:r>
              <a:rPr lang="en-US" sz="1700">
                <a:solidFill>
                  <a:srgbClr val="227C9D"/>
                </a:solidFill>
                <a:latin typeface="Canva Sans 2"/>
              </a:rPr>
              <a:t> name.grid(row=1, column=0)</a:t>
            </a:r>
          </a:p>
          <a:p>
            <a:pPr algn="ctr">
              <a:lnSpc>
                <a:spcPts val="2380"/>
              </a:lnSpc>
            </a:pPr>
            <a:r>
              <a:rPr lang="en-US" sz="1700">
                <a:solidFill>
                  <a:srgbClr val="227C9D"/>
                </a:solidFill>
                <a:latin typeface="Canva Sans 2"/>
              </a:rPr>
              <a:t> course.grid(row=2, column=0)</a:t>
            </a:r>
          </a:p>
          <a:p>
            <a:pPr algn="ctr">
              <a:lnSpc>
                <a:spcPts val="2380"/>
              </a:lnSpc>
            </a:pPr>
            <a:r>
              <a:rPr lang="en-US" sz="1700">
                <a:solidFill>
                  <a:srgbClr val="227C9D"/>
                </a:solidFill>
                <a:latin typeface="Canva Sans 2"/>
              </a:rPr>
              <a:t> sem.grid(row=3, column=0)</a:t>
            </a:r>
          </a:p>
          <a:p>
            <a:pPr algn="ctr">
              <a:lnSpc>
                <a:spcPts val="2380"/>
              </a:lnSpc>
            </a:pPr>
            <a:r>
              <a:rPr lang="en-US" sz="1700">
                <a:solidFill>
                  <a:srgbClr val="227C9D"/>
                </a:solidFill>
                <a:latin typeface="Canva Sans 2"/>
              </a:rPr>
              <a:t> form_no.grid(row=4, column=0)</a:t>
            </a:r>
          </a:p>
          <a:p>
            <a:pPr algn="ctr">
              <a:lnSpc>
                <a:spcPts val="2380"/>
              </a:lnSpc>
            </a:pPr>
            <a:r>
              <a:rPr lang="en-US" sz="1700">
                <a:solidFill>
                  <a:srgbClr val="227C9D"/>
                </a:solidFill>
                <a:latin typeface="Canva Sans 2"/>
              </a:rPr>
              <a:t> contact_no.grid(row=5, column=0)</a:t>
            </a:r>
          </a:p>
          <a:p>
            <a:pPr algn="ctr">
              <a:lnSpc>
                <a:spcPts val="2380"/>
              </a:lnSpc>
            </a:pPr>
            <a:r>
              <a:rPr lang="en-US" sz="1700">
                <a:solidFill>
                  <a:srgbClr val="227C9D"/>
                </a:solidFill>
                <a:latin typeface="Canva Sans 2"/>
              </a:rPr>
              <a:t> email_id.grid(row=6, column=0)</a:t>
            </a:r>
          </a:p>
          <a:p>
            <a:pPr algn="ctr">
              <a:lnSpc>
                <a:spcPts val="2380"/>
              </a:lnSpc>
            </a:pPr>
            <a:r>
              <a:rPr lang="en-US" sz="1700">
                <a:solidFill>
                  <a:srgbClr val="227C9D"/>
                </a:solidFill>
                <a:latin typeface="Canva Sans 2"/>
              </a:rPr>
              <a:t> address.grid(row=7, column=0)</a:t>
            </a:r>
          </a:p>
          <a:p>
            <a:pPr algn="ctr">
              <a:lnSpc>
                <a:spcPts val="2380"/>
              </a:lnSpc>
            </a:pPr>
          </a:p>
          <a:p>
            <a:pPr algn="ctr">
              <a:lnSpc>
                <a:spcPts val="2380"/>
              </a:lnSpc>
            </a:pPr>
            <a:r>
              <a:rPr lang="en-US" sz="1700">
                <a:solidFill>
                  <a:srgbClr val="227C9D"/>
                </a:solidFill>
                <a:latin typeface="Canva Sans 2"/>
              </a:rPr>
              <a:t> # create a text entry box</a:t>
            </a:r>
          </a:p>
          <a:p>
            <a:pPr algn="ctr">
              <a:lnSpc>
                <a:spcPts val="2380"/>
              </a:lnSpc>
            </a:pPr>
            <a:r>
              <a:rPr lang="en-US" sz="1700">
                <a:solidFill>
                  <a:srgbClr val="227C9D"/>
                </a:solidFill>
                <a:latin typeface="Canva Sans 2"/>
              </a:rPr>
              <a:t> # for typing the information</a:t>
            </a:r>
          </a:p>
          <a:p>
            <a:pPr algn="ctr">
              <a:lnSpc>
                <a:spcPts val="2380"/>
              </a:lnSpc>
            </a:pPr>
            <a:r>
              <a:rPr lang="en-US" sz="1700">
                <a:solidFill>
                  <a:srgbClr val="227C9D"/>
                </a:solidFill>
                <a:latin typeface="Canva Sans 2"/>
              </a:rPr>
              <a:t> name_field = Entry(root)</a:t>
            </a:r>
          </a:p>
          <a:p>
            <a:pPr algn="ctr">
              <a:lnSpc>
                <a:spcPts val="2380"/>
              </a:lnSpc>
            </a:pPr>
            <a:r>
              <a:rPr lang="en-US" sz="1700">
                <a:solidFill>
                  <a:srgbClr val="227C9D"/>
                </a:solidFill>
                <a:latin typeface="Canva Sans 2"/>
              </a:rPr>
              <a:t> course_field = Entry(root)</a:t>
            </a:r>
          </a:p>
          <a:p>
            <a:pPr algn="ctr">
              <a:lnSpc>
                <a:spcPts val="2380"/>
              </a:lnSpc>
            </a:pPr>
            <a:r>
              <a:rPr lang="en-US" sz="1700">
                <a:solidFill>
                  <a:srgbClr val="227C9D"/>
                </a:solidFill>
                <a:latin typeface="Canva Sans 2"/>
              </a:rPr>
              <a:t> sem_field = Entry(root)</a:t>
            </a:r>
          </a:p>
          <a:p>
            <a:pPr algn="ctr">
              <a:lnSpc>
                <a:spcPts val="2380"/>
              </a:lnSpc>
            </a:pPr>
            <a:r>
              <a:rPr lang="en-US" sz="1700">
                <a:solidFill>
                  <a:srgbClr val="227C9D"/>
                </a:solidFill>
                <a:latin typeface="Canva Sans 2"/>
              </a:rPr>
              <a:t> form_no_field = Entry(root)</a:t>
            </a:r>
          </a:p>
          <a:p>
            <a:pPr algn="ctr">
              <a:lnSpc>
                <a:spcPts val="2380"/>
              </a:lnSpc>
            </a:pPr>
            <a:r>
              <a:rPr lang="en-US" sz="1700">
                <a:solidFill>
                  <a:srgbClr val="227C9D"/>
                </a:solidFill>
                <a:latin typeface="Canva Sans 2"/>
              </a:rPr>
              <a:t> contact_no_field = Entry(root)</a:t>
            </a:r>
          </a:p>
          <a:p>
            <a:pPr algn="ctr">
              <a:lnSpc>
                <a:spcPts val="2380"/>
              </a:lnSpc>
            </a:pPr>
            <a:r>
              <a:rPr lang="en-US" sz="1700">
                <a:solidFill>
                  <a:srgbClr val="227C9D"/>
                </a:solidFill>
                <a:latin typeface="Canva Sans 2"/>
              </a:rPr>
              <a:t> email_id_field = Entry(root)</a:t>
            </a:r>
          </a:p>
          <a:p>
            <a:pPr algn="ctr">
              <a:lnSpc>
                <a:spcPts val="2380"/>
              </a:lnSpc>
            </a:pPr>
            <a:r>
              <a:rPr lang="en-US" sz="1700">
                <a:solidFill>
                  <a:srgbClr val="227C9D"/>
                </a:solidFill>
                <a:latin typeface="Canva Sans 2"/>
              </a:rPr>
              <a:t> address_field = Entry(root)</a:t>
            </a:r>
          </a:p>
          <a:p>
            <a:pPr algn="ctr">
              <a:lnSpc>
                <a:spcPts val="2380"/>
              </a:lnSpc>
            </a:pPr>
          </a:p>
          <a:p>
            <a:pPr algn="ctr">
              <a:lnSpc>
                <a:spcPts val="2380"/>
              </a:lnSpc>
            </a:pPr>
            <a:r>
              <a:rPr lang="en-US" sz="1700">
                <a:solidFill>
                  <a:srgbClr val="227C9D"/>
                </a:solidFill>
                <a:latin typeface="Canva Sans 2"/>
              </a:rPr>
              <a:t> # bind method of widget is used for</a:t>
            </a:r>
          </a:p>
          <a:p>
            <a:pPr algn="ctr">
              <a:lnSpc>
                <a:spcPts val="2380"/>
              </a:lnSpc>
            </a:pPr>
            <a:r>
              <a:rPr lang="en-US" sz="1700">
                <a:solidFill>
                  <a:srgbClr val="227C9D"/>
                </a:solidFill>
                <a:latin typeface="Canva Sans 2"/>
              </a:rPr>
              <a:t> # the binding the function with the events</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focus1 function</a:t>
            </a:r>
          </a:p>
          <a:p>
            <a:pPr algn="ctr">
              <a:lnSpc>
                <a:spcPts val="2380"/>
              </a:lnSpc>
            </a:pPr>
            <a:r>
              <a:rPr lang="en-US" sz="1700">
                <a:solidFill>
                  <a:srgbClr val="227C9D"/>
                </a:solidFill>
                <a:latin typeface="Canva Sans 2"/>
              </a:rPr>
              <a:t> name_field.bind("&lt;Return&gt;", focus1)</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focus2 function</a:t>
            </a:r>
          </a:p>
          <a:p>
            <a:pPr algn="ctr">
              <a:lnSpc>
                <a:spcPts val="2380"/>
              </a:lnSpc>
            </a:pPr>
            <a:r>
              <a:rPr lang="en-US" sz="1700">
                <a:solidFill>
                  <a:srgbClr val="227C9D"/>
                </a:solidFill>
                <a:latin typeface="Canva Sans 2"/>
              </a:rPr>
              <a:t> course_field.bind("&lt;Return&gt;", focus2)</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focus3 function</a:t>
            </a:r>
          </a:p>
          <a:p>
            <a:pPr algn="ctr">
              <a:lnSpc>
                <a:spcPts val="2380"/>
              </a:lnSpc>
            </a:pPr>
            <a:r>
              <a:rPr lang="en-US" sz="1700">
                <a:solidFill>
                  <a:srgbClr val="227C9D"/>
                </a:solidFill>
                <a:latin typeface="Canva Sans 2"/>
              </a:rPr>
              <a:t> sem_field.bind("&lt;Return&gt;", focus3)</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focus4 function</a:t>
            </a:r>
          </a:p>
          <a:p>
            <a:pPr algn="ctr">
              <a:lnSpc>
                <a:spcPts val="2380"/>
              </a:lnSpc>
            </a:pPr>
            <a:r>
              <a:rPr lang="en-US" sz="1700">
                <a:solidFill>
                  <a:srgbClr val="227C9D"/>
                </a:solidFill>
                <a:latin typeface="Canva Sans 2"/>
              </a:rPr>
              <a:t> form_no_field.bind("&lt;Return&gt;", focus4)</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focus5 function</a:t>
            </a:r>
          </a:p>
          <a:p>
            <a:pPr algn="ctr">
              <a:lnSpc>
                <a:spcPts val="2380"/>
              </a:lnSpc>
            </a:pPr>
            <a:r>
              <a:rPr lang="en-US" sz="1700">
                <a:solidFill>
                  <a:srgbClr val="227C9D"/>
                </a:solidFill>
                <a:latin typeface="Canva Sans 2"/>
              </a:rPr>
              <a:t> contact_no_field.bind("&lt;Return&gt;", focus5)</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focus6 function</a:t>
            </a:r>
          </a:p>
          <a:p>
            <a:pPr algn="ctr">
              <a:lnSpc>
                <a:spcPts val="2380"/>
              </a:lnSpc>
            </a:pPr>
            <a:r>
              <a:rPr lang="en-US" sz="1700">
                <a:solidFill>
                  <a:srgbClr val="227C9D"/>
                </a:solidFill>
                <a:latin typeface="Canva Sans 2"/>
              </a:rPr>
              <a:t> email_id_field.bind("&lt;Return&gt;", focus6)</a:t>
            </a:r>
          </a:p>
          <a:p>
            <a:pPr algn="ctr">
              <a:lnSpc>
                <a:spcPts val="2380"/>
              </a:lnSpc>
            </a:pPr>
          </a:p>
          <a:p>
            <a:pPr algn="ctr">
              <a:lnSpc>
                <a:spcPts val="2380"/>
              </a:lnSpc>
            </a:pPr>
            <a:r>
              <a:rPr lang="en-US" sz="1700">
                <a:solidFill>
                  <a:srgbClr val="227C9D"/>
                </a:solidFill>
                <a:latin typeface="Canva Sans 2"/>
              </a:rPr>
              <a:t> # grid method is used for placing</a:t>
            </a:r>
          </a:p>
          <a:p>
            <a:pPr algn="ctr">
              <a:lnSpc>
                <a:spcPts val="2380"/>
              </a:lnSpc>
            </a:pPr>
            <a:r>
              <a:rPr lang="en-US" sz="1700">
                <a:solidFill>
                  <a:srgbClr val="227C9D"/>
                </a:solidFill>
                <a:latin typeface="Canva Sans 2"/>
              </a:rPr>
              <a:t> # the widgets at respective positions</a:t>
            </a:r>
          </a:p>
          <a:p>
            <a:pPr algn="ctr">
              <a:lnSpc>
                <a:spcPts val="2380"/>
              </a:lnSpc>
            </a:pPr>
            <a:r>
              <a:rPr lang="en-US" sz="1700">
                <a:solidFill>
                  <a:srgbClr val="227C9D"/>
                </a:solidFill>
                <a:latin typeface="Canva Sans 2"/>
              </a:rPr>
              <a:t> # in table like structure .</a:t>
            </a:r>
          </a:p>
          <a:p>
            <a:pPr algn="ctr">
              <a:lnSpc>
                <a:spcPts val="2380"/>
              </a:lnSpc>
            </a:pPr>
            <a:r>
              <a:rPr lang="en-US" sz="1700">
                <a:solidFill>
                  <a:srgbClr val="227C9D"/>
                </a:solidFill>
                <a:latin typeface="Canva Sans 2"/>
              </a:rPr>
              <a:t> name_field.grid(row=1, column=1, ipadx="100")</a:t>
            </a:r>
          </a:p>
          <a:p>
            <a:pPr algn="ctr">
              <a:lnSpc>
                <a:spcPts val="2380"/>
              </a:lnSpc>
            </a:pPr>
            <a:r>
              <a:rPr lang="en-US" sz="1700">
                <a:solidFill>
                  <a:srgbClr val="227C9D"/>
                </a:solidFill>
                <a:latin typeface="Canva Sans 2"/>
              </a:rPr>
              <a:t> course_field.grid(row=2, column=1, ipadx="100")</a:t>
            </a:r>
          </a:p>
          <a:p>
            <a:pPr algn="ctr">
              <a:lnSpc>
                <a:spcPts val="2380"/>
              </a:lnSpc>
            </a:pPr>
            <a:r>
              <a:rPr lang="en-US" sz="1700">
                <a:solidFill>
                  <a:srgbClr val="227C9D"/>
                </a:solidFill>
                <a:latin typeface="Canva Sans 2"/>
              </a:rPr>
              <a:t> sem_field.grid(row=3, column=1, ipadx="100")</a:t>
            </a:r>
          </a:p>
          <a:p>
            <a:pPr algn="ctr">
              <a:lnSpc>
                <a:spcPts val="2380"/>
              </a:lnSpc>
            </a:pPr>
            <a:r>
              <a:rPr lang="en-US" sz="1700">
                <a:solidFill>
                  <a:srgbClr val="227C9D"/>
                </a:solidFill>
                <a:latin typeface="Canva Sans 2"/>
              </a:rPr>
              <a:t> form_no_field.grid(row=4, column=1, ipadx="100")</a:t>
            </a:r>
          </a:p>
          <a:p>
            <a:pPr algn="ctr">
              <a:lnSpc>
                <a:spcPts val="2380"/>
              </a:lnSpc>
            </a:pPr>
            <a:r>
              <a:rPr lang="en-US" sz="1700">
                <a:solidFill>
                  <a:srgbClr val="227C9D"/>
                </a:solidFill>
                <a:latin typeface="Canva Sans 2"/>
              </a:rPr>
              <a:t> contact_no_field.grid(row=5, column=1, ipadx="100")</a:t>
            </a:r>
          </a:p>
          <a:p>
            <a:pPr algn="ctr">
              <a:lnSpc>
                <a:spcPts val="2380"/>
              </a:lnSpc>
            </a:pPr>
            <a:r>
              <a:rPr lang="en-US" sz="1700">
                <a:solidFill>
                  <a:srgbClr val="227C9D"/>
                </a:solidFill>
                <a:latin typeface="Canva Sans 2"/>
              </a:rPr>
              <a:t> email_id_field.grid(row=6, column=1, ipadx="100")</a:t>
            </a:r>
          </a:p>
          <a:p>
            <a:pPr algn="ctr">
              <a:lnSpc>
                <a:spcPts val="2380"/>
              </a:lnSpc>
            </a:pPr>
            <a:r>
              <a:rPr lang="en-US" sz="1700">
                <a:solidFill>
                  <a:srgbClr val="227C9D"/>
                </a:solidFill>
                <a:latin typeface="Canva Sans 2"/>
              </a:rPr>
              <a:t> address_field.grid(row=7, column=1, ipadx="100")</a:t>
            </a:r>
          </a:p>
          <a:p>
            <a:pPr algn="ctr">
              <a:lnSpc>
                <a:spcPts val="2380"/>
              </a:lnSpc>
            </a:pPr>
          </a:p>
          <a:p>
            <a:pPr algn="ctr">
              <a:lnSpc>
                <a:spcPts val="2380"/>
              </a:lnSpc>
            </a:pPr>
            <a:r>
              <a:rPr lang="en-US" sz="1700">
                <a:solidFill>
                  <a:srgbClr val="227C9D"/>
                </a:solidFill>
                <a:latin typeface="Canva Sans 2"/>
              </a:rPr>
              <a:t> # call excel function</a:t>
            </a:r>
          </a:p>
          <a:p>
            <a:pPr algn="ctr">
              <a:lnSpc>
                <a:spcPts val="2380"/>
              </a:lnSpc>
            </a:pPr>
            <a:r>
              <a:rPr lang="en-US" sz="1700">
                <a:solidFill>
                  <a:srgbClr val="227C9D"/>
                </a:solidFill>
                <a:latin typeface="Canva Sans 2"/>
              </a:rPr>
              <a:t> excel()</a:t>
            </a:r>
          </a:p>
          <a:p>
            <a:pPr algn="ctr">
              <a:lnSpc>
                <a:spcPts val="2380"/>
              </a:lnSpc>
            </a:pPr>
          </a:p>
          <a:p>
            <a:pPr algn="ctr">
              <a:lnSpc>
                <a:spcPts val="2380"/>
              </a:lnSpc>
            </a:pPr>
            <a:r>
              <a:rPr lang="en-US" sz="1700">
                <a:solidFill>
                  <a:srgbClr val="227C9D"/>
                </a:solidFill>
                <a:latin typeface="Canva Sans 2"/>
              </a:rPr>
              <a:t> # create a Submit Button and place into the root window</a:t>
            </a:r>
          </a:p>
          <a:p>
            <a:pPr algn="ctr">
              <a:lnSpc>
                <a:spcPts val="2380"/>
              </a:lnSpc>
            </a:pPr>
            <a:r>
              <a:rPr lang="en-US" sz="1700">
                <a:solidFill>
                  <a:srgbClr val="227C9D"/>
                </a:solidFill>
                <a:latin typeface="Canva Sans 2"/>
              </a:rPr>
              <a:t> submit = Button(root, text="Submit", fg="Black",</a:t>
            </a:r>
          </a:p>
          <a:p>
            <a:pPr algn="ctr">
              <a:lnSpc>
                <a:spcPts val="2380"/>
              </a:lnSpc>
            </a:pPr>
            <a:r>
              <a:rPr lang="en-US" sz="1700">
                <a:solidFill>
                  <a:srgbClr val="227C9D"/>
                </a:solidFill>
                <a:latin typeface="Canva Sans 2"/>
              </a:rPr>
              <a:t>       bg="Red", command=insert)</a:t>
            </a:r>
          </a:p>
          <a:p>
            <a:pPr algn="ctr">
              <a:lnSpc>
                <a:spcPts val="2380"/>
              </a:lnSpc>
            </a:pPr>
            <a:r>
              <a:rPr lang="en-US" sz="1700">
                <a:solidFill>
                  <a:srgbClr val="227C9D"/>
                </a:solidFill>
                <a:latin typeface="Canva Sans 2"/>
              </a:rPr>
              <a:t> submit.grid(row=8, column=1)</a:t>
            </a:r>
          </a:p>
          <a:p>
            <a:pPr algn="ctr">
              <a:lnSpc>
                <a:spcPts val="2380"/>
              </a:lnSpc>
            </a:pPr>
          </a:p>
          <a:p>
            <a:pPr algn="ctr">
              <a:lnSpc>
                <a:spcPts val="2380"/>
              </a:lnSpc>
            </a:pPr>
            <a:r>
              <a:rPr lang="en-US" sz="1700">
                <a:solidFill>
                  <a:srgbClr val="227C9D"/>
                </a:solidFill>
                <a:latin typeface="Canva Sans 2"/>
              </a:rPr>
              <a:t> # start the GUI</a:t>
            </a:r>
          </a:p>
          <a:p>
            <a:pPr algn="ctr">
              <a:lnSpc>
                <a:spcPts val="2380"/>
              </a:lnSpc>
            </a:pPr>
            <a:r>
              <a:rPr lang="en-US" sz="1700">
                <a:solidFill>
                  <a:srgbClr val="227C9D"/>
                </a:solidFill>
                <a:latin typeface="Canva Sans 2"/>
              </a:rPr>
              <a:t> root.mainloop()</a:t>
            </a:r>
          </a:p>
          <a:p>
            <a:pPr algn="ctr">
              <a:lnSpc>
                <a:spcPts val="2380"/>
              </a:lnSpc>
            </a:pPr>
          </a:p>
        </p:txBody>
      </p:sp>
      <p:sp>
        <p:nvSpPr>
          <p:cNvPr name="Freeform 3" id="3"/>
          <p:cNvSpPr/>
          <p:nvPr/>
        </p:nvSpPr>
        <p:spPr>
          <a:xfrm flipH="false" flipV="false" rot="0">
            <a:off x="-595097"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452945" y="7822932"/>
            <a:ext cx="5670109" cy="5670109"/>
          </a:xfrm>
          <a:custGeom>
            <a:avLst/>
            <a:gdLst/>
            <a:ahLst/>
            <a:cxnLst/>
            <a:rect r="r" b="b" t="t" l="l"/>
            <a:pathLst>
              <a:path h="5670109" w="5670109">
                <a:moveTo>
                  <a:pt x="0" y="0"/>
                </a:moveTo>
                <a:lnTo>
                  <a:pt x="5670110" y="0"/>
                </a:lnTo>
                <a:lnTo>
                  <a:pt x="5670110" y="5670109"/>
                </a:lnTo>
                <a:lnTo>
                  <a:pt x="0" y="5670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856167" y="-52740572"/>
            <a:ext cx="6575665" cy="63027572"/>
          </a:xfrm>
          <a:prstGeom prst="rect">
            <a:avLst/>
          </a:prstGeom>
        </p:spPr>
        <p:txBody>
          <a:bodyPr anchor="t" rtlCol="false" tIns="0" lIns="0" bIns="0" rIns="0">
            <a:spAutoFit/>
          </a:bodyPr>
          <a:lstStyle/>
          <a:p>
            <a:pPr algn="ctr">
              <a:lnSpc>
                <a:spcPts val="2061"/>
              </a:lnSpc>
            </a:pPr>
            <a:r>
              <a:rPr lang="en-US" sz="1472">
                <a:solidFill>
                  <a:srgbClr val="227C9D"/>
                </a:solidFill>
                <a:latin typeface="Canva Sans 2"/>
              </a:rPr>
              <a:t>Add a little bit of bod# import openpyxl and tkinter modules</a:t>
            </a:r>
          </a:p>
          <a:p>
            <a:pPr algn="ctr">
              <a:lnSpc>
                <a:spcPts val="2061"/>
              </a:lnSpc>
            </a:pPr>
            <a:r>
              <a:rPr lang="en-US" sz="1472">
                <a:solidFill>
                  <a:srgbClr val="227C9D"/>
                </a:solidFill>
                <a:latin typeface="Canva Sans 2"/>
              </a:rPr>
              <a:t>from openpyxl import *</a:t>
            </a:r>
          </a:p>
          <a:p>
            <a:pPr algn="ctr">
              <a:lnSpc>
                <a:spcPts val="2061"/>
              </a:lnSpc>
            </a:pPr>
            <a:r>
              <a:rPr lang="en-US" sz="1472">
                <a:solidFill>
                  <a:srgbClr val="227C9D"/>
                </a:solidFill>
                <a:latin typeface="Canva Sans 2"/>
              </a:rPr>
              <a:t>from tkinter import *</a:t>
            </a:r>
          </a:p>
          <a:p>
            <a:pPr algn="ctr">
              <a:lnSpc>
                <a:spcPts val="2061"/>
              </a:lnSpc>
            </a:pPr>
          </a:p>
          <a:p>
            <a:pPr algn="ctr">
              <a:lnSpc>
                <a:spcPts val="2061"/>
              </a:lnSpc>
            </a:pPr>
            <a:r>
              <a:rPr lang="en-US" sz="1472">
                <a:solidFill>
                  <a:srgbClr val="227C9D"/>
                </a:solidFill>
                <a:latin typeface="Canva Sans 2"/>
              </a:rPr>
              <a:t># globally declare wb and sheet variable</a:t>
            </a:r>
          </a:p>
          <a:p>
            <a:pPr algn="ctr">
              <a:lnSpc>
                <a:spcPts val="2061"/>
              </a:lnSpc>
            </a:pPr>
          </a:p>
          <a:p>
            <a:pPr algn="ctr">
              <a:lnSpc>
                <a:spcPts val="2061"/>
              </a:lnSpc>
            </a:pPr>
            <a:r>
              <a:rPr lang="en-US" sz="1472">
                <a:solidFill>
                  <a:srgbClr val="227C9D"/>
                </a:solidFill>
                <a:latin typeface="Canva Sans 2"/>
              </a:rPr>
              <a:t># opening the existing excel file</a:t>
            </a:r>
          </a:p>
          <a:p>
            <a:pPr algn="ctr">
              <a:lnSpc>
                <a:spcPts val="2061"/>
              </a:lnSpc>
            </a:pPr>
            <a:r>
              <a:rPr lang="en-US" sz="1472">
                <a:solidFill>
                  <a:srgbClr val="227C9D"/>
                </a:solidFill>
                <a:latin typeface="Canva Sans 2"/>
              </a:rPr>
              <a:t>wb = load_workbook('C:\\Users\\Admin\\Desktop\\excel.xlsx')</a:t>
            </a:r>
          </a:p>
          <a:p>
            <a:pPr algn="ctr">
              <a:lnSpc>
                <a:spcPts val="2061"/>
              </a:lnSpc>
            </a:pPr>
          </a:p>
          <a:p>
            <a:pPr algn="ctr">
              <a:lnSpc>
                <a:spcPts val="2061"/>
              </a:lnSpc>
            </a:pPr>
            <a:r>
              <a:rPr lang="en-US" sz="1472">
                <a:solidFill>
                  <a:srgbClr val="227C9D"/>
                </a:solidFill>
                <a:latin typeface="Canva Sans 2"/>
              </a:rPr>
              <a:t># create the sheet object</a:t>
            </a:r>
          </a:p>
          <a:p>
            <a:pPr algn="ctr">
              <a:lnSpc>
                <a:spcPts val="2061"/>
              </a:lnSpc>
            </a:pPr>
            <a:r>
              <a:rPr lang="en-US" sz="1472">
                <a:solidFill>
                  <a:srgbClr val="227C9D"/>
                </a:solidFill>
                <a:latin typeface="Canva Sans 2"/>
              </a:rPr>
              <a:t>sheet = wb.active</a:t>
            </a:r>
          </a:p>
          <a:p>
            <a:pPr algn="ctr">
              <a:lnSpc>
                <a:spcPts val="2061"/>
              </a:lnSpc>
            </a:pPr>
          </a:p>
          <a:p>
            <a:pPr algn="ctr">
              <a:lnSpc>
                <a:spcPts val="2061"/>
              </a:lnSpc>
            </a:pPr>
          </a:p>
          <a:p>
            <a:pPr algn="ctr">
              <a:lnSpc>
                <a:spcPts val="2061"/>
              </a:lnSpc>
            </a:pPr>
            <a:r>
              <a:rPr lang="en-US" sz="1472">
                <a:solidFill>
                  <a:srgbClr val="227C9D"/>
                </a:solidFill>
                <a:latin typeface="Canva Sans 2"/>
              </a:rPr>
              <a:t>def excel():</a:t>
            </a:r>
          </a:p>
          <a:p>
            <a:pPr algn="ctr">
              <a:lnSpc>
                <a:spcPts val="2061"/>
              </a:lnSpc>
            </a:pPr>
            <a:r>
              <a:rPr lang="en-US" sz="1472">
                <a:solidFill>
                  <a:srgbClr val="227C9D"/>
                </a:solidFill>
                <a:latin typeface="Canva Sans 2"/>
              </a:rPr>
              <a:t>	y text # resize the width of columns in</a:t>
            </a:r>
          </a:p>
          <a:p>
            <a:pPr algn="ctr">
              <a:lnSpc>
                <a:spcPts val="2061"/>
              </a:lnSpc>
            </a:pPr>
            <a:r>
              <a:rPr lang="en-US" sz="1472">
                <a:solidFill>
                  <a:srgbClr val="227C9D"/>
                </a:solidFill>
                <a:latin typeface="Canva Sans 2"/>
              </a:rPr>
              <a:t> # excel spreadsheet</a:t>
            </a:r>
          </a:p>
          <a:p>
            <a:pPr algn="ctr">
              <a:lnSpc>
                <a:spcPts val="2061"/>
              </a:lnSpc>
            </a:pPr>
            <a:r>
              <a:rPr lang="en-US" sz="1472">
                <a:solidFill>
                  <a:srgbClr val="227C9D"/>
                </a:solidFill>
                <a:latin typeface="Canva Sans 2"/>
              </a:rPr>
              <a:t> sheet.column_dimensions['A'].width = 30</a:t>
            </a:r>
          </a:p>
          <a:p>
            <a:pPr algn="ctr">
              <a:lnSpc>
                <a:spcPts val="2061"/>
              </a:lnSpc>
            </a:pPr>
            <a:r>
              <a:rPr lang="en-US" sz="1472">
                <a:solidFill>
                  <a:srgbClr val="227C9D"/>
                </a:solidFill>
                <a:latin typeface="Canva Sans 2"/>
              </a:rPr>
              <a:t> sheet.column_dimensions['B'].width = 10</a:t>
            </a:r>
          </a:p>
          <a:p>
            <a:pPr algn="ctr">
              <a:lnSpc>
                <a:spcPts val="2061"/>
              </a:lnSpc>
            </a:pPr>
            <a:r>
              <a:rPr lang="en-US" sz="1472">
                <a:solidFill>
                  <a:srgbClr val="227C9D"/>
                </a:solidFill>
                <a:latin typeface="Canva Sans 2"/>
              </a:rPr>
              <a:t> sheet.column_dimensions['C'].width = 10</a:t>
            </a:r>
          </a:p>
          <a:p>
            <a:pPr algn="ctr">
              <a:lnSpc>
                <a:spcPts val="2061"/>
              </a:lnSpc>
            </a:pPr>
            <a:r>
              <a:rPr lang="en-US" sz="1472">
                <a:solidFill>
                  <a:srgbClr val="227C9D"/>
                </a:solidFill>
                <a:latin typeface="Canva Sans 2"/>
              </a:rPr>
              <a:t> sheet.column_dimensions['D'].width = 20</a:t>
            </a:r>
          </a:p>
          <a:p>
            <a:pPr algn="ctr">
              <a:lnSpc>
                <a:spcPts val="2061"/>
              </a:lnSpc>
            </a:pPr>
            <a:r>
              <a:rPr lang="en-US" sz="1472">
                <a:solidFill>
                  <a:srgbClr val="227C9D"/>
                </a:solidFill>
                <a:latin typeface="Canva Sans 2"/>
              </a:rPr>
              <a:t> sheet.column_dimensions['E'].width = 20</a:t>
            </a:r>
          </a:p>
          <a:p>
            <a:pPr algn="ctr">
              <a:lnSpc>
                <a:spcPts val="2061"/>
              </a:lnSpc>
            </a:pPr>
            <a:r>
              <a:rPr lang="en-US" sz="1472">
                <a:solidFill>
                  <a:srgbClr val="227C9D"/>
                </a:solidFill>
                <a:latin typeface="Canva Sans 2"/>
              </a:rPr>
              <a:t> sheet.column_dimensions['F'].width = 40</a:t>
            </a:r>
          </a:p>
          <a:p>
            <a:pPr algn="ctr">
              <a:lnSpc>
                <a:spcPts val="2061"/>
              </a:lnSpc>
            </a:pPr>
            <a:r>
              <a:rPr lang="en-US" sz="1472">
                <a:solidFill>
                  <a:srgbClr val="227C9D"/>
                </a:solidFill>
                <a:latin typeface="Canva Sans 2"/>
              </a:rPr>
              <a:t> sheet.column_dimensions['G'].width = 50</a:t>
            </a:r>
          </a:p>
          <a:p>
            <a:pPr algn="ctr">
              <a:lnSpc>
                <a:spcPts val="2061"/>
              </a:lnSpc>
            </a:pPr>
          </a:p>
          <a:p>
            <a:pPr algn="ctr">
              <a:lnSpc>
                <a:spcPts val="2061"/>
              </a:lnSpc>
            </a:pPr>
            <a:r>
              <a:rPr lang="en-US" sz="1472">
                <a:solidFill>
                  <a:srgbClr val="227C9D"/>
                </a:solidFill>
                <a:latin typeface="Canva Sans 2"/>
              </a:rPr>
              <a:t> # write given data to an excel spreadsheet</a:t>
            </a:r>
          </a:p>
          <a:p>
            <a:pPr algn="ctr">
              <a:lnSpc>
                <a:spcPts val="2061"/>
              </a:lnSpc>
            </a:pPr>
            <a:r>
              <a:rPr lang="en-US" sz="1472">
                <a:solidFill>
                  <a:srgbClr val="227C9D"/>
                </a:solidFill>
                <a:latin typeface="Canva Sans 2"/>
              </a:rPr>
              <a:t> # at particular location</a:t>
            </a:r>
          </a:p>
          <a:p>
            <a:pPr algn="ctr">
              <a:lnSpc>
                <a:spcPts val="2061"/>
              </a:lnSpc>
            </a:pPr>
            <a:r>
              <a:rPr lang="en-US" sz="1472">
                <a:solidFill>
                  <a:srgbClr val="227C9D"/>
                </a:solidFill>
                <a:latin typeface="Canva Sans 2"/>
              </a:rPr>
              <a:t> sheet.cell(row=1, column=1).value = "Name"</a:t>
            </a:r>
          </a:p>
          <a:p>
            <a:pPr algn="ctr">
              <a:lnSpc>
                <a:spcPts val="2061"/>
              </a:lnSpc>
            </a:pPr>
            <a:r>
              <a:rPr lang="en-US" sz="1472">
                <a:solidFill>
                  <a:srgbClr val="227C9D"/>
                </a:solidFill>
                <a:latin typeface="Canva Sans 2"/>
              </a:rPr>
              <a:t> sheet.cell(row=1, column=2).value = "Course"</a:t>
            </a:r>
          </a:p>
          <a:p>
            <a:pPr algn="ctr">
              <a:lnSpc>
                <a:spcPts val="2061"/>
              </a:lnSpc>
            </a:pPr>
            <a:r>
              <a:rPr lang="en-US" sz="1472">
                <a:solidFill>
                  <a:srgbClr val="227C9D"/>
                </a:solidFill>
                <a:latin typeface="Canva Sans 2"/>
              </a:rPr>
              <a:t> sheet.cell(row=1, column=3).value = "Semester"</a:t>
            </a:r>
          </a:p>
          <a:p>
            <a:pPr algn="ctr">
              <a:lnSpc>
                <a:spcPts val="2061"/>
              </a:lnSpc>
            </a:pPr>
            <a:r>
              <a:rPr lang="en-US" sz="1472">
                <a:solidFill>
                  <a:srgbClr val="227C9D"/>
                </a:solidFill>
                <a:latin typeface="Canva Sans 2"/>
              </a:rPr>
              <a:t> sheet.cell(row=1, column=4).value = "Form Number"</a:t>
            </a:r>
          </a:p>
          <a:p>
            <a:pPr algn="ctr">
              <a:lnSpc>
                <a:spcPts val="2061"/>
              </a:lnSpc>
            </a:pPr>
            <a:r>
              <a:rPr lang="en-US" sz="1472">
                <a:solidFill>
                  <a:srgbClr val="227C9D"/>
                </a:solidFill>
                <a:latin typeface="Canva Sans 2"/>
              </a:rPr>
              <a:t> sheet.cell(row=1, column=5).value = "Contact Number"</a:t>
            </a:r>
          </a:p>
          <a:p>
            <a:pPr algn="ctr">
              <a:lnSpc>
                <a:spcPts val="2061"/>
              </a:lnSpc>
            </a:pPr>
            <a:r>
              <a:rPr lang="en-US" sz="1472">
                <a:solidFill>
                  <a:srgbClr val="227C9D"/>
                </a:solidFill>
                <a:latin typeface="Canva Sans 2"/>
              </a:rPr>
              <a:t> sheet.cell(row=1, column=6).value = "Email id"</a:t>
            </a:r>
          </a:p>
          <a:p>
            <a:pPr algn="ctr">
              <a:lnSpc>
                <a:spcPts val="2061"/>
              </a:lnSpc>
            </a:pPr>
            <a:r>
              <a:rPr lang="en-US" sz="1472">
                <a:solidFill>
                  <a:srgbClr val="227C9D"/>
                </a:solidFill>
                <a:latin typeface="Canva Sans 2"/>
              </a:rPr>
              <a:t> sheet.cell(row=1, column=7).value = "Address"</a:t>
            </a:r>
          </a:p>
          <a:p>
            <a:pPr algn="ctr">
              <a:lnSpc>
                <a:spcPts val="2061"/>
              </a:lnSpc>
            </a:pPr>
          </a:p>
          <a:p>
            <a:pPr algn="ctr">
              <a:lnSpc>
                <a:spcPts val="2061"/>
              </a:lnSpc>
            </a:pPr>
          </a:p>
          <a:p>
            <a:pPr algn="ctr">
              <a:lnSpc>
                <a:spcPts val="2061"/>
              </a:lnSpc>
            </a:pPr>
            <a:r>
              <a:rPr lang="en-US" sz="1472">
                <a:solidFill>
                  <a:srgbClr val="227C9D"/>
                </a:solidFill>
                <a:latin typeface="Canva Sans 2"/>
              </a:rPr>
              <a:t># Function to set focus (cursor)</a:t>
            </a:r>
          </a:p>
          <a:p>
            <a:pPr algn="ctr">
              <a:lnSpc>
                <a:spcPts val="2061"/>
              </a:lnSpc>
            </a:pPr>
            <a:r>
              <a:rPr lang="en-US" sz="1472">
                <a:solidFill>
                  <a:srgbClr val="227C9D"/>
                </a:solidFill>
                <a:latin typeface="Canva Sans 2"/>
              </a:rPr>
              <a:t>def focus1(event):</a:t>
            </a:r>
          </a:p>
          <a:p>
            <a:pPr algn="ctr">
              <a:lnSpc>
                <a:spcPts val="2061"/>
              </a:lnSpc>
            </a:pPr>
            <a:r>
              <a:rPr lang="en-US" sz="1472">
                <a:solidFill>
                  <a:srgbClr val="227C9D"/>
                </a:solidFill>
                <a:latin typeface="Canva Sans 2"/>
              </a:rPr>
              <a:t> # set focus on the course_field box</a:t>
            </a:r>
          </a:p>
          <a:p>
            <a:pPr algn="ctr">
              <a:lnSpc>
                <a:spcPts val="2061"/>
              </a:lnSpc>
            </a:pPr>
            <a:r>
              <a:rPr lang="en-US" sz="1472">
                <a:solidFill>
                  <a:srgbClr val="227C9D"/>
                </a:solidFill>
                <a:latin typeface="Canva Sans 2"/>
              </a:rPr>
              <a:t> course_field.focus_set()</a:t>
            </a:r>
          </a:p>
          <a:p>
            <a:pPr algn="ctr">
              <a:lnSpc>
                <a:spcPts val="2061"/>
              </a:lnSpc>
            </a:pPr>
          </a:p>
          <a:p>
            <a:pPr algn="ctr">
              <a:lnSpc>
                <a:spcPts val="2061"/>
              </a:lnSpc>
            </a:pPr>
          </a:p>
          <a:p>
            <a:pPr algn="ctr">
              <a:lnSpc>
                <a:spcPts val="2061"/>
              </a:lnSpc>
            </a:pPr>
            <a:r>
              <a:rPr lang="en-US" sz="1472">
                <a:solidFill>
                  <a:srgbClr val="227C9D"/>
                </a:solidFill>
                <a:latin typeface="Canva Sans 2"/>
              </a:rPr>
              <a:t># Function to set focus</a:t>
            </a:r>
          </a:p>
          <a:p>
            <a:pPr algn="ctr">
              <a:lnSpc>
                <a:spcPts val="2061"/>
              </a:lnSpc>
            </a:pPr>
            <a:r>
              <a:rPr lang="en-US" sz="1472">
                <a:solidFill>
                  <a:srgbClr val="227C9D"/>
                </a:solidFill>
                <a:latin typeface="Canva Sans 2"/>
              </a:rPr>
              <a:t>def focus2(event):</a:t>
            </a:r>
          </a:p>
          <a:p>
            <a:pPr algn="ctr">
              <a:lnSpc>
                <a:spcPts val="2061"/>
              </a:lnSpc>
            </a:pPr>
            <a:r>
              <a:rPr lang="en-US" sz="1472">
                <a:solidFill>
                  <a:srgbClr val="227C9D"/>
                </a:solidFill>
                <a:latin typeface="Canva Sans 2"/>
              </a:rPr>
              <a:t> # set focus on the sem_field box</a:t>
            </a:r>
          </a:p>
          <a:p>
            <a:pPr algn="ctr">
              <a:lnSpc>
                <a:spcPts val="2061"/>
              </a:lnSpc>
            </a:pPr>
            <a:r>
              <a:rPr lang="en-US" sz="1472">
                <a:solidFill>
                  <a:srgbClr val="227C9D"/>
                </a:solidFill>
                <a:latin typeface="Canva Sans 2"/>
              </a:rPr>
              <a:t> sem_field.focus_set()</a:t>
            </a:r>
          </a:p>
          <a:p>
            <a:pPr algn="ctr">
              <a:lnSpc>
                <a:spcPts val="2061"/>
              </a:lnSpc>
            </a:pPr>
          </a:p>
          <a:p>
            <a:pPr algn="ctr">
              <a:lnSpc>
                <a:spcPts val="2061"/>
              </a:lnSpc>
            </a:pPr>
          </a:p>
          <a:p>
            <a:pPr algn="ctr">
              <a:lnSpc>
                <a:spcPts val="2061"/>
              </a:lnSpc>
            </a:pPr>
            <a:r>
              <a:rPr lang="en-US" sz="1472">
                <a:solidFill>
                  <a:srgbClr val="227C9D"/>
                </a:solidFill>
                <a:latin typeface="Canva Sans 2"/>
              </a:rPr>
              <a:t># Function to set focus</a:t>
            </a:r>
          </a:p>
          <a:p>
            <a:pPr algn="ctr">
              <a:lnSpc>
                <a:spcPts val="2061"/>
              </a:lnSpc>
            </a:pPr>
            <a:r>
              <a:rPr lang="en-US" sz="1472">
                <a:solidFill>
                  <a:srgbClr val="227C9D"/>
                </a:solidFill>
                <a:latin typeface="Canva Sans 2"/>
              </a:rPr>
              <a:t>def focus3(event):</a:t>
            </a:r>
          </a:p>
          <a:p>
            <a:pPr algn="ctr">
              <a:lnSpc>
                <a:spcPts val="2061"/>
              </a:lnSpc>
            </a:pPr>
            <a:r>
              <a:rPr lang="en-US" sz="1472">
                <a:solidFill>
                  <a:srgbClr val="227C9D"/>
                </a:solidFill>
                <a:latin typeface="Canva Sans 2"/>
              </a:rPr>
              <a:t> # set focus on the form_no_field box</a:t>
            </a:r>
          </a:p>
          <a:p>
            <a:pPr algn="ctr">
              <a:lnSpc>
                <a:spcPts val="2061"/>
              </a:lnSpc>
            </a:pPr>
            <a:r>
              <a:rPr lang="en-US" sz="1472">
                <a:solidFill>
                  <a:srgbClr val="227C9D"/>
                </a:solidFill>
                <a:latin typeface="Canva Sans 2"/>
              </a:rPr>
              <a:t> form_no_field.focus_set()</a:t>
            </a:r>
          </a:p>
          <a:p>
            <a:pPr algn="ctr">
              <a:lnSpc>
                <a:spcPts val="2061"/>
              </a:lnSpc>
            </a:pPr>
          </a:p>
          <a:p>
            <a:pPr algn="ctr">
              <a:lnSpc>
                <a:spcPts val="2061"/>
              </a:lnSpc>
            </a:pPr>
          </a:p>
          <a:p>
            <a:pPr algn="ctr">
              <a:lnSpc>
                <a:spcPts val="2061"/>
              </a:lnSpc>
            </a:pPr>
            <a:r>
              <a:rPr lang="en-US" sz="1472">
                <a:solidFill>
                  <a:srgbClr val="227C9D"/>
                </a:solidFill>
                <a:latin typeface="Canva Sans 2"/>
              </a:rPr>
              <a:t># Function to set focus</a:t>
            </a:r>
          </a:p>
          <a:p>
            <a:pPr algn="ctr">
              <a:lnSpc>
                <a:spcPts val="2061"/>
              </a:lnSpc>
            </a:pPr>
            <a:r>
              <a:rPr lang="en-US" sz="1472">
                <a:solidFill>
                  <a:srgbClr val="227C9D"/>
                </a:solidFill>
                <a:latin typeface="Canva Sans 2"/>
              </a:rPr>
              <a:t>def focus4(event):</a:t>
            </a:r>
          </a:p>
          <a:p>
            <a:pPr algn="ctr">
              <a:lnSpc>
                <a:spcPts val="2061"/>
              </a:lnSpc>
            </a:pPr>
            <a:r>
              <a:rPr lang="en-US" sz="1472">
                <a:solidFill>
                  <a:srgbClr val="227C9D"/>
                </a:solidFill>
                <a:latin typeface="Canva Sans 2"/>
              </a:rPr>
              <a:t> # set focus on the contact_no_field box</a:t>
            </a:r>
          </a:p>
          <a:p>
            <a:pPr algn="ctr">
              <a:lnSpc>
                <a:spcPts val="2061"/>
              </a:lnSpc>
            </a:pPr>
            <a:r>
              <a:rPr lang="en-US" sz="1472">
                <a:solidFill>
                  <a:srgbClr val="227C9D"/>
                </a:solidFill>
                <a:latin typeface="Canva Sans 2"/>
              </a:rPr>
              <a:t> contact_no_field.focus_set()</a:t>
            </a:r>
          </a:p>
          <a:p>
            <a:pPr algn="ctr">
              <a:lnSpc>
                <a:spcPts val="2061"/>
              </a:lnSpc>
            </a:pPr>
          </a:p>
          <a:p>
            <a:pPr algn="ctr">
              <a:lnSpc>
                <a:spcPts val="2061"/>
              </a:lnSpc>
            </a:pPr>
          </a:p>
          <a:p>
            <a:pPr algn="ctr">
              <a:lnSpc>
                <a:spcPts val="2061"/>
              </a:lnSpc>
            </a:pPr>
            <a:r>
              <a:rPr lang="en-US" sz="1472">
                <a:solidFill>
                  <a:srgbClr val="227C9D"/>
                </a:solidFill>
                <a:latin typeface="Canva Sans 2"/>
              </a:rPr>
              <a:t># Function to set focus</a:t>
            </a:r>
          </a:p>
          <a:p>
            <a:pPr algn="ctr">
              <a:lnSpc>
                <a:spcPts val="2061"/>
              </a:lnSpc>
            </a:pPr>
            <a:r>
              <a:rPr lang="en-US" sz="1472">
                <a:solidFill>
                  <a:srgbClr val="227C9D"/>
                </a:solidFill>
                <a:latin typeface="Canva Sans 2"/>
              </a:rPr>
              <a:t>def focus5(event):</a:t>
            </a:r>
          </a:p>
          <a:p>
            <a:pPr algn="ctr">
              <a:lnSpc>
                <a:spcPts val="2061"/>
              </a:lnSpc>
            </a:pPr>
            <a:r>
              <a:rPr lang="en-US" sz="1472">
                <a:solidFill>
                  <a:srgbClr val="227C9D"/>
                </a:solidFill>
                <a:latin typeface="Canva Sans 2"/>
              </a:rPr>
              <a:t> # set focus on the email_id_field box</a:t>
            </a:r>
          </a:p>
          <a:p>
            <a:pPr algn="ctr">
              <a:lnSpc>
                <a:spcPts val="2061"/>
              </a:lnSpc>
            </a:pPr>
            <a:r>
              <a:rPr lang="en-US" sz="1472">
                <a:solidFill>
                  <a:srgbClr val="227C9D"/>
                </a:solidFill>
                <a:latin typeface="Canva Sans 2"/>
              </a:rPr>
              <a:t> email_id_field.focus_set()</a:t>
            </a:r>
          </a:p>
          <a:p>
            <a:pPr algn="ctr">
              <a:lnSpc>
                <a:spcPts val="2061"/>
              </a:lnSpc>
            </a:pPr>
          </a:p>
          <a:p>
            <a:pPr algn="ctr">
              <a:lnSpc>
                <a:spcPts val="2061"/>
              </a:lnSpc>
            </a:pPr>
          </a:p>
          <a:p>
            <a:pPr algn="ctr">
              <a:lnSpc>
                <a:spcPts val="2061"/>
              </a:lnSpc>
            </a:pPr>
            <a:r>
              <a:rPr lang="en-US" sz="1472">
                <a:solidFill>
                  <a:srgbClr val="227C9D"/>
                </a:solidFill>
                <a:latin typeface="Canva Sans 2"/>
              </a:rPr>
              <a:t># Function to set focus</a:t>
            </a:r>
          </a:p>
          <a:p>
            <a:pPr algn="ctr">
              <a:lnSpc>
                <a:spcPts val="2061"/>
              </a:lnSpc>
            </a:pPr>
            <a:r>
              <a:rPr lang="en-US" sz="1472">
                <a:solidFill>
                  <a:srgbClr val="227C9D"/>
                </a:solidFill>
                <a:latin typeface="Canva Sans 2"/>
              </a:rPr>
              <a:t>def focus6(event):</a:t>
            </a:r>
          </a:p>
          <a:p>
            <a:pPr algn="ctr">
              <a:lnSpc>
                <a:spcPts val="2061"/>
              </a:lnSpc>
            </a:pPr>
            <a:r>
              <a:rPr lang="en-US" sz="1472">
                <a:solidFill>
                  <a:srgbClr val="227C9D"/>
                </a:solidFill>
                <a:latin typeface="Canva Sans 2"/>
              </a:rPr>
              <a:t> # set focus on the address_field box</a:t>
            </a:r>
          </a:p>
          <a:p>
            <a:pPr algn="ctr">
              <a:lnSpc>
                <a:spcPts val="2061"/>
              </a:lnSpc>
            </a:pPr>
            <a:r>
              <a:rPr lang="en-US" sz="1472">
                <a:solidFill>
                  <a:srgbClr val="227C9D"/>
                </a:solidFill>
                <a:latin typeface="Canva Sans 2"/>
              </a:rPr>
              <a:t> address_field.focus_set()</a:t>
            </a:r>
          </a:p>
          <a:p>
            <a:pPr algn="ctr">
              <a:lnSpc>
                <a:spcPts val="2061"/>
              </a:lnSpc>
            </a:pPr>
          </a:p>
          <a:p>
            <a:pPr algn="ctr">
              <a:lnSpc>
                <a:spcPts val="2061"/>
              </a:lnSpc>
            </a:pPr>
          </a:p>
          <a:p>
            <a:pPr algn="ctr">
              <a:lnSpc>
                <a:spcPts val="2061"/>
              </a:lnSpc>
            </a:pPr>
            <a:r>
              <a:rPr lang="en-US" sz="1472">
                <a:solidFill>
                  <a:srgbClr val="227C9D"/>
                </a:solidFill>
                <a:latin typeface="Canva Sans 2"/>
              </a:rPr>
              <a:t># Function for clearing the</a:t>
            </a:r>
          </a:p>
          <a:p>
            <a:pPr algn="ctr">
              <a:lnSpc>
                <a:spcPts val="2061"/>
              </a:lnSpc>
            </a:pPr>
            <a:r>
              <a:rPr lang="en-US" sz="1472">
                <a:solidFill>
                  <a:srgbClr val="227C9D"/>
                </a:solidFill>
                <a:latin typeface="Canva Sans 2"/>
              </a:rPr>
              <a:t># contents of text entry boxes</a:t>
            </a:r>
          </a:p>
          <a:p>
            <a:pPr algn="ctr">
              <a:lnSpc>
                <a:spcPts val="2061"/>
              </a:lnSpc>
            </a:pPr>
            <a:r>
              <a:rPr lang="en-US" sz="1472">
                <a:solidFill>
                  <a:srgbClr val="227C9D"/>
                </a:solidFill>
                <a:latin typeface="Canva Sans 2"/>
              </a:rPr>
              <a:t>def clear():</a:t>
            </a:r>
          </a:p>
          <a:p>
            <a:pPr algn="ctr">
              <a:lnSpc>
                <a:spcPts val="2061"/>
              </a:lnSpc>
            </a:pPr>
            <a:r>
              <a:rPr lang="en-US" sz="1472">
                <a:solidFill>
                  <a:srgbClr val="227C9D"/>
                </a:solidFill>
                <a:latin typeface="Canva Sans 2"/>
              </a:rPr>
              <a:t>	</a:t>
            </a:r>
          </a:p>
          <a:p>
            <a:pPr algn="ctr">
              <a:lnSpc>
                <a:spcPts val="2061"/>
              </a:lnSpc>
            </a:pPr>
            <a:r>
              <a:rPr lang="en-US" sz="1472">
                <a:solidFill>
                  <a:srgbClr val="227C9D"/>
                </a:solidFill>
                <a:latin typeface="Canva Sans 2"/>
              </a:rPr>
              <a:t> # clear the content of text entry box</a:t>
            </a:r>
          </a:p>
          <a:p>
            <a:pPr algn="ctr">
              <a:lnSpc>
                <a:spcPts val="2061"/>
              </a:lnSpc>
            </a:pPr>
            <a:r>
              <a:rPr lang="en-US" sz="1472">
                <a:solidFill>
                  <a:srgbClr val="227C9D"/>
                </a:solidFill>
                <a:latin typeface="Canva Sans 2"/>
              </a:rPr>
              <a:t> name_field.delete(0, END)</a:t>
            </a:r>
          </a:p>
          <a:p>
            <a:pPr algn="ctr">
              <a:lnSpc>
                <a:spcPts val="2061"/>
              </a:lnSpc>
            </a:pPr>
            <a:r>
              <a:rPr lang="en-US" sz="1472">
                <a:solidFill>
                  <a:srgbClr val="227C9D"/>
                </a:solidFill>
                <a:latin typeface="Canva Sans 2"/>
              </a:rPr>
              <a:t> course_field.delete(0, END)</a:t>
            </a:r>
          </a:p>
          <a:p>
            <a:pPr algn="ctr">
              <a:lnSpc>
                <a:spcPts val="2061"/>
              </a:lnSpc>
            </a:pPr>
            <a:r>
              <a:rPr lang="en-US" sz="1472">
                <a:solidFill>
                  <a:srgbClr val="227C9D"/>
                </a:solidFill>
                <a:latin typeface="Canva Sans 2"/>
              </a:rPr>
              <a:t> sem_field.delete(0, END)</a:t>
            </a:r>
          </a:p>
          <a:p>
            <a:pPr algn="ctr">
              <a:lnSpc>
                <a:spcPts val="2061"/>
              </a:lnSpc>
            </a:pPr>
            <a:r>
              <a:rPr lang="en-US" sz="1472">
                <a:solidFill>
                  <a:srgbClr val="227C9D"/>
                </a:solidFill>
                <a:latin typeface="Canva Sans 2"/>
              </a:rPr>
              <a:t> form_no_field.delete(0, END)</a:t>
            </a:r>
          </a:p>
          <a:p>
            <a:pPr algn="ctr">
              <a:lnSpc>
                <a:spcPts val="2061"/>
              </a:lnSpc>
            </a:pPr>
            <a:r>
              <a:rPr lang="en-US" sz="1472">
                <a:solidFill>
                  <a:srgbClr val="227C9D"/>
                </a:solidFill>
                <a:latin typeface="Canva Sans 2"/>
              </a:rPr>
              <a:t> contact_no_field.delete(0, END)</a:t>
            </a:r>
          </a:p>
          <a:p>
            <a:pPr algn="ctr">
              <a:lnSpc>
                <a:spcPts val="2061"/>
              </a:lnSpc>
            </a:pPr>
            <a:r>
              <a:rPr lang="en-US" sz="1472">
                <a:solidFill>
                  <a:srgbClr val="227C9D"/>
                </a:solidFill>
                <a:latin typeface="Canva Sans 2"/>
              </a:rPr>
              <a:t> email_id_field.delete(0, END)</a:t>
            </a:r>
          </a:p>
          <a:p>
            <a:pPr algn="ctr">
              <a:lnSpc>
                <a:spcPts val="2061"/>
              </a:lnSpc>
            </a:pPr>
            <a:r>
              <a:rPr lang="en-US" sz="1472">
                <a:solidFill>
                  <a:srgbClr val="227C9D"/>
                </a:solidFill>
                <a:latin typeface="Canva Sans 2"/>
              </a:rPr>
              <a:t> address_field.delete(0, END)</a:t>
            </a:r>
          </a:p>
          <a:p>
            <a:pPr algn="ctr">
              <a:lnSpc>
                <a:spcPts val="2061"/>
              </a:lnSpc>
            </a:pPr>
          </a:p>
          <a:p>
            <a:pPr algn="ctr">
              <a:lnSpc>
                <a:spcPts val="2061"/>
              </a:lnSpc>
            </a:pPr>
          </a:p>
          <a:p>
            <a:pPr algn="ctr">
              <a:lnSpc>
                <a:spcPts val="2061"/>
              </a:lnSpc>
            </a:pPr>
            <a:r>
              <a:rPr lang="en-US" sz="1472">
                <a:solidFill>
                  <a:srgbClr val="227C9D"/>
                </a:solidFill>
                <a:latin typeface="Canva Sans 2"/>
              </a:rPr>
              <a:t># Function to take data from GUI </a:t>
            </a:r>
          </a:p>
          <a:p>
            <a:pPr algn="ctr">
              <a:lnSpc>
                <a:spcPts val="2061"/>
              </a:lnSpc>
            </a:pPr>
            <a:r>
              <a:rPr lang="en-US" sz="1472">
                <a:solidFill>
                  <a:srgbClr val="227C9D"/>
                </a:solidFill>
                <a:latin typeface="Canva Sans 2"/>
              </a:rPr>
              <a:t># window and write to an excel file</a:t>
            </a:r>
          </a:p>
          <a:p>
            <a:pPr algn="ctr">
              <a:lnSpc>
                <a:spcPts val="2061"/>
              </a:lnSpc>
            </a:pPr>
            <a:r>
              <a:rPr lang="en-US" sz="1472">
                <a:solidFill>
                  <a:srgbClr val="227C9D"/>
                </a:solidFill>
                <a:latin typeface="Canva Sans 2"/>
              </a:rPr>
              <a:t>def insert():</a:t>
            </a:r>
          </a:p>
          <a:p>
            <a:pPr algn="ctr">
              <a:lnSpc>
                <a:spcPts val="2061"/>
              </a:lnSpc>
            </a:pPr>
            <a:r>
              <a:rPr lang="en-US" sz="1472">
                <a:solidFill>
                  <a:srgbClr val="227C9D"/>
                </a:solidFill>
                <a:latin typeface="Canva Sans 2"/>
              </a:rPr>
              <a:t>	</a:t>
            </a:r>
          </a:p>
          <a:p>
            <a:pPr algn="ctr">
              <a:lnSpc>
                <a:spcPts val="2061"/>
              </a:lnSpc>
            </a:pPr>
            <a:r>
              <a:rPr lang="en-US" sz="1472">
                <a:solidFill>
                  <a:srgbClr val="227C9D"/>
                </a:solidFill>
                <a:latin typeface="Canva Sans 2"/>
              </a:rPr>
              <a:t> # if user not fill any entry</a:t>
            </a:r>
          </a:p>
          <a:p>
            <a:pPr algn="ctr">
              <a:lnSpc>
                <a:spcPts val="2061"/>
              </a:lnSpc>
            </a:pPr>
            <a:r>
              <a:rPr lang="en-US" sz="1472">
                <a:solidFill>
                  <a:srgbClr val="227C9D"/>
                </a:solidFill>
                <a:latin typeface="Canva Sans 2"/>
              </a:rPr>
              <a:t> # then print "empty input"</a:t>
            </a:r>
          </a:p>
          <a:p>
            <a:pPr algn="ctr">
              <a:lnSpc>
                <a:spcPts val="2061"/>
              </a:lnSpc>
            </a:pPr>
            <a:r>
              <a:rPr lang="en-US" sz="1472">
                <a:solidFill>
                  <a:srgbClr val="227C9D"/>
                </a:solidFill>
                <a:latin typeface="Canva Sans 2"/>
              </a:rPr>
              <a:t> if (name_field.get() == "" and</a:t>
            </a:r>
          </a:p>
          <a:p>
            <a:pPr algn="ctr">
              <a:lnSpc>
                <a:spcPts val="2061"/>
              </a:lnSpc>
            </a:pPr>
            <a:r>
              <a:rPr lang="en-US" sz="1472">
                <a:solidFill>
                  <a:srgbClr val="227C9D"/>
                </a:solidFill>
                <a:latin typeface="Canva Sans 2"/>
              </a:rPr>
              <a:t>  course_field.get() == "" and</a:t>
            </a:r>
          </a:p>
          <a:p>
            <a:pPr algn="ctr">
              <a:lnSpc>
                <a:spcPts val="2061"/>
              </a:lnSpc>
            </a:pPr>
            <a:r>
              <a:rPr lang="en-US" sz="1472">
                <a:solidFill>
                  <a:srgbClr val="227C9D"/>
                </a:solidFill>
                <a:latin typeface="Canva Sans 2"/>
              </a:rPr>
              <a:t>  sem_field.get() == "" and</a:t>
            </a:r>
          </a:p>
          <a:p>
            <a:pPr algn="ctr">
              <a:lnSpc>
                <a:spcPts val="2061"/>
              </a:lnSpc>
            </a:pPr>
            <a:r>
              <a:rPr lang="en-US" sz="1472">
                <a:solidFill>
                  <a:srgbClr val="227C9D"/>
                </a:solidFill>
                <a:latin typeface="Canva Sans 2"/>
              </a:rPr>
              <a:t>  form_no_field.get() == "" and</a:t>
            </a:r>
          </a:p>
          <a:p>
            <a:pPr algn="ctr">
              <a:lnSpc>
                <a:spcPts val="2061"/>
              </a:lnSpc>
            </a:pPr>
            <a:r>
              <a:rPr lang="en-US" sz="1472">
                <a:solidFill>
                  <a:srgbClr val="227C9D"/>
                </a:solidFill>
                <a:latin typeface="Canva Sans 2"/>
              </a:rPr>
              <a:t>  contact_no_field.get() == "" and</a:t>
            </a:r>
          </a:p>
          <a:p>
            <a:pPr algn="ctr">
              <a:lnSpc>
                <a:spcPts val="2061"/>
              </a:lnSpc>
            </a:pPr>
            <a:r>
              <a:rPr lang="en-US" sz="1472">
                <a:solidFill>
                  <a:srgbClr val="227C9D"/>
                </a:solidFill>
                <a:latin typeface="Canva Sans 2"/>
              </a:rPr>
              <a:t>  email_id_field.get() == "" and</a:t>
            </a:r>
          </a:p>
          <a:p>
            <a:pPr algn="ctr">
              <a:lnSpc>
                <a:spcPts val="2061"/>
              </a:lnSpc>
            </a:pPr>
            <a:r>
              <a:rPr lang="en-US" sz="1472">
                <a:solidFill>
                  <a:srgbClr val="227C9D"/>
                </a:solidFill>
                <a:latin typeface="Canva Sans 2"/>
              </a:rPr>
              <a:t>  address_field.get() == ""):</a:t>
            </a:r>
          </a:p>
          <a:p>
            <a:pPr algn="ctr">
              <a:lnSpc>
                <a:spcPts val="2061"/>
              </a:lnSpc>
            </a:pPr>
            <a:r>
              <a:rPr lang="en-US" sz="1472">
                <a:solidFill>
                  <a:srgbClr val="227C9D"/>
                </a:solidFill>
                <a:latin typeface="Canva Sans 2"/>
              </a:rPr>
              <a:t>   </a:t>
            </a:r>
          </a:p>
          <a:p>
            <a:pPr algn="ctr">
              <a:lnSpc>
                <a:spcPts val="2061"/>
              </a:lnSpc>
            </a:pPr>
            <a:r>
              <a:rPr lang="en-US" sz="1472">
                <a:solidFill>
                  <a:srgbClr val="227C9D"/>
                </a:solidFill>
                <a:latin typeface="Canva Sans 2"/>
              </a:rPr>
              <a:t>  print("empty input")</a:t>
            </a:r>
          </a:p>
          <a:p>
            <a:pPr algn="ctr">
              <a:lnSpc>
                <a:spcPts val="2061"/>
              </a:lnSpc>
            </a:pPr>
          </a:p>
          <a:p>
            <a:pPr algn="ctr">
              <a:lnSpc>
                <a:spcPts val="2061"/>
              </a:lnSpc>
            </a:pPr>
            <a:r>
              <a:rPr lang="en-US" sz="1472">
                <a:solidFill>
                  <a:srgbClr val="227C9D"/>
                </a:solidFill>
                <a:latin typeface="Canva Sans 2"/>
              </a:rPr>
              <a:t> else:</a:t>
            </a:r>
          </a:p>
          <a:p>
            <a:pPr algn="ctr">
              <a:lnSpc>
                <a:spcPts val="2061"/>
              </a:lnSpc>
            </a:pPr>
          </a:p>
          <a:p>
            <a:pPr algn="ctr">
              <a:lnSpc>
                <a:spcPts val="2061"/>
              </a:lnSpc>
            </a:pPr>
            <a:r>
              <a:rPr lang="en-US" sz="1472">
                <a:solidFill>
                  <a:srgbClr val="227C9D"/>
                </a:solidFill>
                <a:latin typeface="Canva Sans 2"/>
              </a:rPr>
              <a:t>  # assigning the max row and max column</a:t>
            </a:r>
          </a:p>
          <a:p>
            <a:pPr algn="ctr">
              <a:lnSpc>
                <a:spcPts val="2061"/>
              </a:lnSpc>
            </a:pPr>
            <a:r>
              <a:rPr lang="en-US" sz="1472">
                <a:solidFill>
                  <a:srgbClr val="227C9D"/>
                </a:solidFill>
                <a:latin typeface="Canva Sans 2"/>
              </a:rPr>
              <a:t>  # value upto which data is written</a:t>
            </a:r>
          </a:p>
          <a:p>
            <a:pPr algn="ctr">
              <a:lnSpc>
                <a:spcPts val="2061"/>
              </a:lnSpc>
            </a:pPr>
            <a:r>
              <a:rPr lang="en-US" sz="1472">
                <a:solidFill>
                  <a:srgbClr val="227C9D"/>
                </a:solidFill>
                <a:latin typeface="Canva Sans 2"/>
              </a:rPr>
              <a:t>  # in an excel sheet to the variable</a:t>
            </a:r>
          </a:p>
          <a:p>
            <a:pPr algn="ctr">
              <a:lnSpc>
                <a:spcPts val="2061"/>
              </a:lnSpc>
            </a:pPr>
            <a:r>
              <a:rPr lang="en-US" sz="1472">
                <a:solidFill>
                  <a:srgbClr val="227C9D"/>
                </a:solidFill>
                <a:latin typeface="Canva Sans 2"/>
              </a:rPr>
              <a:t>  current_row = sheet.max_row</a:t>
            </a:r>
          </a:p>
          <a:p>
            <a:pPr algn="ctr">
              <a:lnSpc>
                <a:spcPts val="2061"/>
              </a:lnSpc>
            </a:pPr>
            <a:r>
              <a:rPr lang="en-US" sz="1472">
                <a:solidFill>
                  <a:srgbClr val="227C9D"/>
                </a:solidFill>
                <a:latin typeface="Canva Sans 2"/>
              </a:rPr>
              <a:t>  current_column = sheet.max_column</a:t>
            </a:r>
          </a:p>
          <a:p>
            <a:pPr algn="ctr">
              <a:lnSpc>
                <a:spcPts val="2061"/>
              </a:lnSpc>
            </a:pPr>
          </a:p>
          <a:p>
            <a:pPr algn="ctr">
              <a:lnSpc>
                <a:spcPts val="2061"/>
              </a:lnSpc>
            </a:pPr>
            <a:r>
              <a:rPr lang="en-US" sz="1472">
                <a:solidFill>
                  <a:srgbClr val="227C9D"/>
                </a:solidFill>
                <a:latin typeface="Canva Sans 2"/>
              </a:rPr>
              <a:t>  # get method returns current text</a:t>
            </a:r>
          </a:p>
          <a:p>
            <a:pPr algn="ctr">
              <a:lnSpc>
                <a:spcPts val="2061"/>
              </a:lnSpc>
            </a:pPr>
            <a:r>
              <a:rPr lang="en-US" sz="1472">
                <a:solidFill>
                  <a:srgbClr val="227C9D"/>
                </a:solidFill>
                <a:latin typeface="Canva Sans 2"/>
              </a:rPr>
              <a:t>  # as string which we write into</a:t>
            </a:r>
          </a:p>
          <a:p>
            <a:pPr algn="ctr">
              <a:lnSpc>
                <a:spcPts val="2061"/>
              </a:lnSpc>
            </a:pPr>
            <a:r>
              <a:rPr lang="en-US" sz="1472">
                <a:solidFill>
                  <a:srgbClr val="227C9D"/>
                </a:solidFill>
                <a:latin typeface="Canva Sans 2"/>
              </a:rPr>
              <a:t>  # excel spreadsheet at particular location</a:t>
            </a:r>
          </a:p>
          <a:p>
            <a:pPr algn="ctr">
              <a:lnSpc>
                <a:spcPts val="2061"/>
              </a:lnSpc>
            </a:pPr>
            <a:r>
              <a:rPr lang="en-US" sz="1472">
                <a:solidFill>
                  <a:srgbClr val="227C9D"/>
                </a:solidFill>
                <a:latin typeface="Canva Sans 2"/>
              </a:rPr>
              <a:t>  sheet.cell(row=current_row + 1, column=1).value = name_field.get()</a:t>
            </a:r>
          </a:p>
          <a:p>
            <a:pPr algn="ctr">
              <a:lnSpc>
                <a:spcPts val="2061"/>
              </a:lnSpc>
            </a:pPr>
            <a:r>
              <a:rPr lang="en-US" sz="1472">
                <a:solidFill>
                  <a:srgbClr val="227C9D"/>
                </a:solidFill>
                <a:latin typeface="Canva Sans 2"/>
              </a:rPr>
              <a:t>  sheet.cell(row=current_row + 1, column=2).value = course_field.get()</a:t>
            </a:r>
          </a:p>
          <a:p>
            <a:pPr algn="ctr">
              <a:lnSpc>
                <a:spcPts val="2061"/>
              </a:lnSpc>
            </a:pPr>
            <a:r>
              <a:rPr lang="en-US" sz="1472">
                <a:solidFill>
                  <a:srgbClr val="227C9D"/>
                </a:solidFill>
                <a:latin typeface="Canva Sans 2"/>
              </a:rPr>
              <a:t>  sheet.cell(row=current_row + 1, column=3).value = sem_field.get()</a:t>
            </a:r>
          </a:p>
          <a:p>
            <a:pPr algn="ctr">
              <a:lnSpc>
                <a:spcPts val="2061"/>
              </a:lnSpc>
            </a:pPr>
            <a:r>
              <a:rPr lang="en-US" sz="1472">
                <a:solidFill>
                  <a:srgbClr val="227C9D"/>
                </a:solidFill>
                <a:latin typeface="Canva Sans 2"/>
              </a:rPr>
              <a:t>  sheet.cell(row=current_row + 1, column=4).value = form_no_field.get()</a:t>
            </a:r>
          </a:p>
          <a:p>
            <a:pPr algn="ctr">
              <a:lnSpc>
                <a:spcPts val="2061"/>
              </a:lnSpc>
            </a:pPr>
            <a:r>
              <a:rPr lang="en-US" sz="1472">
                <a:solidFill>
                  <a:srgbClr val="227C9D"/>
                </a:solidFill>
                <a:latin typeface="Canva Sans 2"/>
              </a:rPr>
              <a:t>  sheet.cell(row=current_row + 1, column=5).value = contact_no_field.get()</a:t>
            </a:r>
          </a:p>
          <a:p>
            <a:pPr algn="ctr">
              <a:lnSpc>
                <a:spcPts val="2061"/>
              </a:lnSpc>
            </a:pPr>
            <a:r>
              <a:rPr lang="en-US" sz="1472">
                <a:solidFill>
                  <a:srgbClr val="227C9D"/>
                </a:solidFill>
                <a:latin typeface="Canva Sans 2"/>
              </a:rPr>
              <a:t>  sheet.cell(row=current_row + 1, column=6).value = email_id_field.get()</a:t>
            </a:r>
          </a:p>
          <a:p>
            <a:pPr algn="ctr">
              <a:lnSpc>
                <a:spcPts val="2061"/>
              </a:lnSpc>
            </a:pPr>
            <a:r>
              <a:rPr lang="en-US" sz="1472">
                <a:solidFill>
                  <a:srgbClr val="227C9D"/>
                </a:solidFill>
                <a:latin typeface="Canva Sans 2"/>
              </a:rPr>
              <a:t>  sheet.cell(row=current_row + 1, column=7).value = address_field.get()</a:t>
            </a:r>
          </a:p>
          <a:p>
            <a:pPr algn="ctr">
              <a:lnSpc>
                <a:spcPts val="2061"/>
              </a:lnSpc>
            </a:pPr>
          </a:p>
          <a:p>
            <a:pPr algn="ctr">
              <a:lnSpc>
                <a:spcPts val="2061"/>
              </a:lnSpc>
            </a:pPr>
            <a:r>
              <a:rPr lang="en-US" sz="1472">
                <a:solidFill>
                  <a:srgbClr val="227C9D"/>
                </a:solidFill>
                <a:latin typeface="Canva Sans 2"/>
              </a:rPr>
              <a:t>  # save the file</a:t>
            </a:r>
          </a:p>
          <a:p>
            <a:pPr algn="ctr">
              <a:lnSpc>
                <a:spcPts val="2061"/>
              </a:lnSpc>
            </a:pPr>
            <a:r>
              <a:rPr lang="en-US" sz="1472">
                <a:solidFill>
                  <a:srgbClr val="227C9D"/>
                </a:solidFill>
                <a:latin typeface="Canva Sans 2"/>
              </a:rPr>
              <a:t>  wb.save('C:\\Users\\Admin\\Desktop\\excel.xlsx')</a:t>
            </a:r>
          </a:p>
          <a:p>
            <a:pPr algn="ctr">
              <a:lnSpc>
                <a:spcPts val="2061"/>
              </a:lnSpc>
            </a:pPr>
          </a:p>
          <a:p>
            <a:pPr algn="ctr">
              <a:lnSpc>
                <a:spcPts val="2061"/>
              </a:lnSpc>
            </a:pPr>
            <a:r>
              <a:rPr lang="en-US" sz="1472">
                <a:solidFill>
                  <a:srgbClr val="227C9D"/>
                </a:solidFill>
                <a:latin typeface="Canva Sans 2"/>
              </a:rPr>
              <a:t>  # set focus on the name_field box</a:t>
            </a:r>
          </a:p>
          <a:p>
            <a:pPr algn="ctr">
              <a:lnSpc>
                <a:spcPts val="2061"/>
              </a:lnSpc>
            </a:pPr>
            <a:r>
              <a:rPr lang="en-US" sz="1472">
                <a:solidFill>
                  <a:srgbClr val="227C9D"/>
                </a:solidFill>
                <a:latin typeface="Canva Sans 2"/>
              </a:rPr>
              <a:t>  name_field.focus_set()</a:t>
            </a:r>
          </a:p>
          <a:p>
            <a:pPr algn="ctr">
              <a:lnSpc>
                <a:spcPts val="2061"/>
              </a:lnSpc>
            </a:pPr>
          </a:p>
          <a:p>
            <a:pPr algn="ctr">
              <a:lnSpc>
                <a:spcPts val="2061"/>
              </a:lnSpc>
            </a:pPr>
            <a:r>
              <a:rPr lang="en-US" sz="1472">
                <a:solidFill>
                  <a:srgbClr val="227C9D"/>
                </a:solidFill>
                <a:latin typeface="Canva Sans 2"/>
              </a:rPr>
              <a:t>  # call the clear() function</a:t>
            </a:r>
          </a:p>
          <a:p>
            <a:pPr algn="ctr">
              <a:lnSpc>
                <a:spcPts val="2061"/>
              </a:lnSpc>
            </a:pPr>
            <a:r>
              <a:rPr lang="en-US" sz="1472">
                <a:solidFill>
                  <a:srgbClr val="227C9D"/>
                </a:solidFill>
                <a:latin typeface="Canva Sans 2"/>
              </a:rPr>
              <a:t>  clear()</a:t>
            </a:r>
          </a:p>
          <a:p>
            <a:pPr algn="ctr">
              <a:lnSpc>
                <a:spcPts val="2061"/>
              </a:lnSpc>
            </a:pPr>
          </a:p>
          <a:p>
            <a:pPr algn="ctr">
              <a:lnSpc>
                <a:spcPts val="2061"/>
              </a:lnSpc>
            </a:pPr>
          </a:p>
          <a:p>
            <a:pPr algn="ctr">
              <a:lnSpc>
                <a:spcPts val="2061"/>
              </a:lnSpc>
            </a:pPr>
            <a:r>
              <a:rPr lang="en-US" sz="1472">
                <a:solidFill>
                  <a:srgbClr val="227C9D"/>
                </a:solidFill>
                <a:latin typeface="Canva Sans 2"/>
              </a:rPr>
              <a:t># Driver code</a:t>
            </a:r>
          </a:p>
          <a:p>
            <a:pPr algn="ctr">
              <a:lnSpc>
                <a:spcPts val="2061"/>
              </a:lnSpc>
            </a:pPr>
            <a:r>
              <a:rPr lang="en-US" sz="1472">
                <a:solidFill>
                  <a:srgbClr val="227C9D"/>
                </a:solidFill>
                <a:latin typeface="Canva Sans 2"/>
              </a:rPr>
              <a:t>if __name__ == "__main__":</a:t>
            </a:r>
          </a:p>
          <a:p>
            <a:pPr algn="ctr">
              <a:lnSpc>
                <a:spcPts val="2061"/>
              </a:lnSpc>
            </a:pPr>
            <a:r>
              <a:rPr lang="en-US" sz="1472">
                <a:solidFill>
                  <a:srgbClr val="227C9D"/>
                </a:solidFill>
                <a:latin typeface="Canva Sans 2"/>
              </a:rPr>
              <a:t>	</a:t>
            </a:r>
          </a:p>
          <a:p>
            <a:pPr algn="ctr">
              <a:lnSpc>
                <a:spcPts val="2061"/>
              </a:lnSpc>
            </a:pPr>
            <a:r>
              <a:rPr lang="en-US" sz="1472">
                <a:solidFill>
                  <a:srgbClr val="227C9D"/>
                </a:solidFill>
                <a:latin typeface="Canva Sans 2"/>
              </a:rPr>
              <a:t> # create a GUI window</a:t>
            </a:r>
          </a:p>
          <a:p>
            <a:pPr algn="ctr">
              <a:lnSpc>
                <a:spcPts val="2061"/>
              </a:lnSpc>
            </a:pPr>
            <a:r>
              <a:rPr lang="en-US" sz="1472">
                <a:solidFill>
                  <a:srgbClr val="227C9D"/>
                </a:solidFill>
                <a:latin typeface="Canva Sans 2"/>
              </a:rPr>
              <a:t> root = Tk()</a:t>
            </a:r>
          </a:p>
          <a:p>
            <a:pPr algn="ctr">
              <a:lnSpc>
                <a:spcPts val="2061"/>
              </a:lnSpc>
            </a:pPr>
          </a:p>
          <a:p>
            <a:pPr algn="ctr">
              <a:lnSpc>
                <a:spcPts val="2061"/>
              </a:lnSpc>
            </a:pPr>
            <a:r>
              <a:rPr lang="en-US" sz="1472">
                <a:solidFill>
                  <a:srgbClr val="227C9D"/>
                </a:solidFill>
                <a:latin typeface="Canva Sans 2"/>
              </a:rPr>
              <a:t> # set the background colour of GUI window</a:t>
            </a:r>
          </a:p>
          <a:p>
            <a:pPr algn="ctr">
              <a:lnSpc>
                <a:spcPts val="2061"/>
              </a:lnSpc>
            </a:pPr>
            <a:r>
              <a:rPr lang="en-US" sz="1472">
                <a:solidFill>
                  <a:srgbClr val="227C9D"/>
                </a:solidFill>
                <a:latin typeface="Canva Sans 2"/>
              </a:rPr>
              <a:t> root.configure(background='light green')</a:t>
            </a:r>
          </a:p>
          <a:p>
            <a:pPr algn="ctr">
              <a:lnSpc>
                <a:spcPts val="2061"/>
              </a:lnSpc>
            </a:pPr>
          </a:p>
          <a:p>
            <a:pPr algn="ctr">
              <a:lnSpc>
                <a:spcPts val="2061"/>
              </a:lnSpc>
            </a:pPr>
            <a:r>
              <a:rPr lang="en-US" sz="1472">
                <a:solidFill>
                  <a:srgbClr val="227C9D"/>
                </a:solidFill>
                <a:latin typeface="Canva Sans 2"/>
              </a:rPr>
              <a:t> # set the title of GUI window</a:t>
            </a:r>
          </a:p>
          <a:p>
            <a:pPr algn="ctr">
              <a:lnSpc>
                <a:spcPts val="2061"/>
              </a:lnSpc>
            </a:pPr>
            <a:r>
              <a:rPr lang="en-US" sz="1472">
                <a:solidFill>
                  <a:srgbClr val="227C9D"/>
                </a:solidFill>
                <a:latin typeface="Canva Sans 2"/>
              </a:rPr>
              <a:t> root.title("registration form")</a:t>
            </a:r>
          </a:p>
          <a:p>
            <a:pPr algn="ctr">
              <a:lnSpc>
                <a:spcPts val="2061"/>
              </a:lnSpc>
            </a:pPr>
          </a:p>
          <a:p>
            <a:pPr algn="ctr">
              <a:lnSpc>
                <a:spcPts val="2061"/>
              </a:lnSpc>
            </a:pPr>
            <a:r>
              <a:rPr lang="en-US" sz="1472">
                <a:solidFill>
                  <a:srgbClr val="227C9D"/>
                </a:solidFill>
                <a:latin typeface="Canva Sans 2"/>
              </a:rPr>
              <a:t> # set the configuration of GUI window</a:t>
            </a:r>
          </a:p>
          <a:p>
            <a:pPr algn="ctr">
              <a:lnSpc>
                <a:spcPts val="2061"/>
              </a:lnSpc>
            </a:pPr>
            <a:r>
              <a:rPr lang="en-US" sz="1472">
                <a:solidFill>
                  <a:srgbClr val="227C9D"/>
                </a:solidFill>
                <a:latin typeface="Canva Sans 2"/>
              </a:rPr>
              <a:t> root.geometry("500x300")</a:t>
            </a:r>
          </a:p>
          <a:p>
            <a:pPr algn="ctr">
              <a:lnSpc>
                <a:spcPts val="2061"/>
              </a:lnSpc>
            </a:pPr>
          </a:p>
          <a:p>
            <a:pPr algn="ctr">
              <a:lnSpc>
                <a:spcPts val="2061"/>
              </a:lnSpc>
            </a:pPr>
            <a:r>
              <a:rPr lang="en-US" sz="1472">
                <a:solidFill>
                  <a:srgbClr val="227C9D"/>
                </a:solidFill>
                <a:latin typeface="Canva Sans 2"/>
              </a:rPr>
              <a:t> excel()</a:t>
            </a:r>
          </a:p>
          <a:p>
            <a:pPr algn="ctr">
              <a:lnSpc>
                <a:spcPts val="2061"/>
              </a:lnSpc>
            </a:pPr>
          </a:p>
          <a:p>
            <a:pPr algn="ctr">
              <a:lnSpc>
                <a:spcPts val="2061"/>
              </a:lnSpc>
            </a:pPr>
            <a:r>
              <a:rPr lang="en-US" sz="1472">
                <a:solidFill>
                  <a:srgbClr val="227C9D"/>
                </a:solidFill>
                <a:latin typeface="Canva Sans 2"/>
              </a:rPr>
              <a:t> # create a Form label</a:t>
            </a:r>
          </a:p>
          <a:p>
            <a:pPr algn="ctr">
              <a:lnSpc>
                <a:spcPts val="2061"/>
              </a:lnSpc>
            </a:pPr>
            <a:r>
              <a:rPr lang="en-US" sz="1472">
                <a:solidFill>
                  <a:srgbClr val="227C9D"/>
                </a:solidFill>
                <a:latin typeface="Canva Sans 2"/>
              </a:rPr>
              <a:t> heading = Label(root, text="Form", bg="light green")</a:t>
            </a:r>
          </a:p>
          <a:p>
            <a:pPr algn="ctr">
              <a:lnSpc>
                <a:spcPts val="2061"/>
              </a:lnSpc>
            </a:pPr>
          </a:p>
          <a:p>
            <a:pPr algn="ctr">
              <a:lnSpc>
                <a:spcPts val="2061"/>
              </a:lnSpc>
            </a:pPr>
            <a:r>
              <a:rPr lang="en-US" sz="1472">
                <a:solidFill>
                  <a:srgbClr val="227C9D"/>
                </a:solidFill>
                <a:latin typeface="Canva Sans 2"/>
              </a:rPr>
              <a:t> # create a Name label</a:t>
            </a:r>
          </a:p>
          <a:p>
            <a:pPr algn="ctr">
              <a:lnSpc>
                <a:spcPts val="2061"/>
              </a:lnSpc>
            </a:pPr>
            <a:r>
              <a:rPr lang="en-US" sz="1472">
                <a:solidFill>
                  <a:srgbClr val="227C9D"/>
                </a:solidFill>
                <a:latin typeface="Canva Sans 2"/>
              </a:rPr>
              <a:t> name = Label(root, text="Name", bg="light green")</a:t>
            </a:r>
          </a:p>
          <a:p>
            <a:pPr algn="ctr">
              <a:lnSpc>
                <a:spcPts val="2061"/>
              </a:lnSpc>
            </a:pPr>
          </a:p>
          <a:p>
            <a:pPr algn="ctr">
              <a:lnSpc>
                <a:spcPts val="2061"/>
              </a:lnSpc>
            </a:pPr>
            <a:r>
              <a:rPr lang="en-US" sz="1472">
                <a:solidFill>
                  <a:srgbClr val="227C9D"/>
                </a:solidFill>
                <a:latin typeface="Canva Sans 2"/>
              </a:rPr>
              <a:t> # create a Course label</a:t>
            </a:r>
          </a:p>
          <a:p>
            <a:pPr algn="ctr">
              <a:lnSpc>
                <a:spcPts val="2061"/>
              </a:lnSpc>
            </a:pPr>
            <a:r>
              <a:rPr lang="en-US" sz="1472">
                <a:solidFill>
                  <a:srgbClr val="227C9D"/>
                </a:solidFill>
                <a:latin typeface="Canva Sans 2"/>
              </a:rPr>
              <a:t> course = Label(root, text="Course", bg="light green")</a:t>
            </a:r>
          </a:p>
          <a:p>
            <a:pPr algn="ctr">
              <a:lnSpc>
                <a:spcPts val="2061"/>
              </a:lnSpc>
            </a:pPr>
          </a:p>
          <a:p>
            <a:pPr algn="ctr">
              <a:lnSpc>
                <a:spcPts val="2061"/>
              </a:lnSpc>
            </a:pPr>
            <a:r>
              <a:rPr lang="en-US" sz="1472">
                <a:solidFill>
                  <a:srgbClr val="227C9D"/>
                </a:solidFill>
                <a:latin typeface="Canva Sans 2"/>
              </a:rPr>
              <a:t> # create a Semester label</a:t>
            </a:r>
          </a:p>
          <a:p>
            <a:pPr algn="ctr">
              <a:lnSpc>
                <a:spcPts val="2061"/>
              </a:lnSpc>
            </a:pPr>
            <a:r>
              <a:rPr lang="en-US" sz="1472">
                <a:solidFill>
                  <a:srgbClr val="227C9D"/>
                </a:solidFill>
                <a:latin typeface="Canva Sans 2"/>
              </a:rPr>
              <a:t> sem = Label(root, text="Semester", bg="light green")</a:t>
            </a:r>
          </a:p>
          <a:p>
            <a:pPr algn="ctr">
              <a:lnSpc>
                <a:spcPts val="2061"/>
              </a:lnSpc>
            </a:pPr>
          </a:p>
          <a:p>
            <a:pPr algn="ctr">
              <a:lnSpc>
                <a:spcPts val="2061"/>
              </a:lnSpc>
            </a:pPr>
            <a:r>
              <a:rPr lang="en-US" sz="1472">
                <a:solidFill>
                  <a:srgbClr val="227C9D"/>
                </a:solidFill>
                <a:latin typeface="Canva Sans 2"/>
              </a:rPr>
              <a:t> # create a Form No. label</a:t>
            </a:r>
          </a:p>
          <a:p>
            <a:pPr algn="ctr">
              <a:lnSpc>
                <a:spcPts val="2061"/>
              </a:lnSpc>
            </a:pPr>
            <a:r>
              <a:rPr lang="en-US" sz="1472">
                <a:solidFill>
                  <a:srgbClr val="227C9D"/>
                </a:solidFill>
                <a:latin typeface="Canva Sans 2"/>
              </a:rPr>
              <a:t> form_no = Label(root, text="Form No.", bg="light green")</a:t>
            </a:r>
          </a:p>
          <a:p>
            <a:pPr algn="ctr">
              <a:lnSpc>
                <a:spcPts val="2061"/>
              </a:lnSpc>
            </a:pPr>
          </a:p>
          <a:p>
            <a:pPr algn="ctr">
              <a:lnSpc>
                <a:spcPts val="2061"/>
              </a:lnSpc>
            </a:pPr>
            <a:r>
              <a:rPr lang="en-US" sz="1472">
                <a:solidFill>
                  <a:srgbClr val="227C9D"/>
                </a:solidFill>
                <a:latin typeface="Canva Sans 2"/>
              </a:rPr>
              <a:t> # create a Contact No. label</a:t>
            </a:r>
          </a:p>
          <a:p>
            <a:pPr algn="ctr">
              <a:lnSpc>
                <a:spcPts val="2061"/>
              </a:lnSpc>
            </a:pPr>
            <a:r>
              <a:rPr lang="en-US" sz="1472">
                <a:solidFill>
                  <a:srgbClr val="227C9D"/>
                </a:solidFill>
                <a:latin typeface="Canva Sans 2"/>
              </a:rPr>
              <a:t> contact_no = Label(root, text="Contact No.", bg="light green")</a:t>
            </a:r>
          </a:p>
          <a:p>
            <a:pPr algn="ctr">
              <a:lnSpc>
                <a:spcPts val="2061"/>
              </a:lnSpc>
            </a:pPr>
          </a:p>
          <a:p>
            <a:pPr algn="ctr">
              <a:lnSpc>
                <a:spcPts val="2061"/>
              </a:lnSpc>
            </a:pPr>
            <a:r>
              <a:rPr lang="en-US" sz="1472">
                <a:solidFill>
                  <a:srgbClr val="227C9D"/>
                </a:solidFill>
                <a:latin typeface="Canva Sans 2"/>
              </a:rPr>
              <a:t> # create a Email id label</a:t>
            </a:r>
          </a:p>
          <a:p>
            <a:pPr algn="ctr">
              <a:lnSpc>
                <a:spcPts val="2061"/>
              </a:lnSpc>
            </a:pPr>
            <a:r>
              <a:rPr lang="en-US" sz="1472">
                <a:solidFill>
                  <a:srgbClr val="227C9D"/>
                </a:solidFill>
                <a:latin typeface="Canva Sans 2"/>
              </a:rPr>
              <a:t> email_id = Label(root, text="Email id", bg="light green")</a:t>
            </a:r>
          </a:p>
          <a:p>
            <a:pPr algn="ctr">
              <a:lnSpc>
                <a:spcPts val="2061"/>
              </a:lnSpc>
            </a:pPr>
          </a:p>
          <a:p>
            <a:pPr algn="ctr">
              <a:lnSpc>
                <a:spcPts val="2061"/>
              </a:lnSpc>
            </a:pPr>
            <a:r>
              <a:rPr lang="en-US" sz="1472">
                <a:solidFill>
                  <a:srgbClr val="227C9D"/>
                </a:solidFill>
                <a:latin typeface="Canva Sans 2"/>
              </a:rPr>
              <a:t> # create a address label</a:t>
            </a:r>
          </a:p>
          <a:p>
            <a:pPr algn="ctr">
              <a:lnSpc>
                <a:spcPts val="2061"/>
              </a:lnSpc>
            </a:pPr>
            <a:r>
              <a:rPr lang="en-US" sz="1472">
                <a:solidFill>
                  <a:srgbClr val="227C9D"/>
                </a:solidFill>
                <a:latin typeface="Canva Sans 2"/>
              </a:rPr>
              <a:t> address = Label(root, text="Address", bg="light green")</a:t>
            </a:r>
          </a:p>
          <a:p>
            <a:pPr algn="ctr">
              <a:lnSpc>
                <a:spcPts val="2061"/>
              </a:lnSpc>
            </a:pPr>
          </a:p>
          <a:p>
            <a:pPr algn="ctr">
              <a:lnSpc>
                <a:spcPts val="2061"/>
              </a:lnSpc>
            </a:pPr>
            <a:r>
              <a:rPr lang="en-US" sz="1472">
                <a:solidFill>
                  <a:srgbClr val="227C9D"/>
                </a:solidFill>
                <a:latin typeface="Canva Sans 2"/>
              </a:rPr>
              <a:t> # grid method is used for placing</a:t>
            </a:r>
          </a:p>
          <a:p>
            <a:pPr algn="ctr">
              <a:lnSpc>
                <a:spcPts val="2061"/>
              </a:lnSpc>
            </a:pPr>
            <a:r>
              <a:rPr lang="en-US" sz="1472">
                <a:solidFill>
                  <a:srgbClr val="227C9D"/>
                </a:solidFill>
                <a:latin typeface="Canva Sans 2"/>
              </a:rPr>
              <a:t> # the widgets at respective positions</a:t>
            </a:r>
          </a:p>
          <a:p>
            <a:pPr algn="ctr">
              <a:lnSpc>
                <a:spcPts val="2061"/>
              </a:lnSpc>
            </a:pPr>
            <a:r>
              <a:rPr lang="en-US" sz="1472">
                <a:solidFill>
                  <a:srgbClr val="227C9D"/>
                </a:solidFill>
                <a:latin typeface="Canva Sans 2"/>
              </a:rPr>
              <a:t> # in table like structure .</a:t>
            </a:r>
          </a:p>
          <a:p>
            <a:pPr algn="ctr">
              <a:lnSpc>
                <a:spcPts val="2061"/>
              </a:lnSpc>
            </a:pPr>
            <a:r>
              <a:rPr lang="en-US" sz="1472">
                <a:solidFill>
                  <a:srgbClr val="227C9D"/>
                </a:solidFill>
                <a:latin typeface="Canva Sans 2"/>
              </a:rPr>
              <a:t> heading.grid(row=0, column=1)</a:t>
            </a:r>
          </a:p>
          <a:p>
            <a:pPr algn="ctr">
              <a:lnSpc>
                <a:spcPts val="2061"/>
              </a:lnSpc>
            </a:pPr>
            <a:r>
              <a:rPr lang="en-US" sz="1472">
                <a:solidFill>
                  <a:srgbClr val="227C9D"/>
                </a:solidFill>
                <a:latin typeface="Canva Sans 2"/>
              </a:rPr>
              <a:t> name.grid(row=1, column=0)</a:t>
            </a:r>
          </a:p>
          <a:p>
            <a:pPr algn="ctr">
              <a:lnSpc>
                <a:spcPts val="2061"/>
              </a:lnSpc>
            </a:pPr>
            <a:r>
              <a:rPr lang="en-US" sz="1472">
                <a:solidFill>
                  <a:srgbClr val="227C9D"/>
                </a:solidFill>
                <a:latin typeface="Canva Sans 2"/>
              </a:rPr>
              <a:t> course.grid(row=2, column=0)</a:t>
            </a:r>
          </a:p>
          <a:p>
            <a:pPr algn="ctr">
              <a:lnSpc>
                <a:spcPts val="2061"/>
              </a:lnSpc>
            </a:pPr>
            <a:r>
              <a:rPr lang="en-US" sz="1472">
                <a:solidFill>
                  <a:srgbClr val="227C9D"/>
                </a:solidFill>
                <a:latin typeface="Canva Sans 2"/>
              </a:rPr>
              <a:t> sem.grid(row=3, column=0)</a:t>
            </a:r>
          </a:p>
          <a:p>
            <a:pPr algn="ctr">
              <a:lnSpc>
                <a:spcPts val="2061"/>
              </a:lnSpc>
            </a:pPr>
            <a:r>
              <a:rPr lang="en-US" sz="1472">
                <a:solidFill>
                  <a:srgbClr val="227C9D"/>
                </a:solidFill>
                <a:latin typeface="Canva Sans 2"/>
              </a:rPr>
              <a:t> form_no.grid(row=4, column=0)</a:t>
            </a:r>
          </a:p>
          <a:p>
            <a:pPr algn="ctr">
              <a:lnSpc>
                <a:spcPts val="2061"/>
              </a:lnSpc>
            </a:pPr>
            <a:r>
              <a:rPr lang="en-US" sz="1472">
                <a:solidFill>
                  <a:srgbClr val="227C9D"/>
                </a:solidFill>
                <a:latin typeface="Canva Sans 2"/>
              </a:rPr>
              <a:t> contact_no.grid(row=5, column=0)</a:t>
            </a:r>
          </a:p>
          <a:p>
            <a:pPr algn="ctr">
              <a:lnSpc>
                <a:spcPts val="2061"/>
              </a:lnSpc>
            </a:pPr>
            <a:r>
              <a:rPr lang="en-US" sz="1472">
                <a:solidFill>
                  <a:srgbClr val="227C9D"/>
                </a:solidFill>
                <a:latin typeface="Canva Sans 2"/>
              </a:rPr>
              <a:t> email_id.grid(row=6, column=0)</a:t>
            </a:r>
          </a:p>
          <a:p>
            <a:pPr algn="ctr">
              <a:lnSpc>
                <a:spcPts val="2061"/>
              </a:lnSpc>
            </a:pPr>
            <a:r>
              <a:rPr lang="en-US" sz="1472">
                <a:solidFill>
                  <a:srgbClr val="227C9D"/>
                </a:solidFill>
                <a:latin typeface="Canva Sans 2"/>
              </a:rPr>
              <a:t> address.grid(row=7, column=0)</a:t>
            </a:r>
          </a:p>
          <a:p>
            <a:pPr algn="ctr">
              <a:lnSpc>
                <a:spcPts val="2061"/>
              </a:lnSpc>
            </a:pPr>
          </a:p>
          <a:p>
            <a:pPr algn="ctr">
              <a:lnSpc>
                <a:spcPts val="2061"/>
              </a:lnSpc>
            </a:pPr>
            <a:r>
              <a:rPr lang="en-US" sz="1472">
                <a:solidFill>
                  <a:srgbClr val="227C9D"/>
                </a:solidFill>
                <a:latin typeface="Canva Sans 2"/>
              </a:rPr>
              <a:t> # create a text entry box</a:t>
            </a:r>
          </a:p>
          <a:p>
            <a:pPr algn="ctr">
              <a:lnSpc>
                <a:spcPts val="2061"/>
              </a:lnSpc>
            </a:pPr>
            <a:r>
              <a:rPr lang="en-US" sz="1472">
                <a:solidFill>
                  <a:srgbClr val="227C9D"/>
                </a:solidFill>
                <a:latin typeface="Canva Sans 2"/>
              </a:rPr>
              <a:t> # for typing the information</a:t>
            </a:r>
          </a:p>
          <a:p>
            <a:pPr algn="ctr">
              <a:lnSpc>
                <a:spcPts val="2061"/>
              </a:lnSpc>
            </a:pPr>
            <a:r>
              <a:rPr lang="en-US" sz="1472">
                <a:solidFill>
                  <a:srgbClr val="227C9D"/>
                </a:solidFill>
                <a:latin typeface="Canva Sans 2"/>
              </a:rPr>
              <a:t> name_field = Entry(root)</a:t>
            </a:r>
          </a:p>
          <a:p>
            <a:pPr algn="ctr">
              <a:lnSpc>
                <a:spcPts val="2061"/>
              </a:lnSpc>
            </a:pPr>
            <a:r>
              <a:rPr lang="en-US" sz="1472">
                <a:solidFill>
                  <a:srgbClr val="227C9D"/>
                </a:solidFill>
                <a:latin typeface="Canva Sans 2"/>
              </a:rPr>
              <a:t> course_field = Entry(root)</a:t>
            </a:r>
          </a:p>
          <a:p>
            <a:pPr algn="ctr">
              <a:lnSpc>
                <a:spcPts val="2061"/>
              </a:lnSpc>
            </a:pPr>
            <a:r>
              <a:rPr lang="en-US" sz="1472">
                <a:solidFill>
                  <a:srgbClr val="227C9D"/>
                </a:solidFill>
                <a:latin typeface="Canva Sans 2"/>
              </a:rPr>
              <a:t> sem_field = Entry(root)</a:t>
            </a:r>
          </a:p>
          <a:p>
            <a:pPr algn="ctr">
              <a:lnSpc>
                <a:spcPts val="2061"/>
              </a:lnSpc>
            </a:pPr>
            <a:r>
              <a:rPr lang="en-US" sz="1472">
                <a:solidFill>
                  <a:srgbClr val="227C9D"/>
                </a:solidFill>
                <a:latin typeface="Canva Sans 2"/>
              </a:rPr>
              <a:t> form_no_field = Entry(root)</a:t>
            </a:r>
          </a:p>
          <a:p>
            <a:pPr algn="ctr">
              <a:lnSpc>
                <a:spcPts val="2061"/>
              </a:lnSpc>
            </a:pPr>
            <a:r>
              <a:rPr lang="en-US" sz="1472">
                <a:solidFill>
                  <a:srgbClr val="227C9D"/>
                </a:solidFill>
                <a:latin typeface="Canva Sans 2"/>
              </a:rPr>
              <a:t> contact_no_field = Entry(root)</a:t>
            </a:r>
          </a:p>
          <a:p>
            <a:pPr algn="ctr">
              <a:lnSpc>
                <a:spcPts val="2061"/>
              </a:lnSpc>
            </a:pPr>
            <a:r>
              <a:rPr lang="en-US" sz="1472">
                <a:solidFill>
                  <a:srgbClr val="227C9D"/>
                </a:solidFill>
                <a:latin typeface="Canva Sans 2"/>
              </a:rPr>
              <a:t> email_id_field = Entry(root)</a:t>
            </a:r>
          </a:p>
          <a:p>
            <a:pPr algn="ctr">
              <a:lnSpc>
                <a:spcPts val="2061"/>
              </a:lnSpc>
            </a:pPr>
            <a:r>
              <a:rPr lang="en-US" sz="1472">
                <a:solidFill>
                  <a:srgbClr val="227C9D"/>
                </a:solidFill>
                <a:latin typeface="Canva Sans 2"/>
              </a:rPr>
              <a:t> address_field = Entry(root)</a:t>
            </a:r>
          </a:p>
          <a:p>
            <a:pPr algn="ctr">
              <a:lnSpc>
                <a:spcPts val="2061"/>
              </a:lnSpc>
            </a:pPr>
          </a:p>
          <a:p>
            <a:pPr algn="ctr">
              <a:lnSpc>
                <a:spcPts val="2061"/>
              </a:lnSpc>
            </a:pPr>
            <a:r>
              <a:rPr lang="en-US" sz="1472">
                <a:solidFill>
                  <a:srgbClr val="227C9D"/>
                </a:solidFill>
                <a:latin typeface="Canva Sans 2"/>
              </a:rPr>
              <a:t> # bind method of widget is used for</a:t>
            </a:r>
          </a:p>
          <a:p>
            <a:pPr algn="ctr">
              <a:lnSpc>
                <a:spcPts val="2061"/>
              </a:lnSpc>
            </a:pPr>
            <a:r>
              <a:rPr lang="en-US" sz="1472">
                <a:solidFill>
                  <a:srgbClr val="227C9D"/>
                </a:solidFill>
                <a:latin typeface="Canva Sans 2"/>
              </a:rPr>
              <a:t> # the binding the function with the events</a:t>
            </a:r>
          </a:p>
          <a:p>
            <a:pPr algn="ctr">
              <a:lnSpc>
                <a:spcPts val="2061"/>
              </a:lnSpc>
            </a:pPr>
          </a:p>
          <a:p>
            <a:pPr algn="ctr">
              <a:lnSpc>
                <a:spcPts val="2061"/>
              </a:lnSpc>
            </a:pPr>
            <a:r>
              <a:rPr lang="en-US" sz="1472">
                <a:solidFill>
                  <a:srgbClr val="227C9D"/>
                </a:solidFill>
                <a:latin typeface="Canva Sans 2"/>
              </a:rPr>
              <a:t> # whenever the enter key is pressed</a:t>
            </a:r>
          </a:p>
          <a:p>
            <a:pPr algn="ctr">
              <a:lnSpc>
                <a:spcPts val="2061"/>
              </a:lnSpc>
            </a:pPr>
            <a:r>
              <a:rPr lang="en-US" sz="1472">
                <a:solidFill>
                  <a:srgbClr val="227C9D"/>
                </a:solidFill>
                <a:latin typeface="Canva Sans 2"/>
              </a:rPr>
              <a:t> # then call the focus1 function</a:t>
            </a:r>
          </a:p>
          <a:p>
            <a:pPr algn="ctr">
              <a:lnSpc>
                <a:spcPts val="2061"/>
              </a:lnSpc>
            </a:pPr>
            <a:r>
              <a:rPr lang="en-US" sz="1472">
                <a:solidFill>
                  <a:srgbClr val="227C9D"/>
                </a:solidFill>
                <a:latin typeface="Canva Sans 2"/>
              </a:rPr>
              <a:t> name_field.bind("&lt;Return&gt;", focus1)</a:t>
            </a:r>
          </a:p>
          <a:p>
            <a:pPr algn="ctr">
              <a:lnSpc>
                <a:spcPts val="2061"/>
              </a:lnSpc>
            </a:pPr>
          </a:p>
          <a:p>
            <a:pPr algn="ctr">
              <a:lnSpc>
                <a:spcPts val="2061"/>
              </a:lnSpc>
            </a:pPr>
            <a:r>
              <a:rPr lang="en-US" sz="1472">
                <a:solidFill>
                  <a:srgbClr val="227C9D"/>
                </a:solidFill>
                <a:latin typeface="Canva Sans 2"/>
              </a:rPr>
              <a:t> # whenever the enter key is pressed</a:t>
            </a:r>
          </a:p>
          <a:p>
            <a:pPr algn="ctr">
              <a:lnSpc>
                <a:spcPts val="2061"/>
              </a:lnSpc>
            </a:pPr>
            <a:r>
              <a:rPr lang="en-US" sz="1472">
                <a:solidFill>
                  <a:srgbClr val="227C9D"/>
                </a:solidFill>
                <a:latin typeface="Canva Sans 2"/>
              </a:rPr>
              <a:t> # then call the focus2 function</a:t>
            </a:r>
          </a:p>
          <a:p>
            <a:pPr algn="ctr">
              <a:lnSpc>
                <a:spcPts val="2061"/>
              </a:lnSpc>
            </a:pPr>
            <a:r>
              <a:rPr lang="en-US" sz="1472">
                <a:solidFill>
                  <a:srgbClr val="227C9D"/>
                </a:solidFill>
                <a:latin typeface="Canva Sans 2"/>
              </a:rPr>
              <a:t> course_field.bind("&lt;Return&gt;", focus2)</a:t>
            </a:r>
          </a:p>
          <a:p>
            <a:pPr algn="ctr">
              <a:lnSpc>
                <a:spcPts val="2061"/>
              </a:lnSpc>
            </a:pPr>
          </a:p>
          <a:p>
            <a:pPr algn="ctr">
              <a:lnSpc>
                <a:spcPts val="2061"/>
              </a:lnSpc>
            </a:pPr>
            <a:r>
              <a:rPr lang="en-US" sz="1472">
                <a:solidFill>
                  <a:srgbClr val="227C9D"/>
                </a:solidFill>
                <a:latin typeface="Canva Sans 2"/>
              </a:rPr>
              <a:t> # whenever the enter key is pressed</a:t>
            </a:r>
          </a:p>
          <a:p>
            <a:pPr algn="ctr">
              <a:lnSpc>
                <a:spcPts val="2061"/>
              </a:lnSpc>
            </a:pPr>
            <a:r>
              <a:rPr lang="en-US" sz="1472">
                <a:solidFill>
                  <a:srgbClr val="227C9D"/>
                </a:solidFill>
                <a:latin typeface="Canva Sans 2"/>
              </a:rPr>
              <a:t> # then call the focus3 function</a:t>
            </a:r>
          </a:p>
          <a:p>
            <a:pPr algn="ctr">
              <a:lnSpc>
                <a:spcPts val="2061"/>
              </a:lnSpc>
            </a:pPr>
            <a:r>
              <a:rPr lang="en-US" sz="1472">
                <a:solidFill>
                  <a:srgbClr val="227C9D"/>
                </a:solidFill>
                <a:latin typeface="Canva Sans 2"/>
              </a:rPr>
              <a:t> sem_field.bind("&lt;Return&gt;", focus3)</a:t>
            </a:r>
          </a:p>
          <a:p>
            <a:pPr algn="ctr">
              <a:lnSpc>
                <a:spcPts val="2061"/>
              </a:lnSpc>
            </a:pPr>
          </a:p>
          <a:p>
            <a:pPr algn="ctr">
              <a:lnSpc>
                <a:spcPts val="2061"/>
              </a:lnSpc>
            </a:pPr>
            <a:r>
              <a:rPr lang="en-US" sz="1472">
                <a:solidFill>
                  <a:srgbClr val="227C9D"/>
                </a:solidFill>
                <a:latin typeface="Canva Sans 2"/>
              </a:rPr>
              <a:t> # whenever the enter key is pressed</a:t>
            </a:r>
          </a:p>
          <a:p>
            <a:pPr algn="ctr">
              <a:lnSpc>
                <a:spcPts val="2061"/>
              </a:lnSpc>
            </a:pPr>
            <a:r>
              <a:rPr lang="en-US" sz="1472">
                <a:solidFill>
                  <a:srgbClr val="227C9D"/>
                </a:solidFill>
                <a:latin typeface="Canva Sans 2"/>
              </a:rPr>
              <a:t> # then call the focus4 function</a:t>
            </a:r>
          </a:p>
          <a:p>
            <a:pPr algn="ctr">
              <a:lnSpc>
                <a:spcPts val="2061"/>
              </a:lnSpc>
            </a:pPr>
            <a:r>
              <a:rPr lang="en-US" sz="1472">
                <a:solidFill>
                  <a:srgbClr val="227C9D"/>
                </a:solidFill>
                <a:latin typeface="Canva Sans 2"/>
              </a:rPr>
              <a:t> form_no_field.bind("&lt;Return&gt;", focus4)</a:t>
            </a:r>
          </a:p>
          <a:p>
            <a:pPr algn="ctr">
              <a:lnSpc>
                <a:spcPts val="2061"/>
              </a:lnSpc>
            </a:pPr>
          </a:p>
          <a:p>
            <a:pPr algn="ctr">
              <a:lnSpc>
                <a:spcPts val="2061"/>
              </a:lnSpc>
            </a:pPr>
            <a:r>
              <a:rPr lang="en-US" sz="1472">
                <a:solidFill>
                  <a:srgbClr val="227C9D"/>
                </a:solidFill>
                <a:latin typeface="Canva Sans 2"/>
              </a:rPr>
              <a:t> # whenever the enter key is pressed</a:t>
            </a:r>
          </a:p>
          <a:p>
            <a:pPr algn="ctr">
              <a:lnSpc>
                <a:spcPts val="2061"/>
              </a:lnSpc>
            </a:pPr>
            <a:r>
              <a:rPr lang="en-US" sz="1472">
                <a:solidFill>
                  <a:srgbClr val="227C9D"/>
                </a:solidFill>
                <a:latin typeface="Canva Sans 2"/>
              </a:rPr>
              <a:t> # then call the focus5 function</a:t>
            </a:r>
          </a:p>
          <a:p>
            <a:pPr algn="ctr">
              <a:lnSpc>
                <a:spcPts val="2061"/>
              </a:lnSpc>
            </a:pPr>
            <a:r>
              <a:rPr lang="en-US" sz="1472">
                <a:solidFill>
                  <a:srgbClr val="227C9D"/>
                </a:solidFill>
                <a:latin typeface="Canva Sans 2"/>
              </a:rPr>
              <a:t> contact_no_field.bind("&lt;Return&gt;", focus5)</a:t>
            </a:r>
          </a:p>
          <a:p>
            <a:pPr algn="ctr">
              <a:lnSpc>
                <a:spcPts val="2061"/>
              </a:lnSpc>
            </a:pPr>
          </a:p>
          <a:p>
            <a:pPr algn="ctr">
              <a:lnSpc>
                <a:spcPts val="2061"/>
              </a:lnSpc>
            </a:pPr>
            <a:r>
              <a:rPr lang="en-US" sz="1472">
                <a:solidFill>
                  <a:srgbClr val="227C9D"/>
                </a:solidFill>
                <a:latin typeface="Canva Sans 2"/>
              </a:rPr>
              <a:t> # whenever the enter key is pressed</a:t>
            </a:r>
          </a:p>
          <a:p>
            <a:pPr algn="ctr">
              <a:lnSpc>
                <a:spcPts val="2061"/>
              </a:lnSpc>
            </a:pPr>
            <a:r>
              <a:rPr lang="en-US" sz="1472">
                <a:solidFill>
                  <a:srgbClr val="227C9D"/>
                </a:solidFill>
                <a:latin typeface="Canva Sans 2"/>
              </a:rPr>
              <a:t> # then call the focus6 function</a:t>
            </a:r>
          </a:p>
          <a:p>
            <a:pPr algn="ctr">
              <a:lnSpc>
                <a:spcPts val="2061"/>
              </a:lnSpc>
            </a:pPr>
            <a:r>
              <a:rPr lang="en-US" sz="1472">
                <a:solidFill>
                  <a:srgbClr val="227C9D"/>
                </a:solidFill>
                <a:latin typeface="Canva Sans 2"/>
              </a:rPr>
              <a:t> email_id_field.bind("&lt;Return&gt;", focus6)</a:t>
            </a:r>
          </a:p>
          <a:p>
            <a:pPr algn="ctr">
              <a:lnSpc>
                <a:spcPts val="2061"/>
              </a:lnSpc>
            </a:pPr>
          </a:p>
          <a:p>
            <a:pPr algn="ctr">
              <a:lnSpc>
                <a:spcPts val="2061"/>
              </a:lnSpc>
            </a:pPr>
            <a:r>
              <a:rPr lang="en-US" sz="1472">
                <a:solidFill>
                  <a:srgbClr val="227C9D"/>
                </a:solidFill>
                <a:latin typeface="Canva Sans 2"/>
              </a:rPr>
              <a:t> # grid method is used for placing</a:t>
            </a:r>
          </a:p>
          <a:p>
            <a:pPr algn="ctr">
              <a:lnSpc>
                <a:spcPts val="2061"/>
              </a:lnSpc>
            </a:pPr>
            <a:r>
              <a:rPr lang="en-US" sz="1472">
                <a:solidFill>
                  <a:srgbClr val="227C9D"/>
                </a:solidFill>
                <a:latin typeface="Canva Sans 2"/>
              </a:rPr>
              <a:t> # the widgets at respective positions</a:t>
            </a:r>
          </a:p>
          <a:p>
            <a:pPr algn="ctr">
              <a:lnSpc>
                <a:spcPts val="2061"/>
              </a:lnSpc>
            </a:pPr>
            <a:r>
              <a:rPr lang="en-US" sz="1472">
                <a:solidFill>
                  <a:srgbClr val="227C9D"/>
                </a:solidFill>
                <a:latin typeface="Canva Sans 2"/>
              </a:rPr>
              <a:t> # in table like structure .</a:t>
            </a:r>
          </a:p>
          <a:p>
            <a:pPr algn="ctr">
              <a:lnSpc>
                <a:spcPts val="2061"/>
              </a:lnSpc>
            </a:pPr>
            <a:r>
              <a:rPr lang="en-US" sz="1472">
                <a:solidFill>
                  <a:srgbClr val="227C9D"/>
                </a:solidFill>
                <a:latin typeface="Canva Sans 2"/>
              </a:rPr>
              <a:t> name_field.grid(row=1, column=1, ipadx="100")</a:t>
            </a:r>
          </a:p>
          <a:p>
            <a:pPr algn="ctr">
              <a:lnSpc>
                <a:spcPts val="2061"/>
              </a:lnSpc>
            </a:pPr>
            <a:r>
              <a:rPr lang="en-US" sz="1472">
                <a:solidFill>
                  <a:srgbClr val="227C9D"/>
                </a:solidFill>
                <a:latin typeface="Canva Sans 2"/>
              </a:rPr>
              <a:t> course_field.grid(row=2, column=1, ipadx="100")</a:t>
            </a:r>
          </a:p>
          <a:p>
            <a:pPr algn="ctr">
              <a:lnSpc>
                <a:spcPts val="2061"/>
              </a:lnSpc>
            </a:pPr>
            <a:r>
              <a:rPr lang="en-US" sz="1472">
                <a:solidFill>
                  <a:srgbClr val="227C9D"/>
                </a:solidFill>
                <a:latin typeface="Canva Sans 2"/>
              </a:rPr>
              <a:t> sem_field.grid(row=3, column=1, ipadx="100")</a:t>
            </a:r>
          </a:p>
          <a:p>
            <a:pPr algn="ctr">
              <a:lnSpc>
                <a:spcPts val="2061"/>
              </a:lnSpc>
            </a:pPr>
            <a:r>
              <a:rPr lang="en-US" sz="1472">
                <a:solidFill>
                  <a:srgbClr val="227C9D"/>
                </a:solidFill>
                <a:latin typeface="Canva Sans 2"/>
              </a:rPr>
              <a:t> form_no_field.grid(row=4, column=1, ipadx="100")</a:t>
            </a:r>
          </a:p>
          <a:p>
            <a:pPr algn="ctr">
              <a:lnSpc>
                <a:spcPts val="2061"/>
              </a:lnSpc>
            </a:pPr>
            <a:r>
              <a:rPr lang="en-US" sz="1472">
                <a:solidFill>
                  <a:srgbClr val="227C9D"/>
                </a:solidFill>
                <a:latin typeface="Canva Sans 2"/>
              </a:rPr>
              <a:t> contact_no_field.grid(row=5, column=1, ipadx="100")</a:t>
            </a:r>
          </a:p>
          <a:p>
            <a:pPr algn="ctr">
              <a:lnSpc>
                <a:spcPts val="2061"/>
              </a:lnSpc>
            </a:pPr>
            <a:r>
              <a:rPr lang="en-US" sz="1472">
                <a:solidFill>
                  <a:srgbClr val="227C9D"/>
                </a:solidFill>
                <a:latin typeface="Canva Sans 2"/>
              </a:rPr>
              <a:t> email_id_field.grid(row=6, column=1, ipadx="100")</a:t>
            </a:r>
          </a:p>
          <a:p>
            <a:pPr algn="ctr">
              <a:lnSpc>
                <a:spcPts val="2061"/>
              </a:lnSpc>
            </a:pPr>
            <a:r>
              <a:rPr lang="en-US" sz="1472">
                <a:solidFill>
                  <a:srgbClr val="227C9D"/>
                </a:solidFill>
                <a:latin typeface="Canva Sans 2"/>
              </a:rPr>
              <a:t> address_field.grid(row=7, column=1, ipadx="100")</a:t>
            </a:r>
          </a:p>
          <a:p>
            <a:pPr algn="ctr">
              <a:lnSpc>
                <a:spcPts val="2061"/>
              </a:lnSpc>
            </a:pPr>
          </a:p>
          <a:p>
            <a:pPr algn="ctr">
              <a:lnSpc>
                <a:spcPts val="2061"/>
              </a:lnSpc>
            </a:pPr>
            <a:r>
              <a:rPr lang="en-US" sz="1472">
                <a:solidFill>
                  <a:srgbClr val="227C9D"/>
                </a:solidFill>
                <a:latin typeface="Canva Sans 2"/>
              </a:rPr>
              <a:t> # call excel function</a:t>
            </a:r>
          </a:p>
          <a:p>
            <a:pPr algn="ctr">
              <a:lnSpc>
                <a:spcPts val="2061"/>
              </a:lnSpc>
            </a:pPr>
            <a:r>
              <a:rPr lang="en-US" sz="1472">
                <a:solidFill>
                  <a:srgbClr val="227C9D"/>
                </a:solidFill>
                <a:latin typeface="Canva Sans 2"/>
              </a:rPr>
              <a:t> excel()</a:t>
            </a:r>
          </a:p>
          <a:p>
            <a:pPr algn="ctr">
              <a:lnSpc>
                <a:spcPts val="2061"/>
              </a:lnSpc>
            </a:pPr>
          </a:p>
          <a:p>
            <a:pPr algn="ctr">
              <a:lnSpc>
                <a:spcPts val="2061"/>
              </a:lnSpc>
            </a:pPr>
            <a:r>
              <a:rPr lang="en-US" sz="1472">
                <a:solidFill>
                  <a:srgbClr val="227C9D"/>
                </a:solidFill>
                <a:latin typeface="Canva Sans 2"/>
              </a:rPr>
              <a:t> # create a Submit Button and place into the root window</a:t>
            </a:r>
          </a:p>
          <a:p>
            <a:pPr algn="ctr">
              <a:lnSpc>
                <a:spcPts val="2061"/>
              </a:lnSpc>
            </a:pPr>
            <a:r>
              <a:rPr lang="en-US" sz="1472">
                <a:solidFill>
                  <a:srgbClr val="227C9D"/>
                </a:solidFill>
                <a:latin typeface="Canva Sans 2"/>
              </a:rPr>
              <a:t> submit = Button(root, text="Submit", fg="Black",</a:t>
            </a:r>
          </a:p>
          <a:p>
            <a:pPr algn="ctr">
              <a:lnSpc>
                <a:spcPts val="2061"/>
              </a:lnSpc>
            </a:pPr>
            <a:r>
              <a:rPr lang="en-US" sz="1472">
                <a:solidFill>
                  <a:srgbClr val="227C9D"/>
                </a:solidFill>
                <a:latin typeface="Canva Sans 2"/>
              </a:rPr>
              <a:t>       bg="Red", command=insert)</a:t>
            </a:r>
          </a:p>
          <a:p>
            <a:pPr algn="ctr">
              <a:lnSpc>
                <a:spcPts val="2061"/>
              </a:lnSpc>
            </a:pPr>
            <a:r>
              <a:rPr lang="en-US" sz="1472">
                <a:solidFill>
                  <a:srgbClr val="227C9D"/>
                </a:solidFill>
                <a:latin typeface="Canva Sans 2"/>
              </a:rPr>
              <a:t> submit.grid(row=8, column=1)</a:t>
            </a:r>
          </a:p>
          <a:p>
            <a:pPr algn="ctr">
              <a:lnSpc>
                <a:spcPts val="2061"/>
              </a:lnSpc>
            </a:pPr>
          </a:p>
          <a:p>
            <a:pPr algn="ctr">
              <a:lnSpc>
                <a:spcPts val="2061"/>
              </a:lnSpc>
            </a:pPr>
            <a:r>
              <a:rPr lang="en-US" sz="1472">
                <a:solidFill>
                  <a:srgbClr val="227C9D"/>
                </a:solidFill>
                <a:latin typeface="Canva Sans 2"/>
              </a:rPr>
              <a:t> # start the GUI</a:t>
            </a:r>
          </a:p>
          <a:p>
            <a:pPr algn="ctr">
              <a:lnSpc>
                <a:spcPts val="2061"/>
              </a:lnSpc>
            </a:pPr>
            <a:r>
              <a:rPr lang="en-US" sz="1472">
                <a:solidFill>
                  <a:srgbClr val="227C9D"/>
                </a:solidFill>
                <a:latin typeface="Canva Sans 2"/>
              </a:rPr>
              <a:t> root.mainloop()</a:t>
            </a:r>
          </a:p>
          <a:p>
            <a:pPr algn="ctr">
              <a:lnSpc>
                <a:spcPts val="2061"/>
              </a:lnSpc>
            </a:pPr>
          </a:p>
        </p:txBody>
      </p:sp>
      <p:sp>
        <p:nvSpPr>
          <p:cNvPr name="Freeform 3" id="3"/>
          <p:cNvSpPr/>
          <p:nvPr/>
        </p:nvSpPr>
        <p:spPr>
          <a:xfrm flipH="false" flipV="false" rot="0">
            <a:off x="-1641178" y="-162651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01700" y="8293608"/>
            <a:ext cx="7315200" cy="3986784"/>
          </a:xfrm>
          <a:custGeom>
            <a:avLst/>
            <a:gdLst/>
            <a:ahLst/>
            <a:cxnLst/>
            <a:rect r="r" b="b" t="t" l="l"/>
            <a:pathLst>
              <a:path h="3986784" w="7315200">
                <a:moveTo>
                  <a:pt x="0" y="0"/>
                </a:moveTo>
                <a:lnTo>
                  <a:pt x="7315200" y="0"/>
                </a:lnTo>
                <a:lnTo>
                  <a:pt x="7315200" y="3986784"/>
                </a:lnTo>
                <a:lnTo>
                  <a:pt x="0" y="39867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5021627" y="3383640"/>
            <a:ext cx="8015196" cy="5332755"/>
          </a:xfrm>
          <a:custGeom>
            <a:avLst/>
            <a:gdLst/>
            <a:ahLst/>
            <a:cxnLst/>
            <a:rect r="r" b="b" t="t" l="l"/>
            <a:pathLst>
              <a:path h="5332755" w="8015196">
                <a:moveTo>
                  <a:pt x="0" y="0"/>
                </a:moveTo>
                <a:lnTo>
                  <a:pt x="8015196" y="0"/>
                </a:lnTo>
                <a:lnTo>
                  <a:pt x="8015196" y="5332756"/>
                </a:lnTo>
                <a:lnTo>
                  <a:pt x="0" y="5332756"/>
                </a:lnTo>
                <a:lnTo>
                  <a:pt x="0" y="0"/>
                </a:lnTo>
                <a:close/>
              </a:path>
            </a:pathLst>
          </a:custGeom>
          <a:blipFill>
            <a:blip r:embed="rId8"/>
            <a:stretch>
              <a:fillRect l="0" t="0" r="0" b="0"/>
            </a:stretch>
          </a:blipFill>
        </p:spPr>
      </p:sp>
      <p:sp>
        <p:nvSpPr>
          <p:cNvPr name="TextBox 16" id="16"/>
          <p:cNvSpPr txBox="true"/>
          <p:nvPr/>
        </p:nvSpPr>
        <p:spPr>
          <a:xfrm rot="0">
            <a:off x="1898788" y="1570058"/>
            <a:ext cx="6245679"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OUTPUT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857047" y="1657595"/>
            <a:ext cx="7478509" cy="2235327"/>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TEAM:</a:t>
            </a:r>
          </a:p>
          <a:p>
            <a:pPr>
              <a:lnSpc>
                <a:spcPts val="5544"/>
              </a:lnSpc>
            </a:pPr>
          </a:p>
          <a:p>
            <a:pPr>
              <a:lnSpc>
                <a:spcPts val="5544"/>
              </a:lnSpc>
            </a:pPr>
          </a:p>
        </p:txBody>
      </p:sp>
      <p:sp>
        <p:nvSpPr>
          <p:cNvPr name="TextBox 3" id="3"/>
          <p:cNvSpPr txBox="true"/>
          <p:nvPr/>
        </p:nvSpPr>
        <p:spPr>
          <a:xfrm rot="0">
            <a:off x="5027479" y="2998482"/>
            <a:ext cx="8233042" cy="6259818"/>
          </a:xfrm>
          <a:prstGeom prst="rect">
            <a:avLst/>
          </a:prstGeom>
        </p:spPr>
        <p:txBody>
          <a:bodyPr anchor="t" rtlCol="false" tIns="0" lIns="0" bIns="0" rIns="0">
            <a:spAutoFit/>
          </a:bodyPr>
          <a:lstStyle/>
          <a:p>
            <a:pPr algn="ctr">
              <a:lnSpc>
                <a:spcPts val="8294"/>
              </a:lnSpc>
            </a:pPr>
            <a:r>
              <a:rPr lang="en-US" sz="5924">
                <a:solidFill>
                  <a:srgbClr val="227C9D"/>
                </a:solidFill>
                <a:latin typeface="Archivo Black"/>
              </a:rPr>
              <a:t>48- Yugendiran</a:t>
            </a:r>
          </a:p>
          <a:p>
            <a:pPr algn="ctr">
              <a:lnSpc>
                <a:spcPts val="8294"/>
              </a:lnSpc>
            </a:pPr>
            <a:r>
              <a:rPr lang="en-US" sz="5924">
                <a:solidFill>
                  <a:srgbClr val="227C9D"/>
                </a:solidFill>
                <a:latin typeface="Archivo Black"/>
              </a:rPr>
              <a:t>    49- Steffie shreya</a:t>
            </a:r>
          </a:p>
          <a:p>
            <a:pPr algn="ctr">
              <a:lnSpc>
                <a:spcPts val="8294"/>
              </a:lnSpc>
            </a:pPr>
            <a:r>
              <a:rPr lang="en-US" sz="5924">
                <a:solidFill>
                  <a:srgbClr val="227C9D"/>
                </a:solidFill>
                <a:latin typeface="Archivo Black"/>
              </a:rPr>
              <a:t>50- Josephin</a:t>
            </a:r>
          </a:p>
          <a:p>
            <a:pPr algn="ctr">
              <a:lnSpc>
                <a:spcPts val="8294"/>
              </a:lnSpc>
            </a:pPr>
            <a:r>
              <a:rPr lang="en-US" sz="5924">
                <a:solidFill>
                  <a:srgbClr val="227C9D"/>
                </a:solidFill>
                <a:latin typeface="Archivo Black"/>
              </a:rPr>
              <a:t>52- safiya begum</a:t>
            </a:r>
          </a:p>
          <a:p>
            <a:pPr algn="ctr">
              <a:lnSpc>
                <a:spcPts val="8294"/>
              </a:lnSpc>
            </a:pPr>
            <a:r>
              <a:rPr lang="en-US" sz="5924">
                <a:solidFill>
                  <a:srgbClr val="227C9D"/>
                </a:solidFill>
                <a:latin typeface="Archivo Black"/>
              </a:rPr>
              <a:t>53- Krishnan M</a:t>
            </a:r>
          </a:p>
          <a:p>
            <a:pPr algn="ctr">
              <a:lnSpc>
                <a:spcPts val="8294"/>
              </a:lnSpc>
            </a:pPr>
          </a:p>
        </p:txBody>
      </p:sp>
      <p:sp>
        <p:nvSpPr>
          <p:cNvPr name="Freeform 4" id="4"/>
          <p:cNvSpPr/>
          <p:nvPr/>
        </p:nvSpPr>
        <p:spPr>
          <a:xfrm flipH="false" flipV="false" rot="0">
            <a:off x="-386149" y="-717859"/>
            <a:ext cx="3493118" cy="3493118"/>
          </a:xfrm>
          <a:custGeom>
            <a:avLst/>
            <a:gdLst/>
            <a:ahLst/>
            <a:cxnLst/>
            <a:rect r="r" b="b" t="t" l="l"/>
            <a:pathLst>
              <a:path h="3493118" w="3493118">
                <a:moveTo>
                  <a:pt x="0" y="0"/>
                </a:moveTo>
                <a:lnTo>
                  <a:pt x="3493118" y="0"/>
                </a:lnTo>
                <a:lnTo>
                  <a:pt x="3493118" y="3493118"/>
                </a:lnTo>
                <a:lnTo>
                  <a:pt x="0" y="34931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73200" y="854666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38100" cap="sq">
            <a:solidFill>
              <a:srgbClr val="000000"/>
            </a:solidFill>
            <a:prstDash val="solid"/>
            <a:miter/>
          </a:ln>
        </p:spPr>
      </p:sp>
      <p:sp>
        <p:nvSpPr>
          <p:cNvPr name="Freeform 6" id="6"/>
          <p:cNvSpPr/>
          <p:nvPr/>
        </p:nvSpPr>
        <p:spPr>
          <a:xfrm flipH="false" flipV="false" rot="0">
            <a:off x="14529018" y="8902482"/>
            <a:ext cx="3403165" cy="3403165"/>
          </a:xfrm>
          <a:custGeom>
            <a:avLst/>
            <a:gdLst/>
            <a:ahLst/>
            <a:cxnLst/>
            <a:rect r="r" b="b" t="t" l="l"/>
            <a:pathLst>
              <a:path h="3403165" w="3403165">
                <a:moveTo>
                  <a:pt x="0" y="0"/>
                </a:moveTo>
                <a:lnTo>
                  <a:pt x="3403164" y="0"/>
                </a:lnTo>
                <a:lnTo>
                  <a:pt x="3403164" y="3403165"/>
                </a:lnTo>
                <a:lnTo>
                  <a:pt x="0" y="3403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743980" y="-1086463"/>
            <a:ext cx="2744058" cy="2744058"/>
          </a:xfrm>
          <a:custGeom>
            <a:avLst/>
            <a:gdLst/>
            <a:ahLst/>
            <a:cxnLst/>
            <a:rect r="r" b="b" t="t" l="l"/>
            <a:pathLst>
              <a:path h="2744058" w="2744058">
                <a:moveTo>
                  <a:pt x="0" y="0"/>
                </a:moveTo>
                <a:lnTo>
                  <a:pt x="2744057" y="0"/>
                </a:lnTo>
                <a:lnTo>
                  <a:pt x="2744057" y="2744058"/>
                </a:lnTo>
                <a:lnTo>
                  <a:pt x="0" y="27440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531744"/>
            <a:ext cx="10620170" cy="18865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13" id="13"/>
          <p:cNvSpPr txBox="true"/>
          <p:nvPr/>
        </p:nvSpPr>
        <p:spPr>
          <a:xfrm rot="0">
            <a:off x="3641934" y="2522626"/>
            <a:ext cx="11452607" cy="2560049"/>
          </a:xfrm>
          <a:prstGeom prst="rect">
            <a:avLst/>
          </a:prstGeom>
        </p:spPr>
        <p:txBody>
          <a:bodyPr anchor="t" rtlCol="false" tIns="0" lIns="0" bIns="0" rIns="0">
            <a:spAutoFit/>
          </a:bodyPr>
          <a:lstStyle/>
          <a:p>
            <a:pPr algn="ctr">
              <a:lnSpc>
                <a:spcPts val="9128"/>
              </a:lnSpc>
            </a:pPr>
            <a:r>
              <a:rPr lang="en-US" sz="9128">
                <a:solidFill>
                  <a:srgbClr val="FE6D73"/>
                </a:solidFill>
                <a:latin typeface="Kollektif Bold"/>
              </a:rPr>
              <a:t>"SIMPLE   RESIGTRATION</a:t>
            </a:r>
          </a:p>
        </p:txBody>
      </p:sp>
      <p:grpSp>
        <p:nvGrpSpPr>
          <p:cNvPr name="Group 14" id="14"/>
          <p:cNvGrpSpPr/>
          <p:nvPr/>
        </p:nvGrpSpPr>
        <p:grpSpPr>
          <a:xfrm rot="-2700000">
            <a:off x="11386843" y="7201845"/>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20" id="20"/>
          <p:cNvSpPr txBox="true"/>
          <p:nvPr/>
        </p:nvSpPr>
        <p:spPr>
          <a:xfrm rot="0">
            <a:off x="3121973" y="5033883"/>
            <a:ext cx="12044053" cy="1472565"/>
          </a:xfrm>
          <a:prstGeom prst="rect">
            <a:avLst/>
          </a:prstGeom>
        </p:spPr>
        <p:txBody>
          <a:bodyPr anchor="t" rtlCol="false" tIns="0" lIns="0" bIns="0" rIns="0">
            <a:spAutoFit/>
          </a:bodyPr>
          <a:lstStyle/>
          <a:p>
            <a:pPr algn="ctr">
              <a:lnSpc>
                <a:spcPts val="9600"/>
              </a:lnSpc>
            </a:pPr>
            <a:r>
              <a:rPr lang="en-US" sz="9600">
                <a:solidFill>
                  <a:srgbClr val="227C9D"/>
                </a:solidFill>
                <a:latin typeface="Kollektif Bold"/>
              </a:rPr>
              <a:t>FORM USING </a:t>
            </a:r>
          </a:p>
        </p:txBody>
      </p:sp>
      <p:sp>
        <p:nvSpPr>
          <p:cNvPr name="TextBox 21" id="21"/>
          <p:cNvSpPr txBox="true"/>
          <p:nvPr/>
        </p:nvSpPr>
        <p:spPr>
          <a:xfrm rot="0">
            <a:off x="3346212" y="6496923"/>
            <a:ext cx="12044053" cy="1472565"/>
          </a:xfrm>
          <a:prstGeom prst="rect">
            <a:avLst/>
          </a:prstGeom>
        </p:spPr>
        <p:txBody>
          <a:bodyPr anchor="t" rtlCol="false" tIns="0" lIns="0" bIns="0" rIns="0">
            <a:spAutoFit/>
          </a:bodyPr>
          <a:lstStyle/>
          <a:p>
            <a:pPr algn="ctr">
              <a:lnSpc>
                <a:spcPts val="9600"/>
              </a:lnSpc>
            </a:pPr>
            <a:r>
              <a:rPr lang="en-US" sz="9600">
                <a:solidFill>
                  <a:srgbClr val="FFCB77"/>
                </a:solidFill>
                <a:latin typeface="Kollektif Bold"/>
              </a:rPr>
              <a:t>TKINTER"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4947463" y="2756815"/>
            <a:ext cx="10841700" cy="6816482"/>
          </a:xfrm>
          <a:prstGeom prst="rect">
            <a:avLst/>
          </a:prstGeom>
        </p:spPr>
        <p:txBody>
          <a:bodyPr anchor="t" rtlCol="false" tIns="0" lIns="0" bIns="0" rIns="0">
            <a:spAutoFit/>
          </a:bodyPr>
          <a:lstStyle/>
          <a:p>
            <a:pPr marL="1111016" indent="-555508" lvl="1">
              <a:lnSpc>
                <a:spcPts val="6175"/>
              </a:lnSpc>
              <a:buFont typeface="Arial"/>
              <a:buChar char="•"/>
            </a:pPr>
            <a:r>
              <a:rPr lang="en-US" sz="5145">
                <a:solidFill>
                  <a:srgbClr val="227C9D"/>
                </a:solidFill>
                <a:latin typeface="Foda Display"/>
              </a:rPr>
              <a:t>Project introduction</a:t>
            </a:r>
          </a:p>
          <a:p>
            <a:pPr marL="1111016" indent="-555508" lvl="1">
              <a:lnSpc>
                <a:spcPts val="6175"/>
              </a:lnSpc>
              <a:buFont typeface="Arial"/>
              <a:buChar char="•"/>
            </a:pPr>
            <a:r>
              <a:rPr lang="en-US" sz="5145">
                <a:solidFill>
                  <a:srgbClr val="227C9D"/>
                </a:solidFill>
                <a:latin typeface="Foda Display"/>
              </a:rPr>
              <a:t>Introducing tkinter</a:t>
            </a:r>
          </a:p>
          <a:p>
            <a:pPr marL="1111016" indent="-555508" lvl="1">
              <a:lnSpc>
                <a:spcPts val="6175"/>
              </a:lnSpc>
              <a:buFont typeface="Arial"/>
              <a:buChar char="•"/>
            </a:pPr>
            <a:r>
              <a:rPr lang="en-US" sz="5145">
                <a:solidFill>
                  <a:srgbClr val="227C9D"/>
                </a:solidFill>
                <a:latin typeface="Foda Display"/>
              </a:rPr>
              <a:t>Common wedges used in python</a:t>
            </a:r>
          </a:p>
          <a:p>
            <a:pPr marL="1111016" indent="-555508" lvl="1">
              <a:lnSpc>
                <a:spcPts val="6175"/>
              </a:lnSpc>
              <a:buFont typeface="Arial"/>
              <a:buChar char="•"/>
            </a:pPr>
            <a:r>
              <a:rPr lang="en-US" sz="5145">
                <a:solidFill>
                  <a:srgbClr val="227C9D"/>
                </a:solidFill>
                <a:latin typeface="Foda Display"/>
              </a:rPr>
              <a:t>Making of program</a:t>
            </a:r>
          </a:p>
          <a:p>
            <a:pPr marL="1111016" indent="-555508" lvl="1">
              <a:lnSpc>
                <a:spcPts val="6175"/>
              </a:lnSpc>
              <a:buFont typeface="Arial"/>
              <a:buChar char="•"/>
            </a:pPr>
            <a:r>
              <a:rPr lang="en-US" sz="5145">
                <a:solidFill>
                  <a:srgbClr val="227C9D"/>
                </a:solidFill>
                <a:latin typeface="Foda Display"/>
              </a:rPr>
              <a:t>Program</a:t>
            </a:r>
          </a:p>
          <a:p>
            <a:pPr marL="1111016" indent="-555508" lvl="1">
              <a:lnSpc>
                <a:spcPts val="6175"/>
              </a:lnSpc>
              <a:buFont typeface="Arial"/>
              <a:buChar char="•"/>
            </a:pPr>
            <a:r>
              <a:rPr lang="en-US" sz="5145">
                <a:solidFill>
                  <a:srgbClr val="227C9D"/>
                </a:solidFill>
                <a:latin typeface="Foda Display"/>
              </a:rPr>
              <a:t>output</a:t>
            </a:r>
          </a:p>
          <a:p>
            <a:pPr marL="1111016" indent="-555508" lvl="1">
              <a:lnSpc>
                <a:spcPts val="6175"/>
              </a:lnSpc>
              <a:buFont typeface="Arial"/>
              <a:buChar char="•"/>
            </a:pPr>
            <a:r>
              <a:rPr lang="en-US" sz="5145">
                <a:solidFill>
                  <a:srgbClr val="227C9D"/>
                </a:solidFill>
                <a:latin typeface="Foda Display"/>
              </a:rPr>
              <a:t>Team</a:t>
            </a:r>
          </a:p>
        </p:txBody>
      </p:sp>
      <p:grpSp>
        <p:nvGrpSpPr>
          <p:cNvPr name="Group 14" id="14"/>
          <p:cNvGrpSpPr/>
          <p:nvPr/>
        </p:nvGrpSpPr>
        <p:grpSpPr>
          <a:xfrm rot="0">
            <a:off x="13123603" y="5475036"/>
            <a:ext cx="8847511" cy="8855676"/>
            <a:chOff x="0" y="0"/>
            <a:chExt cx="11796681" cy="11807568"/>
          </a:xfrm>
        </p:grpSpPr>
        <p:grpSp>
          <p:nvGrpSpPr>
            <p:cNvPr name="Group 15" id="15"/>
            <p:cNvGrpSpPr/>
            <p:nvPr/>
          </p:nvGrpSpPr>
          <p:grpSpPr>
            <a:xfrm rot="2700000">
              <a:off x="1676828" y="2799524"/>
              <a:ext cx="9887197" cy="4753460"/>
              <a:chOff x="0" y="0"/>
              <a:chExt cx="660400" cy="317500"/>
            </a:xfrm>
          </p:grpSpPr>
          <p:sp>
            <p:nvSpPr>
              <p:cNvPr name="Freeform 16" id="1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7" id="1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8" id="18"/>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19" id="19"/>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0" id="20"/>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1" id="21"/>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2" id="22"/>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3" id="23"/>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4" id="24"/>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5" id="25"/>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6" id="26"/>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TextBox 27" id="27"/>
          <p:cNvSpPr txBox="true"/>
          <p:nvPr/>
        </p:nvSpPr>
        <p:spPr>
          <a:xfrm rot="0">
            <a:off x="1625713" y="1446764"/>
            <a:ext cx="5480392" cy="154000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TABLE OF CONTENTS: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10979" y="3003550"/>
            <a:ext cx="12866041" cy="2787649"/>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PROJECT INTRODUCTION</a:t>
            </a:r>
          </a:p>
        </p:txBody>
      </p:sp>
      <p:sp>
        <p:nvSpPr>
          <p:cNvPr name="TextBox 11" id="11"/>
          <p:cNvSpPr txBox="true"/>
          <p:nvPr/>
        </p:nvSpPr>
        <p:spPr>
          <a:xfrm rot="0">
            <a:off x="3863654" y="5986701"/>
            <a:ext cx="10719600" cy="2514600"/>
          </a:xfrm>
          <a:prstGeom prst="rect">
            <a:avLst/>
          </a:prstGeom>
        </p:spPr>
        <p:txBody>
          <a:bodyPr anchor="t" rtlCol="false" tIns="0" lIns="0" bIns="0" rIns="0">
            <a:spAutoFit/>
          </a:bodyPr>
          <a:lstStyle/>
          <a:p>
            <a:pPr algn="ctr">
              <a:lnSpc>
                <a:spcPts val="3360"/>
              </a:lnSpc>
            </a:pPr>
            <a:r>
              <a:rPr lang="en-US" sz="2800">
                <a:solidFill>
                  <a:srgbClr val="545454"/>
                </a:solidFill>
                <a:latin typeface="DM Sans"/>
              </a:rPr>
              <a:t>This tutorial will show you how to use Python's tkinter to make a simple registration form.</a:t>
            </a:r>
          </a:p>
          <a:p>
            <a:pPr algn="ctr">
              <a:lnSpc>
                <a:spcPts val="3360"/>
              </a:lnSpc>
            </a:pPr>
          </a:p>
          <a:p>
            <a:pPr algn="ctr">
              <a:lnSpc>
                <a:spcPts val="3360"/>
              </a:lnSpc>
            </a:pPr>
            <a:r>
              <a:rPr lang="en-US" sz="2800">
                <a:solidFill>
                  <a:srgbClr val="545454"/>
                </a:solidFill>
                <a:latin typeface="DM Sans"/>
              </a:rPr>
              <a:t>We need to know a little bit about tkinter before we start. Therefore, we will first examine this tkinter module before making a basic registration form.</a:t>
            </a: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0511" y="949508"/>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r>
                <a:rPr lang="en-US" sz="2300">
                  <a:solidFill>
                    <a:srgbClr val="000000"/>
                  </a:solidFill>
                  <a:latin typeface="DM Sans"/>
                </a:rPr>
                <a:t>Introducing tkinter</a:t>
              </a:r>
            </a:p>
          </p:txBody>
        </p:sp>
      </p:grpSp>
      <p:sp>
        <p:nvSpPr>
          <p:cNvPr name="Freeform 5" id="5"/>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825091" y="2178574"/>
            <a:ext cx="5702716" cy="615950"/>
          </a:xfrm>
          <a:prstGeom prst="rect">
            <a:avLst/>
          </a:prstGeom>
        </p:spPr>
        <p:txBody>
          <a:bodyPr anchor="t" rtlCol="false" tIns="0" lIns="0" bIns="0" rIns="0">
            <a:spAutoFit/>
          </a:bodyPr>
          <a:lstStyle/>
          <a:p>
            <a:pPr>
              <a:lnSpc>
                <a:spcPts val="4000"/>
              </a:lnSpc>
            </a:pPr>
            <a:r>
              <a:rPr lang="en-US" sz="4000">
                <a:solidFill>
                  <a:srgbClr val="FFFFFF"/>
                </a:solidFill>
                <a:latin typeface="Kollektif Bold"/>
              </a:rPr>
              <a:t>01 - BRANDING</a:t>
            </a:r>
          </a:p>
        </p:txBody>
      </p:sp>
      <p:sp>
        <p:nvSpPr>
          <p:cNvPr name="TextBox 17" id="17"/>
          <p:cNvSpPr txBox="true"/>
          <p:nvPr/>
        </p:nvSpPr>
        <p:spPr>
          <a:xfrm rot="0">
            <a:off x="3747213" y="2491311"/>
            <a:ext cx="8110854" cy="3935320"/>
          </a:xfrm>
          <a:prstGeom prst="rect">
            <a:avLst/>
          </a:prstGeom>
        </p:spPr>
        <p:txBody>
          <a:bodyPr anchor="t" rtlCol="false" tIns="0" lIns="0" bIns="0" rIns="0">
            <a:spAutoFit/>
          </a:bodyPr>
          <a:lstStyle/>
          <a:p>
            <a:pPr>
              <a:lnSpc>
                <a:spcPts val="3479"/>
              </a:lnSpc>
            </a:pPr>
            <a:r>
              <a:rPr lang="en-US" sz="2899">
                <a:solidFill>
                  <a:srgbClr val="545454"/>
                </a:solidFill>
                <a:latin typeface="DM Sans"/>
              </a:rPr>
              <a:t>Introducing Tkinter :</a:t>
            </a:r>
          </a:p>
          <a:p>
            <a:pPr>
              <a:lnSpc>
                <a:spcPts val="3479"/>
              </a:lnSpc>
            </a:pPr>
            <a:r>
              <a:rPr lang="en-US" sz="2899">
                <a:solidFill>
                  <a:srgbClr val="545454"/>
                </a:solidFill>
                <a:latin typeface="DM Sans"/>
              </a:rPr>
              <a:t>Although there are other GUI development alternatives in Python, Tkinter is the most popular.</a:t>
            </a:r>
          </a:p>
          <a:p>
            <a:pPr>
              <a:lnSpc>
                <a:spcPts val="3479"/>
              </a:lnSpc>
            </a:pPr>
          </a:p>
          <a:p>
            <a:pPr>
              <a:lnSpc>
                <a:spcPts val="3479"/>
              </a:lnSpc>
            </a:pPr>
            <a:r>
              <a:rPr lang="en-US" sz="2899">
                <a:solidFill>
                  <a:srgbClr val="545454"/>
                </a:solidFill>
                <a:latin typeface="DM Sans"/>
              </a:rPr>
              <a:t>An ordinary Python library is Tkinter. The quickest and simplest approach to create an object-oriented GUI application is with Python and the tkinter package.</a:t>
            </a:r>
          </a:p>
        </p:txBody>
      </p:sp>
      <p:sp>
        <p:nvSpPr>
          <p:cNvPr name="TextBox 18" id="18"/>
          <p:cNvSpPr txBox="true"/>
          <p:nvPr/>
        </p:nvSpPr>
        <p:spPr>
          <a:xfrm rot="0">
            <a:off x="3747213" y="6600803"/>
            <a:ext cx="7526174" cy="2051248"/>
          </a:xfrm>
          <a:prstGeom prst="rect">
            <a:avLst/>
          </a:prstGeom>
        </p:spPr>
        <p:txBody>
          <a:bodyPr anchor="t" rtlCol="false" tIns="0" lIns="0" bIns="0" rIns="0">
            <a:spAutoFit/>
          </a:bodyPr>
          <a:lstStyle/>
          <a:p>
            <a:pPr>
              <a:lnSpc>
                <a:spcPts val="3264"/>
              </a:lnSpc>
            </a:pPr>
            <a:r>
              <a:rPr lang="en-US" sz="2720">
                <a:solidFill>
                  <a:srgbClr val="545454"/>
                </a:solidFill>
                <a:latin typeface="DM Sans"/>
              </a:rPr>
              <a:t>It offers us a number of standard GUI (graphical user interface) building blocks, such as buttons, menus, and other types of entry fields and display regions, that we may utilise to create our user interfaces.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11" id="11"/>
          <p:cNvSpPr txBox="true"/>
          <p:nvPr/>
        </p:nvSpPr>
        <p:spPr>
          <a:xfrm rot="0">
            <a:off x="4287915" y="258699"/>
            <a:ext cx="7600032" cy="15400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COMMON WEDGES USED IN PYTHON</a:t>
            </a:r>
          </a:p>
        </p:txBody>
      </p:sp>
      <p:sp>
        <p:nvSpPr>
          <p:cNvPr name="TextBox 12" id="12"/>
          <p:cNvSpPr txBox="true"/>
          <p:nvPr/>
        </p:nvSpPr>
        <p:spPr>
          <a:xfrm rot="0">
            <a:off x="2236162" y="5673108"/>
            <a:ext cx="587883" cy="452797"/>
          </a:xfrm>
          <a:prstGeom prst="rect">
            <a:avLst/>
          </a:prstGeom>
        </p:spPr>
        <p:txBody>
          <a:bodyPr anchor="t" rtlCol="false" tIns="0" lIns="0" bIns="0" rIns="0">
            <a:spAutoFit/>
          </a:bodyPr>
          <a:lstStyle/>
          <a:p>
            <a:pPr algn="ctr">
              <a:lnSpc>
                <a:spcPts val="1848"/>
              </a:lnSpc>
            </a:pPr>
            <a:r>
              <a:rPr lang="en-US" sz="1155" spc="139">
                <a:solidFill>
                  <a:srgbClr val="FFFFFF"/>
                </a:solidFill>
                <a:latin typeface="DM Sans Bold"/>
              </a:rPr>
              <a:t>FRAME &amp; </a:t>
            </a:r>
          </a:p>
        </p:txBody>
      </p:sp>
      <p:sp>
        <p:nvSpPr>
          <p:cNvPr name="TextBox 13" id="13"/>
          <p:cNvSpPr txBox="true"/>
          <p:nvPr/>
        </p:nvSpPr>
        <p:spPr>
          <a:xfrm rot="0">
            <a:off x="-1083438" y="8066023"/>
            <a:ext cx="18342738" cy="1299322"/>
          </a:xfrm>
          <a:prstGeom prst="rect">
            <a:avLst/>
          </a:prstGeom>
        </p:spPr>
        <p:txBody>
          <a:bodyPr anchor="t" rtlCol="false" tIns="0" lIns="0" bIns="0" rIns="0">
            <a:spAutoFit/>
          </a:bodyPr>
          <a:lstStyle/>
          <a:p>
            <a:pPr algn="ctr">
              <a:lnSpc>
                <a:spcPts val="3517"/>
              </a:lnSpc>
            </a:pPr>
            <a:r>
              <a:rPr lang="en-US" sz="2931">
                <a:solidFill>
                  <a:srgbClr val="545454"/>
                </a:solidFill>
                <a:latin typeface="DM Sans"/>
              </a:rPr>
              <a:t>Radiobutton : Use a radio button to carry out one of several choices.</a:t>
            </a:r>
          </a:p>
          <a:p>
            <a:pPr algn="ctr">
              <a:lnSpc>
                <a:spcPts val="3517"/>
              </a:lnSpc>
            </a:pPr>
            <a:r>
              <a:rPr lang="en-US" sz="2931">
                <a:solidFill>
                  <a:srgbClr val="545454"/>
                </a:solidFill>
                <a:latin typeface="DM Sans"/>
              </a:rPr>
              <a:t>Checkbox : Use a checkbox to implement on-off choices.</a:t>
            </a:r>
          </a:p>
          <a:p>
            <a:pPr algn="ctr">
              <a:lnSpc>
                <a:spcPts val="3517"/>
              </a:lnSpc>
            </a:pPr>
            <a:r>
              <a:rPr lang="en-US" sz="2931">
                <a:solidFill>
                  <a:srgbClr val="545454"/>
                </a:solidFill>
                <a:latin typeface="DM Sans"/>
              </a:rPr>
              <a:t>Listbox : It just has text elements, all of which are the same colour and font.</a:t>
            </a:r>
          </a:p>
        </p:txBody>
      </p:sp>
      <p:sp>
        <p:nvSpPr>
          <p:cNvPr name="TextBox 14" id="14"/>
          <p:cNvSpPr txBox="true"/>
          <p:nvPr/>
        </p:nvSpPr>
        <p:spPr>
          <a:xfrm rot="0">
            <a:off x="2824044" y="1512098"/>
            <a:ext cx="12964199" cy="3036741"/>
          </a:xfrm>
          <a:prstGeom prst="rect">
            <a:avLst/>
          </a:prstGeom>
        </p:spPr>
        <p:txBody>
          <a:bodyPr anchor="t" rtlCol="false" tIns="0" lIns="0" bIns="0" rIns="0">
            <a:spAutoFit/>
          </a:bodyPr>
          <a:lstStyle/>
          <a:p>
            <a:pPr algn="ctr">
              <a:lnSpc>
                <a:spcPts val="3060"/>
              </a:lnSpc>
            </a:pPr>
          </a:p>
          <a:p>
            <a:pPr algn="ctr">
              <a:lnSpc>
                <a:spcPts val="3060"/>
              </a:lnSpc>
            </a:pPr>
          </a:p>
          <a:p>
            <a:pPr algn="ctr">
              <a:lnSpc>
                <a:spcPts val="3060"/>
              </a:lnSpc>
            </a:pPr>
            <a:r>
              <a:rPr lang="en-US" sz="2550">
                <a:solidFill>
                  <a:srgbClr val="545454"/>
                </a:solidFill>
                <a:latin typeface="DM Sans"/>
              </a:rPr>
              <a:t>Frame : serves as a holding area for other widgets and serves as a container.</a:t>
            </a:r>
          </a:p>
          <a:p>
            <a:pPr algn="ctr">
              <a:lnSpc>
                <a:spcPts val="3060"/>
              </a:lnSpc>
            </a:pPr>
            <a:r>
              <a:rPr lang="en-US" sz="2550">
                <a:solidFill>
                  <a:srgbClr val="545454"/>
                </a:solidFill>
                <a:latin typeface="DM Sans"/>
              </a:rPr>
              <a:t>Text : It enables us to display and alter text in a variety of styles and offers a prepared text display.</a:t>
            </a:r>
          </a:p>
          <a:p>
            <a:pPr algn="ctr">
              <a:lnSpc>
                <a:spcPts val="3060"/>
              </a:lnSpc>
            </a:pPr>
            <a:r>
              <a:rPr lang="en-US" sz="2550">
                <a:solidFill>
                  <a:srgbClr val="545454"/>
                </a:solidFill>
                <a:latin typeface="DM Sans"/>
              </a:rPr>
              <a:t>Label : Used to display text and images, but we are unable to interact with it.</a:t>
            </a:r>
          </a:p>
          <a:p>
            <a:pPr algn="ctr">
              <a:lnSpc>
                <a:spcPts val="3060"/>
              </a:lnSpc>
            </a:pPr>
            <a:r>
              <a:rPr lang="en-US" sz="2550">
                <a:solidFill>
                  <a:srgbClr val="545454"/>
                </a:solidFill>
                <a:latin typeface="DM Sans"/>
              </a:rPr>
              <a:t>Button : Often used add buttons and we may add functions and methods to it.</a:t>
            </a:r>
          </a:p>
          <a:p>
            <a:pPr algn="ctr">
              <a:lnSpc>
                <a:spcPts val="3060"/>
              </a:lnSpc>
            </a:pPr>
            <a:r>
              <a:rPr lang="en-US" sz="2550">
                <a:solidFill>
                  <a:srgbClr val="545454"/>
                </a:solidFill>
                <a:latin typeface="DM Sans"/>
              </a:rPr>
              <a:t>Entry : One-line string text can be entered into this widget.</a:t>
            </a:r>
          </a:p>
        </p:txBody>
      </p:sp>
      <p:sp>
        <p:nvSpPr>
          <p:cNvPr name="TextBox 15" id="15"/>
          <p:cNvSpPr txBox="true"/>
          <p:nvPr/>
        </p:nvSpPr>
        <p:spPr>
          <a:xfrm rot="0">
            <a:off x="-2570966" y="5133975"/>
            <a:ext cx="22785871" cy="2331973"/>
          </a:xfrm>
          <a:prstGeom prst="rect">
            <a:avLst/>
          </a:prstGeom>
        </p:spPr>
        <p:txBody>
          <a:bodyPr anchor="t" rtlCol="false" tIns="0" lIns="0" bIns="0" rIns="0">
            <a:spAutoFit/>
          </a:bodyPr>
          <a:lstStyle/>
          <a:p>
            <a:pPr algn="ctr">
              <a:lnSpc>
                <a:spcPts val="3745"/>
              </a:lnSpc>
            </a:pPr>
            <a:r>
              <a:rPr lang="en-US" sz="3120">
                <a:solidFill>
                  <a:srgbClr val="545454"/>
                </a:solidFill>
                <a:latin typeface="DM Sans"/>
              </a:rPr>
              <a:t>Labelframe : For intricate window layouts, this widget serves as a separator or container.</a:t>
            </a:r>
          </a:p>
          <a:p>
            <a:pPr algn="ctr">
              <a:lnSpc>
                <a:spcPts val="3745"/>
              </a:lnSpc>
            </a:pPr>
            <a:r>
              <a:rPr lang="en-US" sz="3120">
                <a:solidFill>
                  <a:srgbClr val="545454"/>
                </a:solidFill>
                <a:latin typeface="DM Sans"/>
              </a:rPr>
              <a:t>Listbox : It just has text elements, all of which are the same colour and font.</a:t>
            </a:r>
          </a:p>
          <a:p>
            <a:pPr algn="ctr">
              <a:lnSpc>
                <a:spcPts val="3745"/>
              </a:lnSpc>
            </a:pPr>
            <a:r>
              <a:rPr lang="en-US" sz="3120">
                <a:solidFill>
                  <a:srgbClr val="545454"/>
                </a:solidFill>
                <a:latin typeface="DM Sans"/>
              </a:rPr>
              <a:t>Scrollbar: This gives a sliding controller.</a:t>
            </a:r>
          </a:p>
          <a:p>
            <a:pPr algn="ctr">
              <a:lnSpc>
                <a:spcPts val="3745"/>
              </a:lnSpc>
            </a:pPr>
            <a:r>
              <a:rPr lang="en-US" sz="3120">
                <a:solidFill>
                  <a:srgbClr val="545454"/>
                </a:solidFill>
                <a:latin typeface="DM Sans"/>
              </a:rPr>
              <a:t>Canvas : Custom widgets can be implemented using the canvas widget.</a:t>
            </a:r>
          </a:p>
          <a:p>
            <a:pPr algn="ctr">
              <a:lnSpc>
                <a:spcPts val="3745"/>
              </a:lnSpc>
            </a:pPr>
            <a:r>
              <a:rPr lang="en-US" sz="3120">
                <a:solidFill>
                  <a:srgbClr val="545454"/>
                </a:solidFill>
                <a:latin typeface="DM Sans"/>
              </a:rPr>
              <a:t>Scale : This widget offers graphical slider items that let us choose different scale values.</a:t>
            </a:r>
          </a:p>
        </p:txBody>
      </p:sp>
      <p:sp>
        <p:nvSpPr>
          <p:cNvPr name="Freeform 16" id="16"/>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3" id="3"/>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4" id="4"/>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grpSp>
        <p:nvGrpSpPr>
          <p:cNvPr name="Group 5" id="5"/>
          <p:cNvGrpSpPr/>
          <p:nvPr/>
        </p:nvGrpSpPr>
        <p:grpSpPr>
          <a:xfrm rot="0">
            <a:off x="4576966" y="1028700"/>
            <a:ext cx="9554578" cy="11859983"/>
            <a:chOff x="0" y="0"/>
            <a:chExt cx="2516432" cy="3123617"/>
          </a:xfrm>
        </p:grpSpPr>
        <p:sp>
          <p:nvSpPr>
            <p:cNvPr name="Freeform 6" id="6"/>
            <p:cNvSpPr/>
            <p:nvPr/>
          </p:nvSpPr>
          <p:spPr>
            <a:xfrm flipH="false" flipV="false" rot="0">
              <a:off x="0" y="0"/>
              <a:ext cx="2516432" cy="3123617"/>
            </a:xfrm>
            <a:custGeom>
              <a:avLst/>
              <a:gdLst/>
              <a:ahLst/>
              <a:cxnLst/>
              <a:rect r="r" b="b" t="t" l="l"/>
              <a:pathLst>
                <a:path h="3123617" w="2516432">
                  <a:moveTo>
                    <a:pt x="40514" y="0"/>
                  </a:moveTo>
                  <a:lnTo>
                    <a:pt x="2475918" y="0"/>
                  </a:lnTo>
                  <a:cubicBezTo>
                    <a:pt x="2498293" y="0"/>
                    <a:pt x="2516432" y="18139"/>
                    <a:pt x="2516432" y="40514"/>
                  </a:cubicBezTo>
                  <a:lnTo>
                    <a:pt x="2516432" y="3083103"/>
                  </a:lnTo>
                  <a:cubicBezTo>
                    <a:pt x="2516432" y="3105478"/>
                    <a:pt x="2498293" y="3123617"/>
                    <a:pt x="2475918" y="3123617"/>
                  </a:cubicBezTo>
                  <a:lnTo>
                    <a:pt x="40514" y="3123617"/>
                  </a:lnTo>
                  <a:cubicBezTo>
                    <a:pt x="29769" y="3123617"/>
                    <a:pt x="19464" y="3119349"/>
                    <a:pt x="11866" y="3111751"/>
                  </a:cubicBezTo>
                  <a:cubicBezTo>
                    <a:pt x="4268" y="3104153"/>
                    <a:pt x="0" y="3093848"/>
                    <a:pt x="0" y="3083103"/>
                  </a:cubicBezTo>
                  <a:lnTo>
                    <a:pt x="0" y="40514"/>
                  </a:lnTo>
                  <a:cubicBezTo>
                    <a:pt x="0" y="29769"/>
                    <a:pt x="4268" y="19464"/>
                    <a:pt x="11866" y="11866"/>
                  </a:cubicBezTo>
                  <a:cubicBezTo>
                    <a:pt x="19464" y="4268"/>
                    <a:pt x="29769" y="0"/>
                    <a:pt x="40514" y="0"/>
                  </a:cubicBezTo>
                  <a:close/>
                </a:path>
              </a:pathLst>
            </a:custGeom>
            <a:solidFill>
              <a:srgbClr val="FFFFFF"/>
            </a:solidFill>
          </p:spPr>
        </p:sp>
        <p:sp>
          <p:nvSpPr>
            <p:cNvPr name="TextBox 7" id="7"/>
            <p:cNvSpPr txBox="true"/>
            <p:nvPr/>
          </p:nvSpPr>
          <p:spPr>
            <a:xfrm>
              <a:off x="0" y="-57150"/>
              <a:ext cx="2516432" cy="3180767"/>
            </a:xfrm>
            <a:prstGeom prst="rect">
              <a:avLst/>
            </a:prstGeom>
          </p:spPr>
          <p:txBody>
            <a:bodyPr anchor="ctr" rtlCol="false" tIns="50800" lIns="50800" bIns="50800" rIns="50800"/>
            <a:lstStyle/>
            <a:p>
              <a:pPr algn="ctr">
                <a:lnSpc>
                  <a:spcPts val="3779"/>
                </a:lnSpc>
              </a:pPr>
              <a:r>
                <a:rPr lang="en-US" sz="2700">
                  <a:solidFill>
                    <a:srgbClr val="000000"/>
                  </a:solidFill>
                  <a:latin typeface="Canva Sans 1"/>
                </a:rPr>
                <a:t>Step 1 : The first step is to import the tkinter module (using either tkinter import * or just import tkinter).</a:t>
              </a:r>
            </a:p>
            <a:p>
              <a:pPr algn="ctr">
                <a:lnSpc>
                  <a:spcPts val="3779"/>
                </a:lnSpc>
              </a:pPr>
              <a:r>
                <a:rPr lang="en-US" sz="2700">
                  <a:solidFill>
                    <a:srgbClr val="000000"/>
                  </a:solidFill>
                  <a:latin typeface="Canva Sans 1"/>
                </a:rPr>
                <a:t>Step 2 : The primary window of the GUI programme was created.</a:t>
              </a:r>
            </a:p>
            <a:p>
              <a:pPr algn="ctr">
                <a:lnSpc>
                  <a:spcPts val="3779"/>
                </a:lnSpc>
              </a:pPr>
              <a:r>
                <a:rPr lang="en-US" sz="2700">
                  <a:solidFill>
                    <a:srgbClr val="000000"/>
                  </a:solidFill>
                  <a:latin typeface="Canva Sans 1"/>
                </a:rPr>
                <a:t>Step 3 : Include one or more widgets in the GUI programme (controls such as buttons, labels, and text boxes, etc.).</a:t>
              </a:r>
            </a:p>
            <a:p>
              <a:pPr algn="ctr">
                <a:lnSpc>
                  <a:spcPts val="3779"/>
                </a:lnSpc>
                <a:spcBef>
                  <a:spcPct val="0"/>
                </a:spcBef>
              </a:pPr>
              <a:r>
                <a:rPr lang="en-US" sz="2700">
                  <a:solidFill>
                    <a:srgbClr val="000000"/>
                  </a:solidFill>
                  <a:latin typeface="Canva Sans 1"/>
                </a:rPr>
                <a:t>Step 4 : Enter the primary events to react to each event that the user has triggered.</a:t>
              </a:r>
            </a:p>
          </p:txBody>
        </p:sp>
      </p:grpSp>
      <p:grpSp>
        <p:nvGrpSpPr>
          <p:cNvPr name="Group 8" id="8"/>
          <p:cNvGrpSpPr/>
          <p:nvPr/>
        </p:nvGrpSpPr>
        <p:grpSpPr>
          <a:xfrm rot="2700000">
            <a:off x="-2137434" y="-3783523"/>
            <a:ext cx="7415398" cy="3565095"/>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0" id="1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1" id="11"/>
          <p:cNvSpPr/>
          <p:nvPr/>
        </p:nvSpPr>
        <p:spPr>
          <a:xfrm>
            <a:off x="-2600048" y="-2963974"/>
            <a:ext cx="5185216" cy="5132702"/>
          </a:xfrm>
          <a:prstGeom prst="line">
            <a:avLst/>
          </a:prstGeom>
          <a:ln cap="flat" w="28575">
            <a:solidFill>
              <a:srgbClr val="8CA9AD"/>
            </a:solidFill>
            <a:prstDash val="solid"/>
            <a:headEnd type="none" len="sm" w="sm"/>
            <a:tailEnd type="none" len="sm" w="sm"/>
          </a:ln>
        </p:spPr>
      </p:sp>
      <p:sp>
        <p:nvSpPr>
          <p:cNvPr name="AutoShape 12" id="12"/>
          <p:cNvSpPr/>
          <p:nvPr/>
        </p:nvSpPr>
        <p:spPr>
          <a:xfrm>
            <a:off x="-2813995" y="-2651297"/>
            <a:ext cx="5038853" cy="5038853"/>
          </a:xfrm>
          <a:prstGeom prst="line">
            <a:avLst/>
          </a:prstGeom>
          <a:ln cap="flat" w="28575">
            <a:solidFill>
              <a:srgbClr val="8CA9AD"/>
            </a:solidFill>
            <a:prstDash val="solid"/>
            <a:headEnd type="none" len="sm" w="sm"/>
            <a:tailEnd type="none" len="sm" w="sm"/>
          </a:ln>
        </p:spPr>
      </p:sp>
      <p:sp>
        <p:nvSpPr>
          <p:cNvPr name="AutoShape 13" id="13"/>
          <p:cNvSpPr/>
          <p:nvPr/>
        </p:nvSpPr>
        <p:spPr>
          <a:xfrm>
            <a:off x="-2993596" y="-2292827"/>
            <a:ext cx="4867141" cy="4867141"/>
          </a:xfrm>
          <a:prstGeom prst="line">
            <a:avLst/>
          </a:prstGeom>
          <a:ln cap="flat" w="28575">
            <a:solidFill>
              <a:srgbClr val="8CA9AD"/>
            </a:solidFill>
            <a:prstDash val="solid"/>
            <a:headEnd type="none" len="sm" w="sm"/>
            <a:tailEnd type="none" len="sm" w="sm"/>
          </a:ln>
        </p:spPr>
      </p:sp>
      <p:sp>
        <p:nvSpPr>
          <p:cNvPr name="AutoShape 14" id="14"/>
          <p:cNvSpPr/>
          <p:nvPr/>
        </p:nvSpPr>
        <p:spPr>
          <a:xfrm>
            <a:off x="-3120251" y="-1906560"/>
            <a:ext cx="4690515" cy="4690515"/>
          </a:xfrm>
          <a:prstGeom prst="line">
            <a:avLst/>
          </a:prstGeom>
          <a:ln cap="flat" w="28575">
            <a:solidFill>
              <a:srgbClr val="8CA9AD"/>
            </a:solidFill>
            <a:prstDash val="solid"/>
            <a:headEnd type="none" len="sm" w="sm"/>
            <a:tailEnd type="none" len="sm" w="sm"/>
          </a:ln>
        </p:spPr>
      </p:sp>
      <p:sp>
        <p:nvSpPr>
          <p:cNvPr name="AutoShape 15" id="15"/>
          <p:cNvSpPr/>
          <p:nvPr/>
        </p:nvSpPr>
        <p:spPr>
          <a:xfrm>
            <a:off x="-3264105" y="-1466883"/>
            <a:ext cx="4347674" cy="4347674"/>
          </a:xfrm>
          <a:prstGeom prst="line">
            <a:avLst/>
          </a:prstGeom>
          <a:ln cap="flat" w="28575">
            <a:solidFill>
              <a:srgbClr val="8CA9AD"/>
            </a:solidFill>
            <a:prstDash val="solid"/>
            <a:headEnd type="none" len="sm" w="sm"/>
            <a:tailEnd type="none" len="sm" w="sm"/>
          </a:ln>
        </p:spPr>
      </p:sp>
      <p:sp>
        <p:nvSpPr>
          <p:cNvPr name="AutoShape 16" id="16"/>
          <p:cNvSpPr/>
          <p:nvPr/>
        </p:nvSpPr>
        <p:spPr>
          <a:xfrm>
            <a:off x="-3384925" y="-1023159"/>
            <a:ext cx="3963599" cy="3985594"/>
          </a:xfrm>
          <a:prstGeom prst="line">
            <a:avLst/>
          </a:prstGeom>
          <a:ln cap="flat" w="28575">
            <a:solidFill>
              <a:srgbClr val="8CA9AD"/>
            </a:solidFill>
            <a:prstDash val="solid"/>
            <a:headEnd type="none" len="sm" w="sm"/>
            <a:tailEnd type="none" len="sm" w="sm"/>
          </a:ln>
        </p:spPr>
      </p:sp>
      <p:sp>
        <p:nvSpPr>
          <p:cNvPr name="AutoShape 17" id="17"/>
          <p:cNvSpPr/>
          <p:nvPr/>
        </p:nvSpPr>
        <p:spPr>
          <a:xfrm>
            <a:off x="-3359157" y="-461526"/>
            <a:ext cx="3377485" cy="3360058"/>
          </a:xfrm>
          <a:prstGeom prst="line">
            <a:avLst/>
          </a:prstGeom>
          <a:ln cap="flat" w="28575">
            <a:solidFill>
              <a:srgbClr val="8CA9AD"/>
            </a:solidFill>
            <a:prstDash val="solid"/>
            <a:headEnd type="none" len="sm" w="sm"/>
            <a:tailEnd type="none" len="sm" w="sm"/>
          </a:ln>
        </p:spPr>
      </p:sp>
      <p:sp>
        <p:nvSpPr>
          <p:cNvPr name="TextBox 18" id="18"/>
          <p:cNvSpPr txBox="true"/>
          <p:nvPr/>
        </p:nvSpPr>
        <p:spPr>
          <a:xfrm rot="0">
            <a:off x="2903801" y="1942579"/>
            <a:ext cx="6450454" cy="1866900"/>
          </a:xfrm>
          <a:prstGeom prst="rect">
            <a:avLst/>
          </a:prstGeom>
        </p:spPr>
        <p:txBody>
          <a:bodyPr anchor="t" rtlCol="false" tIns="0" lIns="0" bIns="0" rIns="0">
            <a:spAutoFit/>
          </a:bodyPr>
          <a:lstStyle/>
          <a:p>
            <a:pPr algn="ctr">
              <a:lnSpc>
                <a:spcPts val="4920"/>
              </a:lnSpc>
            </a:pPr>
            <a:r>
              <a:rPr lang="en-US" sz="4100">
                <a:solidFill>
                  <a:srgbClr val="48CFAE"/>
                </a:solidFill>
                <a:latin typeface="DM Sans Bold"/>
              </a:rPr>
              <a:t>How to start making a simple registration form using Tkinter :</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6947" y="606361"/>
            <a:ext cx="6967300"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PROGRAM</a:t>
            </a:r>
          </a:p>
        </p:txBody>
      </p:sp>
      <p:grpSp>
        <p:nvGrpSpPr>
          <p:cNvPr name="Group 3" id="3"/>
          <p:cNvGrpSpPr/>
          <p:nvPr/>
        </p:nvGrpSpPr>
        <p:grpSpPr>
          <a:xfrm rot="-2700000">
            <a:off x="14034654" y="-4091495"/>
            <a:ext cx="7415398" cy="3565095"/>
            <a:chOff x="0" y="0"/>
            <a:chExt cx="660400" cy="317500"/>
          </a:xfrm>
        </p:grpSpPr>
        <p:sp>
          <p:nvSpPr>
            <p:cNvPr name="Freeform 4" id="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5" id="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6" id="6"/>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8" id="8"/>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TextBox 11" id="11"/>
          <p:cNvSpPr txBox="true"/>
          <p:nvPr/>
        </p:nvSpPr>
        <p:spPr>
          <a:xfrm rot="0">
            <a:off x="1485129" y="2348060"/>
            <a:ext cx="6967300" cy="580390"/>
          </a:xfrm>
          <a:prstGeom prst="rect">
            <a:avLst/>
          </a:prstGeom>
        </p:spPr>
        <p:txBody>
          <a:bodyPr anchor="t" rtlCol="false" tIns="0" lIns="0" bIns="0" rIns="0">
            <a:spAutoFit/>
          </a:bodyPr>
          <a:lstStyle/>
          <a:p>
            <a:pPr algn="ctr">
              <a:lnSpc>
                <a:spcPts val="4759"/>
              </a:lnSpc>
            </a:pPr>
          </a:p>
        </p:txBody>
      </p:sp>
      <p:sp>
        <p:nvSpPr>
          <p:cNvPr name="TextBox 12" id="12"/>
          <p:cNvSpPr txBox="true"/>
          <p:nvPr/>
        </p:nvSpPr>
        <p:spPr>
          <a:xfrm rot="0">
            <a:off x="-2188642" y="1544668"/>
            <a:ext cx="17643765" cy="71441945"/>
          </a:xfrm>
          <a:prstGeom prst="rect">
            <a:avLst/>
          </a:prstGeom>
        </p:spPr>
        <p:txBody>
          <a:bodyPr anchor="t" rtlCol="false" tIns="0" lIns="0" bIns="0" rIns="0">
            <a:spAutoFit/>
          </a:bodyPr>
          <a:lstStyle/>
          <a:p>
            <a:pPr algn="ctr">
              <a:lnSpc>
                <a:spcPts val="2380"/>
              </a:lnSpc>
            </a:pPr>
            <a:r>
              <a:rPr lang="en-US" sz="1700">
                <a:solidFill>
                  <a:srgbClr val="227C9D"/>
                </a:solidFill>
                <a:latin typeface="Canva Sans 2"/>
              </a:rPr>
              <a:t># import openpyxl and tkinter modules</a:t>
            </a:r>
          </a:p>
          <a:p>
            <a:pPr algn="ctr">
              <a:lnSpc>
                <a:spcPts val="2380"/>
              </a:lnSpc>
            </a:pPr>
            <a:r>
              <a:rPr lang="en-US" sz="1700">
                <a:solidFill>
                  <a:srgbClr val="227C9D"/>
                </a:solidFill>
                <a:latin typeface="Canva Sans 2"/>
              </a:rPr>
              <a:t>from openpyxl import *</a:t>
            </a:r>
          </a:p>
          <a:p>
            <a:pPr algn="ctr">
              <a:lnSpc>
                <a:spcPts val="2380"/>
              </a:lnSpc>
            </a:pPr>
            <a:r>
              <a:rPr lang="en-US" sz="1700">
                <a:solidFill>
                  <a:srgbClr val="227C9D"/>
                </a:solidFill>
                <a:latin typeface="Canva Sans 2"/>
              </a:rPr>
              <a:t>from tkinter import *</a:t>
            </a:r>
          </a:p>
          <a:p>
            <a:pPr algn="ctr">
              <a:lnSpc>
                <a:spcPts val="2380"/>
              </a:lnSpc>
            </a:pPr>
          </a:p>
          <a:p>
            <a:pPr algn="ctr">
              <a:lnSpc>
                <a:spcPts val="2380"/>
              </a:lnSpc>
            </a:pPr>
            <a:r>
              <a:rPr lang="en-US" sz="1700">
                <a:solidFill>
                  <a:srgbClr val="227C9D"/>
                </a:solidFill>
                <a:latin typeface="Canva Sans 2"/>
              </a:rPr>
              <a:t># globally declare wb and sheet variable</a:t>
            </a:r>
          </a:p>
          <a:p>
            <a:pPr algn="ctr">
              <a:lnSpc>
                <a:spcPts val="2380"/>
              </a:lnSpc>
            </a:pPr>
          </a:p>
          <a:p>
            <a:pPr algn="ctr">
              <a:lnSpc>
                <a:spcPts val="2380"/>
              </a:lnSpc>
            </a:pPr>
            <a:r>
              <a:rPr lang="en-US" sz="1700">
                <a:solidFill>
                  <a:srgbClr val="227C9D"/>
                </a:solidFill>
                <a:latin typeface="Canva Sans 2"/>
              </a:rPr>
              <a:t># opening the existing excel file</a:t>
            </a:r>
          </a:p>
          <a:p>
            <a:pPr algn="ctr">
              <a:lnSpc>
                <a:spcPts val="2380"/>
              </a:lnSpc>
            </a:pPr>
            <a:r>
              <a:rPr lang="en-US" sz="1700">
                <a:solidFill>
                  <a:srgbClr val="227C9D"/>
                </a:solidFill>
                <a:latin typeface="Canva Sans 2"/>
              </a:rPr>
              <a:t>wb = load_workbook('C:\\Users\\Admin\\Desktop\\excel.xlsx')</a:t>
            </a:r>
          </a:p>
          <a:p>
            <a:pPr algn="ctr">
              <a:lnSpc>
                <a:spcPts val="2380"/>
              </a:lnSpc>
            </a:pPr>
          </a:p>
          <a:p>
            <a:pPr algn="ctr">
              <a:lnSpc>
                <a:spcPts val="2380"/>
              </a:lnSpc>
            </a:pPr>
            <a:r>
              <a:rPr lang="en-US" sz="1700">
                <a:solidFill>
                  <a:srgbClr val="227C9D"/>
                </a:solidFill>
                <a:latin typeface="Canva Sans 2"/>
              </a:rPr>
              <a:t># create the sheet object</a:t>
            </a:r>
          </a:p>
          <a:p>
            <a:pPr algn="ctr">
              <a:lnSpc>
                <a:spcPts val="2380"/>
              </a:lnSpc>
            </a:pPr>
            <a:r>
              <a:rPr lang="en-US" sz="1700">
                <a:solidFill>
                  <a:srgbClr val="227C9D"/>
                </a:solidFill>
                <a:latin typeface="Canva Sans 2"/>
              </a:rPr>
              <a:t>sheet = wb.active</a:t>
            </a:r>
          </a:p>
          <a:p>
            <a:pPr algn="ctr">
              <a:lnSpc>
                <a:spcPts val="2380"/>
              </a:lnSpc>
            </a:pPr>
          </a:p>
          <a:p>
            <a:pPr algn="ctr">
              <a:lnSpc>
                <a:spcPts val="2380"/>
              </a:lnSpc>
            </a:pPr>
          </a:p>
          <a:p>
            <a:pPr algn="ctr">
              <a:lnSpc>
                <a:spcPts val="2380"/>
              </a:lnSpc>
            </a:pPr>
            <a:r>
              <a:rPr lang="en-US" sz="1700">
                <a:solidFill>
                  <a:srgbClr val="227C9D"/>
                </a:solidFill>
                <a:latin typeface="Canva Sans 2"/>
              </a:rPr>
              <a:t>def excel():</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resize the width of columns in</a:t>
            </a:r>
          </a:p>
          <a:p>
            <a:pPr algn="ctr">
              <a:lnSpc>
                <a:spcPts val="2380"/>
              </a:lnSpc>
            </a:pPr>
            <a:r>
              <a:rPr lang="en-US" sz="1700">
                <a:solidFill>
                  <a:srgbClr val="227C9D"/>
                </a:solidFill>
                <a:latin typeface="Canva Sans 2"/>
              </a:rPr>
              <a:t> # excel spreadsheet</a:t>
            </a:r>
          </a:p>
          <a:p>
            <a:pPr algn="ctr">
              <a:lnSpc>
                <a:spcPts val="2380"/>
              </a:lnSpc>
            </a:pPr>
            <a:r>
              <a:rPr lang="en-US" sz="1700">
                <a:solidFill>
                  <a:srgbClr val="227C9D"/>
                </a:solidFill>
                <a:latin typeface="Canva Sans 2"/>
              </a:rPr>
              <a:t> sheet.column_dimensions['A'].width = 30</a:t>
            </a:r>
          </a:p>
          <a:p>
            <a:pPr algn="ctr">
              <a:lnSpc>
                <a:spcPts val="2380"/>
              </a:lnSpc>
            </a:pPr>
            <a:r>
              <a:rPr lang="en-US" sz="1700">
                <a:solidFill>
                  <a:srgbClr val="227C9D"/>
                </a:solidFill>
                <a:latin typeface="Canva Sans 2"/>
              </a:rPr>
              <a:t> sheet.column_dimensions['B'].width = 10</a:t>
            </a:r>
          </a:p>
          <a:p>
            <a:pPr algn="ctr">
              <a:lnSpc>
                <a:spcPts val="2380"/>
              </a:lnSpc>
            </a:pPr>
            <a:r>
              <a:rPr lang="en-US" sz="1700">
                <a:solidFill>
                  <a:srgbClr val="227C9D"/>
                </a:solidFill>
                <a:latin typeface="Canva Sans 2"/>
              </a:rPr>
              <a:t> sheet.column_dimensions['C'].width = 10</a:t>
            </a:r>
          </a:p>
          <a:p>
            <a:pPr algn="ctr">
              <a:lnSpc>
                <a:spcPts val="2380"/>
              </a:lnSpc>
            </a:pPr>
            <a:r>
              <a:rPr lang="en-US" sz="1700">
                <a:solidFill>
                  <a:srgbClr val="227C9D"/>
                </a:solidFill>
                <a:latin typeface="Canva Sans 2"/>
              </a:rPr>
              <a:t> sheet.column_dimensions['D'].width = 20</a:t>
            </a:r>
          </a:p>
          <a:p>
            <a:pPr algn="ctr">
              <a:lnSpc>
                <a:spcPts val="2380"/>
              </a:lnSpc>
            </a:pPr>
            <a:r>
              <a:rPr lang="en-US" sz="1700">
                <a:solidFill>
                  <a:srgbClr val="227C9D"/>
                </a:solidFill>
                <a:latin typeface="Canva Sans 2"/>
              </a:rPr>
              <a:t> sheet.column_dimensions['E'].width = 20</a:t>
            </a:r>
          </a:p>
          <a:p>
            <a:pPr algn="ctr">
              <a:lnSpc>
                <a:spcPts val="2380"/>
              </a:lnSpc>
            </a:pPr>
            <a:r>
              <a:rPr lang="en-US" sz="1700">
                <a:solidFill>
                  <a:srgbClr val="227C9D"/>
                </a:solidFill>
                <a:latin typeface="Canva Sans 2"/>
              </a:rPr>
              <a:t> sheet.column_dimensions['F'].width = 40</a:t>
            </a:r>
          </a:p>
          <a:p>
            <a:pPr algn="ctr">
              <a:lnSpc>
                <a:spcPts val="2380"/>
              </a:lnSpc>
            </a:pPr>
            <a:r>
              <a:rPr lang="en-US" sz="1700">
                <a:solidFill>
                  <a:srgbClr val="227C9D"/>
                </a:solidFill>
                <a:latin typeface="Canva Sans 2"/>
              </a:rPr>
              <a:t> sheet.column_dimensions['G'].width = 50</a:t>
            </a:r>
          </a:p>
          <a:p>
            <a:pPr algn="ctr">
              <a:lnSpc>
                <a:spcPts val="2380"/>
              </a:lnSpc>
            </a:pPr>
          </a:p>
          <a:p>
            <a:pPr algn="ctr">
              <a:lnSpc>
                <a:spcPts val="2380"/>
              </a:lnSpc>
            </a:pPr>
            <a:r>
              <a:rPr lang="en-US" sz="1700">
                <a:solidFill>
                  <a:srgbClr val="227C9D"/>
                </a:solidFill>
                <a:latin typeface="Canva Sans 2"/>
              </a:rPr>
              <a:t> # write given data to an excel spreadsheet</a:t>
            </a:r>
          </a:p>
          <a:p>
            <a:pPr algn="ctr">
              <a:lnSpc>
                <a:spcPts val="2380"/>
              </a:lnSpc>
            </a:pPr>
            <a:r>
              <a:rPr lang="en-US" sz="1700">
                <a:solidFill>
                  <a:srgbClr val="227C9D"/>
                </a:solidFill>
                <a:latin typeface="Canva Sans 2"/>
              </a:rPr>
              <a:t> # at particular location</a:t>
            </a:r>
          </a:p>
          <a:p>
            <a:pPr algn="ctr">
              <a:lnSpc>
                <a:spcPts val="2380"/>
              </a:lnSpc>
            </a:pPr>
            <a:r>
              <a:rPr lang="en-US" sz="1700">
                <a:solidFill>
                  <a:srgbClr val="227C9D"/>
                </a:solidFill>
                <a:latin typeface="Canva Sans 2"/>
              </a:rPr>
              <a:t> sheet.cell(row=1, column=1).value = "Name"</a:t>
            </a:r>
          </a:p>
          <a:p>
            <a:pPr algn="ctr">
              <a:lnSpc>
                <a:spcPts val="2380"/>
              </a:lnSpc>
            </a:pPr>
            <a:r>
              <a:rPr lang="en-US" sz="1700">
                <a:solidFill>
                  <a:srgbClr val="227C9D"/>
                </a:solidFill>
                <a:latin typeface="Canva Sans 2"/>
              </a:rPr>
              <a:t> sheet.cell(row=1, column=2).value = "Course"</a:t>
            </a:r>
          </a:p>
          <a:p>
            <a:pPr algn="ctr">
              <a:lnSpc>
                <a:spcPts val="2380"/>
              </a:lnSpc>
            </a:pPr>
            <a:r>
              <a:rPr lang="en-US" sz="1700">
                <a:solidFill>
                  <a:srgbClr val="227C9D"/>
                </a:solidFill>
                <a:latin typeface="Canva Sans 2"/>
              </a:rPr>
              <a:t> sheet.cell(row=1, column=3).value = "Semester"</a:t>
            </a:r>
          </a:p>
          <a:p>
            <a:pPr algn="ctr">
              <a:lnSpc>
                <a:spcPts val="2380"/>
              </a:lnSpc>
            </a:pPr>
            <a:r>
              <a:rPr lang="en-US" sz="1700">
                <a:solidFill>
                  <a:srgbClr val="227C9D"/>
                </a:solidFill>
                <a:latin typeface="Canva Sans 2"/>
              </a:rPr>
              <a:t> sheet.cell(row=1, column=4).value = "Form Number"</a:t>
            </a:r>
          </a:p>
          <a:p>
            <a:pPr algn="ctr">
              <a:lnSpc>
                <a:spcPts val="2380"/>
              </a:lnSpc>
            </a:pPr>
            <a:r>
              <a:rPr lang="en-US" sz="1700">
                <a:solidFill>
                  <a:srgbClr val="227C9D"/>
                </a:solidFill>
                <a:latin typeface="Canva Sans 2"/>
              </a:rPr>
              <a:t> sheet.cell(row=1, column=5).value = "Contact Number"</a:t>
            </a:r>
          </a:p>
          <a:p>
            <a:pPr algn="ctr">
              <a:lnSpc>
                <a:spcPts val="2380"/>
              </a:lnSpc>
            </a:pPr>
            <a:r>
              <a:rPr lang="en-US" sz="1700">
                <a:solidFill>
                  <a:srgbClr val="227C9D"/>
                </a:solidFill>
                <a:latin typeface="Canva Sans 2"/>
              </a:rPr>
              <a:t> sheet.cell(row=1, column=6).value = "Email id"</a:t>
            </a:r>
          </a:p>
          <a:p>
            <a:pPr algn="ctr">
              <a:lnSpc>
                <a:spcPts val="2380"/>
              </a:lnSpc>
            </a:pPr>
            <a:r>
              <a:rPr lang="en-US" sz="1700">
                <a:solidFill>
                  <a:srgbClr val="227C9D"/>
                </a:solidFill>
                <a:latin typeface="Canva Sans 2"/>
              </a:rPr>
              <a:t> sheet.cell(row=1, column=7).value = "Address"</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 (cursor)</a:t>
            </a:r>
          </a:p>
          <a:p>
            <a:pPr algn="ctr">
              <a:lnSpc>
                <a:spcPts val="2380"/>
              </a:lnSpc>
            </a:pPr>
            <a:r>
              <a:rPr lang="en-US" sz="1700">
                <a:solidFill>
                  <a:srgbClr val="227C9D"/>
                </a:solidFill>
                <a:latin typeface="Canva Sans 2"/>
              </a:rPr>
              <a:t>def focus1(event):</a:t>
            </a:r>
          </a:p>
          <a:p>
            <a:pPr algn="ctr">
              <a:lnSpc>
                <a:spcPts val="2380"/>
              </a:lnSpc>
            </a:pPr>
            <a:r>
              <a:rPr lang="en-US" sz="1700">
                <a:solidFill>
                  <a:srgbClr val="227C9D"/>
                </a:solidFill>
                <a:latin typeface="Canva Sans 2"/>
              </a:rPr>
              <a:t> # set focus on the course_field box</a:t>
            </a:r>
          </a:p>
          <a:p>
            <a:pPr algn="ctr">
              <a:lnSpc>
                <a:spcPts val="2380"/>
              </a:lnSpc>
            </a:pPr>
            <a:r>
              <a:rPr lang="en-US" sz="1700">
                <a:solidFill>
                  <a:srgbClr val="227C9D"/>
                </a:solidFill>
                <a:latin typeface="Canva Sans 2"/>
              </a:rPr>
              <a:t> course_field.focus_set()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focus2(event):</a:t>
            </a:r>
          </a:p>
          <a:p>
            <a:pPr algn="ctr">
              <a:lnSpc>
                <a:spcPts val="2380"/>
              </a:lnSpc>
            </a:pPr>
            <a:r>
              <a:rPr lang="en-US" sz="1700">
                <a:solidFill>
                  <a:srgbClr val="227C9D"/>
                </a:solidFill>
                <a:latin typeface="Canva Sans 2"/>
              </a:rPr>
              <a:t> # set focus on the sem_field box</a:t>
            </a:r>
          </a:p>
          <a:p>
            <a:pPr algn="ctr">
              <a:lnSpc>
                <a:spcPts val="2380"/>
              </a:lnSpc>
            </a:pPr>
            <a:r>
              <a:rPr lang="en-US" sz="1700">
                <a:solidFill>
                  <a:srgbClr val="227C9D"/>
                </a:solidFill>
                <a:latin typeface="Canva Sans 2"/>
              </a:rPr>
              <a:t> sem_field.focus_set()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focus3(event):</a:t>
            </a:r>
          </a:p>
          <a:p>
            <a:pPr algn="ctr">
              <a:lnSpc>
                <a:spcPts val="2380"/>
              </a:lnSpc>
            </a:pPr>
            <a:r>
              <a:rPr lang="en-US" sz="1700">
                <a:solidFill>
                  <a:srgbClr val="227C9D"/>
                </a:solidFill>
                <a:latin typeface="Canva Sans 2"/>
              </a:rPr>
              <a:t> # set focus on the form_no_field box</a:t>
            </a:r>
          </a:p>
          <a:p>
            <a:pPr algn="ctr">
              <a:lnSpc>
                <a:spcPts val="2380"/>
              </a:lnSpc>
            </a:pPr>
            <a:r>
              <a:rPr lang="en-US" sz="1700">
                <a:solidFill>
                  <a:srgbClr val="227C9D"/>
                </a:solidFill>
                <a:latin typeface="Canva Sans 2"/>
              </a:rPr>
              <a:t> form_no_field.focus_set()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focus4(event):</a:t>
            </a:r>
          </a:p>
          <a:p>
            <a:pPr algn="ctr">
              <a:lnSpc>
                <a:spcPts val="2380"/>
              </a:lnSpc>
            </a:pPr>
            <a:r>
              <a:rPr lang="en-US" sz="1700">
                <a:solidFill>
                  <a:srgbClr val="227C9D"/>
                </a:solidFill>
                <a:latin typeface="Canva Sans 2"/>
              </a:rPr>
              <a:t> # set focus on the contact_no_field box</a:t>
            </a:r>
          </a:p>
          <a:p>
            <a:pPr algn="ctr">
              <a:lnSpc>
                <a:spcPts val="2380"/>
              </a:lnSpc>
            </a:pPr>
            <a:r>
              <a:rPr lang="en-US" sz="1700">
                <a:solidFill>
                  <a:srgbClr val="227C9D"/>
                </a:solidFill>
                <a:latin typeface="Canva Sans 2"/>
              </a:rPr>
              <a:t> contact_no_field.focus_set()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focus5(event):</a:t>
            </a:r>
          </a:p>
          <a:p>
            <a:pPr algn="ctr">
              <a:lnSpc>
                <a:spcPts val="2380"/>
              </a:lnSpc>
            </a:pPr>
            <a:r>
              <a:rPr lang="en-US" sz="1700">
                <a:solidFill>
                  <a:srgbClr val="227C9D"/>
                </a:solidFill>
                <a:latin typeface="Canva Sans 2"/>
              </a:rPr>
              <a:t> # set focus on the email_id_field box</a:t>
            </a:r>
          </a:p>
          <a:p>
            <a:pPr algn="ctr">
              <a:lnSpc>
                <a:spcPts val="2380"/>
              </a:lnSpc>
            </a:pPr>
            <a:r>
              <a:rPr lang="en-US" sz="1700">
                <a:solidFill>
                  <a:srgbClr val="227C9D"/>
                </a:solidFill>
                <a:latin typeface="Canva Sans 2"/>
              </a:rPr>
              <a:t> email_id_field.focus_set()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focus6(event):</a:t>
            </a:r>
          </a:p>
          <a:p>
            <a:pPr algn="ctr">
              <a:lnSpc>
                <a:spcPts val="2380"/>
              </a:lnSpc>
            </a:pPr>
            <a:r>
              <a:rPr lang="en-US" sz="1700">
                <a:solidFill>
                  <a:srgbClr val="227C9D"/>
                </a:solidFill>
                <a:latin typeface="Canva Sans 2"/>
              </a:rPr>
              <a:t> # set focus on the address_field box</a:t>
            </a:r>
          </a:p>
          <a:p>
            <a:pPr algn="ctr">
              <a:lnSpc>
                <a:spcPts val="2380"/>
              </a:lnSpc>
            </a:pPr>
            <a:r>
              <a:rPr lang="en-US" sz="1700">
                <a:solidFill>
                  <a:srgbClr val="227C9D"/>
                </a:solidFill>
                <a:latin typeface="Canva Sans 2"/>
              </a:rPr>
              <a:t> address_field.focus_set()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for clearing the</a:t>
            </a:r>
          </a:p>
          <a:p>
            <a:pPr algn="ctr">
              <a:lnSpc>
                <a:spcPts val="2380"/>
              </a:lnSpc>
            </a:pPr>
            <a:r>
              <a:rPr lang="en-US" sz="1700">
                <a:solidFill>
                  <a:srgbClr val="227C9D"/>
                </a:solidFill>
                <a:latin typeface="Canva Sans 2"/>
              </a:rPr>
              <a:t># contents of text entry boxes</a:t>
            </a:r>
          </a:p>
          <a:p>
            <a:pPr algn="ctr">
              <a:lnSpc>
                <a:spcPts val="2380"/>
              </a:lnSpc>
            </a:pPr>
            <a:r>
              <a:rPr lang="en-US" sz="1700">
                <a:solidFill>
                  <a:srgbClr val="227C9D"/>
                </a:solidFill>
                <a:latin typeface="Canva Sans 2"/>
              </a:rPr>
              <a:t>def clear():</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clear the content of text entry box</a:t>
            </a:r>
          </a:p>
          <a:p>
            <a:pPr algn="ctr">
              <a:lnSpc>
                <a:spcPts val="2380"/>
              </a:lnSpc>
            </a:pPr>
            <a:r>
              <a:rPr lang="en-US" sz="1700">
                <a:solidFill>
                  <a:srgbClr val="227C9D"/>
                </a:solidFill>
                <a:latin typeface="Canva Sans 2"/>
              </a:rPr>
              <a:t> name_field.delete(0, END)</a:t>
            </a:r>
          </a:p>
          <a:p>
            <a:pPr algn="ctr">
              <a:lnSpc>
                <a:spcPts val="2380"/>
              </a:lnSpc>
            </a:pPr>
            <a:r>
              <a:rPr lang="en-US" sz="1700">
                <a:solidFill>
                  <a:srgbClr val="227C9D"/>
                </a:solidFill>
                <a:latin typeface="Canva Sans 2"/>
              </a:rPr>
              <a:t> course_field.delete(0, END)</a:t>
            </a:r>
          </a:p>
          <a:p>
            <a:pPr algn="ctr">
              <a:lnSpc>
                <a:spcPts val="2380"/>
              </a:lnSpc>
            </a:pPr>
            <a:r>
              <a:rPr lang="en-US" sz="1700">
                <a:solidFill>
                  <a:srgbClr val="227C9D"/>
                </a:solidFill>
                <a:latin typeface="Canva Sans 2"/>
              </a:rPr>
              <a:t> sem_field.delete(0, END)</a:t>
            </a:r>
          </a:p>
          <a:p>
            <a:pPr algn="ctr">
              <a:lnSpc>
                <a:spcPts val="2380"/>
              </a:lnSpc>
            </a:pPr>
            <a:r>
              <a:rPr lang="en-US" sz="1700">
                <a:solidFill>
                  <a:srgbClr val="227C9D"/>
                </a:solidFill>
                <a:latin typeface="Canva Sans 2"/>
              </a:rPr>
              <a:t> form_no_field.delete(0, END)</a:t>
            </a:r>
          </a:p>
          <a:p>
            <a:pPr algn="ctr">
              <a:lnSpc>
                <a:spcPts val="2380"/>
              </a:lnSpc>
            </a:pPr>
            <a:r>
              <a:rPr lang="en-US" sz="1700">
                <a:solidFill>
                  <a:srgbClr val="227C9D"/>
                </a:solidFill>
                <a:latin typeface="Canva Sans 2"/>
              </a:rPr>
              <a:t> contact_no_field.delete(0, END)</a:t>
            </a:r>
          </a:p>
          <a:p>
            <a:pPr algn="ctr">
              <a:lnSpc>
                <a:spcPts val="2380"/>
              </a:lnSpc>
            </a:pPr>
            <a:r>
              <a:rPr lang="en-US" sz="1700">
                <a:solidFill>
                  <a:srgbClr val="227C9D"/>
                </a:solidFill>
                <a:latin typeface="Canva Sans 2"/>
              </a:rPr>
              <a:t> email_id_field.delete(0, END)</a:t>
            </a:r>
          </a:p>
          <a:p>
            <a:pPr algn="ctr">
              <a:lnSpc>
                <a:spcPts val="2380"/>
              </a:lnSpc>
            </a:pPr>
            <a:r>
              <a:rPr lang="en-US" sz="1700">
                <a:solidFill>
                  <a:srgbClr val="227C9D"/>
                </a:solidFill>
                <a:latin typeface="Canva Sans 2"/>
              </a:rPr>
              <a:t> address_field.delete(0, END)</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take data from GUI </a:t>
            </a:r>
          </a:p>
          <a:p>
            <a:pPr algn="ctr">
              <a:lnSpc>
                <a:spcPts val="2380"/>
              </a:lnSpc>
            </a:pPr>
            <a:r>
              <a:rPr lang="en-US" sz="1700">
                <a:solidFill>
                  <a:srgbClr val="227C9D"/>
                </a:solidFill>
                <a:latin typeface="Canva Sans 2"/>
              </a:rPr>
              <a:t># window and write to an excel file</a:t>
            </a:r>
          </a:p>
          <a:p>
            <a:pPr algn="ctr">
              <a:lnSpc>
                <a:spcPts val="2380"/>
              </a:lnSpc>
            </a:pPr>
            <a:r>
              <a:rPr lang="en-US" sz="1700">
                <a:solidFill>
                  <a:srgbClr val="227C9D"/>
                </a:solidFill>
                <a:latin typeface="Canva Sans 2"/>
              </a:rPr>
              <a:t>def insert():</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if user not fill any entry</a:t>
            </a:r>
          </a:p>
          <a:p>
            <a:pPr algn="ctr">
              <a:lnSpc>
                <a:spcPts val="2380"/>
              </a:lnSpc>
            </a:pPr>
            <a:r>
              <a:rPr lang="en-US" sz="1700">
                <a:solidFill>
                  <a:srgbClr val="227C9D"/>
                </a:solidFill>
                <a:latin typeface="Canva Sans 2"/>
              </a:rPr>
              <a:t> # then print "empty input"</a:t>
            </a:r>
          </a:p>
          <a:p>
            <a:pPr algn="ctr">
              <a:lnSpc>
                <a:spcPts val="2380"/>
              </a:lnSpc>
            </a:pPr>
            <a:r>
              <a:rPr lang="en-US" sz="1700">
                <a:solidFill>
                  <a:srgbClr val="227C9D"/>
                </a:solidFill>
                <a:latin typeface="Canva Sans 2"/>
              </a:rPr>
              <a:t> if (name_field.get() == "" and</a:t>
            </a:r>
          </a:p>
          <a:p>
            <a:pPr algn="ctr">
              <a:lnSpc>
                <a:spcPts val="2380"/>
              </a:lnSpc>
            </a:pPr>
            <a:r>
              <a:rPr lang="en-US" sz="1700">
                <a:solidFill>
                  <a:srgbClr val="227C9D"/>
                </a:solidFill>
                <a:latin typeface="Canva Sans 2"/>
              </a:rPr>
              <a:t>  course_field.get() == "" and</a:t>
            </a:r>
          </a:p>
          <a:p>
            <a:pPr algn="ctr">
              <a:lnSpc>
                <a:spcPts val="2380"/>
              </a:lnSpc>
            </a:pPr>
            <a:r>
              <a:rPr lang="en-US" sz="1700">
                <a:solidFill>
                  <a:srgbClr val="227C9D"/>
                </a:solidFill>
                <a:latin typeface="Canva Sans 2"/>
              </a:rPr>
              <a:t>  sem_field.get() == "" and</a:t>
            </a:r>
          </a:p>
          <a:p>
            <a:pPr algn="ctr">
              <a:lnSpc>
                <a:spcPts val="2380"/>
              </a:lnSpc>
            </a:pPr>
            <a:r>
              <a:rPr lang="en-US" sz="1700">
                <a:solidFill>
                  <a:srgbClr val="227C9D"/>
                </a:solidFill>
                <a:latin typeface="Canva Sans 2"/>
              </a:rPr>
              <a:t>  form_no_field.get() == "" and</a:t>
            </a:r>
          </a:p>
          <a:p>
            <a:pPr algn="ctr">
              <a:lnSpc>
                <a:spcPts val="2380"/>
              </a:lnSpc>
            </a:pPr>
            <a:r>
              <a:rPr lang="en-US" sz="1700">
                <a:solidFill>
                  <a:srgbClr val="227C9D"/>
                </a:solidFill>
                <a:latin typeface="Canva Sans 2"/>
              </a:rPr>
              <a:t>  contact_no_field.get() == "" and</a:t>
            </a:r>
          </a:p>
          <a:p>
            <a:pPr algn="ctr">
              <a:lnSpc>
                <a:spcPts val="2380"/>
              </a:lnSpc>
            </a:pPr>
            <a:r>
              <a:rPr lang="en-US" sz="1700">
                <a:solidFill>
                  <a:srgbClr val="227C9D"/>
                </a:solidFill>
                <a:latin typeface="Canva Sans 2"/>
              </a:rPr>
              <a:t>  email_id_field.get() == "" and</a:t>
            </a:r>
          </a:p>
          <a:p>
            <a:pPr algn="ctr">
              <a:lnSpc>
                <a:spcPts val="2380"/>
              </a:lnSpc>
            </a:pPr>
            <a:r>
              <a:rPr lang="en-US" sz="1700">
                <a:solidFill>
                  <a:srgbClr val="227C9D"/>
                </a:solidFill>
                <a:latin typeface="Canva Sans 2"/>
              </a:rPr>
              <a:t>  address_field.get() == ""):</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print("empty input")</a:t>
            </a:r>
          </a:p>
          <a:p>
            <a:pPr algn="ctr">
              <a:lnSpc>
                <a:spcPts val="2380"/>
              </a:lnSpc>
            </a:pPr>
          </a:p>
          <a:p>
            <a:pPr algn="ctr">
              <a:lnSpc>
                <a:spcPts val="2380"/>
              </a:lnSpc>
            </a:pPr>
            <a:r>
              <a:rPr lang="en-US" sz="1700">
                <a:solidFill>
                  <a:srgbClr val="227C9D"/>
                </a:solidFill>
                <a:latin typeface="Canva Sans 2"/>
              </a:rPr>
              <a:t> else:</a:t>
            </a:r>
          </a:p>
          <a:p>
            <a:pPr algn="ctr">
              <a:lnSpc>
                <a:spcPts val="2380"/>
              </a:lnSpc>
            </a:pPr>
          </a:p>
          <a:p>
            <a:pPr algn="ctr">
              <a:lnSpc>
                <a:spcPts val="2380"/>
              </a:lnSpc>
            </a:pPr>
            <a:r>
              <a:rPr lang="en-US" sz="1700">
                <a:solidFill>
                  <a:srgbClr val="227C9D"/>
                </a:solidFill>
                <a:latin typeface="Canva Sans 2"/>
              </a:rPr>
              <a:t>  # assigning the max row and max column</a:t>
            </a:r>
          </a:p>
          <a:p>
            <a:pPr algn="ctr">
              <a:lnSpc>
                <a:spcPts val="2380"/>
              </a:lnSpc>
            </a:pPr>
            <a:r>
              <a:rPr lang="en-US" sz="1700">
                <a:solidFill>
                  <a:srgbClr val="227C9D"/>
                </a:solidFill>
                <a:latin typeface="Canva Sans 2"/>
              </a:rPr>
              <a:t>  # value upto which data is written</a:t>
            </a:r>
          </a:p>
          <a:p>
            <a:pPr algn="ctr">
              <a:lnSpc>
                <a:spcPts val="2380"/>
              </a:lnSpc>
            </a:pPr>
            <a:r>
              <a:rPr lang="en-US" sz="1700">
                <a:solidFill>
                  <a:srgbClr val="227C9D"/>
                </a:solidFill>
                <a:latin typeface="Canva Sans 2"/>
              </a:rPr>
              <a:t>  # in an excel sheet to the variable</a:t>
            </a:r>
          </a:p>
          <a:p>
            <a:pPr algn="ctr">
              <a:lnSpc>
                <a:spcPts val="2380"/>
              </a:lnSpc>
            </a:pPr>
            <a:r>
              <a:rPr lang="en-US" sz="1700">
                <a:solidFill>
                  <a:srgbClr val="227C9D"/>
                </a:solidFill>
                <a:latin typeface="Canva Sans 2"/>
              </a:rPr>
              <a:t>  current_row = sheet.max_row</a:t>
            </a:r>
          </a:p>
          <a:p>
            <a:pPr algn="ctr">
              <a:lnSpc>
                <a:spcPts val="2380"/>
              </a:lnSpc>
            </a:pPr>
            <a:r>
              <a:rPr lang="en-US" sz="1700">
                <a:solidFill>
                  <a:srgbClr val="227C9D"/>
                </a:solidFill>
                <a:latin typeface="Canva Sans 2"/>
              </a:rPr>
              <a:t>  current_column = sheet.max_column</a:t>
            </a:r>
          </a:p>
          <a:p>
            <a:pPr algn="ctr">
              <a:lnSpc>
                <a:spcPts val="2380"/>
              </a:lnSpc>
            </a:pPr>
          </a:p>
          <a:p>
            <a:pPr algn="ctr">
              <a:lnSpc>
                <a:spcPts val="2380"/>
              </a:lnSpc>
            </a:pPr>
            <a:r>
              <a:rPr lang="en-US" sz="1700">
                <a:solidFill>
                  <a:srgbClr val="227C9D"/>
                </a:solidFill>
                <a:latin typeface="Canva Sans 2"/>
              </a:rPr>
              <a:t>  # get method returns current text</a:t>
            </a:r>
          </a:p>
          <a:p>
            <a:pPr algn="ctr">
              <a:lnSpc>
                <a:spcPts val="2380"/>
              </a:lnSpc>
            </a:pPr>
            <a:r>
              <a:rPr lang="en-US" sz="1700">
                <a:solidFill>
                  <a:srgbClr val="227C9D"/>
                </a:solidFill>
                <a:latin typeface="Canva Sans 2"/>
              </a:rPr>
              <a:t>  # as string which we write into</a:t>
            </a:r>
          </a:p>
          <a:p>
            <a:pPr algn="ctr">
              <a:lnSpc>
                <a:spcPts val="2380"/>
              </a:lnSpc>
            </a:pPr>
            <a:r>
              <a:rPr lang="en-US" sz="1700">
                <a:solidFill>
                  <a:srgbClr val="227C9D"/>
                </a:solidFill>
                <a:latin typeface="Canva Sans 2"/>
              </a:rPr>
              <a:t>  # excel spreadsheet at particular location</a:t>
            </a:r>
          </a:p>
          <a:p>
            <a:pPr algn="ctr">
              <a:lnSpc>
                <a:spcPts val="2380"/>
              </a:lnSpc>
            </a:pPr>
            <a:r>
              <a:rPr lang="en-US" sz="1700">
                <a:solidFill>
                  <a:srgbClr val="227C9D"/>
                </a:solidFill>
                <a:latin typeface="Canva Sans 2"/>
              </a:rPr>
              <a:t>  sheet.cell(row=current_row + 1, column=1).value = name_field.get()</a:t>
            </a:r>
          </a:p>
          <a:p>
            <a:pPr algn="ctr">
              <a:lnSpc>
                <a:spcPts val="2380"/>
              </a:lnSpc>
            </a:pPr>
            <a:r>
              <a:rPr lang="en-US" sz="1700">
                <a:solidFill>
                  <a:srgbClr val="227C9D"/>
                </a:solidFill>
                <a:latin typeface="Canva Sans 2"/>
              </a:rPr>
              <a:t>  sheet.cell(row=current_row + 1, column=2).value = course_field.get()</a:t>
            </a:r>
          </a:p>
          <a:p>
            <a:pPr algn="ctr">
              <a:lnSpc>
                <a:spcPts val="2380"/>
              </a:lnSpc>
            </a:pPr>
            <a:r>
              <a:rPr lang="en-US" sz="1700">
                <a:solidFill>
                  <a:srgbClr val="227C9D"/>
                </a:solidFill>
                <a:latin typeface="Canva Sans 2"/>
              </a:rPr>
              <a:t>  sheet.cell(row=current_row + 1, column=3).value = sem_field.get()</a:t>
            </a:r>
          </a:p>
          <a:p>
            <a:pPr algn="ctr">
              <a:lnSpc>
                <a:spcPts val="2380"/>
              </a:lnSpc>
            </a:pPr>
            <a:r>
              <a:rPr lang="en-US" sz="1700">
                <a:solidFill>
                  <a:srgbClr val="227C9D"/>
                </a:solidFill>
                <a:latin typeface="Canva Sans 2"/>
              </a:rPr>
              <a:t>  sheet.cell(row=current_row + 1, column=4).value = form_no_field.get()</a:t>
            </a:r>
          </a:p>
          <a:p>
            <a:pPr algn="ctr">
              <a:lnSpc>
                <a:spcPts val="2380"/>
              </a:lnSpc>
            </a:pPr>
            <a:r>
              <a:rPr lang="en-US" sz="1700">
                <a:solidFill>
                  <a:srgbClr val="227C9D"/>
                </a:solidFill>
                <a:latin typeface="Canva Sans 2"/>
              </a:rPr>
              <a:t>  sheet.cell(row=current_row + 1, column=5).value = contact_no_field.get()</a:t>
            </a:r>
          </a:p>
          <a:p>
            <a:pPr algn="ctr">
              <a:lnSpc>
                <a:spcPts val="2380"/>
              </a:lnSpc>
            </a:pPr>
            <a:r>
              <a:rPr lang="en-US" sz="1700">
                <a:solidFill>
                  <a:srgbClr val="227C9D"/>
                </a:solidFill>
                <a:latin typeface="Canva Sans 2"/>
              </a:rPr>
              <a:t>  sheet.cell(row=current_row + 1, column=6).value = email_id_field.get()</a:t>
            </a:r>
          </a:p>
          <a:p>
            <a:pPr algn="ctr">
              <a:lnSpc>
                <a:spcPts val="2380"/>
              </a:lnSpc>
            </a:pPr>
            <a:r>
              <a:rPr lang="en-US" sz="1700">
                <a:solidFill>
                  <a:srgbClr val="227C9D"/>
                </a:solidFill>
                <a:latin typeface="Canva Sans 2"/>
              </a:rPr>
              <a:t>  sheet.cell(row=current_row + 1, column=7).value = address_field.get()</a:t>
            </a:r>
          </a:p>
          <a:p>
            <a:pPr algn="ctr">
              <a:lnSpc>
                <a:spcPts val="2380"/>
              </a:lnSpc>
            </a:pPr>
          </a:p>
          <a:p>
            <a:pPr algn="ctr">
              <a:lnSpc>
                <a:spcPts val="2380"/>
              </a:lnSpc>
            </a:pPr>
            <a:r>
              <a:rPr lang="en-US" sz="1700">
                <a:solidFill>
                  <a:srgbClr val="227C9D"/>
                </a:solidFill>
                <a:latin typeface="Canva Sans 2"/>
              </a:rPr>
              <a:t>  # save the file</a:t>
            </a:r>
          </a:p>
          <a:p>
            <a:pPr algn="ctr">
              <a:lnSpc>
                <a:spcPts val="2380"/>
              </a:lnSpc>
            </a:pPr>
            <a:r>
              <a:rPr lang="en-US" sz="1700">
                <a:solidFill>
                  <a:srgbClr val="227C9D"/>
                </a:solidFill>
                <a:latin typeface="Canva Sans 2"/>
              </a:rPr>
              <a:t>  wb.save('C:\\Users\\Admin\\Desktop\\excel.xlsx')</a:t>
            </a:r>
          </a:p>
          <a:p>
            <a:pPr algn="ctr">
              <a:lnSpc>
                <a:spcPts val="2380"/>
              </a:lnSpc>
            </a:pPr>
          </a:p>
          <a:p>
            <a:pPr algn="ctr">
              <a:lnSpc>
                <a:spcPts val="2380"/>
              </a:lnSpc>
            </a:pPr>
            <a:r>
              <a:rPr lang="en-US" sz="1700">
                <a:solidFill>
                  <a:srgbClr val="227C9D"/>
                </a:solidFill>
                <a:latin typeface="Canva Sans 2"/>
              </a:rPr>
              <a:t>  # set focus on the name_field box</a:t>
            </a:r>
          </a:p>
          <a:p>
            <a:pPr algn="ctr">
              <a:lnSpc>
                <a:spcPts val="2380"/>
              </a:lnSpc>
            </a:pPr>
            <a:r>
              <a:rPr lang="en-US" sz="1700">
                <a:solidFill>
                  <a:srgbClr val="227C9D"/>
                </a:solidFill>
                <a:latin typeface="Canva Sans 2"/>
              </a:rPr>
              <a:t>  name_field.focus_set()</a:t>
            </a:r>
          </a:p>
          <a:p>
            <a:pPr algn="ctr">
              <a:lnSpc>
                <a:spcPts val="2380"/>
              </a:lnSpc>
            </a:pPr>
          </a:p>
          <a:p>
            <a:pPr algn="ctr">
              <a:lnSpc>
                <a:spcPts val="2380"/>
              </a:lnSpc>
            </a:pPr>
            <a:r>
              <a:rPr lang="en-US" sz="1700">
                <a:solidFill>
                  <a:srgbClr val="227C9D"/>
                </a:solidFill>
                <a:latin typeface="Canva Sans 2"/>
              </a:rPr>
              <a:t>  # call the clear() function</a:t>
            </a:r>
          </a:p>
          <a:p>
            <a:pPr algn="ctr">
              <a:lnSpc>
                <a:spcPts val="2380"/>
              </a:lnSpc>
            </a:pPr>
            <a:r>
              <a:rPr lang="en-US" sz="1700">
                <a:solidFill>
                  <a:srgbClr val="227C9D"/>
                </a:solidFill>
                <a:latin typeface="Canva Sans 2"/>
              </a:rPr>
              <a:t>  clear()</a:t>
            </a:r>
          </a:p>
          <a:p>
            <a:pPr algn="ctr">
              <a:lnSpc>
                <a:spcPts val="2380"/>
              </a:lnSpc>
            </a:pPr>
          </a:p>
          <a:p>
            <a:pPr algn="ctr">
              <a:lnSpc>
                <a:spcPts val="2380"/>
              </a:lnSpc>
            </a:pPr>
          </a:p>
          <a:p>
            <a:pPr algn="ctr">
              <a:lnSpc>
                <a:spcPts val="2380"/>
              </a:lnSpc>
            </a:pPr>
            <a:r>
              <a:rPr lang="en-US" sz="1700">
                <a:solidFill>
                  <a:srgbClr val="227C9D"/>
                </a:solidFill>
                <a:latin typeface="Canva Sans 2"/>
              </a:rPr>
              <a:t># Driver code</a:t>
            </a:r>
          </a:p>
          <a:p>
            <a:pPr algn="ctr">
              <a:lnSpc>
                <a:spcPts val="2380"/>
              </a:lnSpc>
            </a:pPr>
            <a:r>
              <a:rPr lang="en-US" sz="1700">
                <a:solidFill>
                  <a:srgbClr val="227C9D"/>
                </a:solidFill>
                <a:latin typeface="Canva Sans 2"/>
              </a:rPr>
              <a:t>if __name__ == "__main__":</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create a GUI window</a:t>
            </a:r>
          </a:p>
          <a:p>
            <a:pPr algn="ctr">
              <a:lnSpc>
                <a:spcPts val="2380"/>
              </a:lnSpc>
            </a:pPr>
            <a:r>
              <a:rPr lang="en-US" sz="1700">
                <a:solidFill>
                  <a:srgbClr val="227C9D"/>
                </a:solidFill>
                <a:latin typeface="Canva Sans 2"/>
              </a:rPr>
              <a:t> root = Tk()</a:t>
            </a:r>
          </a:p>
          <a:p>
            <a:pPr algn="ctr">
              <a:lnSpc>
                <a:spcPts val="2380"/>
              </a:lnSpc>
            </a:pPr>
          </a:p>
          <a:p>
            <a:pPr algn="ctr">
              <a:lnSpc>
                <a:spcPts val="2380"/>
              </a:lnSpc>
            </a:pPr>
            <a:r>
              <a:rPr lang="en-US" sz="1700">
                <a:solidFill>
                  <a:srgbClr val="227C9D"/>
                </a:solidFill>
                <a:latin typeface="Canva Sans 2"/>
              </a:rPr>
              <a:t> # set the background colour of GUI window</a:t>
            </a:r>
          </a:p>
          <a:p>
            <a:pPr algn="ctr">
              <a:lnSpc>
                <a:spcPts val="2380"/>
              </a:lnSpc>
            </a:pPr>
            <a:r>
              <a:rPr lang="en-US" sz="1700">
                <a:solidFill>
                  <a:srgbClr val="227C9D"/>
                </a:solidFill>
                <a:latin typeface="Canva Sans 2"/>
              </a:rPr>
              <a:t> root.configure(background='light green')</a:t>
            </a:r>
          </a:p>
          <a:p>
            <a:pPr algn="ctr">
              <a:lnSpc>
                <a:spcPts val="2380"/>
              </a:lnSpc>
            </a:pPr>
          </a:p>
          <a:p>
            <a:pPr algn="ctr">
              <a:lnSpc>
                <a:spcPts val="2380"/>
              </a:lnSpc>
            </a:pPr>
            <a:r>
              <a:rPr lang="en-US" sz="1700">
                <a:solidFill>
                  <a:srgbClr val="227C9D"/>
                </a:solidFill>
                <a:latin typeface="Canva Sans 2"/>
              </a:rPr>
              <a:t> # set the title of GUI window</a:t>
            </a:r>
          </a:p>
          <a:p>
            <a:pPr algn="ctr">
              <a:lnSpc>
                <a:spcPts val="2380"/>
              </a:lnSpc>
            </a:pPr>
            <a:r>
              <a:rPr lang="en-US" sz="1700">
                <a:solidFill>
                  <a:srgbClr val="227C9D"/>
                </a:solidFill>
                <a:latin typeface="Canva Sans 2"/>
              </a:rPr>
              <a:t> root.title("registration form")</a:t>
            </a:r>
          </a:p>
          <a:p>
            <a:pPr algn="ctr">
              <a:lnSpc>
                <a:spcPts val="2380"/>
              </a:lnSpc>
            </a:pPr>
          </a:p>
          <a:p>
            <a:pPr algn="ctr">
              <a:lnSpc>
                <a:spcPts val="2380"/>
              </a:lnSpc>
            </a:pPr>
            <a:r>
              <a:rPr lang="en-US" sz="1700">
                <a:solidFill>
                  <a:srgbClr val="227C9D"/>
                </a:solidFill>
                <a:latin typeface="Canva Sans 2"/>
              </a:rPr>
              <a:t> # set the configuration of GUI window</a:t>
            </a:r>
          </a:p>
          <a:p>
            <a:pPr algn="ctr">
              <a:lnSpc>
                <a:spcPts val="2380"/>
              </a:lnSpc>
            </a:pPr>
            <a:r>
              <a:rPr lang="en-US" sz="1700">
                <a:solidFill>
                  <a:srgbClr val="227C9D"/>
                </a:solidFill>
                <a:latin typeface="Canva Sans 2"/>
              </a:rPr>
              <a:t> root.geometry("500x300")</a:t>
            </a:r>
          </a:p>
          <a:p>
            <a:pPr algn="ctr">
              <a:lnSpc>
                <a:spcPts val="2380"/>
              </a:lnSpc>
            </a:pPr>
          </a:p>
          <a:p>
            <a:pPr algn="ctr">
              <a:lnSpc>
                <a:spcPts val="2380"/>
              </a:lnSpc>
            </a:pPr>
            <a:r>
              <a:rPr lang="en-US" sz="1700">
                <a:solidFill>
                  <a:srgbClr val="227C9D"/>
                </a:solidFill>
                <a:latin typeface="Canva Sans 2"/>
              </a:rPr>
              <a:t> excel()</a:t>
            </a:r>
          </a:p>
          <a:p>
            <a:pPr algn="ctr">
              <a:lnSpc>
                <a:spcPts val="2380"/>
              </a:lnSpc>
            </a:pPr>
          </a:p>
          <a:p>
            <a:pPr algn="ctr">
              <a:lnSpc>
                <a:spcPts val="2380"/>
              </a:lnSpc>
            </a:pPr>
            <a:r>
              <a:rPr lang="en-US" sz="1700">
                <a:solidFill>
                  <a:srgbClr val="227C9D"/>
                </a:solidFill>
                <a:latin typeface="Canva Sans 2"/>
              </a:rPr>
              <a:t> # create a Form label</a:t>
            </a:r>
          </a:p>
          <a:p>
            <a:pPr algn="ctr">
              <a:lnSpc>
                <a:spcPts val="2380"/>
              </a:lnSpc>
            </a:pPr>
            <a:r>
              <a:rPr lang="en-US" sz="1700">
                <a:solidFill>
                  <a:srgbClr val="227C9D"/>
                </a:solidFill>
                <a:latin typeface="Canva Sans 2"/>
              </a:rPr>
              <a:t> heading = Label(root, text="Form", bg="light green")</a:t>
            </a:r>
          </a:p>
          <a:p>
            <a:pPr algn="ctr">
              <a:lnSpc>
                <a:spcPts val="2380"/>
              </a:lnSpc>
            </a:pPr>
          </a:p>
          <a:p>
            <a:pPr algn="ctr">
              <a:lnSpc>
                <a:spcPts val="2380"/>
              </a:lnSpc>
            </a:pPr>
            <a:r>
              <a:rPr lang="en-US" sz="1700">
                <a:solidFill>
                  <a:srgbClr val="227C9D"/>
                </a:solidFill>
                <a:latin typeface="Canva Sans 2"/>
              </a:rPr>
              <a:t> # create a Name label</a:t>
            </a:r>
          </a:p>
          <a:p>
            <a:pPr algn="ctr">
              <a:lnSpc>
                <a:spcPts val="2380"/>
              </a:lnSpc>
            </a:pPr>
            <a:r>
              <a:rPr lang="en-US" sz="1700">
                <a:solidFill>
                  <a:srgbClr val="227C9D"/>
                </a:solidFill>
                <a:latin typeface="Canva Sans 2"/>
              </a:rPr>
              <a:t> name = Label(root, text="Name", bg="light green")</a:t>
            </a:r>
          </a:p>
          <a:p>
            <a:pPr algn="ctr">
              <a:lnSpc>
                <a:spcPts val="2380"/>
              </a:lnSpc>
            </a:pPr>
          </a:p>
          <a:p>
            <a:pPr algn="ctr">
              <a:lnSpc>
                <a:spcPts val="2380"/>
              </a:lnSpc>
            </a:pPr>
            <a:r>
              <a:rPr lang="en-US" sz="1700">
                <a:solidFill>
                  <a:srgbClr val="227C9D"/>
                </a:solidFill>
                <a:latin typeface="Canva Sans 2"/>
              </a:rPr>
              <a:t> # create a Course label</a:t>
            </a:r>
          </a:p>
          <a:p>
            <a:pPr algn="ctr">
              <a:lnSpc>
                <a:spcPts val="2380"/>
              </a:lnSpc>
            </a:pPr>
            <a:r>
              <a:rPr lang="en-US" sz="1700">
                <a:solidFill>
                  <a:srgbClr val="227C9D"/>
                </a:solidFill>
                <a:latin typeface="Canva Sans 2"/>
              </a:rPr>
              <a:t> course = Label(root, text="Course", bg="light green")</a:t>
            </a:r>
          </a:p>
          <a:p>
            <a:pPr algn="ctr">
              <a:lnSpc>
                <a:spcPts val="2380"/>
              </a:lnSpc>
            </a:pPr>
          </a:p>
          <a:p>
            <a:pPr algn="ctr">
              <a:lnSpc>
                <a:spcPts val="2380"/>
              </a:lnSpc>
            </a:pPr>
            <a:r>
              <a:rPr lang="en-US" sz="1700">
                <a:solidFill>
                  <a:srgbClr val="227C9D"/>
                </a:solidFill>
                <a:latin typeface="Canva Sans 2"/>
              </a:rPr>
              <a:t> # create a Semester label</a:t>
            </a:r>
          </a:p>
          <a:p>
            <a:pPr algn="ctr">
              <a:lnSpc>
                <a:spcPts val="2380"/>
              </a:lnSpc>
            </a:pPr>
            <a:r>
              <a:rPr lang="en-US" sz="1700">
                <a:solidFill>
                  <a:srgbClr val="227C9D"/>
                </a:solidFill>
                <a:latin typeface="Canva Sans 2"/>
              </a:rPr>
              <a:t> sem = Label(root, text="Semester", bg="light green")</a:t>
            </a:r>
          </a:p>
          <a:p>
            <a:pPr algn="ctr">
              <a:lnSpc>
                <a:spcPts val="2380"/>
              </a:lnSpc>
            </a:pPr>
          </a:p>
          <a:p>
            <a:pPr algn="ctr">
              <a:lnSpc>
                <a:spcPts val="2380"/>
              </a:lnSpc>
            </a:pPr>
            <a:r>
              <a:rPr lang="en-US" sz="1700">
                <a:solidFill>
                  <a:srgbClr val="227C9D"/>
                </a:solidFill>
                <a:latin typeface="Canva Sans 2"/>
              </a:rPr>
              <a:t> # create a Form No. label</a:t>
            </a:r>
          </a:p>
          <a:p>
            <a:pPr algn="ctr">
              <a:lnSpc>
                <a:spcPts val="2380"/>
              </a:lnSpc>
            </a:pPr>
            <a:r>
              <a:rPr lang="en-US" sz="1700">
                <a:solidFill>
                  <a:srgbClr val="227C9D"/>
                </a:solidFill>
                <a:latin typeface="Canva Sans 2"/>
              </a:rPr>
              <a:t> form_no = Label(root, text="Form No.", bg="light green")</a:t>
            </a:r>
          </a:p>
          <a:p>
            <a:pPr algn="ctr">
              <a:lnSpc>
                <a:spcPts val="2380"/>
              </a:lnSpc>
            </a:pPr>
          </a:p>
          <a:p>
            <a:pPr algn="ctr">
              <a:lnSpc>
                <a:spcPts val="2380"/>
              </a:lnSpc>
            </a:pPr>
            <a:r>
              <a:rPr lang="en-US" sz="1700">
                <a:solidFill>
                  <a:srgbClr val="227C9D"/>
                </a:solidFill>
                <a:latin typeface="Canva Sans 2"/>
              </a:rPr>
              <a:t> # create a Contact No. label</a:t>
            </a:r>
          </a:p>
          <a:p>
            <a:pPr algn="ctr">
              <a:lnSpc>
                <a:spcPts val="2380"/>
              </a:lnSpc>
            </a:pPr>
            <a:r>
              <a:rPr lang="en-US" sz="1700">
                <a:solidFill>
                  <a:srgbClr val="227C9D"/>
                </a:solidFill>
                <a:latin typeface="Canva Sans 2"/>
              </a:rPr>
              <a:t> contact_no = Label(root, text="Contact No.", bg="light green")</a:t>
            </a:r>
          </a:p>
          <a:p>
            <a:pPr algn="ctr">
              <a:lnSpc>
                <a:spcPts val="2380"/>
              </a:lnSpc>
            </a:pPr>
          </a:p>
          <a:p>
            <a:pPr algn="ctr">
              <a:lnSpc>
                <a:spcPts val="2380"/>
              </a:lnSpc>
            </a:pPr>
            <a:r>
              <a:rPr lang="en-US" sz="1700">
                <a:solidFill>
                  <a:srgbClr val="227C9D"/>
                </a:solidFill>
                <a:latin typeface="Canva Sans 2"/>
              </a:rPr>
              <a:t> # create a Email id label</a:t>
            </a:r>
          </a:p>
          <a:p>
            <a:pPr algn="ctr">
              <a:lnSpc>
                <a:spcPts val="2380"/>
              </a:lnSpc>
            </a:pPr>
            <a:r>
              <a:rPr lang="en-US" sz="1700">
                <a:solidFill>
                  <a:srgbClr val="227C9D"/>
                </a:solidFill>
                <a:latin typeface="Canva Sans 2"/>
              </a:rPr>
              <a:t> email_id = Label(root, text="Email id", bg="light green")</a:t>
            </a:r>
          </a:p>
          <a:p>
            <a:pPr algn="ctr">
              <a:lnSpc>
                <a:spcPts val="2380"/>
              </a:lnSpc>
            </a:pPr>
          </a:p>
          <a:p>
            <a:pPr algn="ctr">
              <a:lnSpc>
                <a:spcPts val="2380"/>
              </a:lnSpc>
            </a:pPr>
            <a:r>
              <a:rPr lang="en-US" sz="1700">
                <a:solidFill>
                  <a:srgbClr val="227C9D"/>
                </a:solidFill>
                <a:latin typeface="Canva Sans 2"/>
              </a:rPr>
              <a:t> # create a address label</a:t>
            </a:r>
          </a:p>
          <a:p>
            <a:pPr algn="ctr">
              <a:lnSpc>
                <a:spcPts val="2380"/>
              </a:lnSpc>
            </a:pPr>
            <a:r>
              <a:rPr lang="en-US" sz="1700">
                <a:solidFill>
                  <a:srgbClr val="227C9D"/>
                </a:solidFill>
                <a:latin typeface="Canva Sans 2"/>
              </a:rPr>
              <a:t> address = Label(root, text="Address", bg="light green")</a:t>
            </a:r>
          </a:p>
          <a:p>
            <a:pPr algn="ctr">
              <a:lnSpc>
                <a:spcPts val="2380"/>
              </a:lnSpc>
            </a:pPr>
          </a:p>
          <a:p>
            <a:pPr algn="ctr">
              <a:lnSpc>
                <a:spcPts val="2380"/>
              </a:lnSpc>
            </a:pPr>
            <a:r>
              <a:rPr lang="en-US" sz="1700">
                <a:solidFill>
                  <a:srgbClr val="227C9D"/>
                </a:solidFill>
                <a:latin typeface="Canva Sans 2"/>
              </a:rPr>
              <a:t> # grid method is used for placing</a:t>
            </a:r>
          </a:p>
          <a:p>
            <a:pPr algn="ctr">
              <a:lnSpc>
                <a:spcPts val="2380"/>
              </a:lnSpc>
            </a:pPr>
            <a:r>
              <a:rPr lang="en-US" sz="1700">
                <a:solidFill>
                  <a:srgbClr val="227C9D"/>
                </a:solidFill>
                <a:latin typeface="Canva Sans 2"/>
              </a:rPr>
              <a:t> # the widgets at respective positions</a:t>
            </a:r>
          </a:p>
          <a:p>
            <a:pPr algn="ctr">
              <a:lnSpc>
                <a:spcPts val="2380"/>
              </a:lnSpc>
            </a:pPr>
            <a:r>
              <a:rPr lang="en-US" sz="1700">
                <a:solidFill>
                  <a:srgbClr val="227C9D"/>
                </a:solidFill>
                <a:latin typeface="Canva Sans 2"/>
              </a:rPr>
              <a:t> # in table like structure .</a:t>
            </a:r>
          </a:p>
          <a:p>
            <a:pPr algn="ctr">
              <a:lnSpc>
                <a:spcPts val="2380"/>
              </a:lnSpc>
            </a:pPr>
            <a:r>
              <a:rPr lang="en-US" sz="1700">
                <a:solidFill>
                  <a:srgbClr val="227C9D"/>
                </a:solidFill>
                <a:latin typeface="Canva Sans 2"/>
              </a:rPr>
              <a:t> heading.grid(row=0, column=1)</a:t>
            </a:r>
          </a:p>
          <a:p>
            <a:pPr algn="ctr">
              <a:lnSpc>
                <a:spcPts val="2380"/>
              </a:lnSpc>
            </a:pPr>
            <a:r>
              <a:rPr lang="en-US" sz="1700">
                <a:solidFill>
                  <a:srgbClr val="227C9D"/>
                </a:solidFill>
                <a:latin typeface="Canva Sans 2"/>
              </a:rPr>
              <a:t> name.grid(row=1, column=0)</a:t>
            </a:r>
          </a:p>
          <a:p>
            <a:pPr algn="ctr">
              <a:lnSpc>
                <a:spcPts val="2380"/>
              </a:lnSpc>
            </a:pPr>
            <a:r>
              <a:rPr lang="en-US" sz="1700">
                <a:solidFill>
                  <a:srgbClr val="227C9D"/>
                </a:solidFill>
                <a:latin typeface="Canva Sans 2"/>
              </a:rPr>
              <a:t> course.grid(row=2, column=0)</a:t>
            </a:r>
          </a:p>
          <a:p>
            <a:pPr algn="ctr">
              <a:lnSpc>
                <a:spcPts val="2380"/>
              </a:lnSpc>
            </a:pPr>
            <a:r>
              <a:rPr lang="en-US" sz="1700">
                <a:solidFill>
                  <a:srgbClr val="227C9D"/>
                </a:solidFill>
                <a:latin typeface="Canva Sans 2"/>
              </a:rPr>
              <a:t> sem.grid(row=3, column=0)</a:t>
            </a:r>
          </a:p>
          <a:p>
            <a:pPr algn="ctr">
              <a:lnSpc>
                <a:spcPts val="2380"/>
              </a:lnSpc>
            </a:pPr>
            <a:r>
              <a:rPr lang="en-US" sz="1700">
                <a:solidFill>
                  <a:srgbClr val="227C9D"/>
                </a:solidFill>
                <a:latin typeface="Canva Sans 2"/>
              </a:rPr>
              <a:t> form_no.grid(row=4, column=0)</a:t>
            </a:r>
          </a:p>
          <a:p>
            <a:pPr algn="ctr">
              <a:lnSpc>
                <a:spcPts val="2380"/>
              </a:lnSpc>
            </a:pPr>
            <a:r>
              <a:rPr lang="en-US" sz="1700">
                <a:solidFill>
                  <a:srgbClr val="227C9D"/>
                </a:solidFill>
                <a:latin typeface="Canva Sans 2"/>
              </a:rPr>
              <a:t> contact_no.grid(row=5, column=0)</a:t>
            </a:r>
          </a:p>
          <a:p>
            <a:pPr algn="ctr">
              <a:lnSpc>
                <a:spcPts val="2380"/>
              </a:lnSpc>
            </a:pPr>
            <a:r>
              <a:rPr lang="en-US" sz="1700">
                <a:solidFill>
                  <a:srgbClr val="227C9D"/>
                </a:solidFill>
                <a:latin typeface="Canva Sans 2"/>
              </a:rPr>
              <a:t> email_id.grid(row=6, column=0)</a:t>
            </a:r>
          </a:p>
          <a:p>
            <a:pPr algn="ctr">
              <a:lnSpc>
                <a:spcPts val="2380"/>
              </a:lnSpc>
            </a:pPr>
            <a:r>
              <a:rPr lang="en-US" sz="1700">
                <a:solidFill>
                  <a:srgbClr val="227C9D"/>
                </a:solidFill>
                <a:latin typeface="Canva Sans 2"/>
              </a:rPr>
              <a:t> address.grid(row=7, column=0)</a:t>
            </a:r>
          </a:p>
          <a:p>
            <a:pPr algn="ctr">
              <a:lnSpc>
                <a:spcPts val="2380"/>
              </a:lnSpc>
            </a:pPr>
          </a:p>
          <a:p>
            <a:pPr algn="ctr">
              <a:lnSpc>
                <a:spcPts val="2380"/>
              </a:lnSpc>
            </a:pPr>
            <a:r>
              <a:rPr lang="en-US" sz="1700">
                <a:solidFill>
                  <a:srgbClr val="227C9D"/>
                </a:solidFill>
                <a:latin typeface="Canva Sans 2"/>
              </a:rPr>
              <a:t> # create a text entry box</a:t>
            </a:r>
          </a:p>
          <a:p>
            <a:pPr algn="ctr">
              <a:lnSpc>
                <a:spcPts val="2380"/>
              </a:lnSpc>
            </a:pPr>
            <a:r>
              <a:rPr lang="en-US" sz="1700">
                <a:solidFill>
                  <a:srgbClr val="227C9D"/>
                </a:solidFill>
                <a:latin typeface="Canva Sans 2"/>
              </a:rPr>
              <a:t> # for typing the information</a:t>
            </a:r>
          </a:p>
          <a:p>
            <a:pPr algn="ctr">
              <a:lnSpc>
                <a:spcPts val="2380"/>
              </a:lnSpc>
            </a:pPr>
            <a:r>
              <a:rPr lang="en-US" sz="1700">
                <a:solidFill>
                  <a:srgbClr val="227C9D"/>
                </a:solidFill>
                <a:latin typeface="Canva Sans 2"/>
              </a:rPr>
              <a:t> name_field = Entry(root)</a:t>
            </a:r>
          </a:p>
          <a:p>
            <a:pPr algn="ctr">
              <a:lnSpc>
                <a:spcPts val="2380"/>
              </a:lnSpc>
            </a:pPr>
            <a:r>
              <a:rPr lang="en-US" sz="1700">
                <a:solidFill>
                  <a:srgbClr val="227C9D"/>
                </a:solidFill>
                <a:latin typeface="Canva Sans 2"/>
              </a:rPr>
              <a:t> course_field = Entry(root)</a:t>
            </a:r>
          </a:p>
          <a:p>
            <a:pPr algn="ctr">
              <a:lnSpc>
                <a:spcPts val="2380"/>
              </a:lnSpc>
            </a:pPr>
            <a:r>
              <a:rPr lang="en-US" sz="1700">
                <a:solidFill>
                  <a:srgbClr val="227C9D"/>
                </a:solidFill>
                <a:latin typeface="Canva Sans 2"/>
              </a:rPr>
              <a:t> sem_field = Entry(root)</a:t>
            </a:r>
          </a:p>
          <a:p>
            <a:pPr algn="ctr">
              <a:lnSpc>
                <a:spcPts val="2380"/>
              </a:lnSpc>
            </a:pPr>
            <a:r>
              <a:rPr lang="en-US" sz="1700">
                <a:solidFill>
                  <a:srgbClr val="227C9D"/>
                </a:solidFill>
                <a:latin typeface="Canva Sans 2"/>
              </a:rPr>
              <a:t> form_no_field = Entry(root)</a:t>
            </a:r>
          </a:p>
          <a:p>
            <a:pPr algn="ctr">
              <a:lnSpc>
                <a:spcPts val="2380"/>
              </a:lnSpc>
            </a:pPr>
            <a:r>
              <a:rPr lang="en-US" sz="1700">
                <a:solidFill>
                  <a:srgbClr val="227C9D"/>
                </a:solidFill>
                <a:latin typeface="Canva Sans 2"/>
              </a:rPr>
              <a:t> contact_no_field = Entry(root)</a:t>
            </a:r>
          </a:p>
          <a:p>
            <a:pPr algn="ctr">
              <a:lnSpc>
                <a:spcPts val="2380"/>
              </a:lnSpc>
            </a:pPr>
            <a:r>
              <a:rPr lang="en-US" sz="1700">
                <a:solidFill>
                  <a:srgbClr val="227C9D"/>
                </a:solidFill>
                <a:latin typeface="Canva Sans 2"/>
              </a:rPr>
              <a:t> email_id_field = Entry(root)</a:t>
            </a:r>
          </a:p>
          <a:p>
            <a:pPr algn="ctr">
              <a:lnSpc>
                <a:spcPts val="2380"/>
              </a:lnSpc>
            </a:pPr>
            <a:r>
              <a:rPr lang="en-US" sz="1700">
                <a:solidFill>
                  <a:srgbClr val="227C9D"/>
                </a:solidFill>
                <a:latin typeface="Canva Sans 2"/>
              </a:rPr>
              <a:t> address_field = Entry(root)</a:t>
            </a:r>
          </a:p>
          <a:p>
            <a:pPr algn="ctr">
              <a:lnSpc>
                <a:spcPts val="2380"/>
              </a:lnSpc>
            </a:pPr>
          </a:p>
          <a:p>
            <a:pPr algn="ctr">
              <a:lnSpc>
                <a:spcPts val="2380"/>
              </a:lnSpc>
            </a:pPr>
            <a:r>
              <a:rPr lang="en-US" sz="1700">
                <a:solidFill>
                  <a:srgbClr val="227C9D"/>
                </a:solidFill>
                <a:latin typeface="Canva Sans 2"/>
              </a:rPr>
              <a:t> # bind method of widget is used for</a:t>
            </a:r>
          </a:p>
          <a:p>
            <a:pPr algn="ctr">
              <a:lnSpc>
                <a:spcPts val="2380"/>
              </a:lnSpc>
            </a:pPr>
            <a:r>
              <a:rPr lang="en-US" sz="1700">
                <a:solidFill>
                  <a:srgbClr val="227C9D"/>
                </a:solidFill>
                <a:latin typeface="Canva Sans 2"/>
              </a:rPr>
              <a:t> # the binding the function with the events</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focus1 function</a:t>
            </a:r>
          </a:p>
          <a:p>
            <a:pPr algn="ctr">
              <a:lnSpc>
                <a:spcPts val="2380"/>
              </a:lnSpc>
            </a:pPr>
            <a:r>
              <a:rPr lang="en-US" sz="1700">
                <a:solidFill>
                  <a:srgbClr val="227C9D"/>
                </a:solidFill>
                <a:latin typeface="Canva Sans 2"/>
              </a:rPr>
              <a:t> name_field.bind("&lt;Return&gt;", focus1)</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focus2 function</a:t>
            </a:r>
          </a:p>
          <a:p>
            <a:pPr algn="ctr">
              <a:lnSpc>
                <a:spcPts val="2380"/>
              </a:lnSpc>
            </a:pPr>
            <a:r>
              <a:rPr lang="en-US" sz="1700">
                <a:solidFill>
                  <a:srgbClr val="227C9D"/>
                </a:solidFill>
                <a:latin typeface="Canva Sans 2"/>
              </a:rPr>
              <a:t> course_field.bind("&lt;Return&gt;", focus2)</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focus3 function</a:t>
            </a:r>
          </a:p>
          <a:p>
            <a:pPr algn="ctr">
              <a:lnSpc>
                <a:spcPts val="2380"/>
              </a:lnSpc>
            </a:pPr>
            <a:r>
              <a:rPr lang="en-US" sz="1700">
                <a:solidFill>
                  <a:srgbClr val="227C9D"/>
                </a:solidFill>
                <a:latin typeface="Canva Sans 2"/>
              </a:rPr>
              <a:t> sem_field.bind("&lt;Return&gt;", focus3)</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focus4 function</a:t>
            </a:r>
          </a:p>
          <a:p>
            <a:pPr algn="ctr">
              <a:lnSpc>
                <a:spcPts val="2380"/>
              </a:lnSpc>
            </a:pPr>
            <a:r>
              <a:rPr lang="en-US" sz="1700">
                <a:solidFill>
                  <a:srgbClr val="227C9D"/>
                </a:solidFill>
                <a:latin typeface="Canva Sans 2"/>
              </a:rPr>
              <a:t> form_no_field.bind("&lt;Return&gt;", focus4)</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focus5 function</a:t>
            </a:r>
          </a:p>
          <a:p>
            <a:pPr algn="ctr">
              <a:lnSpc>
                <a:spcPts val="2380"/>
              </a:lnSpc>
            </a:pPr>
            <a:r>
              <a:rPr lang="en-US" sz="1700">
                <a:solidFill>
                  <a:srgbClr val="227C9D"/>
                </a:solidFill>
                <a:latin typeface="Canva Sans 2"/>
              </a:rPr>
              <a:t> contact_no_field.bind("&lt;Return&gt;", focus5)</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focus6 function</a:t>
            </a:r>
          </a:p>
          <a:p>
            <a:pPr algn="ctr">
              <a:lnSpc>
                <a:spcPts val="2380"/>
              </a:lnSpc>
            </a:pPr>
            <a:r>
              <a:rPr lang="en-US" sz="1700">
                <a:solidFill>
                  <a:srgbClr val="227C9D"/>
                </a:solidFill>
                <a:latin typeface="Canva Sans 2"/>
              </a:rPr>
              <a:t> email_id_field.bind("&lt;Return&gt;", focus6)</a:t>
            </a:r>
          </a:p>
          <a:p>
            <a:pPr algn="ctr">
              <a:lnSpc>
                <a:spcPts val="2380"/>
              </a:lnSpc>
            </a:pPr>
          </a:p>
          <a:p>
            <a:pPr algn="ctr">
              <a:lnSpc>
                <a:spcPts val="2380"/>
              </a:lnSpc>
            </a:pPr>
            <a:r>
              <a:rPr lang="en-US" sz="1700">
                <a:solidFill>
                  <a:srgbClr val="227C9D"/>
                </a:solidFill>
                <a:latin typeface="Canva Sans 2"/>
              </a:rPr>
              <a:t> # grid method is used for placing</a:t>
            </a:r>
          </a:p>
          <a:p>
            <a:pPr algn="ctr">
              <a:lnSpc>
                <a:spcPts val="2380"/>
              </a:lnSpc>
            </a:pPr>
            <a:r>
              <a:rPr lang="en-US" sz="1700">
                <a:solidFill>
                  <a:srgbClr val="227C9D"/>
                </a:solidFill>
                <a:latin typeface="Canva Sans 2"/>
              </a:rPr>
              <a:t> # the widgets at respective positions</a:t>
            </a:r>
          </a:p>
          <a:p>
            <a:pPr algn="ctr">
              <a:lnSpc>
                <a:spcPts val="2380"/>
              </a:lnSpc>
            </a:pPr>
            <a:r>
              <a:rPr lang="en-US" sz="1700">
                <a:solidFill>
                  <a:srgbClr val="227C9D"/>
                </a:solidFill>
                <a:latin typeface="Canva Sans 2"/>
              </a:rPr>
              <a:t> # in table like structure .</a:t>
            </a:r>
          </a:p>
          <a:p>
            <a:pPr algn="ctr">
              <a:lnSpc>
                <a:spcPts val="2380"/>
              </a:lnSpc>
            </a:pPr>
            <a:r>
              <a:rPr lang="en-US" sz="1700">
                <a:solidFill>
                  <a:srgbClr val="227C9D"/>
                </a:solidFill>
                <a:latin typeface="Canva Sans 2"/>
              </a:rPr>
              <a:t> name_field.grid(row=1, column=1, ipadx="100")</a:t>
            </a:r>
          </a:p>
          <a:p>
            <a:pPr algn="ctr">
              <a:lnSpc>
                <a:spcPts val="2380"/>
              </a:lnSpc>
            </a:pPr>
            <a:r>
              <a:rPr lang="en-US" sz="1700">
                <a:solidFill>
                  <a:srgbClr val="227C9D"/>
                </a:solidFill>
                <a:latin typeface="Canva Sans 2"/>
              </a:rPr>
              <a:t> course_field.grid(row=2, column=1, ipadx="100")</a:t>
            </a:r>
          </a:p>
          <a:p>
            <a:pPr algn="ctr">
              <a:lnSpc>
                <a:spcPts val="2380"/>
              </a:lnSpc>
            </a:pPr>
            <a:r>
              <a:rPr lang="en-US" sz="1700">
                <a:solidFill>
                  <a:srgbClr val="227C9D"/>
                </a:solidFill>
                <a:latin typeface="Canva Sans 2"/>
              </a:rPr>
              <a:t> sem_field.grid(row=3, column=1, ipadx="100")</a:t>
            </a:r>
          </a:p>
          <a:p>
            <a:pPr algn="ctr">
              <a:lnSpc>
                <a:spcPts val="2380"/>
              </a:lnSpc>
            </a:pPr>
            <a:r>
              <a:rPr lang="en-US" sz="1700">
                <a:solidFill>
                  <a:srgbClr val="227C9D"/>
                </a:solidFill>
                <a:latin typeface="Canva Sans 2"/>
              </a:rPr>
              <a:t> form_no_field.grid(row=4, column=1, ipadx="100")</a:t>
            </a:r>
          </a:p>
          <a:p>
            <a:pPr algn="ctr">
              <a:lnSpc>
                <a:spcPts val="2380"/>
              </a:lnSpc>
            </a:pPr>
            <a:r>
              <a:rPr lang="en-US" sz="1700">
                <a:solidFill>
                  <a:srgbClr val="227C9D"/>
                </a:solidFill>
                <a:latin typeface="Canva Sans 2"/>
              </a:rPr>
              <a:t> contact_no_field.grid(row=5, column=1, ipadx="100")</a:t>
            </a:r>
          </a:p>
          <a:p>
            <a:pPr algn="ctr">
              <a:lnSpc>
                <a:spcPts val="2380"/>
              </a:lnSpc>
            </a:pPr>
            <a:r>
              <a:rPr lang="en-US" sz="1700">
                <a:solidFill>
                  <a:srgbClr val="227C9D"/>
                </a:solidFill>
                <a:latin typeface="Canva Sans 2"/>
              </a:rPr>
              <a:t> email_id_field.grid(row=6, column=1, ipadx="100")</a:t>
            </a:r>
          </a:p>
          <a:p>
            <a:pPr algn="ctr">
              <a:lnSpc>
                <a:spcPts val="2380"/>
              </a:lnSpc>
            </a:pPr>
            <a:r>
              <a:rPr lang="en-US" sz="1700">
                <a:solidFill>
                  <a:srgbClr val="227C9D"/>
                </a:solidFill>
                <a:latin typeface="Canva Sans 2"/>
              </a:rPr>
              <a:t> address_field.grid(row=7, column=1, ipadx="100")</a:t>
            </a:r>
          </a:p>
          <a:p>
            <a:pPr algn="ctr">
              <a:lnSpc>
                <a:spcPts val="2380"/>
              </a:lnSpc>
            </a:pPr>
          </a:p>
          <a:p>
            <a:pPr algn="ctr">
              <a:lnSpc>
                <a:spcPts val="2380"/>
              </a:lnSpc>
            </a:pPr>
            <a:r>
              <a:rPr lang="en-US" sz="1700">
                <a:solidFill>
                  <a:srgbClr val="227C9D"/>
                </a:solidFill>
                <a:latin typeface="Canva Sans 2"/>
              </a:rPr>
              <a:t> # call excel function</a:t>
            </a:r>
          </a:p>
          <a:p>
            <a:pPr algn="ctr">
              <a:lnSpc>
                <a:spcPts val="2380"/>
              </a:lnSpc>
            </a:pPr>
            <a:r>
              <a:rPr lang="en-US" sz="1700">
                <a:solidFill>
                  <a:srgbClr val="227C9D"/>
                </a:solidFill>
                <a:latin typeface="Canva Sans 2"/>
              </a:rPr>
              <a:t> excel()</a:t>
            </a:r>
          </a:p>
          <a:p>
            <a:pPr algn="ctr">
              <a:lnSpc>
                <a:spcPts val="2380"/>
              </a:lnSpc>
            </a:pPr>
          </a:p>
          <a:p>
            <a:pPr algn="ctr">
              <a:lnSpc>
                <a:spcPts val="2380"/>
              </a:lnSpc>
            </a:pPr>
            <a:r>
              <a:rPr lang="en-US" sz="1700">
                <a:solidFill>
                  <a:srgbClr val="227C9D"/>
                </a:solidFill>
                <a:latin typeface="Canva Sans 2"/>
              </a:rPr>
              <a:t> # create a Submit Button and place into the root window</a:t>
            </a:r>
          </a:p>
          <a:p>
            <a:pPr algn="ctr">
              <a:lnSpc>
                <a:spcPts val="2380"/>
              </a:lnSpc>
            </a:pPr>
            <a:r>
              <a:rPr lang="en-US" sz="1700">
                <a:solidFill>
                  <a:srgbClr val="227C9D"/>
                </a:solidFill>
                <a:latin typeface="Canva Sans 2"/>
              </a:rPr>
              <a:t> submit = Button(root, text="Submit", fg="Black",</a:t>
            </a:r>
          </a:p>
          <a:p>
            <a:pPr algn="ctr">
              <a:lnSpc>
                <a:spcPts val="2380"/>
              </a:lnSpc>
            </a:pPr>
            <a:r>
              <a:rPr lang="en-US" sz="1700">
                <a:solidFill>
                  <a:srgbClr val="227C9D"/>
                </a:solidFill>
                <a:latin typeface="Canva Sans 2"/>
              </a:rPr>
              <a:t>       bg="Red", command=insert)</a:t>
            </a:r>
          </a:p>
          <a:p>
            <a:pPr algn="ctr">
              <a:lnSpc>
                <a:spcPts val="2380"/>
              </a:lnSpc>
            </a:pPr>
            <a:r>
              <a:rPr lang="en-US" sz="1700">
                <a:solidFill>
                  <a:srgbClr val="227C9D"/>
                </a:solidFill>
                <a:latin typeface="Canva Sans 2"/>
              </a:rPr>
              <a:t> submit.grid(row=8, column=1)</a:t>
            </a:r>
          </a:p>
          <a:p>
            <a:pPr algn="ctr">
              <a:lnSpc>
                <a:spcPts val="2380"/>
              </a:lnSpc>
            </a:pPr>
          </a:p>
          <a:p>
            <a:pPr algn="ctr">
              <a:lnSpc>
                <a:spcPts val="2380"/>
              </a:lnSpc>
            </a:pPr>
            <a:r>
              <a:rPr lang="en-US" sz="1700">
                <a:solidFill>
                  <a:srgbClr val="227C9D"/>
                </a:solidFill>
                <a:latin typeface="Canva Sans 2"/>
              </a:rPr>
              <a:t> # start the GUI</a:t>
            </a:r>
          </a:p>
          <a:p>
            <a:pPr algn="ctr">
              <a:lnSpc>
                <a:spcPts val="2380"/>
              </a:lnSpc>
            </a:pPr>
            <a:r>
              <a:rPr lang="en-US" sz="1700">
                <a:solidFill>
                  <a:srgbClr val="227C9D"/>
                </a:solidFill>
                <a:latin typeface="Canva Sans 2"/>
              </a:rPr>
              <a:t> root.mainloop()</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2693793" y="7510422"/>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TextBox 5" id="5"/>
          <p:cNvSpPr txBox="true"/>
          <p:nvPr/>
        </p:nvSpPr>
        <p:spPr>
          <a:xfrm rot="0">
            <a:off x="1828699" y="6667248"/>
            <a:ext cx="5311909" cy="615950"/>
          </a:xfrm>
          <a:prstGeom prst="rect">
            <a:avLst/>
          </a:prstGeom>
        </p:spPr>
        <p:txBody>
          <a:bodyPr anchor="t" rtlCol="false" tIns="0" lIns="0" bIns="0" rIns="0">
            <a:spAutoFit/>
          </a:bodyPr>
          <a:lstStyle/>
          <a:p>
            <a:pPr>
              <a:lnSpc>
                <a:spcPts val="4000"/>
              </a:lnSpc>
            </a:pPr>
            <a:r>
              <a:rPr lang="en-US" sz="4000">
                <a:solidFill>
                  <a:srgbClr val="FFFFFF"/>
                </a:solidFill>
                <a:latin typeface="Kollektif Bold"/>
              </a:rPr>
              <a:t>02 - WEBSITE</a:t>
            </a:r>
          </a:p>
        </p:txBody>
      </p:sp>
      <p:grpSp>
        <p:nvGrpSpPr>
          <p:cNvPr name="Group 6" id="6"/>
          <p:cNvGrpSpPr/>
          <p:nvPr/>
        </p:nvGrpSpPr>
        <p:grpSpPr>
          <a:xfrm rot="-2700000">
            <a:off x="14034654" y="-4091495"/>
            <a:ext cx="7415398" cy="3565095"/>
            <a:chOff x="0" y="0"/>
            <a:chExt cx="660400" cy="317500"/>
          </a:xfrm>
        </p:grpSpPr>
        <p:sp>
          <p:nvSpPr>
            <p:cNvPr name="Freeform 7" id="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8" id="8"/>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9" id="9"/>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3" id="13"/>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TextBox 14" id="14"/>
          <p:cNvSpPr txBox="true"/>
          <p:nvPr/>
        </p:nvSpPr>
        <p:spPr>
          <a:xfrm rot="0">
            <a:off x="4896097" y="-8548623"/>
            <a:ext cx="7591534" cy="71441945"/>
          </a:xfrm>
          <a:prstGeom prst="rect">
            <a:avLst/>
          </a:prstGeom>
        </p:spPr>
        <p:txBody>
          <a:bodyPr anchor="t" rtlCol="false" tIns="0" lIns="0" bIns="0" rIns="0">
            <a:spAutoFit/>
          </a:bodyPr>
          <a:lstStyle/>
          <a:p>
            <a:pPr algn="ctr">
              <a:lnSpc>
                <a:spcPts val="2380"/>
              </a:lnSpc>
            </a:pPr>
            <a:r>
              <a:rPr lang="en-US" sz="1700">
                <a:solidFill>
                  <a:srgbClr val="227C9D"/>
                </a:solidFill>
                <a:latin typeface="Canva Sans 2"/>
              </a:rPr>
              <a:t># import openpyxl and tkinter modules</a:t>
            </a:r>
          </a:p>
          <a:p>
            <a:pPr algn="ctr">
              <a:lnSpc>
                <a:spcPts val="2380"/>
              </a:lnSpc>
            </a:pPr>
            <a:r>
              <a:rPr lang="en-US" sz="1700">
                <a:solidFill>
                  <a:srgbClr val="227C9D"/>
                </a:solidFill>
                <a:latin typeface="Canva Sans 2"/>
              </a:rPr>
              <a:t>from openpyxl import *</a:t>
            </a:r>
          </a:p>
          <a:p>
            <a:pPr algn="ctr">
              <a:lnSpc>
                <a:spcPts val="2380"/>
              </a:lnSpc>
            </a:pPr>
            <a:r>
              <a:rPr lang="en-US" sz="1700">
                <a:solidFill>
                  <a:srgbClr val="227C9D"/>
                </a:solidFill>
                <a:latin typeface="Canva Sans 2"/>
              </a:rPr>
              <a:t>from tkinter import *</a:t>
            </a:r>
          </a:p>
          <a:p>
            <a:pPr algn="ctr">
              <a:lnSpc>
                <a:spcPts val="2380"/>
              </a:lnSpc>
            </a:pPr>
          </a:p>
          <a:p>
            <a:pPr algn="ctr">
              <a:lnSpc>
                <a:spcPts val="2380"/>
              </a:lnSpc>
            </a:pPr>
            <a:r>
              <a:rPr lang="en-US" sz="1700">
                <a:solidFill>
                  <a:srgbClr val="227C9D"/>
                </a:solidFill>
                <a:latin typeface="Canva Sans 2"/>
              </a:rPr>
              <a:t># globally declare wb and sheet variable</a:t>
            </a:r>
          </a:p>
          <a:p>
            <a:pPr algn="ctr">
              <a:lnSpc>
                <a:spcPts val="2380"/>
              </a:lnSpc>
            </a:pPr>
          </a:p>
          <a:p>
            <a:pPr algn="ctr">
              <a:lnSpc>
                <a:spcPts val="2380"/>
              </a:lnSpc>
            </a:pPr>
            <a:r>
              <a:rPr lang="en-US" sz="1700">
                <a:solidFill>
                  <a:srgbClr val="227C9D"/>
                </a:solidFill>
                <a:latin typeface="Canva Sans 2"/>
              </a:rPr>
              <a:t># opening the existing excel file</a:t>
            </a:r>
          </a:p>
          <a:p>
            <a:pPr algn="ctr">
              <a:lnSpc>
                <a:spcPts val="2380"/>
              </a:lnSpc>
            </a:pPr>
            <a:r>
              <a:rPr lang="en-US" sz="1700">
                <a:solidFill>
                  <a:srgbClr val="227C9D"/>
                </a:solidFill>
                <a:latin typeface="Canva Sans 2"/>
              </a:rPr>
              <a:t>wb = load_workbook('C:\\Users\\Admin\\Desktop\\excel.xlsx')</a:t>
            </a:r>
          </a:p>
          <a:p>
            <a:pPr algn="ctr">
              <a:lnSpc>
                <a:spcPts val="2380"/>
              </a:lnSpc>
            </a:pPr>
          </a:p>
          <a:p>
            <a:pPr algn="ctr">
              <a:lnSpc>
                <a:spcPts val="2380"/>
              </a:lnSpc>
            </a:pPr>
            <a:r>
              <a:rPr lang="en-US" sz="1700">
                <a:solidFill>
                  <a:srgbClr val="227C9D"/>
                </a:solidFill>
                <a:latin typeface="Canva Sans 2"/>
              </a:rPr>
              <a:t># create the sheet object</a:t>
            </a:r>
          </a:p>
          <a:p>
            <a:pPr algn="ctr">
              <a:lnSpc>
                <a:spcPts val="2380"/>
              </a:lnSpc>
            </a:pPr>
            <a:r>
              <a:rPr lang="en-US" sz="1700">
                <a:solidFill>
                  <a:srgbClr val="227C9D"/>
                </a:solidFill>
                <a:latin typeface="Canva Sans 2"/>
              </a:rPr>
              <a:t>sheet = wb.active</a:t>
            </a:r>
          </a:p>
          <a:p>
            <a:pPr algn="ctr">
              <a:lnSpc>
                <a:spcPts val="2380"/>
              </a:lnSpc>
            </a:pPr>
          </a:p>
          <a:p>
            <a:pPr algn="ctr">
              <a:lnSpc>
                <a:spcPts val="2380"/>
              </a:lnSpc>
            </a:pPr>
          </a:p>
          <a:p>
            <a:pPr algn="ctr">
              <a:lnSpc>
                <a:spcPts val="2380"/>
              </a:lnSpc>
            </a:pPr>
            <a:r>
              <a:rPr lang="en-US" sz="1700">
                <a:solidFill>
                  <a:srgbClr val="227C9D"/>
                </a:solidFill>
                <a:latin typeface="Canva Sans 2"/>
              </a:rPr>
              <a:t>def excel():</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resize the width of columns in</a:t>
            </a:r>
          </a:p>
          <a:p>
            <a:pPr algn="ctr">
              <a:lnSpc>
                <a:spcPts val="2380"/>
              </a:lnSpc>
            </a:pPr>
            <a:r>
              <a:rPr lang="en-US" sz="1700">
                <a:solidFill>
                  <a:srgbClr val="227C9D"/>
                </a:solidFill>
                <a:latin typeface="Canva Sans 2"/>
              </a:rPr>
              <a:t> # excel spreadsheet</a:t>
            </a:r>
          </a:p>
          <a:p>
            <a:pPr algn="ctr">
              <a:lnSpc>
                <a:spcPts val="2380"/>
              </a:lnSpc>
            </a:pPr>
            <a:r>
              <a:rPr lang="en-US" sz="1700">
                <a:solidFill>
                  <a:srgbClr val="227C9D"/>
                </a:solidFill>
                <a:latin typeface="Canva Sans 2"/>
              </a:rPr>
              <a:t> sheet.column_dimensions['A'].width = 30</a:t>
            </a:r>
          </a:p>
          <a:p>
            <a:pPr algn="ctr">
              <a:lnSpc>
                <a:spcPts val="2380"/>
              </a:lnSpc>
            </a:pPr>
            <a:r>
              <a:rPr lang="en-US" sz="1700">
                <a:solidFill>
                  <a:srgbClr val="227C9D"/>
                </a:solidFill>
                <a:latin typeface="Canva Sans 2"/>
              </a:rPr>
              <a:t> sheet.column_dimensions['B'].width = 10</a:t>
            </a:r>
          </a:p>
          <a:p>
            <a:pPr algn="ctr">
              <a:lnSpc>
                <a:spcPts val="2380"/>
              </a:lnSpc>
            </a:pPr>
            <a:r>
              <a:rPr lang="en-US" sz="1700">
                <a:solidFill>
                  <a:srgbClr val="227C9D"/>
                </a:solidFill>
                <a:latin typeface="Canva Sans 2"/>
              </a:rPr>
              <a:t> sheet.column_dimensions['C'].width = 10</a:t>
            </a:r>
          </a:p>
          <a:p>
            <a:pPr algn="ctr">
              <a:lnSpc>
                <a:spcPts val="2380"/>
              </a:lnSpc>
            </a:pPr>
            <a:r>
              <a:rPr lang="en-US" sz="1700">
                <a:solidFill>
                  <a:srgbClr val="227C9D"/>
                </a:solidFill>
                <a:latin typeface="Canva Sans 2"/>
              </a:rPr>
              <a:t> sheet.column_dimensions['D'].width = 20</a:t>
            </a:r>
          </a:p>
          <a:p>
            <a:pPr algn="ctr">
              <a:lnSpc>
                <a:spcPts val="2380"/>
              </a:lnSpc>
            </a:pPr>
            <a:r>
              <a:rPr lang="en-US" sz="1700">
                <a:solidFill>
                  <a:srgbClr val="227C9D"/>
                </a:solidFill>
                <a:latin typeface="Canva Sans 2"/>
              </a:rPr>
              <a:t> sheet.column_dimensions['E'].width = 20</a:t>
            </a:r>
          </a:p>
          <a:p>
            <a:pPr algn="ctr">
              <a:lnSpc>
                <a:spcPts val="2380"/>
              </a:lnSpc>
            </a:pPr>
            <a:r>
              <a:rPr lang="en-US" sz="1700">
                <a:solidFill>
                  <a:srgbClr val="227C9D"/>
                </a:solidFill>
                <a:latin typeface="Canva Sans 2"/>
              </a:rPr>
              <a:t> sheet.column_dimensions['F'].width = 40</a:t>
            </a:r>
          </a:p>
          <a:p>
            <a:pPr algn="ctr">
              <a:lnSpc>
                <a:spcPts val="2380"/>
              </a:lnSpc>
            </a:pPr>
            <a:r>
              <a:rPr lang="en-US" sz="1700">
                <a:solidFill>
                  <a:srgbClr val="227C9D"/>
                </a:solidFill>
                <a:latin typeface="Canva Sans 2"/>
              </a:rPr>
              <a:t> sheet.column_dimensions['G'].width = 50</a:t>
            </a:r>
          </a:p>
          <a:p>
            <a:pPr algn="ctr">
              <a:lnSpc>
                <a:spcPts val="2380"/>
              </a:lnSpc>
            </a:pPr>
          </a:p>
          <a:p>
            <a:pPr algn="ctr">
              <a:lnSpc>
                <a:spcPts val="2380"/>
              </a:lnSpc>
            </a:pPr>
            <a:r>
              <a:rPr lang="en-US" sz="1700">
                <a:solidFill>
                  <a:srgbClr val="227C9D"/>
                </a:solidFill>
                <a:latin typeface="Canva Sans 2"/>
              </a:rPr>
              <a:t> # write given data to an excel spreadsheet</a:t>
            </a:r>
          </a:p>
          <a:p>
            <a:pPr algn="ctr">
              <a:lnSpc>
                <a:spcPts val="2380"/>
              </a:lnSpc>
            </a:pPr>
            <a:r>
              <a:rPr lang="en-US" sz="1700">
                <a:solidFill>
                  <a:srgbClr val="227C9D"/>
                </a:solidFill>
                <a:latin typeface="Canva Sans 2"/>
              </a:rPr>
              <a:t> # at particular location</a:t>
            </a:r>
          </a:p>
          <a:p>
            <a:pPr algn="ctr">
              <a:lnSpc>
                <a:spcPts val="2380"/>
              </a:lnSpc>
            </a:pPr>
            <a:r>
              <a:rPr lang="en-US" sz="1700">
                <a:solidFill>
                  <a:srgbClr val="227C9D"/>
                </a:solidFill>
                <a:latin typeface="Canva Sans 2"/>
              </a:rPr>
              <a:t> sheet.cell(row=1, column=1).value = "Name"</a:t>
            </a:r>
          </a:p>
          <a:p>
            <a:pPr algn="ctr">
              <a:lnSpc>
                <a:spcPts val="2380"/>
              </a:lnSpc>
            </a:pPr>
            <a:r>
              <a:rPr lang="en-US" sz="1700">
                <a:solidFill>
                  <a:srgbClr val="227C9D"/>
                </a:solidFill>
                <a:latin typeface="Canva Sans 2"/>
              </a:rPr>
              <a:t> sheet.cell(row=1, column=2).value = "Course"</a:t>
            </a:r>
          </a:p>
          <a:p>
            <a:pPr algn="ctr">
              <a:lnSpc>
                <a:spcPts val="2380"/>
              </a:lnSpc>
            </a:pPr>
            <a:r>
              <a:rPr lang="en-US" sz="1700">
                <a:solidFill>
                  <a:srgbClr val="227C9D"/>
                </a:solidFill>
                <a:latin typeface="Canva Sans 2"/>
              </a:rPr>
              <a:t> sheet.cell(row=1, column=3).value = "Semester"</a:t>
            </a:r>
          </a:p>
          <a:p>
            <a:pPr algn="ctr">
              <a:lnSpc>
                <a:spcPts val="2380"/>
              </a:lnSpc>
            </a:pPr>
            <a:r>
              <a:rPr lang="en-US" sz="1700">
                <a:solidFill>
                  <a:srgbClr val="227C9D"/>
                </a:solidFill>
                <a:latin typeface="Canva Sans 2"/>
              </a:rPr>
              <a:t> sheet.cell(row=1, column=4).value = "Form Number"</a:t>
            </a:r>
          </a:p>
          <a:p>
            <a:pPr algn="ctr">
              <a:lnSpc>
                <a:spcPts val="2380"/>
              </a:lnSpc>
            </a:pPr>
            <a:r>
              <a:rPr lang="en-US" sz="1700">
                <a:solidFill>
                  <a:srgbClr val="227C9D"/>
                </a:solidFill>
                <a:latin typeface="Canva Sans 2"/>
              </a:rPr>
              <a:t> sheet.cell(row=1, column=5).value = "Contact Number"</a:t>
            </a:r>
          </a:p>
          <a:p>
            <a:pPr algn="ctr">
              <a:lnSpc>
                <a:spcPts val="2380"/>
              </a:lnSpc>
            </a:pPr>
            <a:r>
              <a:rPr lang="en-US" sz="1700">
                <a:solidFill>
                  <a:srgbClr val="227C9D"/>
                </a:solidFill>
                <a:latin typeface="Canva Sans 2"/>
              </a:rPr>
              <a:t> sheet.cell(row=1, column=6).value = "Email id"</a:t>
            </a:r>
          </a:p>
          <a:p>
            <a:pPr algn="ctr">
              <a:lnSpc>
                <a:spcPts val="2380"/>
              </a:lnSpc>
            </a:pPr>
            <a:r>
              <a:rPr lang="en-US" sz="1700">
                <a:solidFill>
                  <a:srgbClr val="227C9D"/>
                </a:solidFill>
                <a:latin typeface="Canva Sans 2"/>
              </a:rPr>
              <a:t> sheet.cell(row=1, column=7).value = "Address"</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 (cursor)</a:t>
            </a:r>
          </a:p>
          <a:p>
            <a:pPr algn="ctr">
              <a:lnSpc>
                <a:spcPts val="2380"/>
              </a:lnSpc>
            </a:pPr>
            <a:r>
              <a:rPr lang="en-US" sz="1700">
                <a:solidFill>
                  <a:srgbClr val="227C9D"/>
                </a:solidFill>
                <a:latin typeface="Canva Sans 2"/>
              </a:rPr>
              <a:t>def focus1(event):</a:t>
            </a:r>
          </a:p>
          <a:p>
            <a:pPr algn="ctr">
              <a:lnSpc>
                <a:spcPts val="2380"/>
              </a:lnSpc>
            </a:pPr>
            <a:r>
              <a:rPr lang="en-US" sz="1700">
                <a:solidFill>
                  <a:srgbClr val="227C9D"/>
                </a:solidFill>
                <a:latin typeface="Canva Sans 2"/>
              </a:rPr>
              <a:t> # set focus on the course_field box</a:t>
            </a:r>
          </a:p>
          <a:p>
            <a:pPr algn="ctr">
              <a:lnSpc>
                <a:spcPts val="2380"/>
              </a:lnSpc>
            </a:pPr>
            <a:r>
              <a:rPr lang="en-US" sz="1700">
                <a:solidFill>
                  <a:srgbClr val="227C9D"/>
                </a:solidFill>
                <a:latin typeface="Canva Sans 2"/>
              </a:rPr>
              <a:t> course_field.focus_set()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focus2(event):</a:t>
            </a:r>
          </a:p>
          <a:p>
            <a:pPr algn="ctr">
              <a:lnSpc>
                <a:spcPts val="2380"/>
              </a:lnSpc>
            </a:pPr>
            <a:r>
              <a:rPr lang="en-US" sz="1700">
                <a:solidFill>
                  <a:srgbClr val="227C9D"/>
                </a:solidFill>
                <a:latin typeface="Canva Sans 2"/>
              </a:rPr>
              <a:t> # set focus on the sem_field box</a:t>
            </a:r>
          </a:p>
          <a:p>
            <a:pPr algn="ctr">
              <a:lnSpc>
                <a:spcPts val="2380"/>
              </a:lnSpc>
            </a:pPr>
            <a:r>
              <a:rPr lang="en-US" sz="1700">
                <a:solidFill>
                  <a:srgbClr val="227C9D"/>
                </a:solidFill>
                <a:latin typeface="Canva Sans 2"/>
              </a:rPr>
              <a:t> sem_field.focus_set()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focus3(event):</a:t>
            </a:r>
          </a:p>
          <a:p>
            <a:pPr algn="ctr">
              <a:lnSpc>
                <a:spcPts val="2380"/>
              </a:lnSpc>
            </a:pPr>
            <a:r>
              <a:rPr lang="en-US" sz="1700">
                <a:solidFill>
                  <a:srgbClr val="227C9D"/>
                </a:solidFill>
                <a:latin typeface="Canva Sans 2"/>
              </a:rPr>
              <a:t> # set focus on the form_no_field box</a:t>
            </a:r>
          </a:p>
          <a:p>
            <a:pPr algn="ctr">
              <a:lnSpc>
                <a:spcPts val="2380"/>
              </a:lnSpc>
            </a:pPr>
            <a:r>
              <a:rPr lang="en-US" sz="1700">
                <a:solidFill>
                  <a:srgbClr val="227C9D"/>
                </a:solidFill>
                <a:latin typeface="Canva Sans 2"/>
              </a:rPr>
              <a:t> form_no_field.focus_set()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focus4(event):</a:t>
            </a:r>
          </a:p>
          <a:p>
            <a:pPr algn="ctr">
              <a:lnSpc>
                <a:spcPts val="2380"/>
              </a:lnSpc>
            </a:pPr>
            <a:r>
              <a:rPr lang="en-US" sz="1700">
                <a:solidFill>
                  <a:srgbClr val="227C9D"/>
                </a:solidFill>
                <a:latin typeface="Canva Sans 2"/>
              </a:rPr>
              <a:t> # set focus on the contact_no_field box</a:t>
            </a:r>
          </a:p>
          <a:p>
            <a:pPr algn="ctr">
              <a:lnSpc>
                <a:spcPts val="2380"/>
              </a:lnSpc>
            </a:pPr>
            <a:r>
              <a:rPr lang="en-US" sz="1700">
                <a:solidFill>
                  <a:srgbClr val="227C9D"/>
                </a:solidFill>
                <a:latin typeface="Canva Sans 2"/>
              </a:rPr>
              <a:t> contact_no_field.focus_set()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focus5(event):</a:t>
            </a:r>
          </a:p>
          <a:p>
            <a:pPr algn="ctr">
              <a:lnSpc>
                <a:spcPts val="2380"/>
              </a:lnSpc>
            </a:pPr>
            <a:r>
              <a:rPr lang="en-US" sz="1700">
                <a:solidFill>
                  <a:srgbClr val="227C9D"/>
                </a:solidFill>
                <a:latin typeface="Canva Sans 2"/>
              </a:rPr>
              <a:t> # set focus on the email_id_field box</a:t>
            </a:r>
          </a:p>
          <a:p>
            <a:pPr algn="ctr">
              <a:lnSpc>
                <a:spcPts val="2380"/>
              </a:lnSpc>
            </a:pPr>
            <a:r>
              <a:rPr lang="en-US" sz="1700">
                <a:solidFill>
                  <a:srgbClr val="227C9D"/>
                </a:solidFill>
                <a:latin typeface="Canva Sans 2"/>
              </a:rPr>
              <a:t> email_id_field.focus_set()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set focus</a:t>
            </a:r>
          </a:p>
          <a:p>
            <a:pPr algn="ctr">
              <a:lnSpc>
                <a:spcPts val="2380"/>
              </a:lnSpc>
            </a:pPr>
            <a:r>
              <a:rPr lang="en-US" sz="1700">
                <a:solidFill>
                  <a:srgbClr val="227C9D"/>
                </a:solidFill>
                <a:latin typeface="Canva Sans 2"/>
              </a:rPr>
              <a:t>def focus6(event):</a:t>
            </a:r>
          </a:p>
          <a:p>
            <a:pPr algn="ctr">
              <a:lnSpc>
                <a:spcPts val="2380"/>
              </a:lnSpc>
            </a:pPr>
            <a:r>
              <a:rPr lang="en-US" sz="1700">
                <a:solidFill>
                  <a:srgbClr val="227C9D"/>
                </a:solidFill>
                <a:latin typeface="Canva Sans 2"/>
              </a:rPr>
              <a:t> # set focus on the address_field box</a:t>
            </a:r>
          </a:p>
          <a:p>
            <a:pPr algn="ctr">
              <a:lnSpc>
                <a:spcPts val="2380"/>
              </a:lnSpc>
            </a:pPr>
            <a:r>
              <a:rPr lang="en-US" sz="1700">
                <a:solidFill>
                  <a:srgbClr val="227C9D"/>
                </a:solidFill>
                <a:latin typeface="Canva Sans 2"/>
              </a:rPr>
              <a:t> address_field.focus_set()</a:t>
            </a:r>
          </a:p>
          <a:p>
            <a:pPr algn="ctr">
              <a:lnSpc>
                <a:spcPts val="2380"/>
              </a:lnSpc>
            </a:pPr>
          </a:p>
          <a:p>
            <a:pPr algn="ctr">
              <a:lnSpc>
                <a:spcPts val="2380"/>
              </a:lnSpc>
            </a:pPr>
          </a:p>
          <a:p>
            <a:pPr algn="ctr">
              <a:lnSpc>
                <a:spcPts val="2380"/>
              </a:lnSpc>
            </a:pPr>
            <a:r>
              <a:rPr lang="en-US" sz="1700">
                <a:solidFill>
                  <a:srgbClr val="227C9D"/>
                </a:solidFill>
                <a:latin typeface="Canva Sans 2"/>
              </a:rPr>
              <a:t># Function for clearing the</a:t>
            </a:r>
          </a:p>
          <a:p>
            <a:pPr algn="ctr">
              <a:lnSpc>
                <a:spcPts val="2380"/>
              </a:lnSpc>
            </a:pPr>
            <a:r>
              <a:rPr lang="en-US" sz="1700">
                <a:solidFill>
                  <a:srgbClr val="227C9D"/>
                </a:solidFill>
                <a:latin typeface="Canva Sans 2"/>
              </a:rPr>
              <a:t># contents of text entry boxes</a:t>
            </a:r>
          </a:p>
          <a:p>
            <a:pPr algn="ctr">
              <a:lnSpc>
                <a:spcPts val="2380"/>
              </a:lnSpc>
            </a:pPr>
            <a:r>
              <a:rPr lang="en-US" sz="1700">
                <a:solidFill>
                  <a:srgbClr val="227C9D"/>
                </a:solidFill>
                <a:latin typeface="Canva Sans 2"/>
              </a:rPr>
              <a:t>def clear():</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clear the content of text entry box</a:t>
            </a:r>
          </a:p>
          <a:p>
            <a:pPr algn="ctr">
              <a:lnSpc>
                <a:spcPts val="2380"/>
              </a:lnSpc>
            </a:pPr>
            <a:r>
              <a:rPr lang="en-US" sz="1700">
                <a:solidFill>
                  <a:srgbClr val="227C9D"/>
                </a:solidFill>
                <a:latin typeface="Canva Sans 2"/>
              </a:rPr>
              <a:t> name_field.delete(0, END)</a:t>
            </a:r>
          </a:p>
          <a:p>
            <a:pPr algn="ctr">
              <a:lnSpc>
                <a:spcPts val="2380"/>
              </a:lnSpc>
            </a:pPr>
            <a:r>
              <a:rPr lang="en-US" sz="1700">
                <a:solidFill>
                  <a:srgbClr val="227C9D"/>
                </a:solidFill>
                <a:latin typeface="Canva Sans 2"/>
              </a:rPr>
              <a:t> course_field.delete(0, END)</a:t>
            </a:r>
          </a:p>
          <a:p>
            <a:pPr algn="ctr">
              <a:lnSpc>
                <a:spcPts val="2380"/>
              </a:lnSpc>
            </a:pPr>
            <a:r>
              <a:rPr lang="en-US" sz="1700">
                <a:solidFill>
                  <a:srgbClr val="227C9D"/>
                </a:solidFill>
                <a:latin typeface="Canva Sans 2"/>
              </a:rPr>
              <a:t> sem_field.delete(0, END)</a:t>
            </a:r>
          </a:p>
          <a:p>
            <a:pPr algn="ctr">
              <a:lnSpc>
                <a:spcPts val="2380"/>
              </a:lnSpc>
            </a:pPr>
            <a:r>
              <a:rPr lang="en-US" sz="1700">
                <a:solidFill>
                  <a:srgbClr val="227C9D"/>
                </a:solidFill>
                <a:latin typeface="Canva Sans 2"/>
              </a:rPr>
              <a:t> form_no_field.delete(0, END)</a:t>
            </a:r>
          </a:p>
          <a:p>
            <a:pPr algn="ctr">
              <a:lnSpc>
                <a:spcPts val="2380"/>
              </a:lnSpc>
            </a:pPr>
            <a:r>
              <a:rPr lang="en-US" sz="1700">
                <a:solidFill>
                  <a:srgbClr val="227C9D"/>
                </a:solidFill>
                <a:latin typeface="Canva Sans 2"/>
              </a:rPr>
              <a:t> contact_no_field.delete(0, END)</a:t>
            </a:r>
          </a:p>
          <a:p>
            <a:pPr algn="ctr">
              <a:lnSpc>
                <a:spcPts val="2380"/>
              </a:lnSpc>
            </a:pPr>
            <a:r>
              <a:rPr lang="en-US" sz="1700">
                <a:solidFill>
                  <a:srgbClr val="227C9D"/>
                </a:solidFill>
                <a:latin typeface="Canva Sans 2"/>
              </a:rPr>
              <a:t> email_id_field.delete(0, END)</a:t>
            </a:r>
          </a:p>
          <a:p>
            <a:pPr algn="ctr">
              <a:lnSpc>
                <a:spcPts val="2380"/>
              </a:lnSpc>
            </a:pPr>
            <a:r>
              <a:rPr lang="en-US" sz="1700">
                <a:solidFill>
                  <a:srgbClr val="227C9D"/>
                </a:solidFill>
                <a:latin typeface="Canva Sans 2"/>
              </a:rPr>
              <a:t> address_field.delete(0, END)</a:t>
            </a:r>
          </a:p>
          <a:p>
            <a:pPr algn="ctr">
              <a:lnSpc>
                <a:spcPts val="2380"/>
              </a:lnSpc>
            </a:pPr>
          </a:p>
          <a:p>
            <a:pPr algn="ctr">
              <a:lnSpc>
                <a:spcPts val="2380"/>
              </a:lnSpc>
            </a:pPr>
          </a:p>
          <a:p>
            <a:pPr algn="ctr">
              <a:lnSpc>
                <a:spcPts val="2380"/>
              </a:lnSpc>
            </a:pPr>
            <a:r>
              <a:rPr lang="en-US" sz="1700">
                <a:solidFill>
                  <a:srgbClr val="227C9D"/>
                </a:solidFill>
                <a:latin typeface="Canva Sans 2"/>
              </a:rPr>
              <a:t># Function to take data from GUI </a:t>
            </a:r>
          </a:p>
          <a:p>
            <a:pPr algn="ctr">
              <a:lnSpc>
                <a:spcPts val="2380"/>
              </a:lnSpc>
            </a:pPr>
            <a:r>
              <a:rPr lang="en-US" sz="1700">
                <a:solidFill>
                  <a:srgbClr val="227C9D"/>
                </a:solidFill>
                <a:latin typeface="Canva Sans 2"/>
              </a:rPr>
              <a:t># window and write to an excel file</a:t>
            </a:r>
          </a:p>
          <a:p>
            <a:pPr algn="ctr">
              <a:lnSpc>
                <a:spcPts val="2380"/>
              </a:lnSpc>
            </a:pPr>
            <a:r>
              <a:rPr lang="en-US" sz="1700">
                <a:solidFill>
                  <a:srgbClr val="227C9D"/>
                </a:solidFill>
                <a:latin typeface="Canva Sans 2"/>
              </a:rPr>
              <a:t>def insert():</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if user not fill any entry</a:t>
            </a:r>
          </a:p>
          <a:p>
            <a:pPr algn="ctr">
              <a:lnSpc>
                <a:spcPts val="2380"/>
              </a:lnSpc>
            </a:pPr>
            <a:r>
              <a:rPr lang="en-US" sz="1700">
                <a:solidFill>
                  <a:srgbClr val="227C9D"/>
                </a:solidFill>
                <a:latin typeface="Canva Sans 2"/>
              </a:rPr>
              <a:t> # then print "empty input"</a:t>
            </a:r>
          </a:p>
          <a:p>
            <a:pPr algn="ctr">
              <a:lnSpc>
                <a:spcPts val="2380"/>
              </a:lnSpc>
            </a:pPr>
            <a:r>
              <a:rPr lang="en-US" sz="1700">
                <a:solidFill>
                  <a:srgbClr val="227C9D"/>
                </a:solidFill>
                <a:latin typeface="Canva Sans 2"/>
              </a:rPr>
              <a:t> if (name_field.get() == "" and</a:t>
            </a:r>
          </a:p>
          <a:p>
            <a:pPr algn="ctr">
              <a:lnSpc>
                <a:spcPts val="2380"/>
              </a:lnSpc>
            </a:pPr>
            <a:r>
              <a:rPr lang="en-US" sz="1700">
                <a:solidFill>
                  <a:srgbClr val="227C9D"/>
                </a:solidFill>
                <a:latin typeface="Canva Sans 2"/>
              </a:rPr>
              <a:t>  course_field.get() == "" and</a:t>
            </a:r>
          </a:p>
          <a:p>
            <a:pPr algn="ctr">
              <a:lnSpc>
                <a:spcPts val="2380"/>
              </a:lnSpc>
            </a:pPr>
            <a:r>
              <a:rPr lang="en-US" sz="1700">
                <a:solidFill>
                  <a:srgbClr val="227C9D"/>
                </a:solidFill>
                <a:latin typeface="Canva Sans 2"/>
              </a:rPr>
              <a:t>  sem_field.get() == "" and</a:t>
            </a:r>
          </a:p>
          <a:p>
            <a:pPr algn="ctr">
              <a:lnSpc>
                <a:spcPts val="2380"/>
              </a:lnSpc>
            </a:pPr>
            <a:r>
              <a:rPr lang="en-US" sz="1700">
                <a:solidFill>
                  <a:srgbClr val="227C9D"/>
                </a:solidFill>
                <a:latin typeface="Canva Sans 2"/>
              </a:rPr>
              <a:t>  form_no_field.get() == "" and</a:t>
            </a:r>
          </a:p>
          <a:p>
            <a:pPr algn="ctr">
              <a:lnSpc>
                <a:spcPts val="2380"/>
              </a:lnSpc>
            </a:pPr>
            <a:r>
              <a:rPr lang="en-US" sz="1700">
                <a:solidFill>
                  <a:srgbClr val="227C9D"/>
                </a:solidFill>
                <a:latin typeface="Canva Sans 2"/>
              </a:rPr>
              <a:t>  contact_no_field.get() == "" and</a:t>
            </a:r>
          </a:p>
          <a:p>
            <a:pPr algn="ctr">
              <a:lnSpc>
                <a:spcPts val="2380"/>
              </a:lnSpc>
            </a:pPr>
            <a:r>
              <a:rPr lang="en-US" sz="1700">
                <a:solidFill>
                  <a:srgbClr val="227C9D"/>
                </a:solidFill>
                <a:latin typeface="Canva Sans 2"/>
              </a:rPr>
              <a:t>  email_id_field.get() == "" and</a:t>
            </a:r>
          </a:p>
          <a:p>
            <a:pPr algn="ctr">
              <a:lnSpc>
                <a:spcPts val="2380"/>
              </a:lnSpc>
            </a:pPr>
            <a:r>
              <a:rPr lang="en-US" sz="1700">
                <a:solidFill>
                  <a:srgbClr val="227C9D"/>
                </a:solidFill>
                <a:latin typeface="Canva Sans 2"/>
              </a:rPr>
              <a:t>  address_field.get() == ""):</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print("empty input")</a:t>
            </a:r>
          </a:p>
          <a:p>
            <a:pPr algn="ctr">
              <a:lnSpc>
                <a:spcPts val="2380"/>
              </a:lnSpc>
            </a:pPr>
          </a:p>
          <a:p>
            <a:pPr algn="ctr">
              <a:lnSpc>
                <a:spcPts val="2380"/>
              </a:lnSpc>
            </a:pPr>
            <a:r>
              <a:rPr lang="en-US" sz="1700">
                <a:solidFill>
                  <a:srgbClr val="227C9D"/>
                </a:solidFill>
                <a:latin typeface="Canva Sans 2"/>
              </a:rPr>
              <a:t> else:</a:t>
            </a:r>
          </a:p>
          <a:p>
            <a:pPr algn="ctr">
              <a:lnSpc>
                <a:spcPts val="2380"/>
              </a:lnSpc>
            </a:pPr>
          </a:p>
          <a:p>
            <a:pPr algn="ctr">
              <a:lnSpc>
                <a:spcPts val="2380"/>
              </a:lnSpc>
            </a:pPr>
            <a:r>
              <a:rPr lang="en-US" sz="1700">
                <a:solidFill>
                  <a:srgbClr val="227C9D"/>
                </a:solidFill>
                <a:latin typeface="Canva Sans 2"/>
              </a:rPr>
              <a:t>  # assigning the max row and max column</a:t>
            </a:r>
          </a:p>
          <a:p>
            <a:pPr algn="ctr">
              <a:lnSpc>
                <a:spcPts val="2380"/>
              </a:lnSpc>
            </a:pPr>
            <a:r>
              <a:rPr lang="en-US" sz="1700">
                <a:solidFill>
                  <a:srgbClr val="227C9D"/>
                </a:solidFill>
                <a:latin typeface="Canva Sans 2"/>
              </a:rPr>
              <a:t>  # value upto which data is written</a:t>
            </a:r>
          </a:p>
          <a:p>
            <a:pPr algn="ctr">
              <a:lnSpc>
                <a:spcPts val="2380"/>
              </a:lnSpc>
            </a:pPr>
            <a:r>
              <a:rPr lang="en-US" sz="1700">
                <a:solidFill>
                  <a:srgbClr val="227C9D"/>
                </a:solidFill>
                <a:latin typeface="Canva Sans 2"/>
              </a:rPr>
              <a:t>  # in an excel sheet to the variable</a:t>
            </a:r>
          </a:p>
          <a:p>
            <a:pPr algn="ctr">
              <a:lnSpc>
                <a:spcPts val="2380"/>
              </a:lnSpc>
            </a:pPr>
            <a:r>
              <a:rPr lang="en-US" sz="1700">
                <a:solidFill>
                  <a:srgbClr val="227C9D"/>
                </a:solidFill>
                <a:latin typeface="Canva Sans 2"/>
              </a:rPr>
              <a:t>  current_row = sheet.max_row</a:t>
            </a:r>
          </a:p>
          <a:p>
            <a:pPr algn="ctr">
              <a:lnSpc>
                <a:spcPts val="2380"/>
              </a:lnSpc>
            </a:pPr>
            <a:r>
              <a:rPr lang="en-US" sz="1700">
                <a:solidFill>
                  <a:srgbClr val="227C9D"/>
                </a:solidFill>
                <a:latin typeface="Canva Sans 2"/>
              </a:rPr>
              <a:t>  current_column = sheet.max_column</a:t>
            </a:r>
          </a:p>
          <a:p>
            <a:pPr algn="ctr">
              <a:lnSpc>
                <a:spcPts val="2380"/>
              </a:lnSpc>
            </a:pPr>
          </a:p>
          <a:p>
            <a:pPr algn="ctr">
              <a:lnSpc>
                <a:spcPts val="2380"/>
              </a:lnSpc>
            </a:pPr>
            <a:r>
              <a:rPr lang="en-US" sz="1700">
                <a:solidFill>
                  <a:srgbClr val="227C9D"/>
                </a:solidFill>
                <a:latin typeface="Canva Sans 2"/>
              </a:rPr>
              <a:t>  # get method returns current text</a:t>
            </a:r>
          </a:p>
          <a:p>
            <a:pPr algn="ctr">
              <a:lnSpc>
                <a:spcPts val="2380"/>
              </a:lnSpc>
            </a:pPr>
            <a:r>
              <a:rPr lang="en-US" sz="1700">
                <a:solidFill>
                  <a:srgbClr val="227C9D"/>
                </a:solidFill>
                <a:latin typeface="Canva Sans 2"/>
              </a:rPr>
              <a:t>  # as string which we write into</a:t>
            </a:r>
          </a:p>
          <a:p>
            <a:pPr algn="ctr">
              <a:lnSpc>
                <a:spcPts val="2380"/>
              </a:lnSpc>
            </a:pPr>
            <a:r>
              <a:rPr lang="en-US" sz="1700">
                <a:solidFill>
                  <a:srgbClr val="227C9D"/>
                </a:solidFill>
                <a:latin typeface="Canva Sans 2"/>
              </a:rPr>
              <a:t>  # excel spreadsheet at particular location</a:t>
            </a:r>
          </a:p>
          <a:p>
            <a:pPr algn="ctr">
              <a:lnSpc>
                <a:spcPts val="2380"/>
              </a:lnSpc>
            </a:pPr>
            <a:r>
              <a:rPr lang="en-US" sz="1700">
                <a:solidFill>
                  <a:srgbClr val="227C9D"/>
                </a:solidFill>
                <a:latin typeface="Canva Sans 2"/>
              </a:rPr>
              <a:t>  sheet.cell(row=current_row + 1, column=1).value = name_field.get()</a:t>
            </a:r>
          </a:p>
          <a:p>
            <a:pPr algn="ctr">
              <a:lnSpc>
                <a:spcPts val="2380"/>
              </a:lnSpc>
            </a:pPr>
            <a:r>
              <a:rPr lang="en-US" sz="1700">
                <a:solidFill>
                  <a:srgbClr val="227C9D"/>
                </a:solidFill>
                <a:latin typeface="Canva Sans 2"/>
              </a:rPr>
              <a:t>  sheet.cell(row=current_row + 1, column=2).value = course_field.get()</a:t>
            </a:r>
          </a:p>
          <a:p>
            <a:pPr algn="ctr">
              <a:lnSpc>
                <a:spcPts val="2380"/>
              </a:lnSpc>
            </a:pPr>
            <a:r>
              <a:rPr lang="en-US" sz="1700">
                <a:solidFill>
                  <a:srgbClr val="227C9D"/>
                </a:solidFill>
                <a:latin typeface="Canva Sans 2"/>
              </a:rPr>
              <a:t>  sheet.cell(row=current_row + 1, column=3).value = sem_field.get()</a:t>
            </a:r>
          </a:p>
          <a:p>
            <a:pPr algn="ctr">
              <a:lnSpc>
                <a:spcPts val="2380"/>
              </a:lnSpc>
            </a:pPr>
            <a:r>
              <a:rPr lang="en-US" sz="1700">
                <a:solidFill>
                  <a:srgbClr val="227C9D"/>
                </a:solidFill>
                <a:latin typeface="Canva Sans 2"/>
              </a:rPr>
              <a:t>  sheet.cell(row=current_row + 1, column=4).value = form_no_field.get()</a:t>
            </a:r>
          </a:p>
          <a:p>
            <a:pPr algn="ctr">
              <a:lnSpc>
                <a:spcPts val="2380"/>
              </a:lnSpc>
            </a:pPr>
            <a:r>
              <a:rPr lang="en-US" sz="1700">
                <a:solidFill>
                  <a:srgbClr val="227C9D"/>
                </a:solidFill>
                <a:latin typeface="Canva Sans 2"/>
              </a:rPr>
              <a:t>  sheet.cell(row=current_row + 1, column=5).value = contact_no_field.get()</a:t>
            </a:r>
          </a:p>
          <a:p>
            <a:pPr algn="ctr">
              <a:lnSpc>
                <a:spcPts val="2380"/>
              </a:lnSpc>
            </a:pPr>
            <a:r>
              <a:rPr lang="en-US" sz="1700">
                <a:solidFill>
                  <a:srgbClr val="227C9D"/>
                </a:solidFill>
                <a:latin typeface="Canva Sans 2"/>
              </a:rPr>
              <a:t>  sheet.cell(row=current_row + 1, column=6).value = email_id_field.get()</a:t>
            </a:r>
          </a:p>
          <a:p>
            <a:pPr algn="ctr">
              <a:lnSpc>
                <a:spcPts val="2380"/>
              </a:lnSpc>
            </a:pPr>
            <a:r>
              <a:rPr lang="en-US" sz="1700">
                <a:solidFill>
                  <a:srgbClr val="227C9D"/>
                </a:solidFill>
                <a:latin typeface="Canva Sans 2"/>
              </a:rPr>
              <a:t>  sheet.cell(row=current_row + 1, column=7).value = address_field.get()</a:t>
            </a:r>
          </a:p>
          <a:p>
            <a:pPr algn="ctr">
              <a:lnSpc>
                <a:spcPts val="2380"/>
              </a:lnSpc>
            </a:pPr>
          </a:p>
          <a:p>
            <a:pPr algn="ctr">
              <a:lnSpc>
                <a:spcPts val="2380"/>
              </a:lnSpc>
            </a:pPr>
            <a:r>
              <a:rPr lang="en-US" sz="1700">
                <a:solidFill>
                  <a:srgbClr val="227C9D"/>
                </a:solidFill>
                <a:latin typeface="Canva Sans 2"/>
              </a:rPr>
              <a:t>  # save the file</a:t>
            </a:r>
          </a:p>
          <a:p>
            <a:pPr algn="ctr">
              <a:lnSpc>
                <a:spcPts val="2380"/>
              </a:lnSpc>
            </a:pPr>
            <a:r>
              <a:rPr lang="en-US" sz="1700">
                <a:solidFill>
                  <a:srgbClr val="227C9D"/>
                </a:solidFill>
                <a:latin typeface="Canva Sans 2"/>
              </a:rPr>
              <a:t>  wb.save('C:\\Users\\Admin\\Desktop\\excel.xlsx')</a:t>
            </a:r>
          </a:p>
          <a:p>
            <a:pPr algn="ctr">
              <a:lnSpc>
                <a:spcPts val="2380"/>
              </a:lnSpc>
            </a:pPr>
          </a:p>
          <a:p>
            <a:pPr algn="ctr">
              <a:lnSpc>
                <a:spcPts val="2380"/>
              </a:lnSpc>
            </a:pPr>
            <a:r>
              <a:rPr lang="en-US" sz="1700">
                <a:solidFill>
                  <a:srgbClr val="227C9D"/>
                </a:solidFill>
                <a:latin typeface="Canva Sans 2"/>
              </a:rPr>
              <a:t>  # set focus on the name_field box</a:t>
            </a:r>
          </a:p>
          <a:p>
            <a:pPr algn="ctr">
              <a:lnSpc>
                <a:spcPts val="2380"/>
              </a:lnSpc>
            </a:pPr>
            <a:r>
              <a:rPr lang="en-US" sz="1700">
                <a:solidFill>
                  <a:srgbClr val="227C9D"/>
                </a:solidFill>
                <a:latin typeface="Canva Sans 2"/>
              </a:rPr>
              <a:t>  name_field.focus_set()</a:t>
            </a:r>
          </a:p>
          <a:p>
            <a:pPr algn="ctr">
              <a:lnSpc>
                <a:spcPts val="2380"/>
              </a:lnSpc>
            </a:pPr>
          </a:p>
          <a:p>
            <a:pPr algn="ctr">
              <a:lnSpc>
                <a:spcPts val="2380"/>
              </a:lnSpc>
            </a:pPr>
            <a:r>
              <a:rPr lang="en-US" sz="1700">
                <a:solidFill>
                  <a:srgbClr val="227C9D"/>
                </a:solidFill>
                <a:latin typeface="Canva Sans 2"/>
              </a:rPr>
              <a:t>  # call the clear() function</a:t>
            </a:r>
          </a:p>
          <a:p>
            <a:pPr algn="ctr">
              <a:lnSpc>
                <a:spcPts val="2380"/>
              </a:lnSpc>
            </a:pPr>
            <a:r>
              <a:rPr lang="en-US" sz="1700">
                <a:solidFill>
                  <a:srgbClr val="227C9D"/>
                </a:solidFill>
                <a:latin typeface="Canva Sans 2"/>
              </a:rPr>
              <a:t>  clear()</a:t>
            </a:r>
          </a:p>
          <a:p>
            <a:pPr algn="ctr">
              <a:lnSpc>
                <a:spcPts val="2380"/>
              </a:lnSpc>
            </a:pPr>
          </a:p>
          <a:p>
            <a:pPr algn="ctr">
              <a:lnSpc>
                <a:spcPts val="2380"/>
              </a:lnSpc>
            </a:pPr>
          </a:p>
          <a:p>
            <a:pPr algn="ctr">
              <a:lnSpc>
                <a:spcPts val="2380"/>
              </a:lnSpc>
            </a:pPr>
            <a:r>
              <a:rPr lang="en-US" sz="1700">
                <a:solidFill>
                  <a:srgbClr val="227C9D"/>
                </a:solidFill>
                <a:latin typeface="Canva Sans 2"/>
              </a:rPr>
              <a:t># Driver code</a:t>
            </a:r>
          </a:p>
          <a:p>
            <a:pPr algn="ctr">
              <a:lnSpc>
                <a:spcPts val="2380"/>
              </a:lnSpc>
            </a:pPr>
            <a:r>
              <a:rPr lang="en-US" sz="1700">
                <a:solidFill>
                  <a:srgbClr val="227C9D"/>
                </a:solidFill>
                <a:latin typeface="Canva Sans 2"/>
              </a:rPr>
              <a:t>if __name__ == "__main__":</a:t>
            </a:r>
          </a:p>
          <a:p>
            <a:pPr algn="ctr">
              <a:lnSpc>
                <a:spcPts val="2380"/>
              </a:lnSpc>
            </a:pPr>
            <a:r>
              <a:rPr lang="en-US" sz="1700">
                <a:solidFill>
                  <a:srgbClr val="227C9D"/>
                </a:solidFill>
                <a:latin typeface="Canva Sans 2"/>
              </a:rPr>
              <a:t>	</a:t>
            </a:r>
          </a:p>
          <a:p>
            <a:pPr algn="ctr">
              <a:lnSpc>
                <a:spcPts val="2380"/>
              </a:lnSpc>
            </a:pPr>
            <a:r>
              <a:rPr lang="en-US" sz="1700">
                <a:solidFill>
                  <a:srgbClr val="227C9D"/>
                </a:solidFill>
                <a:latin typeface="Canva Sans 2"/>
              </a:rPr>
              <a:t> # create a GUI window</a:t>
            </a:r>
          </a:p>
          <a:p>
            <a:pPr algn="ctr">
              <a:lnSpc>
                <a:spcPts val="2380"/>
              </a:lnSpc>
            </a:pPr>
            <a:r>
              <a:rPr lang="en-US" sz="1700">
                <a:solidFill>
                  <a:srgbClr val="227C9D"/>
                </a:solidFill>
                <a:latin typeface="Canva Sans 2"/>
              </a:rPr>
              <a:t> root = Tk()</a:t>
            </a:r>
          </a:p>
          <a:p>
            <a:pPr algn="ctr">
              <a:lnSpc>
                <a:spcPts val="2380"/>
              </a:lnSpc>
            </a:pPr>
          </a:p>
          <a:p>
            <a:pPr algn="ctr">
              <a:lnSpc>
                <a:spcPts val="2380"/>
              </a:lnSpc>
            </a:pPr>
            <a:r>
              <a:rPr lang="en-US" sz="1700">
                <a:solidFill>
                  <a:srgbClr val="227C9D"/>
                </a:solidFill>
                <a:latin typeface="Canva Sans 2"/>
              </a:rPr>
              <a:t> # set the background colour of GUI window</a:t>
            </a:r>
          </a:p>
          <a:p>
            <a:pPr algn="ctr">
              <a:lnSpc>
                <a:spcPts val="2380"/>
              </a:lnSpc>
            </a:pPr>
            <a:r>
              <a:rPr lang="en-US" sz="1700">
                <a:solidFill>
                  <a:srgbClr val="227C9D"/>
                </a:solidFill>
                <a:latin typeface="Canva Sans 2"/>
              </a:rPr>
              <a:t> root.configure(background='light green')</a:t>
            </a:r>
          </a:p>
          <a:p>
            <a:pPr algn="ctr">
              <a:lnSpc>
                <a:spcPts val="2380"/>
              </a:lnSpc>
            </a:pPr>
          </a:p>
          <a:p>
            <a:pPr algn="ctr">
              <a:lnSpc>
                <a:spcPts val="2380"/>
              </a:lnSpc>
            </a:pPr>
            <a:r>
              <a:rPr lang="en-US" sz="1700">
                <a:solidFill>
                  <a:srgbClr val="227C9D"/>
                </a:solidFill>
                <a:latin typeface="Canva Sans 2"/>
              </a:rPr>
              <a:t> # set the title of GUI window</a:t>
            </a:r>
          </a:p>
          <a:p>
            <a:pPr algn="ctr">
              <a:lnSpc>
                <a:spcPts val="2380"/>
              </a:lnSpc>
            </a:pPr>
            <a:r>
              <a:rPr lang="en-US" sz="1700">
                <a:solidFill>
                  <a:srgbClr val="227C9D"/>
                </a:solidFill>
                <a:latin typeface="Canva Sans 2"/>
              </a:rPr>
              <a:t> root.title("registration form")</a:t>
            </a:r>
          </a:p>
          <a:p>
            <a:pPr algn="ctr">
              <a:lnSpc>
                <a:spcPts val="2380"/>
              </a:lnSpc>
            </a:pPr>
          </a:p>
          <a:p>
            <a:pPr algn="ctr">
              <a:lnSpc>
                <a:spcPts val="2380"/>
              </a:lnSpc>
            </a:pPr>
            <a:r>
              <a:rPr lang="en-US" sz="1700">
                <a:solidFill>
                  <a:srgbClr val="227C9D"/>
                </a:solidFill>
                <a:latin typeface="Canva Sans 2"/>
              </a:rPr>
              <a:t> # set the configuration of GUI window</a:t>
            </a:r>
          </a:p>
          <a:p>
            <a:pPr algn="ctr">
              <a:lnSpc>
                <a:spcPts val="2380"/>
              </a:lnSpc>
            </a:pPr>
            <a:r>
              <a:rPr lang="en-US" sz="1700">
                <a:solidFill>
                  <a:srgbClr val="227C9D"/>
                </a:solidFill>
                <a:latin typeface="Canva Sans 2"/>
              </a:rPr>
              <a:t> root.geometry("500x300")</a:t>
            </a:r>
          </a:p>
          <a:p>
            <a:pPr algn="ctr">
              <a:lnSpc>
                <a:spcPts val="2380"/>
              </a:lnSpc>
            </a:pPr>
          </a:p>
          <a:p>
            <a:pPr algn="ctr">
              <a:lnSpc>
                <a:spcPts val="2380"/>
              </a:lnSpc>
            </a:pPr>
            <a:r>
              <a:rPr lang="en-US" sz="1700">
                <a:solidFill>
                  <a:srgbClr val="227C9D"/>
                </a:solidFill>
                <a:latin typeface="Canva Sans 2"/>
              </a:rPr>
              <a:t> excel()</a:t>
            </a:r>
          </a:p>
          <a:p>
            <a:pPr algn="ctr">
              <a:lnSpc>
                <a:spcPts val="2380"/>
              </a:lnSpc>
            </a:pPr>
          </a:p>
          <a:p>
            <a:pPr algn="ctr">
              <a:lnSpc>
                <a:spcPts val="2380"/>
              </a:lnSpc>
            </a:pPr>
            <a:r>
              <a:rPr lang="en-US" sz="1700">
                <a:solidFill>
                  <a:srgbClr val="227C9D"/>
                </a:solidFill>
                <a:latin typeface="Canva Sans 2"/>
              </a:rPr>
              <a:t> # create a Form label</a:t>
            </a:r>
          </a:p>
          <a:p>
            <a:pPr algn="ctr">
              <a:lnSpc>
                <a:spcPts val="2380"/>
              </a:lnSpc>
            </a:pPr>
            <a:r>
              <a:rPr lang="en-US" sz="1700">
                <a:solidFill>
                  <a:srgbClr val="227C9D"/>
                </a:solidFill>
                <a:latin typeface="Canva Sans 2"/>
              </a:rPr>
              <a:t> heading = Label(root, text="Form", bg="light green")</a:t>
            </a:r>
          </a:p>
          <a:p>
            <a:pPr algn="ctr">
              <a:lnSpc>
                <a:spcPts val="2380"/>
              </a:lnSpc>
            </a:pPr>
          </a:p>
          <a:p>
            <a:pPr algn="ctr">
              <a:lnSpc>
                <a:spcPts val="2380"/>
              </a:lnSpc>
            </a:pPr>
            <a:r>
              <a:rPr lang="en-US" sz="1700">
                <a:solidFill>
                  <a:srgbClr val="227C9D"/>
                </a:solidFill>
                <a:latin typeface="Canva Sans 2"/>
              </a:rPr>
              <a:t> # create a Name label</a:t>
            </a:r>
          </a:p>
          <a:p>
            <a:pPr algn="ctr">
              <a:lnSpc>
                <a:spcPts val="2380"/>
              </a:lnSpc>
            </a:pPr>
            <a:r>
              <a:rPr lang="en-US" sz="1700">
                <a:solidFill>
                  <a:srgbClr val="227C9D"/>
                </a:solidFill>
                <a:latin typeface="Canva Sans 2"/>
              </a:rPr>
              <a:t> name = Label(root, text="Name", bg="light green")</a:t>
            </a:r>
          </a:p>
          <a:p>
            <a:pPr algn="ctr">
              <a:lnSpc>
                <a:spcPts val="2380"/>
              </a:lnSpc>
            </a:pPr>
          </a:p>
          <a:p>
            <a:pPr algn="ctr">
              <a:lnSpc>
                <a:spcPts val="2380"/>
              </a:lnSpc>
            </a:pPr>
            <a:r>
              <a:rPr lang="en-US" sz="1700">
                <a:solidFill>
                  <a:srgbClr val="227C9D"/>
                </a:solidFill>
                <a:latin typeface="Canva Sans 2"/>
              </a:rPr>
              <a:t> # create a Course label</a:t>
            </a:r>
          </a:p>
          <a:p>
            <a:pPr algn="ctr">
              <a:lnSpc>
                <a:spcPts val="2380"/>
              </a:lnSpc>
            </a:pPr>
            <a:r>
              <a:rPr lang="en-US" sz="1700">
                <a:solidFill>
                  <a:srgbClr val="227C9D"/>
                </a:solidFill>
                <a:latin typeface="Canva Sans 2"/>
              </a:rPr>
              <a:t> course = Label(root, text="Course", bg="light green")</a:t>
            </a:r>
          </a:p>
          <a:p>
            <a:pPr algn="ctr">
              <a:lnSpc>
                <a:spcPts val="2380"/>
              </a:lnSpc>
            </a:pPr>
          </a:p>
          <a:p>
            <a:pPr algn="ctr">
              <a:lnSpc>
                <a:spcPts val="2380"/>
              </a:lnSpc>
            </a:pPr>
            <a:r>
              <a:rPr lang="en-US" sz="1700">
                <a:solidFill>
                  <a:srgbClr val="227C9D"/>
                </a:solidFill>
                <a:latin typeface="Canva Sans 2"/>
              </a:rPr>
              <a:t> # create a Semester label</a:t>
            </a:r>
          </a:p>
          <a:p>
            <a:pPr algn="ctr">
              <a:lnSpc>
                <a:spcPts val="2380"/>
              </a:lnSpc>
            </a:pPr>
            <a:r>
              <a:rPr lang="en-US" sz="1700">
                <a:solidFill>
                  <a:srgbClr val="227C9D"/>
                </a:solidFill>
                <a:latin typeface="Canva Sans 2"/>
              </a:rPr>
              <a:t> sem = Label(root, text="Semester", bg="light green")</a:t>
            </a:r>
          </a:p>
          <a:p>
            <a:pPr algn="ctr">
              <a:lnSpc>
                <a:spcPts val="2380"/>
              </a:lnSpc>
            </a:pPr>
          </a:p>
          <a:p>
            <a:pPr algn="ctr">
              <a:lnSpc>
                <a:spcPts val="2380"/>
              </a:lnSpc>
            </a:pPr>
            <a:r>
              <a:rPr lang="en-US" sz="1700">
                <a:solidFill>
                  <a:srgbClr val="227C9D"/>
                </a:solidFill>
                <a:latin typeface="Canva Sans 2"/>
              </a:rPr>
              <a:t> # create a Form No. label</a:t>
            </a:r>
          </a:p>
          <a:p>
            <a:pPr algn="ctr">
              <a:lnSpc>
                <a:spcPts val="2380"/>
              </a:lnSpc>
            </a:pPr>
            <a:r>
              <a:rPr lang="en-US" sz="1700">
                <a:solidFill>
                  <a:srgbClr val="227C9D"/>
                </a:solidFill>
                <a:latin typeface="Canva Sans 2"/>
              </a:rPr>
              <a:t> form_no = Label(root, text="Form No.", bg="light green")</a:t>
            </a:r>
          </a:p>
          <a:p>
            <a:pPr algn="ctr">
              <a:lnSpc>
                <a:spcPts val="2380"/>
              </a:lnSpc>
            </a:pPr>
          </a:p>
          <a:p>
            <a:pPr algn="ctr">
              <a:lnSpc>
                <a:spcPts val="2380"/>
              </a:lnSpc>
            </a:pPr>
            <a:r>
              <a:rPr lang="en-US" sz="1700">
                <a:solidFill>
                  <a:srgbClr val="227C9D"/>
                </a:solidFill>
                <a:latin typeface="Canva Sans 2"/>
              </a:rPr>
              <a:t> # create a Contact No. label</a:t>
            </a:r>
          </a:p>
          <a:p>
            <a:pPr algn="ctr">
              <a:lnSpc>
                <a:spcPts val="2380"/>
              </a:lnSpc>
            </a:pPr>
            <a:r>
              <a:rPr lang="en-US" sz="1700">
                <a:solidFill>
                  <a:srgbClr val="227C9D"/>
                </a:solidFill>
                <a:latin typeface="Canva Sans 2"/>
              </a:rPr>
              <a:t> contact_no = Label(root, text="Contact No.", bg="light green")</a:t>
            </a:r>
          </a:p>
          <a:p>
            <a:pPr algn="ctr">
              <a:lnSpc>
                <a:spcPts val="2380"/>
              </a:lnSpc>
            </a:pPr>
          </a:p>
          <a:p>
            <a:pPr algn="ctr">
              <a:lnSpc>
                <a:spcPts val="2380"/>
              </a:lnSpc>
            </a:pPr>
            <a:r>
              <a:rPr lang="en-US" sz="1700">
                <a:solidFill>
                  <a:srgbClr val="227C9D"/>
                </a:solidFill>
                <a:latin typeface="Canva Sans 2"/>
              </a:rPr>
              <a:t> # create a Email id label</a:t>
            </a:r>
          </a:p>
          <a:p>
            <a:pPr algn="ctr">
              <a:lnSpc>
                <a:spcPts val="2380"/>
              </a:lnSpc>
            </a:pPr>
            <a:r>
              <a:rPr lang="en-US" sz="1700">
                <a:solidFill>
                  <a:srgbClr val="227C9D"/>
                </a:solidFill>
                <a:latin typeface="Canva Sans 2"/>
              </a:rPr>
              <a:t> email_id = Label(root, text="Email id", bg="light green")</a:t>
            </a:r>
          </a:p>
          <a:p>
            <a:pPr algn="ctr">
              <a:lnSpc>
                <a:spcPts val="2380"/>
              </a:lnSpc>
            </a:pPr>
          </a:p>
          <a:p>
            <a:pPr algn="ctr">
              <a:lnSpc>
                <a:spcPts val="2380"/>
              </a:lnSpc>
            </a:pPr>
            <a:r>
              <a:rPr lang="en-US" sz="1700">
                <a:solidFill>
                  <a:srgbClr val="227C9D"/>
                </a:solidFill>
                <a:latin typeface="Canva Sans 2"/>
              </a:rPr>
              <a:t> # create a address label</a:t>
            </a:r>
          </a:p>
          <a:p>
            <a:pPr algn="ctr">
              <a:lnSpc>
                <a:spcPts val="2380"/>
              </a:lnSpc>
            </a:pPr>
            <a:r>
              <a:rPr lang="en-US" sz="1700">
                <a:solidFill>
                  <a:srgbClr val="227C9D"/>
                </a:solidFill>
                <a:latin typeface="Canva Sans 2"/>
              </a:rPr>
              <a:t> address = Label(root, text="Address", bg="light green")</a:t>
            </a:r>
          </a:p>
          <a:p>
            <a:pPr algn="ctr">
              <a:lnSpc>
                <a:spcPts val="2380"/>
              </a:lnSpc>
            </a:pPr>
          </a:p>
          <a:p>
            <a:pPr algn="ctr">
              <a:lnSpc>
                <a:spcPts val="2380"/>
              </a:lnSpc>
            </a:pPr>
            <a:r>
              <a:rPr lang="en-US" sz="1700">
                <a:solidFill>
                  <a:srgbClr val="227C9D"/>
                </a:solidFill>
                <a:latin typeface="Canva Sans 2"/>
              </a:rPr>
              <a:t> # grid method is used for placing</a:t>
            </a:r>
          </a:p>
          <a:p>
            <a:pPr algn="ctr">
              <a:lnSpc>
                <a:spcPts val="2380"/>
              </a:lnSpc>
            </a:pPr>
            <a:r>
              <a:rPr lang="en-US" sz="1700">
                <a:solidFill>
                  <a:srgbClr val="227C9D"/>
                </a:solidFill>
                <a:latin typeface="Canva Sans 2"/>
              </a:rPr>
              <a:t> # the widgets at respective positions</a:t>
            </a:r>
          </a:p>
          <a:p>
            <a:pPr algn="ctr">
              <a:lnSpc>
                <a:spcPts val="2380"/>
              </a:lnSpc>
            </a:pPr>
            <a:r>
              <a:rPr lang="en-US" sz="1700">
                <a:solidFill>
                  <a:srgbClr val="227C9D"/>
                </a:solidFill>
                <a:latin typeface="Canva Sans 2"/>
              </a:rPr>
              <a:t> # in table like structure .</a:t>
            </a:r>
          </a:p>
          <a:p>
            <a:pPr algn="ctr">
              <a:lnSpc>
                <a:spcPts val="2380"/>
              </a:lnSpc>
            </a:pPr>
            <a:r>
              <a:rPr lang="en-US" sz="1700">
                <a:solidFill>
                  <a:srgbClr val="227C9D"/>
                </a:solidFill>
                <a:latin typeface="Canva Sans 2"/>
              </a:rPr>
              <a:t> heading.grid(row=0, column=1)</a:t>
            </a:r>
          </a:p>
          <a:p>
            <a:pPr algn="ctr">
              <a:lnSpc>
                <a:spcPts val="2380"/>
              </a:lnSpc>
            </a:pPr>
            <a:r>
              <a:rPr lang="en-US" sz="1700">
                <a:solidFill>
                  <a:srgbClr val="227C9D"/>
                </a:solidFill>
                <a:latin typeface="Canva Sans 2"/>
              </a:rPr>
              <a:t> name.grid(row=1, column=0)</a:t>
            </a:r>
          </a:p>
          <a:p>
            <a:pPr algn="ctr">
              <a:lnSpc>
                <a:spcPts val="2380"/>
              </a:lnSpc>
            </a:pPr>
            <a:r>
              <a:rPr lang="en-US" sz="1700">
                <a:solidFill>
                  <a:srgbClr val="227C9D"/>
                </a:solidFill>
                <a:latin typeface="Canva Sans 2"/>
              </a:rPr>
              <a:t> course.grid(row=2, column=0)</a:t>
            </a:r>
          </a:p>
          <a:p>
            <a:pPr algn="ctr">
              <a:lnSpc>
                <a:spcPts val="2380"/>
              </a:lnSpc>
            </a:pPr>
            <a:r>
              <a:rPr lang="en-US" sz="1700">
                <a:solidFill>
                  <a:srgbClr val="227C9D"/>
                </a:solidFill>
                <a:latin typeface="Canva Sans 2"/>
              </a:rPr>
              <a:t> sem.grid(row=3, column=0)</a:t>
            </a:r>
          </a:p>
          <a:p>
            <a:pPr algn="ctr">
              <a:lnSpc>
                <a:spcPts val="2380"/>
              </a:lnSpc>
            </a:pPr>
            <a:r>
              <a:rPr lang="en-US" sz="1700">
                <a:solidFill>
                  <a:srgbClr val="227C9D"/>
                </a:solidFill>
                <a:latin typeface="Canva Sans 2"/>
              </a:rPr>
              <a:t> form_no.grid(row=4, column=0)</a:t>
            </a:r>
          </a:p>
          <a:p>
            <a:pPr algn="ctr">
              <a:lnSpc>
                <a:spcPts val="2380"/>
              </a:lnSpc>
            </a:pPr>
            <a:r>
              <a:rPr lang="en-US" sz="1700">
                <a:solidFill>
                  <a:srgbClr val="227C9D"/>
                </a:solidFill>
                <a:latin typeface="Canva Sans 2"/>
              </a:rPr>
              <a:t> contact_no.grid(row=5, column=0)</a:t>
            </a:r>
          </a:p>
          <a:p>
            <a:pPr algn="ctr">
              <a:lnSpc>
                <a:spcPts val="2380"/>
              </a:lnSpc>
            </a:pPr>
            <a:r>
              <a:rPr lang="en-US" sz="1700">
                <a:solidFill>
                  <a:srgbClr val="227C9D"/>
                </a:solidFill>
                <a:latin typeface="Canva Sans 2"/>
              </a:rPr>
              <a:t> email_id.grid(row=6, column=0)</a:t>
            </a:r>
          </a:p>
          <a:p>
            <a:pPr algn="ctr">
              <a:lnSpc>
                <a:spcPts val="2380"/>
              </a:lnSpc>
            </a:pPr>
            <a:r>
              <a:rPr lang="en-US" sz="1700">
                <a:solidFill>
                  <a:srgbClr val="227C9D"/>
                </a:solidFill>
                <a:latin typeface="Canva Sans 2"/>
              </a:rPr>
              <a:t> address.grid(row=7, column=0)</a:t>
            </a:r>
          </a:p>
          <a:p>
            <a:pPr algn="ctr">
              <a:lnSpc>
                <a:spcPts val="2380"/>
              </a:lnSpc>
            </a:pPr>
          </a:p>
          <a:p>
            <a:pPr algn="ctr">
              <a:lnSpc>
                <a:spcPts val="2380"/>
              </a:lnSpc>
            </a:pPr>
            <a:r>
              <a:rPr lang="en-US" sz="1700">
                <a:solidFill>
                  <a:srgbClr val="227C9D"/>
                </a:solidFill>
                <a:latin typeface="Canva Sans 2"/>
              </a:rPr>
              <a:t> # create a text entry box</a:t>
            </a:r>
          </a:p>
          <a:p>
            <a:pPr algn="ctr">
              <a:lnSpc>
                <a:spcPts val="2380"/>
              </a:lnSpc>
            </a:pPr>
            <a:r>
              <a:rPr lang="en-US" sz="1700">
                <a:solidFill>
                  <a:srgbClr val="227C9D"/>
                </a:solidFill>
                <a:latin typeface="Canva Sans 2"/>
              </a:rPr>
              <a:t> # for typing the information</a:t>
            </a:r>
          </a:p>
          <a:p>
            <a:pPr algn="ctr">
              <a:lnSpc>
                <a:spcPts val="2380"/>
              </a:lnSpc>
            </a:pPr>
            <a:r>
              <a:rPr lang="en-US" sz="1700">
                <a:solidFill>
                  <a:srgbClr val="227C9D"/>
                </a:solidFill>
                <a:latin typeface="Canva Sans 2"/>
              </a:rPr>
              <a:t> name_field = Entry(root)</a:t>
            </a:r>
          </a:p>
          <a:p>
            <a:pPr algn="ctr">
              <a:lnSpc>
                <a:spcPts val="2380"/>
              </a:lnSpc>
            </a:pPr>
            <a:r>
              <a:rPr lang="en-US" sz="1700">
                <a:solidFill>
                  <a:srgbClr val="227C9D"/>
                </a:solidFill>
                <a:latin typeface="Canva Sans 2"/>
              </a:rPr>
              <a:t> course_field = Entry(root)</a:t>
            </a:r>
          </a:p>
          <a:p>
            <a:pPr algn="ctr">
              <a:lnSpc>
                <a:spcPts val="2380"/>
              </a:lnSpc>
            </a:pPr>
            <a:r>
              <a:rPr lang="en-US" sz="1700">
                <a:solidFill>
                  <a:srgbClr val="227C9D"/>
                </a:solidFill>
                <a:latin typeface="Canva Sans 2"/>
              </a:rPr>
              <a:t> sem_field = Entry(root)</a:t>
            </a:r>
          </a:p>
          <a:p>
            <a:pPr algn="ctr">
              <a:lnSpc>
                <a:spcPts val="2380"/>
              </a:lnSpc>
            </a:pPr>
            <a:r>
              <a:rPr lang="en-US" sz="1700">
                <a:solidFill>
                  <a:srgbClr val="227C9D"/>
                </a:solidFill>
                <a:latin typeface="Canva Sans 2"/>
              </a:rPr>
              <a:t> form_no_field = Entry(root)</a:t>
            </a:r>
          </a:p>
          <a:p>
            <a:pPr algn="ctr">
              <a:lnSpc>
                <a:spcPts val="2380"/>
              </a:lnSpc>
            </a:pPr>
            <a:r>
              <a:rPr lang="en-US" sz="1700">
                <a:solidFill>
                  <a:srgbClr val="227C9D"/>
                </a:solidFill>
                <a:latin typeface="Canva Sans 2"/>
              </a:rPr>
              <a:t> contact_no_field = Entry(root)</a:t>
            </a:r>
          </a:p>
          <a:p>
            <a:pPr algn="ctr">
              <a:lnSpc>
                <a:spcPts val="2380"/>
              </a:lnSpc>
            </a:pPr>
            <a:r>
              <a:rPr lang="en-US" sz="1700">
                <a:solidFill>
                  <a:srgbClr val="227C9D"/>
                </a:solidFill>
                <a:latin typeface="Canva Sans 2"/>
              </a:rPr>
              <a:t> email_id_field = Entry(root)</a:t>
            </a:r>
          </a:p>
          <a:p>
            <a:pPr algn="ctr">
              <a:lnSpc>
                <a:spcPts val="2380"/>
              </a:lnSpc>
            </a:pPr>
            <a:r>
              <a:rPr lang="en-US" sz="1700">
                <a:solidFill>
                  <a:srgbClr val="227C9D"/>
                </a:solidFill>
                <a:latin typeface="Canva Sans 2"/>
              </a:rPr>
              <a:t> address_field = Entry(root)</a:t>
            </a:r>
          </a:p>
          <a:p>
            <a:pPr algn="ctr">
              <a:lnSpc>
                <a:spcPts val="2380"/>
              </a:lnSpc>
            </a:pPr>
          </a:p>
          <a:p>
            <a:pPr algn="ctr">
              <a:lnSpc>
                <a:spcPts val="2380"/>
              </a:lnSpc>
            </a:pPr>
            <a:r>
              <a:rPr lang="en-US" sz="1700">
                <a:solidFill>
                  <a:srgbClr val="227C9D"/>
                </a:solidFill>
                <a:latin typeface="Canva Sans 2"/>
              </a:rPr>
              <a:t> # bind method of widget is used for</a:t>
            </a:r>
          </a:p>
          <a:p>
            <a:pPr algn="ctr">
              <a:lnSpc>
                <a:spcPts val="2380"/>
              </a:lnSpc>
            </a:pPr>
            <a:r>
              <a:rPr lang="en-US" sz="1700">
                <a:solidFill>
                  <a:srgbClr val="227C9D"/>
                </a:solidFill>
                <a:latin typeface="Canva Sans 2"/>
              </a:rPr>
              <a:t> # the binding the function with the events</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focus1 function</a:t>
            </a:r>
          </a:p>
          <a:p>
            <a:pPr algn="ctr">
              <a:lnSpc>
                <a:spcPts val="2380"/>
              </a:lnSpc>
            </a:pPr>
            <a:r>
              <a:rPr lang="en-US" sz="1700">
                <a:solidFill>
                  <a:srgbClr val="227C9D"/>
                </a:solidFill>
                <a:latin typeface="Canva Sans 2"/>
              </a:rPr>
              <a:t> name_field.bind("&lt;Return&gt;", focus1)</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focus2 function</a:t>
            </a:r>
          </a:p>
          <a:p>
            <a:pPr algn="ctr">
              <a:lnSpc>
                <a:spcPts val="2380"/>
              </a:lnSpc>
            </a:pPr>
            <a:r>
              <a:rPr lang="en-US" sz="1700">
                <a:solidFill>
                  <a:srgbClr val="227C9D"/>
                </a:solidFill>
                <a:latin typeface="Canva Sans 2"/>
              </a:rPr>
              <a:t> course_field.bind("&lt;Return&gt;", focus2)</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focus3 function</a:t>
            </a:r>
          </a:p>
          <a:p>
            <a:pPr algn="ctr">
              <a:lnSpc>
                <a:spcPts val="2380"/>
              </a:lnSpc>
            </a:pPr>
            <a:r>
              <a:rPr lang="en-US" sz="1700">
                <a:solidFill>
                  <a:srgbClr val="227C9D"/>
                </a:solidFill>
                <a:latin typeface="Canva Sans 2"/>
              </a:rPr>
              <a:t> sem_field.bind("&lt;Return&gt;", focus3)</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focus4 function</a:t>
            </a:r>
          </a:p>
          <a:p>
            <a:pPr algn="ctr">
              <a:lnSpc>
                <a:spcPts val="2380"/>
              </a:lnSpc>
            </a:pPr>
            <a:r>
              <a:rPr lang="en-US" sz="1700">
                <a:solidFill>
                  <a:srgbClr val="227C9D"/>
                </a:solidFill>
                <a:latin typeface="Canva Sans 2"/>
              </a:rPr>
              <a:t> form_no_field.bind("&lt;Return&gt;", focus4)</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focus5 function</a:t>
            </a:r>
          </a:p>
          <a:p>
            <a:pPr algn="ctr">
              <a:lnSpc>
                <a:spcPts val="2380"/>
              </a:lnSpc>
            </a:pPr>
            <a:r>
              <a:rPr lang="en-US" sz="1700">
                <a:solidFill>
                  <a:srgbClr val="227C9D"/>
                </a:solidFill>
                <a:latin typeface="Canva Sans 2"/>
              </a:rPr>
              <a:t> contact_no_field.bind("&lt;Return&gt;", focus5)</a:t>
            </a:r>
          </a:p>
          <a:p>
            <a:pPr algn="ctr">
              <a:lnSpc>
                <a:spcPts val="2380"/>
              </a:lnSpc>
            </a:pPr>
          </a:p>
          <a:p>
            <a:pPr algn="ctr">
              <a:lnSpc>
                <a:spcPts val="2380"/>
              </a:lnSpc>
            </a:pPr>
            <a:r>
              <a:rPr lang="en-US" sz="1700">
                <a:solidFill>
                  <a:srgbClr val="227C9D"/>
                </a:solidFill>
                <a:latin typeface="Canva Sans 2"/>
              </a:rPr>
              <a:t> # whenever the enter key is pressed</a:t>
            </a:r>
          </a:p>
          <a:p>
            <a:pPr algn="ctr">
              <a:lnSpc>
                <a:spcPts val="2380"/>
              </a:lnSpc>
            </a:pPr>
            <a:r>
              <a:rPr lang="en-US" sz="1700">
                <a:solidFill>
                  <a:srgbClr val="227C9D"/>
                </a:solidFill>
                <a:latin typeface="Canva Sans 2"/>
              </a:rPr>
              <a:t> # then call the focus6 function</a:t>
            </a:r>
          </a:p>
          <a:p>
            <a:pPr algn="ctr">
              <a:lnSpc>
                <a:spcPts val="2380"/>
              </a:lnSpc>
            </a:pPr>
            <a:r>
              <a:rPr lang="en-US" sz="1700">
                <a:solidFill>
                  <a:srgbClr val="227C9D"/>
                </a:solidFill>
                <a:latin typeface="Canva Sans 2"/>
              </a:rPr>
              <a:t> email_id_field.bind("&lt;Return&gt;", focus6)</a:t>
            </a:r>
          </a:p>
          <a:p>
            <a:pPr algn="ctr">
              <a:lnSpc>
                <a:spcPts val="2380"/>
              </a:lnSpc>
            </a:pPr>
          </a:p>
          <a:p>
            <a:pPr algn="ctr">
              <a:lnSpc>
                <a:spcPts val="2380"/>
              </a:lnSpc>
            </a:pPr>
            <a:r>
              <a:rPr lang="en-US" sz="1700">
                <a:solidFill>
                  <a:srgbClr val="227C9D"/>
                </a:solidFill>
                <a:latin typeface="Canva Sans 2"/>
              </a:rPr>
              <a:t> # grid method is used for placing</a:t>
            </a:r>
          </a:p>
          <a:p>
            <a:pPr algn="ctr">
              <a:lnSpc>
                <a:spcPts val="2380"/>
              </a:lnSpc>
            </a:pPr>
            <a:r>
              <a:rPr lang="en-US" sz="1700">
                <a:solidFill>
                  <a:srgbClr val="227C9D"/>
                </a:solidFill>
                <a:latin typeface="Canva Sans 2"/>
              </a:rPr>
              <a:t> # the widgets at respective positions</a:t>
            </a:r>
          </a:p>
          <a:p>
            <a:pPr algn="ctr">
              <a:lnSpc>
                <a:spcPts val="2380"/>
              </a:lnSpc>
            </a:pPr>
            <a:r>
              <a:rPr lang="en-US" sz="1700">
                <a:solidFill>
                  <a:srgbClr val="227C9D"/>
                </a:solidFill>
                <a:latin typeface="Canva Sans 2"/>
              </a:rPr>
              <a:t> # in table like structure .</a:t>
            </a:r>
          </a:p>
          <a:p>
            <a:pPr algn="ctr">
              <a:lnSpc>
                <a:spcPts val="2380"/>
              </a:lnSpc>
            </a:pPr>
            <a:r>
              <a:rPr lang="en-US" sz="1700">
                <a:solidFill>
                  <a:srgbClr val="227C9D"/>
                </a:solidFill>
                <a:latin typeface="Canva Sans 2"/>
              </a:rPr>
              <a:t> name_field.grid(row=1, column=1, ipadx="100")</a:t>
            </a:r>
          </a:p>
          <a:p>
            <a:pPr algn="ctr">
              <a:lnSpc>
                <a:spcPts val="2380"/>
              </a:lnSpc>
            </a:pPr>
            <a:r>
              <a:rPr lang="en-US" sz="1700">
                <a:solidFill>
                  <a:srgbClr val="227C9D"/>
                </a:solidFill>
                <a:latin typeface="Canva Sans 2"/>
              </a:rPr>
              <a:t> course_field.grid(row=2, column=1, ipadx="100")</a:t>
            </a:r>
          </a:p>
          <a:p>
            <a:pPr algn="ctr">
              <a:lnSpc>
                <a:spcPts val="2380"/>
              </a:lnSpc>
            </a:pPr>
            <a:r>
              <a:rPr lang="en-US" sz="1700">
                <a:solidFill>
                  <a:srgbClr val="227C9D"/>
                </a:solidFill>
                <a:latin typeface="Canva Sans 2"/>
              </a:rPr>
              <a:t> sem_field.grid(row=3, column=1, ipadx="100")</a:t>
            </a:r>
          </a:p>
          <a:p>
            <a:pPr algn="ctr">
              <a:lnSpc>
                <a:spcPts val="2380"/>
              </a:lnSpc>
            </a:pPr>
            <a:r>
              <a:rPr lang="en-US" sz="1700">
                <a:solidFill>
                  <a:srgbClr val="227C9D"/>
                </a:solidFill>
                <a:latin typeface="Canva Sans 2"/>
              </a:rPr>
              <a:t> form_no_field.grid(row=4, column=1, ipadx="100")</a:t>
            </a:r>
          </a:p>
          <a:p>
            <a:pPr algn="ctr">
              <a:lnSpc>
                <a:spcPts val="2380"/>
              </a:lnSpc>
            </a:pPr>
            <a:r>
              <a:rPr lang="en-US" sz="1700">
                <a:solidFill>
                  <a:srgbClr val="227C9D"/>
                </a:solidFill>
                <a:latin typeface="Canva Sans 2"/>
              </a:rPr>
              <a:t> contact_no_field.grid(row=5, column=1, ipadx="100")</a:t>
            </a:r>
          </a:p>
          <a:p>
            <a:pPr algn="ctr">
              <a:lnSpc>
                <a:spcPts val="2380"/>
              </a:lnSpc>
            </a:pPr>
            <a:r>
              <a:rPr lang="en-US" sz="1700">
                <a:solidFill>
                  <a:srgbClr val="227C9D"/>
                </a:solidFill>
                <a:latin typeface="Canva Sans 2"/>
              </a:rPr>
              <a:t> email_id_field.grid(row=6, column=1, ipadx="100")</a:t>
            </a:r>
          </a:p>
          <a:p>
            <a:pPr algn="ctr">
              <a:lnSpc>
                <a:spcPts val="2380"/>
              </a:lnSpc>
            </a:pPr>
            <a:r>
              <a:rPr lang="en-US" sz="1700">
                <a:solidFill>
                  <a:srgbClr val="227C9D"/>
                </a:solidFill>
                <a:latin typeface="Canva Sans 2"/>
              </a:rPr>
              <a:t> address_field.grid(row=7, column=1, ipadx="100")</a:t>
            </a:r>
          </a:p>
          <a:p>
            <a:pPr algn="ctr">
              <a:lnSpc>
                <a:spcPts val="2380"/>
              </a:lnSpc>
            </a:pPr>
          </a:p>
          <a:p>
            <a:pPr algn="ctr">
              <a:lnSpc>
                <a:spcPts val="2380"/>
              </a:lnSpc>
            </a:pPr>
            <a:r>
              <a:rPr lang="en-US" sz="1700">
                <a:solidFill>
                  <a:srgbClr val="227C9D"/>
                </a:solidFill>
                <a:latin typeface="Canva Sans 2"/>
              </a:rPr>
              <a:t> # call excel function</a:t>
            </a:r>
          </a:p>
          <a:p>
            <a:pPr algn="ctr">
              <a:lnSpc>
                <a:spcPts val="2380"/>
              </a:lnSpc>
            </a:pPr>
            <a:r>
              <a:rPr lang="en-US" sz="1700">
                <a:solidFill>
                  <a:srgbClr val="227C9D"/>
                </a:solidFill>
                <a:latin typeface="Canva Sans 2"/>
              </a:rPr>
              <a:t> excel()</a:t>
            </a:r>
          </a:p>
          <a:p>
            <a:pPr algn="ctr">
              <a:lnSpc>
                <a:spcPts val="2380"/>
              </a:lnSpc>
            </a:pPr>
          </a:p>
          <a:p>
            <a:pPr algn="ctr">
              <a:lnSpc>
                <a:spcPts val="2380"/>
              </a:lnSpc>
            </a:pPr>
            <a:r>
              <a:rPr lang="en-US" sz="1700">
                <a:solidFill>
                  <a:srgbClr val="227C9D"/>
                </a:solidFill>
                <a:latin typeface="Canva Sans 2"/>
              </a:rPr>
              <a:t> # create a Submit Button and place into the root window</a:t>
            </a:r>
          </a:p>
          <a:p>
            <a:pPr algn="ctr">
              <a:lnSpc>
                <a:spcPts val="2380"/>
              </a:lnSpc>
            </a:pPr>
            <a:r>
              <a:rPr lang="en-US" sz="1700">
                <a:solidFill>
                  <a:srgbClr val="227C9D"/>
                </a:solidFill>
                <a:latin typeface="Canva Sans 2"/>
              </a:rPr>
              <a:t> submit = Button(root, text="Submit", fg="Black",</a:t>
            </a:r>
          </a:p>
          <a:p>
            <a:pPr algn="ctr">
              <a:lnSpc>
                <a:spcPts val="2380"/>
              </a:lnSpc>
            </a:pPr>
            <a:r>
              <a:rPr lang="en-US" sz="1700">
                <a:solidFill>
                  <a:srgbClr val="227C9D"/>
                </a:solidFill>
                <a:latin typeface="Canva Sans 2"/>
              </a:rPr>
              <a:t>       bg="Red", command=insert)</a:t>
            </a:r>
          </a:p>
          <a:p>
            <a:pPr algn="ctr">
              <a:lnSpc>
                <a:spcPts val="2380"/>
              </a:lnSpc>
            </a:pPr>
            <a:r>
              <a:rPr lang="en-US" sz="1700">
                <a:solidFill>
                  <a:srgbClr val="227C9D"/>
                </a:solidFill>
                <a:latin typeface="Canva Sans 2"/>
              </a:rPr>
              <a:t> submit.grid(row=8, column=1)</a:t>
            </a:r>
          </a:p>
          <a:p>
            <a:pPr algn="ctr">
              <a:lnSpc>
                <a:spcPts val="2380"/>
              </a:lnSpc>
            </a:pPr>
          </a:p>
          <a:p>
            <a:pPr algn="ctr">
              <a:lnSpc>
                <a:spcPts val="2380"/>
              </a:lnSpc>
            </a:pPr>
            <a:r>
              <a:rPr lang="en-US" sz="1700">
                <a:solidFill>
                  <a:srgbClr val="227C9D"/>
                </a:solidFill>
                <a:latin typeface="Canva Sans 2"/>
              </a:rPr>
              <a:t> # start the GUI</a:t>
            </a:r>
          </a:p>
          <a:p>
            <a:pPr algn="ctr">
              <a:lnSpc>
                <a:spcPts val="2380"/>
              </a:lnSpc>
            </a:pPr>
            <a:r>
              <a:rPr lang="en-US" sz="1700">
                <a:solidFill>
                  <a:srgbClr val="227C9D"/>
                </a:solidFill>
                <a:latin typeface="Canva Sans 2"/>
              </a:rPr>
              <a:t> root.mainloop()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DAF4I5_yVq0</dc:identifier>
  <dcterms:modified xsi:type="dcterms:W3CDTF">2011-08-01T06:04:30Z</dcterms:modified>
  <cp:revision>1</cp:revision>
  <dc:title>Colorful Modern Business Infographic Presentation</dc:title>
</cp:coreProperties>
</file>