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Montserrat" charset="1" panose="00000500000000000000"/>
      <p:regular r:id="rId16"/>
    </p:embeddedFont>
    <p:embeddedFont>
      <p:font typeface="Montserrat Bold" charset="1" panose="00000600000000000000"/>
      <p:regular r:id="rId17"/>
    </p:embeddedFont>
    <p:embeddedFont>
      <p:font typeface="Montserrat Italics" charset="1" panose="00000500000000000000"/>
      <p:regular r:id="rId18"/>
    </p:embeddedFont>
    <p:embeddedFont>
      <p:font typeface="Montserrat Bold Italics" charset="1" panose="00000600000000000000"/>
      <p:regular r:id="rId19"/>
    </p:embeddedFont>
    <p:embeddedFont>
      <p:font typeface="Cocomat Pro Heavy" charset="1" panose="00000A00000000000000"/>
      <p:regular r:id="rId20"/>
    </p:embeddedFont>
    <p:embeddedFont>
      <p:font typeface="Cocomat Pro Heavy Italics" charset="1" panose="00000A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5819" r="67931" b="0"/>
          <a:stretch>
            <a:fillRect/>
          </a:stretch>
        </p:blipFill>
        <p:spPr>
          <a:xfrm flipH="false" flipV="false" rot="0">
            <a:off x="10560112" y="-6875490"/>
            <a:ext cx="13398375" cy="12377222"/>
          </a:xfrm>
          <a:prstGeom prst="rect">
            <a:avLst/>
          </a:prstGeom>
        </p:spPr>
      </p:pic>
      <p:pic>
        <p:nvPicPr>
          <p:cNvPr name="Picture 3" id="3"/>
          <p:cNvPicPr>
            <a:picLocks noChangeAspect="true"/>
          </p:cNvPicPr>
          <p:nvPr/>
        </p:nvPicPr>
        <p:blipFill>
          <a:blip r:embed="rId4">
            <a:alphaModFix amt="4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85217" y="1890655"/>
            <a:ext cx="6651498" cy="8396345"/>
          </a:xfrm>
          <a:prstGeom prst="rect">
            <a:avLst/>
          </a:prstGeom>
        </p:spPr>
      </p:pic>
      <p:sp>
        <p:nvSpPr>
          <p:cNvPr name="TextBox 4" id="4"/>
          <p:cNvSpPr txBox="true"/>
          <p:nvPr/>
        </p:nvSpPr>
        <p:spPr>
          <a:xfrm rot="0">
            <a:off x="4090420" y="7181150"/>
            <a:ext cx="6469692" cy="2077150"/>
          </a:xfrm>
          <a:prstGeom prst="rect">
            <a:avLst/>
          </a:prstGeom>
        </p:spPr>
        <p:txBody>
          <a:bodyPr anchor="t" rtlCol="false" tIns="0" lIns="0" bIns="0" rIns="0">
            <a:spAutoFit/>
          </a:bodyPr>
          <a:lstStyle/>
          <a:p>
            <a:pPr>
              <a:lnSpc>
                <a:spcPts val="4161"/>
              </a:lnSpc>
            </a:pPr>
            <a:r>
              <a:rPr lang="en-US" sz="2972">
                <a:solidFill>
                  <a:srgbClr val="05066D"/>
                </a:solidFill>
                <a:latin typeface="Montserrat Bold Italics"/>
              </a:rPr>
              <a:t>PRÉSENTER PAR:</a:t>
            </a:r>
          </a:p>
          <a:p>
            <a:pPr marL="641749" indent="-320875" lvl="1">
              <a:lnSpc>
                <a:spcPts val="4161"/>
              </a:lnSpc>
              <a:buFont typeface="Arial"/>
              <a:buChar char="•"/>
            </a:pPr>
            <a:r>
              <a:rPr lang="en-US" sz="2972">
                <a:solidFill>
                  <a:srgbClr val="05066D"/>
                </a:solidFill>
                <a:latin typeface="Montserrat Bold"/>
              </a:rPr>
              <a:t>SAFOUAN GARAAOUCH</a:t>
            </a:r>
          </a:p>
          <a:p>
            <a:pPr marL="641749" indent="-320875" lvl="1">
              <a:lnSpc>
                <a:spcPts val="4161"/>
              </a:lnSpc>
              <a:buFont typeface="Arial"/>
              <a:buChar char="•"/>
            </a:pPr>
            <a:r>
              <a:rPr lang="en-US" sz="2972">
                <a:solidFill>
                  <a:srgbClr val="05066D"/>
                </a:solidFill>
                <a:latin typeface="Montserrat Bold"/>
              </a:rPr>
              <a:t>SAFOINE AARAB</a:t>
            </a:r>
          </a:p>
          <a:p>
            <a:pPr marL="641749" indent="-320875" lvl="1">
              <a:lnSpc>
                <a:spcPts val="4161"/>
              </a:lnSpc>
              <a:buFont typeface="Arial"/>
              <a:buChar char="•"/>
            </a:pPr>
            <a:r>
              <a:rPr lang="en-US" sz="2972">
                <a:solidFill>
                  <a:srgbClr val="05066D"/>
                </a:solidFill>
                <a:latin typeface="Montserrat Bold"/>
              </a:rPr>
              <a:t>MOHAMMED LOUIMNI</a:t>
            </a:r>
          </a:p>
        </p:txBody>
      </p:sp>
      <p:sp>
        <p:nvSpPr>
          <p:cNvPr name="TextBox 5" id="5"/>
          <p:cNvSpPr txBox="true"/>
          <p:nvPr/>
        </p:nvSpPr>
        <p:spPr>
          <a:xfrm rot="0">
            <a:off x="4707124" y="1311093"/>
            <a:ext cx="13169807" cy="1753753"/>
          </a:xfrm>
          <a:prstGeom prst="rect">
            <a:avLst/>
          </a:prstGeom>
        </p:spPr>
        <p:txBody>
          <a:bodyPr anchor="t" rtlCol="false" tIns="0" lIns="0" bIns="0" rIns="0">
            <a:spAutoFit/>
          </a:bodyPr>
          <a:lstStyle/>
          <a:p>
            <a:pPr algn="just">
              <a:lnSpc>
                <a:spcPts val="6856"/>
              </a:lnSpc>
            </a:pPr>
            <a:r>
              <a:rPr lang="en-US" sz="5619">
                <a:solidFill>
                  <a:srgbClr val="05066D"/>
                </a:solidFill>
                <a:latin typeface="Cocomat Pro Heavy"/>
              </a:rPr>
              <a:t>PREDICTION DE DIABETE AVEC LES MODELES DE REGRESSIONS</a:t>
            </a:r>
          </a:p>
        </p:txBody>
      </p:sp>
      <p:pic>
        <p:nvPicPr>
          <p:cNvPr name="Picture 6" id="6"/>
          <p:cNvPicPr>
            <a:picLocks noChangeAspect="true"/>
          </p:cNvPicPr>
          <p:nvPr/>
        </p:nvPicPr>
        <p:blipFill>
          <a:blip r:embed="rId6">
            <a:alphaModFix amt="51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11402" y="6217920"/>
            <a:ext cx="18288000" cy="6906869"/>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3240532" y="1339668"/>
            <a:ext cx="1262631" cy="1478923"/>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758348" y="8228200"/>
            <a:ext cx="1001904" cy="101245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5272" y="-889902"/>
            <a:ext cx="4991149" cy="75415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445291" y="5143500"/>
            <a:ext cx="5352917" cy="4447381"/>
          </a:xfrm>
          <a:prstGeom prst="rect">
            <a:avLst/>
          </a:prstGeom>
        </p:spPr>
      </p:pic>
      <p:sp>
        <p:nvSpPr>
          <p:cNvPr name="TextBox 4" id="4"/>
          <p:cNvSpPr txBox="true"/>
          <p:nvPr/>
        </p:nvSpPr>
        <p:spPr>
          <a:xfrm rot="0">
            <a:off x="4255877" y="284599"/>
            <a:ext cx="14864622" cy="1335801"/>
          </a:xfrm>
          <a:prstGeom prst="rect">
            <a:avLst/>
          </a:prstGeom>
        </p:spPr>
        <p:txBody>
          <a:bodyPr anchor="t" rtlCol="false" tIns="0" lIns="0" bIns="0" rIns="0">
            <a:spAutoFit/>
          </a:bodyPr>
          <a:lstStyle/>
          <a:p>
            <a:pPr marL="0" indent="0" lvl="0">
              <a:lnSpc>
                <a:spcPts val="10898"/>
              </a:lnSpc>
              <a:spcBef>
                <a:spcPct val="0"/>
              </a:spcBef>
            </a:pPr>
            <a:r>
              <a:rPr lang="en-US" sz="7784" u="sng">
                <a:solidFill>
                  <a:srgbClr val="05066D"/>
                </a:solidFill>
                <a:latin typeface="Cocomat Pro Heavy"/>
              </a:rPr>
              <a:t>6.CONCLUSION: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191969" y="730057"/>
            <a:ext cx="6985284" cy="9663852"/>
          </a:xfrm>
          <a:prstGeom prst="rect">
            <a:avLst/>
          </a:prstGeom>
        </p:spPr>
      </p:pic>
      <p:grpSp>
        <p:nvGrpSpPr>
          <p:cNvPr name="Group 3" id="3"/>
          <p:cNvGrpSpPr/>
          <p:nvPr/>
        </p:nvGrpSpPr>
        <p:grpSpPr>
          <a:xfrm rot="0">
            <a:off x="-1346054" y="1796585"/>
            <a:ext cx="7607786" cy="843285"/>
            <a:chOff x="0" y="0"/>
            <a:chExt cx="1213446" cy="134504"/>
          </a:xfrm>
        </p:grpSpPr>
        <p:sp>
          <p:nvSpPr>
            <p:cNvPr name="Freeform 4" id="4"/>
            <p:cNvSpPr/>
            <p:nvPr/>
          </p:nvSpPr>
          <p:spPr>
            <a:xfrm>
              <a:off x="0" y="0"/>
              <a:ext cx="1213446" cy="134504"/>
            </a:xfrm>
            <a:custGeom>
              <a:avLst/>
              <a:gdLst/>
              <a:ahLst/>
              <a:cxnLst/>
              <a:rect r="r" b="b" t="t" l="l"/>
              <a:pathLst>
                <a:path h="134504" w="1213446">
                  <a:moveTo>
                    <a:pt x="67252" y="0"/>
                  </a:moveTo>
                  <a:lnTo>
                    <a:pt x="1146194" y="0"/>
                  </a:lnTo>
                  <a:cubicBezTo>
                    <a:pt x="1164030" y="0"/>
                    <a:pt x="1181136" y="7085"/>
                    <a:pt x="1193748" y="19698"/>
                  </a:cubicBezTo>
                  <a:cubicBezTo>
                    <a:pt x="1206360" y="32310"/>
                    <a:pt x="1213446" y="49416"/>
                    <a:pt x="1213446" y="67252"/>
                  </a:cubicBezTo>
                  <a:lnTo>
                    <a:pt x="1213446" y="67252"/>
                  </a:lnTo>
                  <a:cubicBezTo>
                    <a:pt x="1213446" y="85089"/>
                    <a:pt x="1206360" y="102194"/>
                    <a:pt x="1193748" y="114807"/>
                  </a:cubicBezTo>
                  <a:cubicBezTo>
                    <a:pt x="1181136" y="127419"/>
                    <a:pt x="1164030" y="134504"/>
                    <a:pt x="1146194" y="134504"/>
                  </a:cubicBezTo>
                  <a:lnTo>
                    <a:pt x="67252" y="134504"/>
                  </a:lnTo>
                  <a:cubicBezTo>
                    <a:pt x="49416" y="134504"/>
                    <a:pt x="32310" y="127419"/>
                    <a:pt x="19698" y="114807"/>
                  </a:cubicBezTo>
                  <a:cubicBezTo>
                    <a:pt x="7085" y="102194"/>
                    <a:pt x="0" y="85089"/>
                    <a:pt x="0" y="67252"/>
                  </a:cubicBezTo>
                  <a:lnTo>
                    <a:pt x="0" y="67252"/>
                  </a:lnTo>
                  <a:cubicBezTo>
                    <a:pt x="0" y="49416"/>
                    <a:pt x="7085" y="32310"/>
                    <a:pt x="19698" y="19698"/>
                  </a:cubicBezTo>
                  <a:cubicBezTo>
                    <a:pt x="32310" y="7085"/>
                    <a:pt x="49416" y="0"/>
                    <a:pt x="67252" y="0"/>
                  </a:cubicBezTo>
                  <a:close/>
                </a:path>
              </a:pathLst>
            </a:custGeom>
            <a:solidFill>
              <a:srgbClr val="FFFFFF"/>
            </a:solidFill>
            <a:ln>
              <a:noFill/>
            </a:ln>
          </p:spPr>
        </p:sp>
        <p:sp>
          <p:nvSpPr>
            <p:cNvPr name="TextBox 5" id="5"/>
            <p:cNvSpPr txBox="true"/>
            <p:nvPr/>
          </p:nvSpPr>
          <p:spPr>
            <a:xfrm>
              <a:off x="0" y="-142875"/>
              <a:ext cx="812800" cy="955675"/>
            </a:xfrm>
            <a:prstGeom prst="rect">
              <a:avLst/>
            </a:prstGeom>
          </p:spPr>
          <p:txBody>
            <a:bodyPr anchor="ctr" rtlCol="false" tIns="50800" lIns="50800" bIns="50800" rIns="50800"/>
            <a:lstStyle/>
            <a:p>
              <a:pPr algn="ctr" marL="0" indent="0" lvl="0">
                <a:lnSpc>
                  <a:spcPts val="10217"/>
                </a:lnSpc>
                <a:spcBef>
                  <a:spcPct val="0"/>
                </a:spcBef>
              </a:pPr>
            </a:p>
          </p:txBody>
        </p:sp>
      </p:grpSp>
      <p:sp>
        <p:nvSpPr>
          <p:cNvPr name="TextBox 6" id="6"/>
          <p:cNvSpPr txBox="true"/>
          <p:nvPr/>
        </p:nvSpPr>
        <p:spPr>
          <a:xfrm rot="0">
            <a:off x="1927142" y="192571"/>
            <a:ext cx="9036227" cy="1205277"/>
          </a:xfrm>
          <a:prstGeom prst="rect">
            <a:avLst/>
          </a:prstGeom>
        </p:spPr>
        <p:txBody>
          <a:bodyPr anchor="t" rtlCol="false" tIns="0" lIns="0" bIns="0" rIns="0">
            <a:spAutoFit/>
          </a:bodyPr>
          <a:lstStyle/>
          <a:p>
            <a:pPr marL="0" indent="0" lvl="0">
              <a:lnSpc>
                <a:spcPts val="9770"/>
              </a:lnSpc>
              <a:spcBef>
                <a:spcPct val="0"/>
              </a:spcBef>
            </a:pPr>
            <a:r>
              <a:rPr lang="en-US" sz="6978">
                <a:solidFill>
                  <a:srgbClr val="05066D"/>
                </a:solidFill>
                <a:latin typeface="Cocomat Pro Heavy"/>
              </a:rPr>
              <a:t>PLAN:</a:t>
            </a:r>
          </a:p>
        </p:txBody>
      </p:sp>
      <p:sp>
        <p:nvSpPr>
          <p:cNvPr name="TextBox 7" id="7"/>
          <p:cNvSpPr txBox="true"/>
          <p:nvPr/>
        </p:nvSpPr>
        <p:spPr>
          <a:xfrm rot="0">
            <a:off x="6680298" y="1861171"/>
            <a:ext cx="4283072" cy="522440"/>
          </a:xfrm>
          <a:prstGeom prst="rect">
            <a:avLst/>
          </a:prstGeom>
        </p:spPr>
        <p:txBody>
          <a:bodyPr anchor="t" rtlCol="false" tIns="0" lIns="0" bIns="0" rIns="0">
            <a:spAutoFit/>
          </a:bodyPr>
          <a:lstStyle/>
          <a:p>
            <a:pPr>
              <a:lnSpc>
                <a:spcPts val="4273"/>
              </a:lnSpc>
              <a:spcBef>
                <a:spcPct val="0"/>
              </a:spcBef>
            </a:pPr>
            <a:r>
              <a:rPr lang="en-US" sz="3052">
                <a:solidFill>
                  <a:srgbClr val="1F2B5B"/>
                </a:solidFill>
                <a:latin typeface="Montserrat Classic Bold"/>
              </a:rPr>
              <a:t>INTRODUCTION.</a:t>
            </a:r>
          </a:p>
        </p:txBody>
      </p:sp>
      <p:sp>
        <p:nvSpPr>
          <p:cNvPr name="TextBox 8" id="8"/>
          <p:cNvSpPr txBox="true"/>
          <p:nvPr/>
        </p:nvSpPr>
        <p:spPr>
          <a:xfrm rot="0">
            <a:off x="3936692" y="1701335"/>
            <a:ext cx="799865" cy="780583"/>
          </a:xfrm>
          <a:prstGeom prst="rect">
            <a:avLst/>
          </a:prstGeom>
        </p:spPr>
        <p:txBody>
          <a:bodyPr anchor="t" rtlCol="false" tIns="0" lIns="0" bIns="0" rIns="0">
            <a:spAutoFit/>
          </a:bodyPr>
          <a:lstStyle/>
          <a:p>
            <a:pPr>
              <a:lnSpc>
                <a:spcPts val="6322"/>
              </a:lnSpc>
              <a:spcBef>
                <a:spcPct val="0"/>
              </a:spcBef>
            </a:pPr>
            <a:r>
              <a:rPr lang="en-US" sz="4515">
                <a:solidFill>
                  <a:srgbClr val="337096"/>
                </a:solidFill>
                <a:latin typeface="Montserrat Classic Bold"/>
              </a:rPr>
              <a:t>01</a:t>
            </a:r>
          </a:p>
        </p:txBody>
      </p:sp>
      <p:grpSp>
        <p:nvGrpSpPr>
          <p:cNvPr name="Group 9" id="9"/>
          <p:cNvGrpSpPr/>
          <p:nvPr/>
        </p:nvGrpSpPr>
        <p:grpSpPr>
          <a:xfrm rot="0">
            <a:off x="-3334974" y="2802917"/>
            <a:ext cx="7947635" cy="859202"/>
            <a:chOff x="0" y="0"/>
            <a:chExt cx="1267652" cy="137043"/>
          </a:xfrm>
        </p:grpSpPr>
        <p:sp>
          <p:nvSpPr>
            <p:cNvPr name="Freeform 10" id="10"/>
            <p:cNvSpPr/>
            <p:nvPr/>
          </p:nvSpPr>
          <p:spPr>
            <a:xfrm>
              <a:off x="0" y="0"/>
              <a:ext cx="1267652" cy="137043"/>
            </a:xfrm>
            <a:custGeom>
              <a:avLst/>
              <a:gdLst/>
              <a:ahLst/>
              <a:cxnLst/>
              <a:rect r="r" b="b" t="t" l="l"/>
              <a:pathLst>
                <a:path h="137043" w="1267652">
                  <a:moveTo>
                    <a:pt x="68522" y="0"/>
                  </a:moveTo>
                  <a:lnTo>
                    <a:pt x="1199131" y="0"/>
                  </a:lnTo>
                  <a:cubicBezTo>
                    <a:pt x="1236974" y="0"/>
                    <a:pt x="1267652" y="30678"/>
                    <a:pt x="1267652" y="68522"/>
                  </a:cubicBezTo>
                  <a:lnTo>
                    <a:pt x="1267652" y="68522"/>
                  </a:lnTo>
                  <a:cubicBezTo>
                    <a:pt x="1267652" y="86695"/>
                    <a:pt x="1260433" y="104123"/>
                    <a:pt x="1247583" y="116974"/>
                  </a:cubicBezTo>
                  <a:cubicBezTo>
                    <a:pt x="1234732" y="129824"/>
                    <a:pt x="1217304" y="137043"/>
                    <a:pt x="1199131" y="137043"/>
                  </a:cubicBezTo>
                  <a:lnTo>
                    <a:pt x="68522" y="137043"/>
                  </a:lnTo>
                  <a:cubicBezTo>
                    <a:pt x="30678" y="137043"/>
                    <a:pt x="0" y="106365"/>
                    <a:pt x="0" y="68522"/>
                  </a:cubicBezTo>
                  <a:lnTo>
                    <a:pt x="0" y="68522"/>
                  </a:lnTo>
                  <a:cubicBezTo>
                    <a:pt x="0" y="30678"/>
                    <a:pt x="30678" y="0"/>
                    <a:pt x="68522" y="0"/>
                  </a:cubicBezTo>
                  <a:close/>
                </a:path>
              </a:pathLst>
            </a:custGeom>
            <a:solidFill>
              <a:srgbClr val="FFFFFF"/>
            </a:solidFill>
            <a:ln>
              <a:noFill/>
            </a:ln>
          </p:spPr>
        </p:sp>
        <p:sp>
          <p:nvSpPr>
            <p:cNvPr name="TextBox 11" id="11"/>
            <p:cNvSpPr txBox="true"/>
            <p:nvPr/>
          </p:nvSpPr>
          <p:spPr>
            <a:xfrm>
              <a:off x="0" y="-142875"/>
              <a:ext cx="812800" cy="955675"/>
            </a:xfrm>
            <a:prstGeom prst="rect">
              <a:avLst/>
            </a:prstGeom>
          </p:spPr>
          <p:txBody>
            <a:bodyPr anchor="ctr" rtlCol="false" tIns="50800" lIns="50800" bIns="50800" rIns="50800"/>
            <a:lstStyle/>
            <a:p>
              <a:pPr algn="ctr" marL="0" indent="0" lvl="0">
                <a:lnSpc>
                  <a:spcPts val="10217"/>
                </a:lnSpc>
                <a:spcBef>
                  <a:spcPct val="0"/>
                </a:spcBef>
              </a:pPr>
            </a:p>
          </p:txBody>
        </p:sp>
      </p:grpSp>
      <p:sp>
        <p:nvSpPr>
          <p:cNvPr name="TextBox 12" id="12"/>
          <p:cNvSpPr txBox="true"/>
          <p:nvPr/>
        </p:nvSpPr>
        <p:spPr>
          <a:xfrm rot="0">
            <a:off x="3015873" y="2814069"/>
            <a:ext cx="1237933" cy="780866"/>
          </a:xfrm>
          <a:prstGeom prst="rect">
            <a:avLst/>
          </a:prstGeom>
        </p:spPr>
        <p:txBody>
          <a:bodyPr anchor="t" rtlCol="false" tIns="0" lIns="0" bIns="0" rIns="0">
            <a:spAutoFit/>
          </a:bodyPr>
          <a:lstStyle/>
          <a:p>
            <a:pPr>
              <a:lnSpc>
                <a:spcPts val="6306"/>
              </a:lnSpc>
              <a:spcBef>
                <a:spcPct val="0"/>
              </a:spcBef>
            </a:pPr>
            <a:r>
              <a:rPr lang="en-US" sz="4504">
                <a:solidFill>
                  <a:srgbClr val="337096"/>
                </a:solidFill>
                <a:latin typeface="Montserrat Classic Bold"/>
              </a:rPr>
              <a:t>02</a:t>
            </a:r>
          </a:p>
        </p:txBody>
      </p:sp>
      <p:grpSp>
        <p:nvGrpSpPr>
          <p:cNvPr name="Group 13" id="13"/>
          <p:cNvGrpSpPr/>
          <p:nvPr/>
        </p:nvGrpSpPr>
        <p:grpSpPr>
          <a:xfrm rot="0">
            <a:off x="-4264814" y="3861635"/>
            <a:ext cx="7899653" cy="919709"/>
            <a:chOff x="0" y="0"/>
            <a:chExt cx="1259999" cy="146694"/>
          </a:xfrm>
        </p:grpSpPr>
        <p:sp>
          <p:nvSpPr>
            <p:cNvPr name="Freeform 14" id="14"/>
            <p:cNvSpPr/>
            <p:nvPr/>
          </p:nvSpPr>
          <p:spPr>
            <a:xfrm>
              <a:off x="0" y="0"/>
              <a:ext cx="1259999" cy="146694"/>
            </a:xfrm>
            <a:custGeom>
              <a:avLst/>
              <a:gdLst/>
              <a:ahLst/>
              <a:cxnLst/>
              <a:rect r="r" b="b" t="t" l="l"/>
              <a:pathLst>
                <a:path h="146694" w="1259999">
                  <a:moveTo>
                    <a:pt x="73347" y="0"/>
                  </a:moveTo>
                  <a:lnTo>
                    <a:pt x="1186652" y="0"/>
                  </a:lnTo>
                  <a:cubicBezTo>
                    <a:pt x="1227160" y="0"/>
                    <a:pt x="1259999" y="32839"/>
                    <a:pt x="1259999" y="73347"/>
                  </a:cubicBezTo>
                  <a:lnTo>
                    <a:pt x="1259999" y="73347"/>
                  </a:lnTo>
                  <a:cubicBezTo>
                    <a:pt x="1259999" y="92800"/>
                    <a:pt x="1252271" y="111456"/>
                    <a:pt x="1238516" y="125211"/>
                  </a:cubicBezTo>
                  <a:cubicBezTo>
                    <a:pt x="1224761" y="138966"/>
                    <a:pt x="1206105" y="146694"/>
                    <a:pt x="1186652" y="146694"/>
                  </a:cubicBezTo>
                  <a:lnTo>
                    <a:pt x="73347" y="146694"/>
                  </a:lnTo>
                  <a:cubicBezTo>
                    <a:pt x="32839" y="146694"/>
                    <a:pt x="0" y="113855"/>
                    <a:pt x="0" y="73347"/>
                  </a:cubicBezTo>
                  <a:lnTo>
                    <a:pt x="0" y="73347"/>
                  </a:lnTo>
                  <a:cubicBezTo>
                    <a:pt x="0" y="32839"/>
                    <a:pt x="32839" y="0"/>
                    <a:pt x="73347" y="0"/>
                  </a:cubicBezTo>
                  <a:close/>
                </a:path>
              </a:pathLst>
            </a:custGeom>
            <a:solidFill>
              <a:srgbClr val="FFFFFF"/>
            </a:solidFill>
            <a:ln>
              <a:noFill/>
            </a:ln>
          </p:spPr>
        </p:sp>
        <p:sp>
          <p:nvSpPr>
            <p:cNvPr name="TextBox 15" id="15"/>
            <p:cNvSpPr txBox="true"/>
            <p:nvPr/>
          </p:nvSpPr>
          <p:spPr>
            <a:xfrm>
              <a:off x="0" y="-142875"/>
              <a:ext cx="812800" cy="955675"/>
            </a:xfrm>
            <a:prstGeom prst="rect">
              <a:avLst/>
            </a:prstGeom>
          </p:spPr>
          <p:txBody>
            <a:bodyPr anchor="ctr" rtlCol="false" tIns="50800" lIns="50800" bIns="50800" rIns="50800"/>
            <a:lstStyle/>
            <a:p>
              <a:pPr algn="ctr" marL="0" indent="0" lvl="0">
                <a:lnSpc>
                  <a:spcPts val="10217"/>
                </a:lnSpc>
                <a:spcBef>
                  <a:spcPct val="0"/>
                </a:spcBef>
              </a:pPr>
            </a:p>
          </p:txBody>
        </p:sp>
      </p:grpSp>
      <p:sp>
        <p:nvSpPr>
          <p:cNvPr name="TextBox 16" id="16"/>
          <p:cNvSpPr txBox="true"/>
          <p:nvPr/>
        </p:nvSpPr>
        <p:spPr>
          <a:xfrm rot="0">
            <a:off x="2151286" y="3881194"/>
            <a:ext cx="1123197" cy="794866"/>
          </a:xfrm>
          <a:prstGeom prst="rect">
            <a:avLst/>
          </a:prstGeom>
        </p:spPr>
        <p:txBody>
          <a:bodyPr anchor="t" rtlCol="false" tIns="0" lIns="0" bIns="0" rIns="0">
            <a:spAutoFit/>
          </a:bodyPr>
          <a:lstStyle/>
          <a:p>
            <a:pPr>
              <a:lnSpc>
                <a:spcPts val="6569"/>
              </a:lnSpc>
              <a:spcBef>
                <a:spcPct val="0"/>
              </a:spcBef>
            </a:pPr>
            <a:r>
              <a:rPr lang="en-US" sz="4692">
                <a:solidFill>
                  <a:srgbClr val="337096"/>
                </a:solidFill>
                <a:latin typeface="Montserrat Classic Bold"/>
              </a:rPr>
              <a:t>03</a:t>
            </a:r>
          </a:p>
        </p:txBody>
      </p:sp>
      <p:grpSp>
        <p:nvGrpSpPr>
          <p:cNvPr name="Group 17" id="17"/>
          <p:cNvGrpSpPr/>
          <p:nvPr/>
        </p:nvGrpSpPr>
        <p:grpSpPr>
          <a:xfrm rot="0">
            <a:off x="-5062478" y="4943269"/>
            <a:ext cx="8078351" cy="836965"/>
            <a:chOff x="0" y="0"/>
            <a:chExt cx="1288501" cy="133496"/>
          </a:xfrm>
        </p:grpSpPr>
        <p:sp>
          <p:nvSpPr>
            <p:cNvPr name="Freeform 18" id="18"/>
            <p:cNvSpPr/>
            <p:nvPr/>
          </p:nvSpPr>
          <p:spPr>
            <a:xfrm>
              <a:off x="0" y="0"/>
              <a:ext cx="1288501" cy="133496"/>
            </a:xfrm>
            <a:custGeom>
              <a:avLst/>
              <a:gdLst/>
              <a:ahLst/>
              <a:cxnLst/>
              <a:rect r="r" b="b" t="t" l="l"/>
              <a:pathLst>
                <a:path h="133496" w="1288501">
                  <a:moveTo>
                    <a:pt x="66748" y="0"/>
                  </a:moveTo>
                  <a:lnTo>
                    <a:pt x="1221753" y="0"/>
                  </a:lnTo>
                  <a:cubicBezTo>
                    <a:pt x="1239456" y="0"/>
                    <a:pt x="1256434" y="7032"/>
                    <a:pt x="1268951" y="19550"/>
                  </a:cubicBezTo>
                  <a:cubicBezTo>
                    <a:pt x="1281469" y="32068"/>
                    <a:pt x="1288501" y="49045"/>
                    <a:pt x="1288501" y="66748"/>
                  </a:cubicBezTo>
                  <a:lnTo>
                    <a:pt x="1288501" y="66748"/>
                  </a:lnTo>
                  <a:cubicBezTo>
                    <a:pt x="1288501" y="103612"/>
                    <a:pt x="1258617" y="133496"/>
                    <a:pt x="1221753" y="133496"/>
                  </a:cubicBezTo>
                  <a:lnTo>
                    <a:pt x="66748" y="133496"/>
                  </a:lnTo>
                  <a:cubicBezTo>
                    <a:pt x="49045" y="133496"/>
                    <a:pt x="32068" y="126464"/>
                    <a:pt x="19550" y="113946"/>
                  </a:cubicBezTo>
                  <a:cubicBezTo>
                    <a:pt x="7032" y="101429"/>
                    <a:pt x="0" y="84451"/>
                    <a:pt x="0" y="66748"/>
                  </a:cubicBezTo>
                  <a:lnTo>
                    <a:pt x="0" y="66748"/>
                  </a:lnTo>
                  <a:cubicBezTo>
                    <a:pt x="0" y="49045"/>
                    <a:pt x="7032" y="32068"/>
                    <a:pt x="19550" y="19550"/>
                  </a:cubicBezTo>
                  <a:cubicBezTo>
                    <a:pt x="32068" y="7032"/>
                    <a:pt x="49045" y="0"/>
                    <a:pt x="66748" y="0"/>
                  </a:cubicBezTo>
                  <a:close/>
                </a:path>
              </a:pathLst>
            </a:custGeom>
            <a:solidFill>
              <a:srgbClr val="FFFFFF"/>
            </a:solidFill>
            <a:ln>
              <a:noFill/>
            </a:ln>
          </p:spPr>
        </p:sp>
        <p:sp>
          <p:nvSpPr>
            <p:cNvPr name="TextBox 19" id="19"/>
            <p:cNvSpPr txBox="true"/>
            <p:nvPr/>
          </p:nvSpPr>
          <p:spPr>
            <a:xfrm>
              <a:off x="0" y="-142875"/>
              <a:ext cx="812800" cy="955675"/>
            </a:xfrm>
            <a:prstGeom prst="rect">
              <a:avLst/>
            </a:prstGeom>
          </p:spPr>
          <p:txBody>
            <a:bodyPr anchor="ctr" rtlCol="false" tIns="50800" lIns="50800" bIns="50800" rIns="50800"/>
            <a:lstStyle/>
            <a:p>
              <a:pPr algn="ctr" marL="0" indent="0" lvl="0">
                <a:lnSpc>
                  <a:spcPts val="10217"/>
                </a:lnSpc>
                <a:spcBef>
                  <a:spcPct val="0"/>
                </a:spcBef>
              </a:pPr>
            </a:p>
          </p:txBody>
        </p:sp>
      </p:grpSp>
      <p:sp>
        <p:nvSpPr>
          <p:cNvPr name="TextBox 20" id="20"/>
          <p:cNvSpPr txBox="true"/>
          <p:nvPr/>
        </p:nvSpPr>
        <p:spPr>
          <a:xfrm rot="0">
            <a:off x="1396445" y="4957188"/>
            <a:ext cx="1061394" cy="765371"/>
          </a:xfrm>
          <a:prstGeom prst="rect">
            <a:avLst/>
          </a:prstGeom>
        </p:spPr>
        <p:txBody>
          <a:bodyPr anchor="t" rtlCol="false" tIns="0" lIns="0" bIns="0" rIns="0">
            <a:spAutoFit/>
          </a:bodyPr>
          <a:lstStyle/>
          <a:p>
            <a:pPr>
              <a:lnSpc>
                <a:spcPts val="6208"/>
              </a:lnSpc>
              <a:spcBef>
                <a:spcPct val="0"/>
              </a:spcBef>
            </a:pPr>
            <a:r>
              <a:rPr lang="en-US" sz="4434">
                <a:solidFill>
                  <a:srgbClr val="337096"/>
                </a:solidFill>
                <a:latin typeface="Montserrat Classic Bold"/>
              </a:rPr>
              <a:t>04</a:t>
            </a:r>
          </a:p>
        </p:txBody>
      </p:sp>
      <p:sp>
        <p:nvSpPr>
          <p:cNvPr name="TextBox 21" id="21"/>
          <p:cNvSpPr txBox="true"/>
          <p:nvPr/>
        </p:nvSpPr>
        <p:spPr>
          <a:xfrm rot="0">
            <a:off x="5114155" y="3087018"/>
            <a:ext cx="11036072" cy="1589042"/>
          </a:xfrm>
          <a:prstGeom prst="rect">
            <a:avLst/>
          </a:prstGeom>
        </p:spPr>
        <p:txBody>
          <a:bodyPr anchor="t" rtlCol="false" tIns="0" lIns="0" bIns="0" rIns="0">
            <a:spAutoFit/>
          </a:bodyPr>
          <a:lstStyle/>
          <a:p>
            <a:pPr>
              <a:lnSpc>
                <a:spcPts val="4273"/>
              </a:lnSpc>
            </a:pPr>
            <a:r>
              <a:rPr lang="en-US" sz="3052">
                <a:solidFill>
                  <a:srgbClr val="1F2B5B"/>
                </a:solidFill>
                <a:latin typeface="Montserrat Classic Bold"/>
              </a:rPr>
              <a:t>ANALYSE EXPLORATOIRE DES DONNÉES (EDA)</a:t>
            </a:r>
          </a:p>
          <a:p>
            <a:pPr>
              <a:lnSpc>
                <a:spcPts val="4273"/>
              </a:lnSpc>
            </a:pPr>
          </a:p>
          <a:p>
            <a:pPr>
              <a:lnSpc>
                <a:spcPts val="4273"/>
              </a:lnSpc>
              <a:spcBef>
                <a:spcPct val="0"/>
              </a:spcBef>
            </a:pPr>
          </a:p>
        </p:txBody>
      </p:sp>
      <p:sp>
        <p:nvSpPr>
          <p:cNvPr name="TextBox 22" id="22"/>
          <p:cNvSpPr txBox="true"/>
          <p:nvPr/>
        </p:nvSpPr>
        <p:spPr>
          <a:xfrm rot="0">
            <a:off x="3775026" y="5184003"/>
            <a:ext cx="8710954" cy="522440"/>
          </a:xfrm>
          <a:prstGeom prst="rect">
            <a:avLst/>
          </a:prstGeom>
        </p:spPr>
        <p:txBody>
          <a:bodyPr anchor="t" rtlCol="false" tIns="0" lIns="0" bIns="0" rIns="0">
            <a:spAutoFit/>
          </a:bodyPr>
          <a:lstStyle/>
          <a:p>
            <a:pPr>
              <a:lnSpc>
                <a:spcPts val="4273"/>
              </a:lnSpc>
              <a:spcBef>
                <a:spcPct val="0"/>
              </a:spcBef>
            </a:pPr>
            <a:r>
              <a:rPr lang="en-US" sz="3052">
                <a:solidFill>
                  <a:srgbClr val="1F2B5B"/>
                </a:solidFill>
                <a:latin typeface="Montserrat Classic Bold"/>
              </a:rPr>
              <a:t>MODÉLISATION.</a:t>
            </a:r>
          </a:p>
        </p:txBody>
      </p:sp>
      <p:grpSp>
        <p:nvGrpSpPr>
          <p:cNvPr name="Group 23" id="23"/>
          <p:cNvGrpSpPr/>
          <p:nvPr/>
        </p:nvGrpSpPr>
        <p:grpSpPr>
          <a:xfrm rot="0">
            <a:off x="-5736720" y="5975546"/>
            <a:ext cx="8194559" cy="826895"/>
            <a:chOff x="0" y="0"/>
            <a:chExt cx="1307037" cy="131890"/>
          </a:xfrm>
        </p:grpSpPr>
        <p:sp>
          <p:nvSpPr>
            <p:cNvPr name="Freeform 24" id="24"/>
            <p:cNvSpPr/>
            <p:nvPr/>
          </p:nvSpPr>
          <p:spPr>
            <a:xfrm>
              <a:off x="0" y="0"/>
              <a:ext cx="1307037" cy="131890"/>
            </a:xfrm>
            <a:custGeom>
              <a:avLst/>
              <a:gdLst/>
              <a:ahLst/>
              <a:cxnLst/>
              <a:rect r="r" b="b" t="t" l="l"/>
              <a:pathLst>
                <a:path h="131890" w="1307037">
                  <a:moveTo>
                    <a:pt x="65945" y="0"/>
                  </a:moveTo>
                  <a:lnTo>
                    <a:pt x="1241091" y="0"/>
                  </a:lnTo>
                  <a:cubicBezTo>
                    <a:pt x="1258581" y="0"/>
                    <a:pt x="1275355" y="6948"/>
                    <a:pt x="1287722" y="19315"/>
                  </a:cubicBezTo>
                  <a:cubicBezTo>
                    <a:pt x="1300089" y="31682"/>
                    <a:pt x="1307037" y="48455"/>
                    <a:pt x="1307037" y="65945"/>
                  </a:cubicBezTo>
                  <a:lnTo>
                    <a:pt x="1307037" y="65945"/>
                  </a:lnTo>
                  <a:cubicBezTo>
                    <a:pt x="1307037" y="83435"/>
                    <a:pt x="1300089" y="100208"/>
                    <a:pt x="1287722" y="112575"/>
                  </a:cubicBezTo>
                  <a:cubicBezTo>
                    <a:pt x="1275355" y="124943"/>
                    <a:pt x="1258581" y="131890"/>
                    <a:pt x="1241091" y="131890"/>
                  </a:cubicBezTo>
                  <a:lnTo>
                    <a:pt x="65945" y="131890"/>
                  </a:lnTo>
                  <a:cubicBezTo>
                    <a:pt x="48455" y="131890"/>
                    <a:pt x="31682" y="124943"/>
                    <a:pt x="19315" y="112575"/>
                  </a:cubicBezTo>
                  <a:cubicBezTo>
                    <a:pt x="6948" y="100208"/>
                    <a:pt x="0" y="83435"/>
                    <a:pt x="0" y="65945"/>
                  </a:cubicBezTo>
                  <a:lnTo>
                    <a:pt x="0" y="65945"/>
                  </a:lnTo>
                  <a:cubicBezTo>
                    <a:pt x="0" y="48455"/>
                    <a:pt x="6948" y="31682"/>
                    <a:pt x="19315" y="19315"/>
                  </a:cubicBezTo>
                  <a:cubicBezTo>
                    <a:pt x="31682" y="6948"/>
                    <a:pt x="48455" y="0"/>
                    <a:pt x="65945" y="0"/>
                  </a:cubicBezTo>
                  <a:close/>
                </a:path>
              </a:pathLst>
            </a:custGeom>
            <a:solidFill>
              <a:srgbClr val="FFFFFF"/>
            </a:solidFill>
            <a:ln>
              <a:noFill/>
            </a:ln>
          </p:spPr>
        </p:sp>
        <p:sp>
          <p:nvSpPr>
            <p:cNvPr name="TextBox 25" id="25"/>
            <p:cNvSpPr txBox="true"/>
            <p:nvPr/>
          </p:nvSpPr>
          <p:spPr>
            <a:xfrm>
              <a:off x="0" y="-142875"/>
              <a:ext cx="812800" cy="955675"/>
            </a:xfrm>
            <a:prstGeom prst="rect">
              <a:avLst/>
            </a:prstGeom>
          </p:spPr>
          <p:txBody>
            <a:bodyPr anchor="ctr" rtlCol="false" tIns="50800" lIns="50800" bIns="50800" rIns="50800"/>
            <a:lstStyle/>
            <a:p>
              <a:pPr algn="ctr" marL="0" indent="0" lvl="0">
                <a:lnSpc>
                  <a:spcPts val="10217"/>
                </a:lnSpc>
                <a:spcBef>
                  <a:spcPct val="0"/>
                </a:spcBef>
              </a:pPr>
            </a:p>
          </p:txBody>
        </p:sp>
      </p:grpSp>
      <p:sp>
        <p:nvSpPr>
          <p:cNvPr name="TextBox 26" id="26"/>
          <p:cNvSpPr txBox="true"/>
          <p:nvPr/>
        </p:nvSpPr>
        <p:spPr>
          <a:xfrm rot="0">
            <a:off x="865748" y="6037070"/>
            <a:ext cx="1061394" cy="765371"/>
          </a:xfrm>
          <a:prstGeom prst="rect">
            <a:avLst/>
          </a:prstGeom>
        </p:spPr>
        <p:txBody>
          <a:bodyPr anchor="t" rtlCol="false" tIns="0" lIns="0" bIns="0" rIns="0">
            <a:spAutoFit/>
          </a:bodyPr>
          <a:lstStyle/>
          <a:p>
            <a:pPr>
              <a:lnSpc>
                <a:spcPts val="6208"/>
              </a:lnSpc>
              <a:spcBef>
                <a:spcPct val="0"/>
              </a:spcBef>
            </a:pPr>
            <a:r>
              <a:rPr lang="en-US" sz="4434">
                <a:solidFill>
                  <a:srgbClr val="337096"/>
                </a:solidFill>
                <a:latin typeface="Montserrat Classic Bold"/>
              </a:rPr>
              <a:t>05</a:t>
            </a:r>
          </a:p>
        </p:txBody>
      </p:sp>
      <p:sp>
        <p:nvSpPr>
          <p:cNvPr name="TextBox 27" id="27"/>
          <p:cNvSpPr txBox="true"/>
          <p:nvPr/>
        </p:nvSpPr>
        <p:spPr>
          <a:xfrm rot="0">
            <a:off x="2712884" y="6380515"/>
            <a:ext cx="10835237" cy="2122342"/>
          </a:xfrm>
          <a:prstGeom prst="rect">
            <a:avLst/>
          </a:prstGeom>
        </p:spPr>
        <p:txBody>
          <a:bodyPr anchor="t" rtlCol="false" tIns="0" lIns="0" bIns="0" rIns="0">
            <a:spAutoFit/>
          </a:bodyPr>
          <a:lstStyle/>
          <a:p>
            <a:pPr>
              <a:lnSpc>
                <a:spcPts val="4273"/>
              </a:lnSpc>
            </a:pPr>
            <a:r>
              <a:rPr lang="en-US" sz="3052">
                <a:solidFill>
                  <a:srgbClr val="1F2B5B"/>
                </a:solidFill>
                <a:latin typeface="Montserrat Classic Bold"/>
              </a:rPr>
              <a:t>INTERPRÉTATION DES RÉSULTATS</a:t>
            </a:r>
          </a:p>
          <a:p>
            <a:pPr>
              <a:lnSpc>
                <a:spcPts val="4273"/>
              </a:lnSpc>
            </a:pPr>
          </a:p>
          <a:p>
            <a:pPr>
              <a:lnSpc>
                <a:spcPts val="4273"/>
              </a:lnSpc>
            </a:pPr>
          </a:p>
          <a:p>
            <a:pPr>
              <a:lnSpc>
                <a:spcPts val="4273"/>
              </a:lnSpc>
              <a:spcBef>
                <a:spcPct val="0"/>
              </a:spcBef>
            </a:pPr>
          </a:p>
        </p:txBody>
      </p:sp>
      <p:sp>
        <p:nvSpPr>
          <p:cNvPr name="TextBox 28" id="28"/>
          <p:cNvSpPr txBox="true"/>
          <p:nvPr/>
        </p:nvSpPr>
        <p:spPr>
          <a:xfrm rot="0">
            <a:off x="4336624" y="4224579"/>
            <a:ext cx="11651881" cy="1589042"/>
          </a:xfrm>
          <a:prstGeom prst="rect">
            <a:avLst/>
          </a:prstGeom>
        </p:spPr>
        <p:txBody>
          <a:bodyPr anchor="t" rtlCol="false" tIns="0" lIns="0" bIns="0" rIns="0">
            <a:spAutoFit/>
          </a:bodyPr>
          <a:lstStyle/>
          <a:p>
            <a:pPr>
              <a:lnSpc>
                <a:spcPts val="4273"/>
              </a:lnSpc>
            </a:pPr>
            <a:r>
              <a:rPr lang="en-US" sz="3052">
                <a:solidFill>
                  <a:srgbClr val="1F2B5B"/>
                </a:solidFill>
                <a:latin typeface="Montserrat Classic Bold"/>
              </a:rPr>
              <a:t>PRÉPARATION DES DONNÉES POUR LA MODÉLISATION</a:t>
            </a:r>
          </a:p>
          <a:p>
            <a:pPr>
              <a:lnSpc>
                <a:spcPts val="4273"/>
              </a:lnSpc>
            </a:pPr>
          </a:p>
          <a:p>
            <a:pPr>
              <a:lnSpc>
                <a:spcPts val="4273"/>
              </a:lnSpc>
              <a:spcBef>
                <a:spcPct val="0"/>
              </a:spcBef>
            </a:pPr>
          </a:p>
        </p:txBody>
      </p:sp>
      <p:grpSp>
        <p:nvGrpSpPr>
          <p:cNvPr name="Group 29" id="29"/>
          <p:cNvGrpSpPr/>
          <p:nvPr/>
        </p:nvGrpSpPr>
        <p:grpSpPr>
          <a:xfrm rot="0">
            <a:off x="-6646461" y="6964366"/>
            <a:ext cx="8194559" cy="826895"/>
            <a:chOff x="0" y="0"/>
            <a:chExt cx="1307037" cy="131890"/>
          </a:xfrm>
        </p:grpSpPr>
        <p:sp>
          <p:nvSpPr>
            <p:cNvPr name="Freeform 30" id="30"/>
            <p:cNvSpPr/>
            <p:nvPr/>
          </p:nvSpPr>
          <p:spPr>
            <a:xfrm>
              <a:off x="0" y="0"/>
              <a:ext cx="1307037" cy="131890"/>
            </a:xfrm>
            <a:custGeom>
              <a:avLst/>
              <a:gdLst/>
              <a:ahLst/>
              <a:cxnLst/>
              <a:rect r="r" b="b" t="t" l="l"/>
              <a:pathLst>
                <a:path h="131890" w="1307037">
                  <a:moveTo>
                    <a:pt x="65945" y="0"/>
                  </a:moveTo>
                  <a:lnTo>
                    <a:pt x="1241091" y="0"/>
                  </a:lnTo>
                  <a:cubicBezTo>
                    <a:pt x="1258581" y="0"/>
                    <a:pt x="1275355" y="6948"/>
                    <a:pt x="1287722" y="19315"/>
                  </a:cubicBezTo>
                  <a:cubicBezTo>
                    <a:pt x="1300089" y="31682"/>
                    <a:pt x="1307037" y="48455"/>
                    <a:pt x="1307037" y="65945"/>
                  </a:cubicBezTo>
                  <a:lnTo>
                    <a:pt x="1307037" y="65945"/>
                  </a:lnTo>
                  <a:cubicBezTo>
                    <a:pt x="1307037" y="83435"/>
                    <a:pt x="1300089" y="100208"/>
                    <a:pt x="1287722" y="112575"/>
                  </a:cubicBezTo>
                  <a:cubicBezTo>
                    <a:pt x="1275355" y="124943"/>
                    <a:pt x="1258581" y="131890"/>
                    <a:pt x="1241091" y="131890"/>
                  </a:cubicBezTo>
                  <a:lnTo>
                    <a:pt x="65945" y="131890"/>
                  </a:lnTo>
                  <a:cubicBezTo>
                    <a:pt x="48455" y="131890"/>
                    <a:pt x="31682" y="124943"/>
                    <a:pt x="19315" y="112575"/>
                  </a:cubicBezTo>
                  <a:cubicBezTo>
                    <a:pt x="6948" y="100208"/>
                    <a:pt x="0" y="83435"/>
                    <a:pt x="0" y="65945"/>
                  </a:cubicBezTo>
                  <a:lnTo>
                    <a:pt x="0" y="65945"/>
                  </a:lnTo>
                  <a:cubicBezTo>
                    <a:pt x="0" y="48455"/>
                    <a:pt x="6948" y="31682"/>
                    <a:pt x="19315" y="19315"/>
                  </a:cubicBezTo>
                  <a:cubicBezTo>
                    <a:pt x="31682" y="6948"/>
                    <a:pt x="48455" y="0"/>
                    <a:pt x="65945" y="0"/>
                  </a:cubicBezTo>
                  <a:close/>
                </a:path>
              </a:pathLst>
            </a:custGeom>
            <a:solidFill>
              <a:srgbClr val="FFFFFF"/>
            </a:solidFill>
            <a:ln>
              <a:noFill/>
            </a:ln>
          </p:spPr>
        </p:sp>
        <p:sp>
          <p:nvSpPr>
            <p:cNvPr name="TextBox 31" id="31"/>
            <p:cNvSpPr txBox="true"/>
            <p:nvPr/>
          </p:nvSpPr>
          <p:spPr>
            <a:xfrm>
              <a:off x="0" y="-142875"/>
              <a:ext cx="812800" cy="955675"/>
            </a:xfrm>
            <a:prstGeom prst="rect">
              <a:avLst/>
            </a:prstGeom>
          </p:spPr>
          <p:txBody>
            <a:bodyPr anchor="ctr" rtlCol="false" tIns="50800" lIns="50800" bIns="50800" rIns="50800"/>
            <a:lstStyle/>
            <a:p>
              <a:pPr algn="ctr" marL="0" indent="0" lvl="0">
                <a:lnSpc>
                  <a:spcPts val="10217"/>
                </a:lnSpc>
                <a:spcBef>
                  <a:spcPct val="0"/>
                </a:spcBef>
              </a:pPr>
            </a:p>
          </p:txBody>
        </p:sp>
      </p:grpSp>
      <p:sp>
        <p:nvSpPr>
          <p:cNvPr name="TextBox 32" id="32"/>
          <p:cNvSpPr txBox="true"/>
          <p:nvPr/>
        </p:nvSpPr>
        <p:spPr>
          <a:xfrm rot="0">
            <a:off x="321347" y="7078666"/>
            <a:ext cx="917743" cy="714100"/>
          </a:xfrm>
          <a:prstGeom prst="rect">
            <a:avLst/>
          </a:prstGeom>
        </p:spPr>
        <p:txBody>
          <a:bodyPr anchor="t" rtlCol="false" tIns="0" lIns="0" bIns="0" rIns="0">
            <a:spAutoFit/>
          </a:bodyPr>
          <a:lstStyle/>
          <a:p>
            <a:pPr>
              <a:lnSpc>
                <a:spcPts val="5876"/>
              </a:lnSpc>
              <a:spcBef>
                <a:spcPct val="0"/>
              </a:spcBef>
            </a:pPr>
            <a:r>
              <a:rPr lang="en-US" sz="4197">
                <a:solidFill>
                  <a:srgbClr val="337096"/>
                </a:solidFill>
                <a:latin typeface="Montserrat Classic Bold"/>
              </a:rPr>
              <a:t>06</a:t>
            </a:r>
          </a:p>
        </p:txBody>
      </p:sp>
      <p:sp>
        <p:nvSpPr>
          <p:cNvPr name="TextBox 33" id="33"/>
          <p:cNvSpPr txBox="true"/>
          <p:nvPr/>
        </p:nvSpPr>
        <p:spPr>
          <a:xfrm rot="0">
            <a:off x="1927142" y="7311139"/>
            <a:ext cx="10835237" cy="1055741"/>
          </a:xfrm>
          <a:prstGeom prst="rect">
            <a:avLst/>
          </a:prstGeom>
        </p:spPr>
        <p:txBody>
          <a:bodyPr anchor="t" rtlCol="false" tIns="0" lIns="0" bIns="0" rIns="0">
            <a:spAutoFit/>
          </a:bodyPr>
          <a:lstStyle/>
          <a:p>
            <a:pPr>
              <a:lnSpc>
                <a:spcPts val="4273"/>
              </a:lnSpc>
            </a:pPr>
            <a:r>
              <a:rPr lang="en-US" sz="3052">
                <a:solidFill>
                  <a:srgbClr val="1F2B5B"/>
                </a:solidFill>
                <a:latin typeface="Montserrat Classic Bold"/>
              </a:rPr>
              <a:t>CONCLUSION .</a:t>
            </a:r>
          </a:p>
          <a:p>
            <a:pPr>
              <a:lnSpc>
                <a:spcPts val="427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5272" y="-889902"/>
            <a:ext cx="4991149" cy="7541571"/>
          </a:xfrm>
          <a:prstGeom prst="rect">
            <a:avLst/>
          </a:prstGeom>
        </p:spPr>
      </p:pic>
      <p:sp>
        <p:nvSpPr>
          <p:cNvPr name="TextBox 3" id="3"/>
          <p:cNvSpPr txBox="true"/>
          <p:nvPr/>
        </p:nvSpPr>
        <p:spPr>
          <a:xfrm rot="0">
            <a:off x="3255169" y="22632"/>
            <a:ext cx="13802481" cy="1335801"/>
          </a:xfrm>
          <a:prstGeom prst="rect">
            <a:avLst/>
          </a:prstGeom>
        </p:spPr>
        <p:txBody>
          <a:bodyPr anchor="t" rtlCol="false" tIns="0" lIns="0" bIns="0" rIns="0">
            <a:spAutoFit/>
          </a:bodyPr>
          <a:lstStyle/>
          <a:p>
            <a:pPr marL="0" indent="0" lvl="0">
              <a:lnSpc>
                <a:spcPts val="10898"/>
              </a:lnSpc>
              <a:spcBef>
                <a:spcPct val="0"/>
              </a:spcBef>
            </a:pPr>
            <a:r>
              <a:rPr lang="en-US" sz="7784" u="sng">
                <a:solidFill>
                  <a:srgbClr val="05066D"/>
                </a:solidFill>
                <a:latin typeface="Cocomat Pro Heavy"/>
              </a:rPr>
              <a:t>1.INTRODUCTION</a:t>
            </a:r>
            <a:r>
              <a:rPr lang="en-US" sz="7784">
                <a:solidFill>
                  <a:srgbClr val="05066D"/>
                </a:solidFill>
                <a:latin typeface="Cocomat Pro Heavy"/>
              </a:rPr>
              <a:t>:</a:t>
            </a:r>
          </a:p>
        </p:txBody>
      </p:sp>
      <p:sp>
        <p:nvSpPr>
          <p:cNvPr name="TextBox 4" id="4"/>
          <p:cNvSpPr txBox="true"/>
          <p:nvPr/>
        </p:nvSpPr>
        <p:spPr>
          <a:xfrm rot="0">
            <a:off x="1028700" y="2487456"/>
            <a:ext cx="16459119" cy="3842870"/>
          </a:xfrm>
          <a:prstGeom prst="rect">
            <a:avLst/>
          </a:prstGeom>
        </p:spPr>
        <p:txBody>
          <a:bodyPr anchor="t" rtlCol="false" tIns="0" lIns="0" bIns="0" rIns="0">
            <a:spAutoFit/>
          </a:bodyPr>
          <a:lstStyle/>
          <a:p>
            <a:pPr algn="just">
              <a:lnSpc>
                <a:spcPts val="4404"/>
              </a:lnSpc>
              <a:spcBef>
                <a:spcPct val="0"/>
              </a:spcBef>
            </a:pPr>
            <a:r>
              <a:rPr lang="en-US" sz="3145">
                <a:solidFill>
                  <a:srgbClr val="000000"/>
                </a:solidFill>
                <a:latin typeface="Montserrat Bold"/>
              </a:rPr>
              <a:t>Le diabète est une maladie chronique qui affecte des millions de personnes dans le monde. La prédiction de cette maladie est un enjeu majeur en santé publique, car elle permet de prévenir les complications et d'améliorer la qualité de vie des patients. Dans cette présentation, nous allons aborder la prédiction du diabète à l'aide de modèles de régression linéaire et non linéaire. Nous allons également comparer la performance de ces modèles et discuter de leurs avantages et inconvénients respectifs.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018701" y="311574"/>
            <a:ext cx="6985284" cy="9663852"/>
          </a:xfrm>
          <a:prstGeom prst="rect">
            <a:avLst/>
          </a:prstGeom>
        </p:spPr>
      </p:pic>
      <p:sp>
        <p:nvSpPr>
          <p:cNvPr name="TextBox 3" id="3"/>
          <p:cNvSpPr txBox="true"/>
          <p:nvPr/>
        </p:nvSpPr>
        <p:spPr>
          <a:xfrm rot="0">
            <a:off x="564810" y="2148120"/>
            <a:ext cx="13379174" cy="4209763"/>
          </a:xfrm>
          <a:prstGeom prst="rect">
            <a:avLst/>
          </a:prstGeom>
        </p:spPr>
        <p:txBody>
          <a:bodyPr anchor="t" rtlCol="false" tIns="0" lIns="0" bIns="0" rIns="0">
            <a:spAutoFit/>
          </a:bodyPr>
          <a:lstStyle/>
          <a:p>
            <a:pPr algn="just">
              <a:lnSpc>
                <a:spcPts val="4226"/>
              </a:lnSpc>
              <a:spcBef>
                <a:spcPct val="0"/>
              </a:spcBef>
            </a:pPr>
            <a:r>
              <a:rPr lang="en-US" sz="3018">
                <a:solidFill>
                  <a:srgbClr val="000000"/>
                </a:solidFill>
                <a:latin typeface="Montserrat Bold"/>
              </a:rPr>
              <a:t>Ce jeu de données est à l'origine du National Institute of Diabetes and Digestive and Kidney Diseases. L'objectif du jeu de données est de prédire de manière diagnostique si un patient est atteint ou non de diabète, sur la base de certaines mesures diagnostiques incluses dans le jeu de données. Plusieurs contraintes ont été imposées pour la sélection de ces instances à partir d'une base de données plus importante. En particulier, toutes les patientes ici sont des femmes âgées d'au moins 21 ans et d'origine amérindienne de Pima.</a:t>
            </a:r>
          </a:p>
        </p:txBody>
      </p:sp>
      <p:pic>
        <p:nvPicPr>
          <p:cNvPr name="Picture 4" id="4"/>
          <p:cNvPicPr>
            <a:picLocks noChangeAspect="true"/>
          </p:cNvPicPr>
          <p:nvPr/>
        </p:nvPicPr>
        <p:blipFill>
          <a:blip r:embed="rId4">
            <a:alphaModFix amt="5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243096">
            <a:off x="12557475" y="5546034"/>
            <a:ext cx="4114762" cy="3418681"/>
          </a:xfrm>
          <a:prstGeom prst="rect">
            <a:avLst/>
          </a:prstGeom>
        </p:spPr>
      </p:pic>
      <p:sp>
        <p:nvSpPr>
          <p:cNvPr name="TextBox 5" id="5"/>
          <p:cNvSpPr txBox="true"/>
          <p:nvPr/>
        </p:nvSpPr>
        <p:spPr>
          <a:xfrm rot="0">
            <a:off x="379394" y="734142"/>
            <a:ext cx="15906090" cy="522440"/>
          </a:xfrm>
          <a:prstGeom prst="rect">
            <a:avLst/>
          </a:prstGeom>
        </p:spPr>
        <p:txBody>
          <a:bodyPr anchor="t" rtlCol="false" tIns="0" lIns="0" bIns="0" rIns="0">
            <a:spAutoFit/>
          </a:bodyPr>
          <a:lstStyle/>
          <a:p>
            <a:pPr algn="ctr" marL="659054" indent="-329527" lvl="1">
              <a:lnSpc>
                <a:spcPts val="4273"/>
              </a:lnSpc>
              <a:buFont typeface="Arial"/>
              <a:buChar char="•"/>
            </a:pPr>
            <a:r>
              <a:rPr lang="en-US" sz="3052">
                <a:solidFill>
                  <a:srgbClr val="396CCD"/>
                </a:solidFill>
                <a:latin typeface="Montserrat Classic Bold"/>
              </a:rPr>
              <a:t>PRÉSENTATION DES DONNÉES UTILISÉES POUR LA PRÉDICTION DU DIABÈTE.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018701" y="311574"/>
            <a:ext cx="6985284" cy="9663852"/>
          </a:xfrm>
          <a:prstGeom prst="rect">
            <a:avLst/>
          </a:prstGeom>
        </p:spPr>
      </p:pic>
      <p:sp>
        <p:nvSpPr>
          <p:cNvPr name="TextBox 3" id="3"/>
          <p:cNvSpPr txBox="true"/>
          <p:nvPr/>
        </p:nvSpPr>
        <p:spPr>
          <a:xfrm rot="0">
            <a:off x="581439" y="1639576"/>
            <a:ext cx="17184635" cy="9687952"/>
          </a:xfrm>
          <a:prstGeom prst="rect">
            <a:avLst/>
          </a:prstGeom>
        </p:spPr>
        <p:txBody>
          <a:bodyPr anchor="t" rtlCol="false" tIns="0" lIns="0" bIns="0" rIns="0">
            <a:spAutoFit/>
          </a:bodyPr>
          <a:lstStyle/>
          <a:p>
            <a:pPr algn="just">
              <a:lnSpc>
                <a:spcPts val="3532"/>
              </a:lnSpc>
            </a:pPr>
            <a:r>
              <a:rPr lang="en-US" sz="2523">
                <a:solidFill>
                  <a:srgbClr val="000000"/>
                </a:solidFill>
                <a:latin typeface="Montserrat Bold"/>
              </a:rPr>
              <a:t>Le Pima indian diabetes dataset contient 9 variables, dont 8 sont des variables explicatives (ou indépendantes) et 1 est la variable cible (ou dépendante) qui indique si le patient est diabétique ou non.</a:t>
            </a:r>
          </a:p>
          <a:p>
            <a:pPr algn="just" marL="544800" indent="-272400" lvl="1">
              <a:lnSpc>
                <a:spcPts val="4214"/>
              </a:lnSpc>
              <a:buFont typeface="Arial"/>
              <a:buChar char="•"/>
            </a:pPr>
            <a:r>
              <a:rPr lang="en-US" sz="2523">
                <a:solidFill>
                  <a:srgbClr val="FF3131"/>
                </a:solidFill>
                <a:latin typeface="Montserrat Bold"/>
              </a:rPr>
              <a:t>Nombre de grossesses </a:t>
            </a:r>
            <a:r>
              <a:rPr lang="en-US" sz="2523">
                <a:solidFill>
                  <a:srgbClr val="000000"/>
                </a:solidFill>
                <a:latin typeface="Montserrat Bold"/>
              </a:rPr>
              <a:t>: Le nombre de fois que la patiente a été enceinte.</a:t>
            </a:r>
          </a:p>
          <a:p>
            <a:pPr algn="just" marL="544800" indent="-272400" lvl="1">
              <a:lnSpc>
                <a:spcPts val="4214"/>
              </a:lnSpc>
              <a:buFont typeface="Arial"/>
              <a:buChar char="•"/>
            </a:pPr>
            <a:r>
              <a:rPr lang="en-US" sz="2523">
                <a:solidFill>
                  <a:srgbClr val="FF3131"/>
                </a:solidFill>
                <a:latin typeface="Montserrat Bold"/>
              </a:rPr>
              <a:t>Concentration en glucose plasmatique à jeun</a:t>
            </a:r>
            <a:r>
              <a:rPr lang="en-US" sz="2523">
                <a:solidFill>
                  <a:srgbClr val="000000"/>
                </a:solidFill>
                <a:latin typeface="Montserrat Bold"/>
              </a:rPr>
              <a:t> : La concentration de glucose dans le sang de la patiente mesurée après un jeûne de 2 heures.</a:t>
            </a:r>
          </a:p>
          <a:p>
            <a:pPr algn="just" marL="544800" indent="-272400" lvl="1">
              <a:lnSpc>
                <a:spcPts val="4214"/>
              </a:lnSpc>
              <a:buFont typeface="Arial"/>
              <a:buChar char="•"/>
            </a:pPr>
            <a:r>
              <a:rPr lang="en-US" sz="2523">
                <a:solidFill>
                  <a:srgbClr val="FF3131"/>
                </a:solidFill>
                <a:latin typeface="Montserrat Bold"/>
              </a:rPr>
              <a:t>Pression artérielle diastolique</a:t>
            </a:r>
            <a:r>
              <a:rPr lang="en-US" sz="2523">
                <a:solidFill>
                  <a:srgbClr val="000000"/>
                </a:solidFill>
                <a:latin typeface="Montserrat Bold"/>
              </a:rPr>
              <a:t> : La pression artérielle diastolique (la pression la plus basse lorsque le cœur se repose entre deux battements) de la patiente mesurée en mm Hg.</a:t>
            </a:r>
          </a:p>
          <a:p>
            <a:pPr algn="just" marL="544800" indent="-272400" lvl="1">
              <a:lnSpc>
                <a:spcPts val="4214"/>
              </a:lnSpc>
              <a:buFont typeface="Arial"/>
              <a:buChar char="•"/>
            </a:pPr>
            <a:r>
              <a:rPr lang="en-US" sz="2523">
                <a:solidFill>
                  <a:srgbClr val="FF3131"/>
                </a:solidFill>
                <a:latin typeface="Montserrat Bold"/>
              </a:rPr>
              <a:t>Épaisseur du pli cutané tricipital</a:t>
            </a:r>
            <a:r>
              <a:rPr lang="en-US" sz="2523">
                <a:solidFill>
                  <a:srgbClr val="000000"/>
                </a:solidFill>
                <a:latin typeface="Montserrat Bold"/>
              </a:rPr>
              <a:t> : L'épaisseur du pli cutané tricipital de la patiente mesurée en mm.</a:t>
            </a:r>
          </a:p>
          <a:p>
            <a:pPr algn="just" marL="544800" indent="-272400" lvl="1">
              <a:lnSpc>
                <a:spcPts val="4214"/>
              </a:lnSpc>
              <a:buFont typeface="Arial"/>
              <a:buChar char="•"/>
            </a:pPr>
            <a:r>
              <a:rPr lang="en-US" sz="2523">
                <a:solidFill>
                  <a:srgbClr val="FF3131"/>
                </a:solidFill>
                <a:latin typeface="Montserrat Bold"/>
              </a:rPr>
              <a:t>Concentration en insuline sérique à 2 heures</a:t>
            </a:r>
            <a:r>
              <a:rPr lang="en-US" sz="2523">
                <a:solidFill>
                  <a:srgbClr val="000000"/>
                </a:solidFill>
                <a:latin typeface="Montserrat Bold"/>
              </a:rPr>
              <a:t> : La concentration d'insuline sérique dans le sang de la patiente mesurée 2 heures après avoir ingéré une solution de glucose.</a:t>
            </a:r>
          </a:p>
          <a:p>
            <a:pPr algn="just" marL="544800" indent="-272400" lvl="1">
              <a:lnSpc>
                <a:spcPts val="4214"/>
              </a:lnSpc>
              <a:buFont typeface="Arial"/>
              <a:buChar char="•"/>
            </a:pPr>
            <a:r>
              <a:rPr lang="en-US" sz="2523">
                <a:solidFill>
                  <a:srgbClr val="FF3131"/>
                </a:solidFill>
                <a:latin typeface="Montserrat Bold"/>
              </a:rPr>
              <a:t>Indice de masse corporelle (IMC)</a:t>
            </a:r>
            <a:r>
              <a:rPr lang="en-US" sz="2523">
                <a:solidFill>
                  <a:srgbClr val="000000"/>
                </a:solidFill>
                <a:latin typeface="Montserrat Bold"/>
              </a:rPr>
              <a:t> : Le rapport entre le poids et la taille au carré de la patiente, mesuré </a:t>
            </a:r>
            <a:r>
              <a:rPr lang="en-US" sz="2523">
                <a:solidFill>
                  <a:srgbClr val="FF3131"/>
                </a:solidFill>
                <a:latin typeface="Montserrat Bold"/>
              </a:rPr>
              <a:t>en kg/m².</a:t>
            </a:r>
          </a:p>
          <a:p>
            <a:pPr algn="just" marL="544800" indent="-272400" lvl="1">
              <a:lnSpc>
                <a:spcPts val="4214"/>
              </a:lnSpc>
              <a:buFont typeface="Arial"/>
              <a:buChar char="•"/>
            </a:pPr>
            <a:r>
              <a:rPr lang="en-US" sz="2523">
                <a:solidFill>
                  <a:srgbClr val="FF3131"/>
                </a:solidFill>
                <a:latin typeface="Montserrat Bold"/>
              </a:rPr>
              <a:t>Fonction génétique</a:t>
            </a:r>
            <a:r>
              <a:rPr lang="en-US" sz="2523">
                <a:solidFill>
                  <a:srgbClr val="000000"/>
                </a:solidFill>
                <a:latin typeface="Montserrat Bold"/>
              </a:rPr>
              <a:t> : Une mesure de la susceptibilité génétique au diabète, calculée à partir des antécédents familiaux de la patiente.</a:t>
            </a:r>
          </a:p>
          <a:p>
            <a:pPr algn="just" marL="544800" indent="-272400" lvl="1">
              <a:lnSpc>
                <a:spcPts val="4214"/>
              </a:lnSpc>
              <a:buFont typeface="Arial"/>
              <a:buChar char="•"/>
            </a:pPr>
            <a:r>
              <a:rPr lang="en-US" sz="2523">
                <a:solidFill>
                  <a:srgbClr val="FF3131"/>
                </a:solidFill>
                <a:latin typeface="Montserrat Bold"/>
              </a:rPr>
              <a:t>Âge</a:t>
            </a:r>
            <a:r>
              <a:rPr lang="en-US" sz="2523">
                <a:solidFill>
                  <a:srgbClr val="000000"/>
                </a:solidFill>
                <a:latin typeface="Montserrat Bold"/>
              </a:rPr>
              <a:t> : L'âge de la patiente en années.</a:t>
            </a:r>
          </a:p>
          <a:p>
            <a:pPr algn="just" marL="544800" indent="-272400" lvl="1">
              <a:lnSpc>
                <a:spcPts val="4214"/>
              </a:lnSpc>
              <a:buFont typeface="Arial"/>
              <a:buChar char="•"/>
            </a:pPr>
            <a:r>
              <a:rPr lang="en-US" sz="2523">
                <a:solidFill>
                  <a:srgbClr val="FF3131"/>
                </a:solidFill>
                <a:latin typeface="Montserrat Bold"/>
              </a:rPr>
              <a:t>Diabète :</a:t>
            </a:r>
            <a:r>
              <a:rPr lang="en-US" sz="2523">
                <a:solidFill>
                  <a:srgbClr val="000000"/>
                </a:solidFill>
                <a:latin typeface="Montserrat Bold"/>
              </a:rPr>
              <a:t> Variable binaire qui indique si la patiente est diabétique (1) ou non diabétique (0).</a:t>
            </a:r>
          </a:p>
          <a:p>
            <a:pPr algn="just">
              <a:lnSpc>
                <a:spcPts val="3532"/>
              </a:lnSpc>
            </a:pPr>
          </a:p>
          <a:p>
            <a:pPr algn="just">
              <a:lnSpc>
                <a:spcPts val="3532"/>
              </a:lnSpc>
            </a:pPr>
          </a:p>
          <a:p>
            <a:pPr algn="just">
              <a:lnSpc>
                <a:spcPts val="3532"/>
              </a:lnSpc>
              <a:spcBef>
                <a:spcPct val="0"/>
              </a:spcBef>
            </a:pPr>
          </a:p>
        </p:txBody>
      </p:sp>
      <p:pic>
        <p:nvPicPr>
          <p:cNvPr name="Picture 4" id="4"/>
          <p:cNvPicPr>
            <a:picLocks noChangeAspect="true"/>
          </p:cNvPicPr>
          <p:nvPr/>
        </p:nvPicPr>
        <p:blipFill>
          <a:blip r:embed="rId4">
            <a:alphaModFix amt="5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243096">
            <a:off x="14771428" y="6829051"/>
            <a:ext cx="4114762" cy="3418681"/>
          </a:xfrm>
          <a:prstGeom prst="rect">
            <a:avLst/>
          </a:prstGeom>
        </p:spPr>
      </p:pic>
      <p:sp>
        <p:nvSpPr>
          <p:cNvPr name="TextBox 5" id="5"/>
          <p:cNvSpPr txBox="true"/>
          <p:nvPr/>
        </p:nvSpPr>
        <p:spPr>
          <a:xfrm rot="0">
            <a:off x="3909349" y="734142"/>
            <a:ext cx="8846179" cy="522440"/>
          </a:xfrm>
          <a:prstGeom prst="rect">
            <a:avLst/>
          </a:prstGeom>
        </p:spPr>
        <p:txBody>
          <a:bodyPr anchor="t" rtlCol="false" tIns="0" lIns="0" bIns="0" rIns="0">
            <a:spAutoFit/>
          </a:bodyPr>
          <a:lstStyle/>
          <a:p>
            <a:pPr algn="ctr" marL="659054" indent="-329527" lvl="1">
              <a:lnSpc>
                <a:spcPts val="4273"/>
              </a:lnSpc>
              <a:buFont typeface="Arial"/>
              <a:buChar char="•"/>
            </a:pPr>
            <a:r>
              <a:rPr lang="en-US" sz="3052">
                <a:solidFill>
                  <a:srgbClr val="396CCD"/>
                </a:solidFill>
                <a:latin typeface="Montserrat Classic Bold"/>
              </a:rPr>
              <a:t>DESCRIPTION DES VARIABLES D'INTÉRÊT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705" t="16763" r="705" b="0"/>
          <a:stretch>
            <a:fillRect/>
          </a:stretch>
        </p:blipFill>
        <p:spPr>
          <a:xfrm>
            <a:off x="0" y="0"/>
            <a:ext cx="18288000" cy="10287000"/>
          </a:xfrm>
          <a:prstGeom prst="rect">
            <a:avLst/>
          </a:prstGeom>
        </p:spPr>
      </p:pic>
      <p:pic>
        <p:nvPicPr>
          <p:cNvPr name="Picture 3" id="3"/>
          <p:cNvPicPr>
            <a:picLocks noChangeAspect="true"/>
          </p:cNvPicPr>
          <p:nvPr/>
        </p:nvPicPr>
        <p:blipFill>
          <a:blip r:embed="rId3">
            <a:alphaModFix amt="43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735272" y="-889902"/>
            <a:ext cx="4991149" cy="7541571"/>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2445291" y="5143500"/>
            <a:ext cx="5352917" cy="4447381"/>
          </a:xfrm>
          <a:prstGeom prst="rect">
            <a:avLst/>
          </a:prstGeom>
        </p:spPr>
      </p:pic>
      <p:sp>
        <p:nvSpPr>
          <p:cNvPr name="TextBox 5" id="5"/>
          <p:cNvSpPr txBox="true"/>
          <p:nvPr/>
        </p:nvSpPr>
        <p:spPr>
          <a:xfrm rot="0">
            <a:off x="1663075" y="303649"/>
            <a:ext cx="17500307" cy="5057270"/>
          </a:xfrm>
          <a:prstGeom prst="rect">
            <a:avLst/>
          </a:prstGeom>
        </p:spPr>
        <p:txBody>
          <a:bodyPr anchor="t" rtlCol="false" tIns="0" lIns="0" bIns="0" rIns="0">
            <a:spAutoFit/>
          </a:bodyPr>
          <a:lstStyle/>
          <a:p>
            <a:pPr>
              <a:lnSpc>
                <a:spcPts val="9498"/>
              </a:lnSpc>
            </a:pPr>
            <a:r>
              <a:rPr lang="en-US" sz="6784" u="sng">
                <a:solidFill>
                  <a:srgbClr val="05066D"/>
                </a:solidFill>
                <a:latin typeface="Cocomat Pro Heavy"/>
              </a:rPr>
              <a:t>2.ANALYSE EXPLORATOIRE DES DONNÉES (EDA)</a:t>
            </a:r>
          </a:p>
          <a:p>
            <a:pPr marL="1680652" indent="-840326" lvl="1">
              <a:lnSpc>
                <a:spcPts val="10898"/>
              </a:lnSpc>
              <a:buFont typeface="Arial"/>
              <a:buChar char="•"/>
            </a:pPr>
          </a:p>
          <a:p>
            <a:pPr marL="0" indent="0" lvl="0">
              <a:lnSpc>
                <a:spcPts val="10478"/>
              </a:lnSpc>
              <a:spcBef>
                <a:spcPct val="0"/>
              </a:spcBef>
            </a:pPr>
          </a:p>
        </p:txBody>
      </p:sp>
      <p:sp>
        <p:nvSpPr>
          <p:cNvPr name="TextBox 6" id="6"/>
          <p:cNvSpPr txBox="true"/>
          <p:nvPr/>
        </p:nvSpPr>
        <p:spPr>
          <a:xfrm rot="0">
            <a:off x="1908481" y="4245565"/>
            <a:ext cx="12648477" cy="2891780"/>
          </a:xfrm>
          <a:prstGeom prst="rect">
            <a:avLst/>
          </a:prstGeom>
        </p:spPr>
        <p:txBody>
          <a:bodyPr anchor="t" rtlCol="false" tIns="0" lIns="0" bIns="0" rIns="0">
            <a:spAutoFit/>
          </a:bodyPr>
          <a:lstStyle/>
          <a:p>
            <a:pPr algn="ctr" marL="594147" indent="-297073" lvl="1">
              <a:lnSpc>
                <a:spcPts val="3852"/>
              </a:lnSpc>
              <a:buFont typeface="Arial"/>
              <a:buChar char="•"/>
            </a:pPr>
            <a:r>
              <a:rPr lang="en-US" sz="2751">
                <a:solidFill>
                  <a:srgbClr val="05066D"/>
                </a:solidFill>
                <a:latin typeface="Open Sans Bold"/>
              </a:rPr>
              <a:t>Description des données.</a:t>
            </a:r>
          </a:p>
          <a:p>
            <a:pPr algn="ctr" marL="594147" indent="-297073" lvl="1">
              <a:lnSpc>
                <a:spcPts val="3852"/>
              </a:lnSpc>
              <a:buFont typeface="Arial"/>
              <a:buChar char="•"/>
            </a:pPr>
            <a:r>
              <a:rPr lang="en-US" sz="2751">
                <a:solidFill>
                  <a:srgbClr val="05066D"/>
                </a:solidFill>
                <a:latin typeface="Open Sans Bold"/>
              </a:rPr>
              <a:t>Visualisation des distributions des variables.</a:t>
            </a:r>
          </a:p>
          <a:p>
            <a:pPr algn="ctr" marL="594147" indent="-297073" lvl="1">
              <a:lnSpc>
                <a:spcPts val="3852"/>
              </a:lnSpc>
              <a:buFont typeface="Arial"/>
              <a:buChar char="•"/>
            </a:pPr>
            <a:r>
              <a:rPr lang="en-US" sz="2751">
                <a:solidFill>
                  <a:srgbClr val="05066D"/>
                </a:solidFill>
                <a:latin typeface="Open Sans Bold"/>
              </a:rPr>
              <a:t>Exploration des corrélations entre les variables.</a:t>
            </a:r>
          </a:p>
          <a:p>
            <a:pPr algn="ctr" marL="594147" indent="-297073" lvl="1">
              <a:lnSpc>
                <a:spcPts val="3852"/>
              </a:lnSpc>
              <a:buFont typeface="Arial"/>
              <a:buChar char="•"/>
            </a:pPr>
            <a:r>
              <a:rPr lang="en-US" sz="2751">
                <a:solidFill>
                  <a:srgbClr val="05066D"/>
                </a:solidFill>
                <a:latin typeface="Open Sans Bold"/>
              </a:rPr>
              <a:t>Identification des outliers et des valeurs manquantes.</a:t>
            </a:r>
          </a:p>
          <a:p>
            <a:pPr algn="just">
              <a:lnSpc>
                <a:spcPts val="3852"/>
              </a:lnSpc>
            </a:pPr>
          </a:p>
          <a:p>
            <a:pPr algn="ctr">
              <a:lnSpc>
                <a:spcPts val="385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5272" y="-889902"/>
            <a:ext cx="4991149" cy="75415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445291" y="5143500"/>
            <a:ext cx="5352917" cy="4447381"/>
          </a:xfrm>
          <a:prstGeom prst="rect">
            <a:avLst/>
          </a:prstGeom>
        </p:spPr>
      </p:pic>
      <p:sp>
        <p:nvSpPr>
          <p:cNvPr name="TextBox 4" id="4"/>
          <p:cNvSpPr txBox="true"/>
          <p:nvPr/>
        </p:nvSpPr>
        <p:spPr>
          <a:xfrm rot="0">
            <a:off x="797626" y="313794"/>
            <a:ext cx="17736338" cy="2299663"/>
          </a:xfrm>
          <a:prstGeom prst="rect">
            <a:avLst/>
          </a:prstGeom>
        </p:spPr>
        <p:txBody>
          <a:bodyPr anchor="t" rtlCol="false" tIns="0" lIns="0" bIns="0" rIns="0">
            <a:spAutoFit/>
          </a:bodyPr>
          <a:lstStyle/>
          <a:p>
            <a:pPr marL="0" indent="0" lvl="0">
              <a:lnSpc>
                <a:spcPts val="9218"/>
              </a:lnSpc>
              <a:spcBef>
                <a:spcPct val="0"/>
              </a:spcBef>
            </a:pPr>
            <a:r>
              <a:rPr lang="en-US" sz="6584" u="sng">
                <a:solidFill>
                  <a:srgbClr val="05066D"/>
                </a:solidFill>
                <a:latin typeface="Cocomat Pro Heavy"/>
              </a:rPr>
              <a:t>3.PRÉPARATION DES DONNÉES POUR LA MODÉLISATION</a:t>
            </a:r>
          </a:p>
        </p:txBody>
      </p:sp>
      <p:sp>
        <p:nvSpPr>
          <p:cNvPr name="TextBox 5" id="5"/>
          <p:cNvSpPr txBox="true"/>
          <p:nvPr/>
        </p:nvSpPr>
        <p:spPr>
          <a:xfrm rot="0">
            <a:off x="2095799" y="3417632"/>
            <a:ext cx="13458675" cy="1986745"/>
          </a:xfrm>
          <a:prstGeom prst="rect">
            <a:avLst/>
          </a:prstGeom>
        </p:spPr>
        <p:txBody>
          <a:bodyPr anchor="t" rtlCol="false" tIns="0" lIns="0" bIns="0" rIns="0">
            <a:spAutoFit/>
          </a:bodyPr>
          <a:lstStyle/>
          <a:p>
            <a:pPr algn="just" marL="680504" indent="-340252" lvl="1">
              <a:lnSpc>
                <a:spcPts val="5610"/>
              </a:lnSpc>
              <a:buFont typeface="Arial"/>
              <a:buChar char="•"/>
            </a:pPr>
            <a:r>
              <a:rPr lang="en-US" sz="3151">
                <a:solidFill>
                  <a:srgbClr val="05066D"/>
                </a:solidFill>
                <a:latin typeface="Open Sans Bold"/>
              </a:rPr>
              <a:t>diviser les données.</a:t>
            </a:r>
          </a:p>
          <a:p>
            <a:pPr algn="just" marL="680504" indent="-340252" lvl="1">
              <a:lnSpc>
                <a:spcPts val="5610"/>
              </a:lnSpc>
              <a:buFont typeface="Arial"/>
              <a:buChar char="•"/>
            </a:pPr>
            <a:r>
              <a:rPr lang="en-US" sz="3151">
                <a:solidFill>
                  <a:srgbClr val="05066D"/>
                </a:solidFill>
                <a:latin typeface="Open Sans Bold"/>
              </a:rPr>
              <a:t> Normalisation ou standardisation des données</a:t>
            </a:r>
          </a:p>
          <a:p>
            <a:pPr algn="ctr">
              <a:lnSpc>
                <a:spcPts val="441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5272" y="-889902"/>
            <a:ext cx="4991149" cy="75415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445291" y="5143500"/>
            <a:ext cx="5352917" cy="4447381"/>
          </a:xfrm>
          <a:prstGeom prst="rect">
            <a:avLst/>
          </a:prstGeom>
        </p:spPr>
      </p:pic>
      <p:sp>
        <p:nvSpPr>
          <p:cNvPr name="TextBox 4" id="4"/>
          <p:cNvSpPr txBox="true"/>
          <p:nvPr/>
        </p:nvSpPr>
        <p:spPr>
          <a:xfrm rot="0">
            <a:off x="1663075" y="284599"/>
            <a:ext cx="14864622" cy="1335801"/>
          </a:xfrm>
          <a:prstGeom prst="rect">
            <a:avLst/>
          </a:prstGeom>
        </p:spPr>
        <p:txBody>
          <a:bodyPr anchor="t" rtlCol="false" tIns="0" lIns="0" bIns="0" rIns="0">
            <a:spAutoFit/>
          </a:bodyPr>
          <a:lstStyle/>
          <a:p>
            <a:pPr marL="0" indent="0" lvl="0">
              <a:lnSpc>
                <a:spcPts val="10898"/>
              </a:lnSpc>
              <a:spcBef>
                <a:spcPct val="0"/>
              </a:spcBef>
            </a:pPr>
            <a:r>
              <a:rPr lang="en-US" sz="7784" u="sng">
                <a:solidFill>
                  <a:srgbClr val="05066D"/>
                </a:solidFill>
                <a:latin typeface="Cocomat Pro Heavy"/>
              </a:rPr>
              <a:t>4.MODÉLISATION: </a:t>
            </a:r>
          </a:p>
        </p:txBody>
      </p:sp>
      <p:sp>
        <p:nvSpPr>
          <p:cNvPr name="TextBox 5" id="5"/>
          <p:cNvSpPr txBox="true"/>
          <p:nvPr/>
        </p:nvSpPr>
        <p:spPr>
          <a:xfrm rot="0">
            <a:off x="1663075" y="2039543"/>
            <a:ext cx="13458675" cy="2968747"/>
          </a:xfrm>
          <a:prstGeom prst="rect">
            <a:avLst/>
          </a:prstGeom>
        </p:spPr>
        <p:txBody>
          <a:bodyPr anchor="t" rtlCol="false" tIns="0" lIns="0" bIns="0" rIns="0">
            <a:spAutoFit/>
          </a:bodyPr>
          <a:lstStyle/>
          <a:p>
            <a:pPr algn="just" marL="594147" indent="-297073" lvl="1">
              <a:lnSpc>
                <a:spcPts val="4898"/>
              </a:lnSpc>
              <a:buFont typeface="Arial"/>
              <a:buChar char="•"/>
            </a:pPr>
            <a:r>
              <a:rPr lang="en-US" sz="2751">
                <a:solidFill>
                  <a:srgbClr val="05066D"/>
                </a:solidFill>
                <a:latin typeface="Open Sans Bold"/>
              </a:rPr>
              <a:t>Présentation de la régression linéaire et non linéaire</a:t>
            </a:r>
          </a:p>
          <a:p>
            <a:pPr algn="just">
              <a:lnSpc>
                <a:spcPts val="4898"/>
              </a:lnSpc>
            </a:pPr>
            <a:r>
              <a:rPr lang="en-US" sz="2751">
                <a:solidFill>
                  <a:srgbClr val="05066D"/>
                </a:solidFill>
                <a:latin typeface="Open Sans Bold"/>
              </a:rPr>
              <a:t>(Regression simple , regression multiple, regression logistique, regression polynomiale.)</a:t>
            </a:r>
          </a:p>
          <a:p>
            <a:pPr algn="just" marL="594147" indent="-297073" lvl="1">
              <a:lnSpc>
                <a:spcPts val="4898"/>
              </a:lnSpc>
              <a:buFont typeface="Arial"/>
              <a:buChar char="•"/>
            </a:pPr>
            <a:r>
              <a:rPr lang="en-US" sz="2751">
                <a:solidFill>
                  <a:srgbClr val="05066D"/>
                </a:solidFill>
                <a:latin typeface="Open Sans Bold"/>
              </a:rPr>
              <a:t>Explication de la méthode utilisée pour sélectionner les variables</a:t>
            </a:r>
          </a:p>
          <a:p>
            <a:pPr algn="ctr">
              <a:lnSpc>
                <a:spcPts val="385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5272" y="-889902"/>
            <a:ext cx="4991149" cy="75415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445291" y="5143500"/>
            <a:ext cx="5352917" cy="4447381"/>
          </a:xfrm>
          <a:prstGeom prst="rect">
            <a:avLst/>
          </a:prstGeom>
        </p:spPr>
      </p:pic>
      <p:sp>
        <p:nvSpPr>
          <p:cNvPr name="TextBox 4" id="4"/>
          <p:cNvSpPr txBox="true"/>
          <p:nvPr/>
        </p:nvSpPr>
        <p:spPr>
          <a:xfrm rot="0">
            <a:off x="1663075" y="284599"/>
            <a:ext cx="14864622" cy="2610113"/>
          </a:xfrm>
          <a:prstGeom prst="rect">
            <a:avLst/>
          </a:prstGeom>
        </p:spPr>
        <p:txBody>
          <a:bodyPr anchor="t" rtlCol="false" tIns="0" lIns="0" bIns="0" rIns="0">
            <a:spAutoFit/>
          </a:bodyPr>
          <a:lstStyle/>
          <a:p>
            <a:pPr marL="0" indent="0" lvl="0">
              <a:lnSpc>
                <a:spcPts val="10478"/>
              </a:lnSpc>
              <a:spcBef>
                <a:spcPct val="0"/>
              </a:spcBef>
            </a:pPr>
            <a:r>
              <a:rPr lang="en-US" sz="7484" u="sng">
                <a:solidFill>
                  <a:srgbClr val="05066D"/>
                </a:solidFill>
                <a:latin typeface="Cocomat Pro Heavy"/>
              </a:rPr>
              <a:t>5.INTERPRÉTATION DES RÉSULTATS: </a:t>
            </a:r>
          </a:p>
        </p:txBody>
      </p:sp>
      <p:sp>
        <p:nvSpPr>
          <p:cNvPr name="TextBox 5" id="5"/>
          <p:cNvSpPr txBox="true"/>
          <p:nvPr/>
        </p:nvSpPr>
        <p:spPr>
          <a:xfrm rot="0">
            <a:off x="2110348" y="4064661"/>
            <a:ext cx="13458675" cy="2349622"/>
          </a:xfrm>
          <a:prstGeom prst="rect">
            <a:avLst/>
          </a:prstGeom>
        </p:spPr>
        <p:txBody>
          <a:bodyPr anchor="t" rtlCol="false" tIns="0" lIns="0" bIns="0" rIns="0">
            <a:spAutoFit/>
          </a:bodyPr>
          <a:lstStyle/>
          <a:p>
            <a:pPr algn="just" marL="594147" indent="-297073" lvl="1">
              <a:lnSpc>
                <a:spcPts val="4898"/>
              </a:lnSpc>
              <a:buFont typeface="Arial"/>
              <a:buChar char="•"/>
            </a:pPr>
            <a:r>
              <a:rPr lang="en-US" sz="2751">
                <a:solidFill>
                  <a:srgbClr val="05066D"/>
                </a:solidFill>
                <a:latin typeface="Open Sans Bold"/>
              </a:rPr>
              <a:t> Identification des variables les plus importantes pour la prédiction.</a:t>
            </a:r>
          </a:p>
          <a:p>
            <a:pPr algn="just" marL="594147" indent="-297073" lvl="1">
              <a:lnSpc>
                <a:spcPts val="4898"/>
              </a:lnSpc>
              <a:buFont typeface="Arial"/>
              <a:buChar char="•"/>
            </a:pPr>
            <a:r>
              <a:rPr lang="en-US" sz="2751">
                <a:solidFill>
                  <a:srgbClr val="05066D"/>
                </a:solidFill>
                <a:latin typeface="Open Sans Bold"/>
              </a:rPr>
              <a:t> Analyse des coefficients de régression.</a:t>
            </a:r>
          </a:p>
          <a:p>
            <a:pPr algn="just">
              <a:lnSpc>
                <a:spcPts val="4898"/>
              </a:lnSpc>
            </a:pPr>
          </a:p>
          <a:p>
            <a:pPr algn="ctr">
              <a:lnSpc>
                <a:spcPts val="385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DAFecuSN8iE</dc:identifier>
  <dcterms:modified xsi:type="dcterms:W3CDTF">2011-08-01T06:04:30Z</dcterms:modified>
  <cp:revision>1</cp:revision>
  <dc:title>Prediction de diabete avec les modeles de regressions</dc:title>
</cp:coreProperties>
</file>