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0"/>
  </p:notesMasterIdLst>
  <p:sldIdLst>
    <p:sldId id="256" r:id="rId2"/>
    <p:sldId id="295" r:id="rId3"/>
    <p:sldId id="272" r:id="rId4"/>
    <p:sldId id="293" r:id="rId5"/>
    <p:sldId id="259" r:id="rId6"/>
    <p:sldId id="258" r:id="rId7"/>
    <p:sldId id="297" r:id="rId8"/>
    <p:sldId id="298" r:id="rId9"/>
    <p:sldId id="265" r:id="rId10"/>
    <p:sldId id="299" r:id="rId11"/>
    <p:sldId id="300" r:id="rId12"/>
    <p:sldId id="301" r:id="rId13"/>
    <p:sldId id="302" r:id="rId14"/>
    <p:sldId id="303" r:id="rId15"/>
    <p:sldId id="304" r:id="rId16"/>
    <p:sldId id="266" r:id="rId17"/>
    <p:sldId id="286" r:id="rId18"/>
    <p:sldId id="257"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686" autoAdjust="0"/>
  </p:normalViewPr>
  <p:slideViewPr>
    <p:cSldViewPr snapToGrid="0">
      <p:cViewPr varScale="1">
        <p:scale>
          <a:sx n="56" d="100"/>
          <a:sy n="56" d="100"/>
        </p:scale>
        <p:origin x="1714" y="53"/>
      </p:cViewPr>
      <p:guideLst/>
    </p:cSldViewPr>
  </p:slideViewPr>
  <p:notesTextViewPr>
    <p:cViewPr>
      <p:scale>
        <a:sx n="150" d="100"/>
        <a:sy n="15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4T15:11:50.494" idx="2">
    <p:pos x="-3459" y="1266"/>
    <p:text/>
    <p:extLst mod="1">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65B62-B885-49AC-9FCE-251BF62A09B6}" type="datetimeFigureOut">
              <a:rPr lang="fr-FR" smtClean="0"/>
              <a:t>23/02/2023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E27FC-82E1-4E00-8EE6-CA4ED288DFF8}" type="slidenum">
              <a:rPr lang="fr-FR" smtClean="0"/>
              <a:t>‹N°›</a:t>
            </a:fld>
            <a:endParaRPr lang="fr-FR"/>
          </a:p>
        </p:txBody>
      </p:sp>
    </p:spTree>
    <p:extLst>
      <p:ext uri="{BB962C8B-B14F-4D97-AF65-F5344CB8AC3E}">
        <p14:creationId xmlns:p14="http://schemas.microsoft.com/office/powerpoint/2010/main" val="123535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smtClean="0"/>
              <a:t>Bonsoir à tous les membres du jury!</a:t>
            </a:r>
          </a:p>
          <a:p>
            <a:pPr marL="171450" indent="-171450">
              <a:buFont typeface="Arial" panose="020B0604020202020204" pitchFamily="34" charset="0"/>
              <a:buChar char="•"/>
            </a:pPr>
            <a:r>
              <a:rPr lang="fr-FR" dirty="0" smtClean="0"/>
              <a:t>Je me présente ……….</a:t>
            </a:r>
          </a:p>
          <a:p>
            <a:pPr marL="171450" indent="-171450">
              <a:buFont typeface="Arial" panose="020B0604020202020204" pitchFamily="34" charset="0"/>
              <a:buChar char="•"/>
            </a:pPr>
            <a:r>
              <a:rPr lang="fr-FR" dirty="0" smtClean="0"/>
              <a:t>Nous tenons tout d’abord à vous remercier pour l’intérêt que vous avez bien voulu porter à notre travail en acceptant de faire partie de ce jury.</a:t>
            </a:r>
          </a:p>
          <a:p>
            <a:pPr marL="171450" indent="-171450">
              <a:buFont typeface="Arial" panose="020B0604020202020204" pitchFamily="34" charset="0"/>
              <a:buChar char="•"/>
            </a:pPr>
            <a:r>
              <a:rPr lang="fr-FR" dirty="0" smtClean="0"/>
              <a:t>Nous remercions également nos encadrants </a:t>
            </a:r>
            <a:r>
              <a:rPr lang="fr-FR" dirty="0" err="1" smtClean="0"/>
              <a:t>Mr.RAJI</a:t>
            </a:r>
            <a:r>
              <a:rPr lang="fr-FR" dirty="0" smtClean="0"/>
              <a:t> Mohamed et Mr. EL MAALOUM Yassine.</a:t>
            </a:r>
          </a:p>
          <a:p>
            <a:pPr marL="171450" indent="-171450">
              <a:buFont typeface="Arial" panose="020B0604020202020204" pitchFamily="34" charset="0"/>
              <a:buChar char="•"/>
            </a:pPr>
            <a:r>
              <a:rPr lang="fr-FR" dirty="0" smtClean="0"/>
              <a:t>Aujourd’hui ,j’ai l'honneur et le plaisir de vous vous présenter mon projet de stage ouvrier effectuer au sein du Ciments du Maroc Usine Ait-</a:t>
            </a:r>
            <a:r>
              <a:rPr lang="fr-FR" dirty="0" err="1" smtClean="0"/>
              <a:t>Baha</a:t>
            </a:r>
            <a:r>
              <a:rPr lang="fr-FR" dirty="0" smtClean="0"/>
              <a:t> , et qui a pour objectif : «… » </a:t>
            </a:r>
          </a:p>
          <a:p>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1</a:t>
            </a:fld>
            <a:endParaRPr lang="fr-FR"/>
          </a:p>
        </p:txBody>
      </p:sp>
    </p:spTree>
    <p:extLst>
      <p:ext uri="{BB962C8B-B14F-4D97-AF65-F5344CB8AC3E}">
        <p14:creationId xmlns:p14="http://schemas.microsoft.com/office/powerpoint/2010/main" val="344505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3</a:t>
            </a:fld>
            <a:endParaRPr lang="fr-FR"/>
          </a:p>
        </p:txBody>
      </p:sp>
    </p:spTree>
    <p:extLst>
      <p:ext uri="{BB962C8B-B14F-4D97-AF65-F5344CB8AC3E}">
        <p14:creationId xmlns:p14="http://schemas.microsoft.com/office/powerpoint/2010/main" val="18256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cap="none" dirty="0" smtClean="0">
                <a:solidFill>
                  <a:srgbClr val="000000"/>
                </a:solidFill>
                <a:effectLst/>
                <a:latin typeface="Arial"/>
                <a:ea typeface="Arial"/>
                <a:cs typeface="Arial"/>
                <a:sym typeface="Arial"/>
              </a:rPr>
              <a:t>En guise d’introduction, on</a:t>
            </a:r>
            <a:r>
              <a:rPr lang="fr-FR" sz="1200" b="0" i="0" u="none" strike="noStrike" cap="none" baseline="0" dirty="0" smtClean="0">
                <a:solidFill>
                  <a:srgbClr val="000000"/>
                </a:solidFill>
                <a:effectLst/>
                <a:latin typeface="Arial"/>
                <a:ea typeface="Arial"/>
                <a:cs typeface="Arial"/>
                <a:sym typeface="Arial"/>
              </a:rPr>
              <a:t> sait que le ciment </a:t>
            </a:r>
            <a:r>
              <a:rPr lang="fr-FR" dirty="0" smtClean="0"/>
              <a:t>est un matériau artificiel essentiel pour la construction de tous types d’œuvre (maisons, bâtiments, ponts…).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4</a:t>
            </a:fld>
            <a:endParaRPr lang="fr-FR"/>
          </a:p>
        </p:txBody>
      </p:sp>
    </p:spTree>
    <p:extLst>
      <p:ext uri="{BB962C8B-B14F-4D97-AF65-F5344CB8AC3E}">
        <p14:creationId xmlns:p14="http://schemas.microsoft.com/office/powerpoint/2010/main" val="324288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5</a:t>
            </a:fld>
            <a:endParaRPr lang="fr-FR" dirty="0"/>
          </a:p>
        </p:txBody>
      </p:sp>
    </p:spTree>
    <p:extLst>
      <p:ext uri="{BB962C8B-B14F-4D97-AF65-F5344CB8AC3E}">
        <p14:creationId xmlns:p14="http://schemas.microsoft.com/office/powerpoint/2010/main" val="1351641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C’est juste dans ce cadre que nous avons réaliser notre projet au sein de l’Usine Ait-</a:t>
            </a:r>
            <a:r>
              <a:rPr lang="fr-FR" dirty="0" err="1" smtClean="0"/>
              <a:t>Baha</a:t>
            </a:r>
            <a:r>
              <a:rPr lang="fr-FR"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Qui est opérationnelle</a:t>
            </a:r>
            <a:r>
              <a:rPr lang="fr-FR" baseline="0" dirty="0" smtClean="0"/>
              <a:t> depuis début 2011.</a:t>
            </a:r>
            <a:endParaRPr lang="fr-FR"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L’usine </a:t>
            </a:r>
            <a:r>
              <a:rPr lang="fr-FR" baseline="0" dirty="0" smtClean="0"/>
              <a:t>est l’une des cimenteries les plus modernes et les plus productives dans le monde avec une capacité de production de 2,2M tonnes de ciments par an et 5000t de clinker par jour.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smtClean="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6</a:t>
            </a:fld>
            <a:endParaRPr lang="fr-FR"/>
          </a:p>
        </p:txBody>
      </p:sp>
    </p:spTree>
    <p:extLst>
      <p:ext uri="{BB962C8B-B14F-4D97-AF65-F5344CB8AC3E}">
        <p14:creationId xmlns:p14="http://schemas.microsoft.com/office/powerpoint/2010/main" val="247688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C’est juste dans ce cadre que nous avons réaliser notre projet au sein de l’Usine Ait-</a:t>
            </a:r>
            <a:r>
              <a:rPr lang="fr-FR" dirty="0" err="1" smtClean="0"/>
              <a:t>Baha</a:t>
            </a:r>
            <a:r>
              <a:rPr lang="fr-FR"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Qui est opérationnelle</a:t>
            </a:r>
            <a:r>
              <a:rPr lang="fr-FR" baseline="0" dirty="0" smtClean="0"/>
              <a:t> depuis début 2011.</a:t>
            </a:r>
            <a:endParaRPr lang="fr-FR"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L’usine </a:t>
            </a:r>
            <a:r>
              <a:rPr lang="fr-FR" baseline="0" dirty="0" smtClean="0"/>
              <a:t>est l’une des cimenteries les plus modernes et les plus productives dans le monde avec une capacité de production de 2,2M tonnes de ciments par an et 5000t de clinker par jour.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smtClean="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7</a:t>
            </a:fld>
            <a:endParaRPr lang="fr-FR"/>
          </a:p>
        </p:txBody>
      </p:sp>
    </p:spTree>
    <p:extLst>
      <p:ext uri="{BB962C8B-B14F-4D97-AF65-F5344CB8AC3E}">
        <p14:creationId xmlns:p14="http://schemas.microsoft.com/office/powerpoint/2010/main" val="243677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C’est juste dans ce cadre que nous avons réaliser notre projet au sein de l’Usine Ait-</a:t>
            </a:r>
            <a:r>
              <a:rPr lang="fr-FR" dirty="0" err="1" smtClean="0"/>
              <a:t>Baha</a:t>
            </a:r>
            <a:r>
              <a:rPr lang="fr-FR"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Qui est opérationnelle</a:t>
            </a:r>
            <a:r>
              <a:rPr lang="fr-FR" baseline="0" dirty="0" smtClean="0"/>
              <a:t> depuis début 2011.</a:t>
            </a:r>
            <a:endParaRPr lang="fr-FR"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t>L’usine </a:t>
            </a:r>
            <a:r>
              <a:rPr lang="fr-FR" baseline="0" dirty="0" smtClean="0"/>
              <a:t>est l’une des cimenteries les plus modernes et les plus productives dans le monde avec une capacité de production de 2,2M tonnes de ciments par an et 5000t de clinker par jour.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smtClean="0"/>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8</a:t>
            </a:fld>
            <a:endParaRPr lang="fr-FR"/>
          </a:p>
        </p:txBody>
      </p:sp>
    </p:spTree>
    <p:extLst>
      <p:ext uri="{BB962C8B-B14F-4D97-AF65-F5344CB8AC3E}">
        <p14:creationId xmlns:p14="http://schemas.microsoft.com/office/powerpoint/2010/main" val="209785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16</a:t>
            </a:fld>
            <a:endParaRPr lang="fr-FR"/>
          </a:p>
        </p:txBody>
      </p:sp>
    </p:spTree>
    <p:extLst>
      <p:ext uri="{BB962C8B-B14F-4D97-AF65-F5344CB8AC3E}">
        <p14:creationId xmlns:p14="http://schemas.microsoft.com/office/powerpoint/2010/main" val="286269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smtClean="0"/>
              <a:t>Lors de cette</a:t>
            </a:r>
            <a:r>
              <a:rPr lang="fr-FR" baseline="0" dirty="0" smtClean="0"/>
              <a:t> présentation ,nous allons suivre ce plan,</a:t>
            </a:r>
            <a:endParaRPr lang="fr-FR" sz="1200" b="0" i="0" u="none" strike="noStrike" cap="none" dirty="0" smtClean="0">
              <a:solidFill>
                <a:srgbClr val="000000"/>
              </a:solidFill>
              <a:effectLst/>
              <a:latin typeface="Arial"/>
              <a:ea typeface="Arial"/>
              <a:cs typeface="Arial"/>
              <a:sym typeface="Arial"/>
            </a:endParaRPr>
          </a:p>
          <a:p>
            <a:pPr marL="171450" indent="-171450">
              <a:buFont typeface="Arial" panose="020B0604020202020204" pitchFamily="34" charset="0"/>
              <a:buChar char="•"/>
            </a:pPr>
            <a:r>
              <a:rPr lang="fr-FR" sz="1200" b="0" i="0" u="none" strike="noStrike" cap="none" dirty="0" smtClean="0">
                <a:solidFill>
                  <a:srgbClr val="000000"/>
                </a:solidFill>
                <a:effectLst/>
                <a:latin typeface="Arial"/>
                <a:ea typeface="Arial"/>
                <a:cs typeface="Arial"/>
                <a:sym typeface="Arial"/>
              </a:rPr>
              <a:t>Nous commençons par une introduction </a:t>
            </a:r>
          </a:p>
          <a:p>
            <a:pPr marL="171450" indent="-171450">
              <a:buFont typeface="Arial" panose="020B0604020202020204" pitchFamily="34" charset="0"/>
              <a:buChar char="•"/>
            </a:pPr>
            <a:r>
              <a:rPr lang="fr-FR" sz="1200" b="0" i="0" u="none" strike="noStrike" cap="none" dirty="0" smtClean="0">
                <a:solidFill>
                  <a:srgbClr val="000000"/>
                </a:solidFill>
                <a:effectLst/>
                <a:latin typeface="Arial"/>
                <a:ea typeface="Arial"/>
                <a:cs typeface="Arial"/>
                <a:sym typeface="Arial"/>
              </a:rPr>
              <a:t>Ensuite nous introduisant le contexte général du projet qui vise à présenter l’organisme d’accueil ainsi que </a:t>
            </a:r>
            <a:r>
              <a:rPr lang="fr-FR" baseline="0" dirty="0" smtClean="0"/>
              <a:t>la problématique, les objectifs </a:t>
            </a:r>
          </a:p>
          <a:p>
            <a:pPr marL="171450" indent="-171450">
              <a:buFont typeface="Arial" panose="020B0604020202020204" pitchFamily="34" charset="0"/>
              <a:buChar char="•"/>
            </a:pPr>
            <a:r>
              <a:rPr lang="fr-FR" sz="1200" b="0" i="0" u="none" strike="noStrike" cap="none" dirty="0" smtClean="0">
                <a:solidFill>
                  <a:srgbClr val="000000"/>
                </a:solidFill>
                <a:effectLst/>
                <a:latin typeface="Arial"/>
                <a:ea typeface="Arial"/>
                <a:cs typeface="Arial"/>
                <a:sym typeface="Arial"/>
              </a:rPr>
              <a:t>Et nous enchainons avec la mise en place du projet .</a:t>
            </a:r>
          </a:p>
          <a:p>
            <a:pPr marL="171450" indent="-171450">
              <a:buFont typeface="Arial" panose="020B0604020202020204" pitchFamily="34" charset="0"/>
              <a:buChar char="•"/>
            </a:pPr>
            <a:r>
              <a:rPr lang="fr-FR" sz="1200" b="0" i="0" u="none" strike="noStrike" cap="none" dirty="0" smtClean="0">
                <a:solidFill>
                  <a:srgbClr val="000000"/>
                </a:solidFill>
                <a:effectLst/>
                <a:latin typeface="Arial"/>
                <a:ea typeface="Arial"/>
                <a:cs typeface="Arial"/>
                <a:sym typeface="Arial"/>
              </a:rPr>
              <a:t>Et finalement une conclusion.</a:t>
            </a:r>
          </a:p>
        </p:txBody>
      </p:sp>
      <p:sp>
        <p:nvSpPr>
          <p:cNvPr id="4" name="Espace réservé du numéro de diapositive 3"/>
          <p:cNvSpPr>
            <a:spLocks noGrp="1"/>
          </p:cNvSpPr>
          <p:nvPr>
            <p:ph type="sldNum" sz="quarter" idx="10"/>
          </p:nvPr>
        </p:nvSpPr>
        <p:spPr/>
        <p:txBody>
          <a:bodyPr/>
          <a:lstStyle/>
          <a:p>
            <a:fld id="{DD8E27FC-82E1-4E00-8EE6-CA4ED288DFF8}" type="slidenum">
              <a:rPr lang="fr-FR" smtClean="0"/>
              <a:t>18</a:t>
            </a:fld>
            <a:endParaRPr lang="fr-FR"/>
          </a:p>
        </p:txBody>
      </p:sp>
    </p:spTree>
    <p:extLst>
      <p:ext uri="{BB962C8B-B14F-4D97-AF65-F5344CB8AC3E}">
        <p14:creationId xmlns:p14="http://schemas.microsoft.com/office/powerpoint/2010/main" val="221203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405901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339454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279028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15967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276819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2CBFF92-6911-4E59-A60C-23F09BDB54BE}" type="datetimeFigureOut">
              <a:rPr lang="fr-FR" smtClean="0"/>
              <a:t>23/02/2023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160048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2CBFF92-6911-4E59-A60C-23F09BDB54BE}" type="datetimeFigureOut">
              <a:rPr lang="fr-FR" smtClean="0"/>
              <a:t>23/02/2023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325296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2CBFF92-6911-4E59-A60C-23F09BDB54BE}" type="datetimeFigureOut">
              <a:rPr lang="fr-FR" smtClean="0"/>
              <a:t>23/02/2023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142352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2CBFF92-6911-4E59-A60C-23F09BDB54BE}" type="datetimeFigureOut">
              <a:rPr lang="fr-FR" smtClean="0"/>
              <a:t>23/02/2023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400574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BFF92-6911-4E59-A60C-23F09BDB54BE}" type="datetimeFigureOut">
              <a:rPr lang="fr-FR" smtClean="0"/>
              <a:t>23/02/2023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158452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BFF92-6911-4E59-A60C-23F09BDB54BE}" type="datetimeFigureOut">
              <a:rPr lang="fr-FR" smtClean="0"/>
              <a:t>23/02/2023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DA5322-0240-47A8-921E-9C7FCEA1CEED}" type="slidenum">
              <a:rPr lang="fr-FR" smtClean="0"/>
              <a:t>‹N°›</a:t>
            </a:fld>
            <a:endParaRPr lang="fr-FR"/>
          </a:p>
        </p:txBody>
      </p:sp>
    </p:spTree>
    <p:extLst>
      <p:ext uri="{BB962C8B-B14F-4D97-AF65-F5344CB8AC3E}">
        <p14:creationId xmlns:p14="http://schemas.microsoft.com/office/powerpoint/2010/main" val="8125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lin ang="27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BFF92-6911-4E59-A60C-23F09BDB54BE}" type="datetimeFigureOut">
              <a:rPr lang="fr-FR" smtClean="0"/>
              <a:t>23/02/2023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A5322-0240-47A8-921E-9C7FCEA1CEED}" type="slidenum">
              <a:rPr lang="fr-FR" smtClean="0"/>
              <a:t>‹N°›</a:t>
            </a:fld>
            <a:endParaRPr lang="fr-FR"/>
          </a:p>
        </p:txBody>
      </p:sp>
    </p:spTree>
    <p:extLst>
      <p:ext uri="{BB962C8B-B14F-4D97-AF65-F5344CB8AC3E}">
        <p14:creationId xmlns:p14="http://schemas.microsoft.com/office/powerpoint/2010/main" val="23696882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Rectangle à coins arrondis 5"/>
          <p:cNvSpPr/>
          <p:nvPr/>
        </p:nvSpPr>
        <p:spPr>
          <a:xfrm>
            <a:off x="1" y="-1475509"/>
            <a:ext cx="12192000" cy="833350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1" name="Rectangle à coins arrondis 10"/>
          <p:cNvSpPr/>
          <p:nvPr/>
        </p:nvSpPr>
        <p:spPr>
          <a:xfrm>
            <a:off x="257191" y="-1475509"/>
            <a:ext cx="11668910" cy="787182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2" name="Rectangle à coins arrondis 11"/>
          <p:cNvSpPr/>
          <p:nvPr/>
        </p:nvSpPr>
        <p:spPr>
          <a:xfrm>
            <a:off x="596053" y="-1901963"/>
            <a:ext cx="10882801" cy="757409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 name="Titre 1"/>
          <p:cNvSpPr>
            <a:spLocks noGrp="1"/>
          </p:cNvSpPr>
          <p:nvPr>
            <p:ph type="ctrTitle"/>
          </p:nvPr>
        </p:nvSpPr>
        <p:spPr>
          <a:xfrm>
            <a:off x="-8710" y="1495451"/>
            <a:ext cx="11931572" cy="2850608"/>
          </a:xfrm>
          <a:ln w="28575">
            <a:noFill/>
            <a:prstDash val="sysDot"/>
          </a:ln>
        </p:spPr>
        <p:txBody>
          <a:bodyPr>
            <a:noAutofit/>
          </a:bodyPr>
          <a:lstStyle/>
          <a:p>
            <a:r>
              <a:rPr lang="fr-FR" sz="4000" dirty="0" smtClean="0"/>
              <a:t/>
            </a:r>
            <a:br>
              <a:rPr lang="fr-FR" sz="4000" dirty="0" smtClean="0"/>
            </a:br>
            <a:r>
              <a:rPr lang="fr-FR" sz="4000" dirty="0"/>
              <a:t/>
            </a:r>
            <a:br>
              <a:rPr lang="fr-FR" sz="4000" dirty="0"/>
            </a:br>
            <a:r>
              <a:rPr lang="fr-FR" sz="4400" b="1" dirty="0" smtClean="0">
                <a:ln w="28575">
                  <a:solidFill>
                    <a:schemeClr val="tx1"/>
                  </a:solidFill>
                  <a:prstDash val="solid"/>
                </a:ln>
                <a:effectLst>
                  <a:outerShdw blurRad="12700" dist="38100" dir="2700000" algn="tl" rotWithShape="0">
                    <a:schemeClr val="bg1">
                      <a:lumMod val="50000"/>
                    </a:schemeClr>
                  </a:outerShdw>
                </a:effectLst>
              </a:rPr>
              <a:t>Scraping de </a:t>
            </a:r>
            <a:r>
              <a:rPr lang="fr-FR" sz="4400" b="1" dirty="0" err="1" smtClean="0">
                <a:ln w="28575">
                  <a:solidFill>
                    <a:schemeClr val="tx1"/>
                  </a:solidFill>
                  <a:prstDash val="solid"/>
                </a:ln>
                <a:effectLst>
                  <a:outerShdw blurRad="12700" dist="38100" dir="2700000" algn="tl" rotWithShape="0">
                    <a:schemeClr val="bg1">
                      <a:lumMod val="50000"/>
                    </a:schemeClr>
                  </a:outerShdw>
                </a:effectLst>
              </a:rPr>
              <a:t>Linkdin</a:t>
            </a:r>
            <a:r>
              <a:rPr lang="fr-FR" sz="4000" dirty="0" smtClean="0"/>
              <a:t/>
            </a:r>
            <a:br>
              <a:rPr lang="fr-FR" sz="4000" dirty="0" smtClean="0"/>
            </a:br>
            <a:r>
              <a:rPr lang="fr-FR" dirty="0"/>
              <a:t/>
            </a:r>
            <a:br>
              <a:rPr lang="fr-FR" dirty="0"/>
            </a:br>
            <a:endParaRPr lang="fr-FR" b="1" spc="50" dirty="0">
              <a:ln w="0">
                <a:solidFill>
                  <a:schemeClr val="accent1"/>
                </a:solidFill>
              </a:ln>
              <a:solidFill>
                <a:schemeClr val="bg2"/>
              </a:solidFill>
              <a:effectLst>
                <a:innerShdw blurRad="63500" dist="50800" dir="13500000">
                  <a:srgbClr val="000000">
                    <a:alpha val="50000"/>
                  </a:srgbClr>
                </a:innerShdw>
              </a:effectLst>
            </a:endParaRPr>
          </a:p>
        </p:txBody>
      </p:sp>
      <p:sp>
        <p:nvSpPr>
          <p:cNvPr id="8" name="ZoneTexte 7"/>
          <p:cNvSpPr txBox="1"/>
          <p:nvPr/>
        </p:nvSpPr>
        <p:spPr>
          <a:xfrm>
            <a:off x="-836046" y="2944204"/>
            <a:ext cx="13586243" cy="2727926"/>
          </a:xfrm>
          <a:prstGeom prst="rect">
            <a:avLst/>
          </a:prstGeom>
          <a:noFill/>
        </p:spPr>
        <p:txBody>
          <a:bodyPr wrap="square" rtlCol="0">
            <a:spAutoFit/>
          </a:bodyPr>
          <a:lstStyle/>
          <a:p>
            <a:pPr algn="ctr">
              <a:lnSpc>
                <a:spcPct val="90000"/>
              </a:lnSpc>
              <a:spcBef>
                <a:spcPts val="1000"/>
              </a:spcBef>
            </a:pPr>
            <a:r>
              <a:rPr lang="fr-FR" sz="2400" b="1" u="sng" dirty="0" smtClean="0"/>
              <a:t>Réalisé par</a:t>
            </a:r>
            <a:r>
              <a:rPr lang="fr-FR" sz="2400" b="1" u="sng" dirty="0"/>
              <a:t>:</a:t>
            </a:r>
          </a:p>
          <a:p>
            <a:pPr algn="ctr">
              <a:lnSpc>
                <a:spcPct val="90000"/>
              </a:lnSpc>
              <a:spcBef>
                <a:spcPts val="1000"/>
              </a:spcBef>
            </a:pPr>
            <a:r>
              <a:rPr lang="fr-FR" sz="2400" dirty="0" smtClean="0"/>
              <a:t>ABBOU MANAL </a:t>
            </a:r>
          </a:p>
          <a:p>
            <a:pPr algn="ctr">
              <a:lnSpc>
                <a:spcPct val="90000"/>
              </a:lnSpc>
              <a:spcBef>
                <a:spcPts val="1000"/>
              </a:spcBef>
            </a:pPr>
            <a:r>
              <a:rPr lang="fr-FR" sz="2400" dirty="0" smtClean="0"/>
              <a:t>SAFA BELQADI</a:t>
            </a:r>
          </a:p>
          <a:p>
            <a:pPr algn="ctr">
              <a:lnSpc>
                <a:spcPct val="90000"/>
              </a:lnSpc>
              <a:spcBef>
                <a:spcPts val="1000"/>
              </a:spcBef>
            </a:pPr>
            <a:r>
              <a:rPr lang="fr-FR" sz="2400" dirty="0" smtClean="0"/>
              <a:t>SAFOINE GARAAOUCH</a:t>
            </a:r>
          </a:p>
          <a:p>
            <a:pPr algn="ctr">
              <a:lnSpc>
                <a:spcPct val="90000"/>
              </a:lnSpc>
              <a:spcBef>
                <a:spcPts val="1000"/>
              </a:spcBef>
            </a:pPr>
            <a:r>
              <a:rPr lang="fr-FR" sz="2400" dirty="0" smtClean="0"/>
              <a:t>YASSIR TAMIR</a:t>
            </a:r>
          </a:p>
          <a:p>
            <a:pPr algn="ctr">
              <a:lnSpc>
                <a:spcPct val="90000"/>
              </a:lnSpc>
              <a:spcBef>
                <a:spcPts val="1000"/>
              </a:spcBef>
            </a:pPr>
            <a:r>
              <a:rPr lang="fr-FR" sz="2400" dirty="0" smtClean="0"/>
              <a:t>SAFOINE AARAB</a:t>
            </a:r>
            <a:endParaRPr lang="fr-FR" sz="2400" dirty="0"/>
          </a:p>
        </p:txBody>
      </p:sp>
      <p:sp>
        <p:nvSpPr>
          <p:cNvPr id="16" name="ZoneTexte 15"/>
          <p:cNvSpPr txBox="1"/>
          <p:nvPr/>
        </p:nvSpPr>
        <p:spPr>
          <a:xfrm>
            <a:off x="1858749" y="1370068"/>
            <a:ext cx="8196655" cy="369332"/>
          </a:xfrm>
          <a:prstGeom prst="rect">
            <a:avLst/>
          </a:prstGeom>
          <a:noFill/>
        </p:spPr>
        <p:txBody>
          <a:bodyPr wrap="square" rtlCol="0">
            <a:spAutoFit/>
          </a:bodyPr>
          <a:lstStyle/>
          <a:p>
            <a:pPr algn="ctr"/>
            <a:r>
              <a:rPr lang="fr-FR" dirty="0" smtClean="0"/>
              <a:t>Ingénierie des connaissances et sciences des données</a:t>
            </a:r>
          </a:p>
        </p:txBody>
      </p:sp>
      <p:sp>
        <p:nvSpPr>
          <p:cNvPr id="15" name="ZoneTexte 14"/>
          <p:cNvSpPr txBox="1"/>
          <p:nvPr/>
        </p:nvSpPr>
        <p:spPr>
          <a:xfrm>
            <a:off x="3587729" y="627199"/>
            <a:ext cx="4875758" cy="461665"/>
          </a:xfrm>
          <a:prstGeom prst="rect">
            <a:avLst/>
          </a:prstGeom>
          <a:noFill/>
        </p:spPr>
        <p:txBody>
          <a:bodyPr wrap="none" rtlCol="0">
            <a:spAutoFit/>
          </a:bodyPr>
          <a:lstStyle/>
          <a:p>
            <a:r>
              <a:rPr lang="fr-FR" sz="2400" b="1" dirty="0" smtClean="0">
                <a:latin typeface="Bell MT" panose="02020503060305020303" pitchFamily="18" charset="0"/>
              </a:rPr>
              <a:t>Ecole des sciences de l’information</a:t>
            </a:r>
            <a:endParaRPr lang="fr-FR" sz="2400" b="1" dirty="0">
              <a:latin typeface="Bell MT" panose="02020503060305020303" pitchFamily="18" charset="0"/>
            </a:endParaRP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51" y="122016"/>
            <a:ext cx="3178678" cy="1115481"/>
          </a:xfrm>
          <a:prstGeom prst="rect">
            <a:avLst/>
          </a:prstGeom>
        </p:spPr>
      </p:pic>
    </p:spTree>
    <p:extLst>
      <p:ext uri="{BB962C8B-B14F-4D97-AF65-F5344CB8AC3E}">
        <p14:creationId xmlns:p14="http://schemas.microsoft.com/office/powerpoint/2010/main" val="373128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Rectangle 3"/>
          <p:cNvSpPr/>
          <p:nvPr/>
        </p:nvSpPr>
        <p:spPr>
          <a:xfrm>
            <a:off x="660779" y="2661312"/>
            <a:ext cx="11158182" cy="1938992"/>
          </a:xfrm>
          <a:prstGeom prst="rect">
            <a:avLst/>
          </a:prstGeom>
        </p:spPr>
        <p:txBody>
          <a:bodyPr wrap="square">
            <a:spAutoFit/>
          </a:bodyPr>
          <a:lstStyle/>
          <a:p>
            <a:r>
              <a:rPr lang="fr-FR" sz="2400" dirty="0">
                <a:solidFill>
                  <a:srgbClr val="171616"/>
                </a:solidFill>
              </a:rPr>
              <a:t>Il est important d'utiliser un outil ou un service de scraping réputé qui respecte les conditions de service de </a:t>
            </a:r>
            <a:r>
              <a:rPr lang="fr-FR" sz="2400" dirty="0" err="1">
                <a:solidFill>
                  <a:srgbClr val="171616"/>
                </a:solidFill>
              </a:rPr>
              <a:t>Linkedin</a:t>
            </a:r>
            <a:r>
              <a:rPr lang="fr-FR" sz="2400" dirty="0">
                <a:solidFill>
                  <a:srgbClr val="171616"/>
                </a:solidFill>
              </a:rPr>
              <a:t>. Il est également important d'utiliser des proxys pour protéger votre adresse IP et empêcher la détection de vos activités de scraping. Vous devez également utiliser un scraper web conçu pour le </a:t>
            </a:r>
            <a:r>
              <a:rPr lang="fr-FR" sz="2400" dirty="0" err="1">
                <a:solidFill>
                  <a:srgbClr val="171616"/>
                </a:solidFill>
              </a:rPr>
              <a:t>scrapping</a:t>
            </a:r>
            <a:r>
              <a:rPr lang="fr-FR" sz="2400" dirty="0">
                <a:solidFill>
                  <a:srgbClr val="171616"/>
                </a:solidFill>
              </a:rPr>
              <a:t> de </a:t>
            </a:r>
            <a:r>
              <a:rPr lang="fr-FR" sz="2400" dirty="0" err="1">
                <a:solidFill>
                  <a:srgbClr val="171616"/>
                </a:solidFill>
              </a:rPr>
              <a:t>Linkedin</a:t>
            </a:r>
            <a:r>
              <a:rPr lang="fr-FR" sz="2400" dirty="0">
                <a:solidFill>
                  <a:srgbClr val="171616"/>
                </a:solidFill>
              </a:rPr>
              <a:t>, car certains scrapeurs web ne sont pas optimisés pour le </a:t>
            </a:r>
            <a:r>
              <a:rPr lang="fr-FR" sz="2400" dirty="0" err="1">
                <a:solidFill>
                  <a:srgbClr val="171616"/>
                </a:solidFill>
              </a:rPr>
              <a:t>scrapping</a:t>
            </a:r>
            <a:r>
              <a:rPr lang="fr-FR" sz="2400" dirty="0">
                <a:solidFill>
                  <a:srgbClr val="171616"/>
                </a:solidFill>
              </a:rPr>
              <a:t> de </a:t>
            </a:r>
            <a:r>
              <a:rPr lang="fr-FR" sz="2400" dirty="0" err="1">
                <a:solidFill>
                  <a:srgbClr val="171616"/>
                </a:solidFill>
              </a:rPr>
              <a:t>Linkedin</a:t>
            </a:r>
            <a:r>
              <a:rPr lang="fr-FR" sz="2400" dirty="0">
                <a:solidFill>
                  <a:srgbClr val="171616"/>
                </a:solidFill>
              </a:rPr>
              <a:t>.</a:t>
            </a:r>
            <a:endParaRPr lang="fr-FR" sz="2400" dirty="0"/>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33143"/>
            <a:ext cx="3406254" cy="1557545"/>
          </a:xfrm>
          <a:prstGeom prst="rect">
            <a:avLst/>
          </a:prstGeom>
        </p:spPr>
      </p:pic>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9063251" y="548897"/>
            <a:ext cx="2290549" cy="1069421"/>
          </a:xfrm>
          <a:prstGeom prst="rect">
            <a:avLst/>
          </a:prstGeom>
        </p:spPr>
      </p:pic>
    </p:spTree>
    <p:extLst>
      <p:ext uri="{BB962C8B-B14F-4D97-AF65-F5344CB8AC3E}">
        <p14:creationId xmlns:p14="http://schemas.microsoft.com/office/powerpoint/2010/main" val="400682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L’</a:t>
            </a:r>
            <a:r>
              <a:rPr lang="fr-FR" b="1" u="sng" dirty="0" err="1" smtClean="0"/>
              <a:t>implémentetion</a:t>
            </a:r>
            <a:r>
              <a:rPr lang="fr-FR" b="1" u="sng" dirty="0" smtClean="0"/>
              <a:t> de code source:</a:t>
            </a:r>
            <a:endParaRPr lang="fr-FR" b="1" u="sng" dirty="0"/>
          </a:p>
        </p:txBody>
      </p:sp>
      <p:pic>
        <p:nvPicPr>
          <p:cNvPr id="4" name="Espace réservé du contenu 3"/>
          <p:cNvPicPr>
            <a:picLocks noGrp="1"/>
          </p:cNvPicPr>
          <p:nvPr>
            <p:ph idx="1"/>
          </p:nvPr>
        </p:nvPicPr>
        <p:blipFill>
          <a:blip r:embed="rId2"/>
          <a:stretch>
            <a:fillRect/>
          </a:stretch>
        </p:blipFill>
        <p:spPr>
          <a:xfrm>
            <a:off x="838200" y="1902574"/>
            <a:ext cx="10515600" cy="4197440"/>
          </a:xfrm>
          <a:prstGeom prst="rect">
            <a:avLst/>
          </a:prstGeom>
        </p:spPr>
      </p:pic>
    </p:spTree>
    <p:extLst>
      <p:ext uri="{BB962C8B-B14F-4D97-AF65-F5344CB8AC3E}">
        <p14:creationId xmlns:p14="http://schemas.microsoft.com/office/powerpoint/2010/main" val="1335967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Le résultat de code se forme des fichiers CSV:</a:t>
            </a:r>
            <a:endParaRPr lang="fr-FR" b="1" u="sng" dirty="0"/>
          </a:p>
        </p:txBody>
      </p:sp>
      <p:pic>
        <p:nvPicPr>
          <p:cNvPr id="4" name="Espace réservé du contenu 3"/>
          <p:cNvPicPr>
            <a:picLocks noGrp="1"/>
          </p:cNvPicPr>
          <p:nvPr>
            <p:ph idx="1"/>
          </p:nvPr>
        </p:nvPicPr>
        <p:blipFill>
          <a:blip r:embed="rId2"/>
          <a:stretch>
            <a:fillRect/>
          </a:stretch>
        </p:blipFill>
        <p:spPr>
          <a:xfrm>
            <a:off x="1080447" y="1583141"/>
            <a:ext cx="10031105" cy="3934301"/>
          </a:xfrm>
          <a:prstGeom prst="rect">
            <a:avLst/>
          </a:prstGeom>
        </p:spPr>
      </p:pic>
    </p:spTree>
    <p:extLst>
      <p:ext uri="{BB962C8B-B14F-4D97-AF65-F5344CB8AC3E}">
        <p14:creationId xmlns:p14="http://schemas.microsoft.com/office/powerpoint/2010/main" val="794904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Le résultat de code se forme des fichiers CSV:</a:t>
            </a:r>
            <a:endParaRPr lang="fr-FR" dirty="0"/>
          </a:p>
        </p:txBody>
      </p:sp>
      <p:pic>
        <p:nvPicPr>
          <p:cNvPr id="4" name="Espace réservé du contenu 3"/>
          <p:cNvPicPr>
            <a:picLocks noGrp="1"/>
          </p:cNvPicPr>
          <p:nvPr>
            <p:ph idx="1"/>
          </p:nvPr>
        </p:nvPicPr>
        <p:blipFill>
          <a:blip r:embed="rId2"/>
          <a:stretch>
            <a:fillRect/>
          </a:stretch>
        </p:blipFill>
        <p:spPr>
          <a:xfrm>
            <a:off x="1169068" y="1825625"/>
            <a:ext cx="9853863" cy="4351338"/>
          </a:xfrm>
          <a:prstGeom prst="rect">
            <a:avLst/>
          </a:prstGeom>
        </p:spPr>
      </p:pic>
    </p:spTree>
    <p:extLst>
      <p:ext uri="{BB962C8B-B14F-4D97-AF65-F5344CB8AC3E}">
        <p14:creationId xmlns:p14="http://schemas.microsoft.com/office/powerpoint/2010/main" val="646811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L’analyse des bases de données retenu:</a:t>
            </a:r>
            <a:endParaRPr lang="fr-FR" b="1" u="sng"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947" y="1690688"/>
            <a:ext cx="9799092" cy="4191497"/>
          </a:xfrm>
        </p:spPr>
      </p:pic>
    </p:spTree>
    <p:extLst>
      <p:ext uri="{BB962C8B-B14F-4D97-AF65-F5344CB8AC3E}">
        <p14:creationId xmlns:p14="http://schemas.microsoft.com/office/powerpoint/2010/main" val="216426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t>L’analyse des bases de données retenu:</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90688"/>
            <a:ext cx="11353800" cy="4846589"/>
          </a:xfrm>
        </p:spPr>
      </p:pic>
    </p:spTree>
    <p:extLst>
      <p:ext uri="{BB962C8B-B14F-4D97-AF65-F5344CB8AC3E}">
        <p14:creationId xmlns:p14="http://schemas.microsoft.com/office/powerpoint/2010/main" val="304940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52;p28"/>
          <p:cNvGrpSpPr/>
          <p:nvPr/>
        </p:nvGrpSpPr>
        <p:grpSpPr>
          <a:xfrm>
            <a:off x="8545631" y="5997806"/>
            <a:ext cx="1040638" cy="901375"/>
            <a:chOff x="948060" y="3972813"/>
            <a:chExt cx="1040638" cy="901375"/>
          </a:xfrm>
        </p:grpSpPr>
        <p:grpSp>
          <p:nvGrpSpPr>
            <p:cNvPr id="5" name="Google Shape;953;p28"/>
            <p:cNvGrpSpPr/>
            <p:nvPr/>
          </p:nvGrpSpPr>
          <p:grpSpPr>
            <a:xfrm flipH="1">
              <a:off x="948060" y="3972813"/>
              <a:ext cx="716725" cy="901375"/>
              <a:chOff x="-3888525" y="-2483300"/>
              <a:chExt cx="716725" cy="901375"/>
            </a:xfrm>
          </p:grpSpPr>
          <p:sp>
            <p:nvSpPr>
              <p:cNvPr id="10"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956;p28"/>
            <p:cNvGrpSpPr/>
            <p:nvPr/>
          </p:nvGrpSpPr>
          <p:grpSpPr>
            <a:xfrm flipH="1">
              <a:off x="1664772" y="4493938"/>
              <a:ext cx="323925" cy="323650"/>
              <a:chOff x="1608625" y="299800"/>
              <a:chExt cx="323925" cy="323650"/>
            </a:xfrm>
          </p:grpSpPr>
          <p:sp>
            <p:nvSpPr>
              <p:cNvPr id="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926;p28"/>
          <p:cNvGrpSpPr/>
          <p:nvPr/>
        </p:nvGrpSpPr>
        <p:grpSpPr>
          <a:xfrm flipH="1">
            <a:off x="10442080" y="823908"/>
            <a:ext cx="1929500" cy="2210100"/>
            <a:chOff x="295725" y="-3462825"/>
            <a:chExt cx="1929500" cy="2210100"/>
          </a:xfrm>
        </p:grpSpPr>
        <p:sp>
          <p:nvSpPr>
            <p:cNvPr id="13"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952;p28"/>
          <p:cNvGrpSpPr/>
          <p:nvPr/>
        </p:nvGrpSpPr>
        <p:grpSpPr>
          <a:xfrm>
            <a:off x="11163931" y="3205228"/>
            <a:ext cx="1040638" cy="901375"/>
            <a:chOff x="948060" y="3972813"/>
            <a:chExt cx="1040638" cy="901375"/>
          </a:xfrm>
        </p:grpSpPr>
        <p:grpSp>
          <p:nvGrpSpPr>
            <p:cNvPr id="39" name="Google Shape;953;p28"/>
            <p:cNvGrpSpPr/>
            <p:nvPr/>
          </p:nvGrpSpPr>
          <p:grpSpPr>
            <a:xfrm flipH="1">
              <a:off x="948060" y="3972813"/>
              <a:ext cx="716725" cy="901375"/>
              <a:chOff x="-3888525" y="-2483300"/>
              <a:chExt cx="716725" cy="901375"/>
            </a:xfrm>
          </p:grpSpPr>
          <p:sp>
            <p:nvSpPr>
              <p:cNvPr id="4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956;p28"/>
            <p:cNvGrpSpPr/>
            <p:nvPr/>
          </p:nvGrpSpPr>
          <p:grpSpPr>
            <a:xfrm flipH="1">
              <a:off x="1664772" y="4493938"/>
              <a:ext cx="323925" cy="323650"/>
              <a:chOff x="1608625" y="299800"/>
              <a:chExt cx="323925" cy="323650"/>
            </a:xfrm>
          </p:grpSpPr>
          <p:sp>
            <p:nvSpPr>
              <p:cNvPr id="41"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oogle Shape;926;p28"/>
          <p:cNvGrpSpPr/>
          <p:nvPr/>
        </p:nvGrpSpPr>
        <p:grpSpPr>
          <a:xfrm flipH="1">
            <a:off x="10262500" y="4739340"/>
            <a:ext cx="1929500" cy="2210100"/>
            <a:chOff x="295725" y="-3462825"/>
            <a:chExt cx="1929500" cy="2210100"/>
          </a:xfrm>
        </p:grpSpPr>
        <p:sp>
          <p:nvSpPr>
            <p:cNvPr id="4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926;p28"/>
          <p:cNvGrpSpPr/>
          <p:nvPr/>
        </p:nvGrpSpPr>
        <p:grpSpPr>
          <a:xfrm flipH="1">
            <a:off x="5857234" y="5258669"/>
            <a:ext cx="1929500" cy="2210100"/>
            <a:chOff x="295725" y="-3462825"/>
            <a:chExt cx="1929500" cy="2210100"/>
          </a:xfrm>
        </p:grpSpPr>
        <p:sp>
          <p:nvSpPr>
            <p:cNvPr id="81"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Titre 1"/>
          <p:cNvSpPr>
            <a:spLocks noGrp="1"/>
          </p:cNvSpPr>
          <p:nvPr>
            <p:ph type="title"/>
          </p:nvPr>
        </p:nvSpPr>
        <p:spPr>
          <a:xfrm>
            <a:off x="-1670196" y="-1589653"/>
            <a:ext cx="10055731" cy="4576340"/>
          </a:xfrm>
          <a:noFill/>
          <a:ln>
            <a:noFill/>
          </a:ln>
        </p:spPr>
        <p:style>
          <a:lnRef idx="2">
            <a:schemeClr val="accent6"/>
          </a:lnRef>
          <a:fillRef idx="1">
            <a:schemeClr val="lt1"/>
          </a:fillRef>
          <a:effectRef idx="0">
            <a:schemeClr val="accent6"/>
          </a:effectRef>
          <a:fontRef idx="minor">
            <a:schemeClr val="dk1"/>
          </a:fontRef>
        </p:style>
        <p:txBody>
          <a:bodyPr>
            <a:normAutofit/>
          </a:bodyPr>
          <a:lstStyle/>
          <a:p>
            <a:pPr algn="ctr"/>
            <a:r>
              <a:rPr lang="fr-FR" sz="7200" b="1" dirty="0" smtClean="0">
                <a:solidFill>
                  <a:schemeClr val="accent1">
                    <a:lumMod val="60000"/>
                    <a:lumOff val="40000"/>
                  </a:schemeClr>
                </a:solidFill>
                <a:latin typeface="Century Gothic" panose="020B0502020202020204" pitchFamily="34" charset="0"/>
                <a:ea typeface="+mn-ea"/>
                <a:cs typeface="+mn-cs"/>
              </a:rPr>
              <a:t>Conclusion</a:t>
            </a:r>
            <a:endParaRPr lang="fr-FR" sz="7200" b="1" dirty="0">
              <a:solidFill>
                <a:schemeClr val="accent1">
                  <a:lumMod val="60000"/>
                  <a:lumOff val="40000"/>
                </a:schemeClr>
              </a:solidFill>
              <a:latin typeface="Century Gothic" panose="020B0502020202020204" pitchFamily="34" charset="0"/>
              <a:ea typeface="+mn-ea"/>
              <a:cs typeface="+mn-cs"/>
            </a:endParaRPr>
          </a:p>
        </p:txBody>
      </p:sp>
      <p:sp>
        <p:nvSpPr>
          <p:cNvPr id="2" name="Rectangle 1"/>
          <p:cNvSpPr/>
          <p:nvPr/>
        </p:nvSpPr>
        <p:spPr>
          <a:xfrm>
            <a:off x="821398" y="2356158"/>
            <a:ext cx="10960791" cy="2169825"/>
          </a:xfrm>
          <a:prstGeom prst="rect">
            <a:avLst/>
          </a:prstGeom>
        </p:spPr>
        <p:txBody>
          <a:bodyPr wrap="square">
            <a:spAutoFit/>
          </a:bodyPr>
          <a:lstStyle/>
          <a:p>
            <a:pPr marL="359410" marR="420370" indent="180975" algn="just">
              <a:lnSpc>
                <a:spcPct val="250000"/>
              </a:lnSpc>
              <a:spcBef>
                <a:spcPts val="5"/>
              </a:spcBef>
              <a:spcAft>
                <a:spcPts val="0"/>
              </a:spcAft>
            </a:pPr>
            <a:r>
              <a:rPr lang="fr-FR" dirty="0">
                <a:latin typeface="Arial MT"/>
                <a:ea typeface="Arial MT"/>
                <a:cs typeface="Arial MT"/>
              </a:rPr>
              <a:t>Ce</a:t>
            </a:r>
            <a:r>
              <a:rPr lang="fr-FR" spc="5" dirty="0">
                <a:latin typeface="Arial MT"/>
                <a:ea typeface="Arial MT"/>
                <a:cs typeface="Arial MT"/>
              </a:rPr>
              <a:t> </a:t>
            </a:r>
            <a:r>
              <a:rPr lang="fr-FR" dirty="0">
                <a:latin typeface="Arial MT"/>
                <a:ea typeface="Arial MT"/>
                <a:cs typeface="Arial MT"/>
              </a:rPr>
              <a:t>projet</a:t>
            </a:r>
            <a:r>
              <a:rPr lang="fr-FR" spc="5" dirty="0">
                <a:latin typeface="Arial MT"/>
                <a:ea typeface="Arial MT"/>
                <a:cs typeface="Arial MT"/>
              </a:rPr>
              <a:t> </a:t>
            </a:r>
            <a:r>
              <a:rPr lang="fr-FR" dirty="0">
                <a:latin typeface="Arial MT"/>
                <a:ea typeface="Arial MT"/>
                <a:cs typeface="Arial MT"/>
              </a:rPr>
              <a:t>nous</a:t>
            </a:r>
            <a:r>
              <a:rPr lang="fr-FR" spc="5" dirty="0">
                <a:latin typeface="Arial MT"/>
                <a:ea typeface="Arial MT"/>
                <a:cs typeface="Arial MT"/>
              </a:rPr>
              <a:t> </a:t>
            </a:r>
            <a:r>
              <a:rPr lang="fr-FR" dirty="0">
                <a:latin typeface="Arial MT"/>
                <a:ea typeface="Arial MT"/>
                <a:cs typeface="Arial MT"/>
              </a:rPr>
              <a:t>offre</a:t>
            </a:r>
            <a:r>
              <a:rPr lang="fr-FR" spc="5" dirty="0">
                <a:latin typeface="Arial MT"/>
                <a:ea typeface="Arial MT"/>
                <a:cs typeface="Arial MT"/>
              </a:rPr>
              <a:t> </a:t>
            </a:r>
            <a:r>
              <a:rPr lang="fr-FR" dirty="0">
                <a:latin typeface="Arial MT"/>
                <a:ea typeface="Arial MT"/>
                <a:cs typeface="Arial MT"/>
              </a:rPr>
              <a:t>l’opportunité</a:t>
            </a:r>
            <a:r>
              <a:rPr lang="fr-FR" spc="5" dirty="0">
                <a:latin typeface="Arial MT"/>
                <a:ea typeface="Arial MT"/>
                <a:cs typeface="Arial MT"/>
              </a:rPr>
              <a:t> </a:t>
            </a:r>
            <a:r>
              <a:rPr lang="fr-FR" dirty="0">
                <a:latin typeface="Arial MT"/>
                <a:ea typeface="Arial MT"/>
                <a:cs typeface="Arial MT"/>
              </a:rPr>
              <a:t>de</a:t>
            </a:r>
            <a:r>
              <a:rPr lang="fr-FR" spc="5" dirty="0">
                <a:latin typeface="Arial MT"/>
                <a:ea typeface="Arial MT"/>
                <a:cs typeface="Arial MT"/>
              </a:rPr>
              <a:t> </a:t>
            </a:r>
            <a:r>
              <a:rPr lang="fr-FR" dirty="0">
                <a:latin typeface="Arial MT"/>
                <a:ea typeface="Arial MT"/>
                <a:cs typeface="Arial MT"/>
              </a:rPr>
              <a:t>mettre</a:t>
            </a:r>
            <a:r>
              <a:rPr lang="fr-FR" spc="5" dirty="0">
                <a:latin typeface="Arial MT"/>
                <a:ea typeface="Arial MT"/>
                <a:cs typeface="Arial MT"/>
              </a:rPr>
              <a:t> </a:t>
            </a:r>
            <a:r>
              <a:rPr lang="fr-FR" dirty="0">
                <a:latin typeface="Arial MT"/>
                <a:ea typeface="Arial MT"/>
                <a:cs typeface="Arial MT"/>
              </a:rPr>
              <a:t>en</a:t>
            </a:r>
            <a:r>
              <a:rPr lang="fr-FR" spc="5" dirty="0">
                <a:latin typeface="Arial MT"/>
                <a:ea typeface="Arial MT"/>
                <a:cs typeface="Arial MT"/>
              </a:rPr>
              <a:t> </a:t>
            </a:r>
            <a:r>
              <a:rPr lang="fr-FR" dirty="0">
                <a:latin typeface="Arial MT"/>
                <a:ea typeface="Arial MT"/>
                <a:cs typeface="Arial MT"/>
              </a:rPr>
              <a:t>application</a:t>
            </a:r>
            <a:r>
              <a:rPr lang="fr-FR" spc="5" dirty="0">
                <a:latin typeface="Arial MT"/>
                <a:ea typeface="Arial MT"/>
                <a:cs typeface="Arial MT"/>
              </a:rPr>
              <a:t> </a:t>
            </a:r>
            <a:r>
              <a:rPr lang="fr-FR" dirty="0">
                <a:latin typeface="Arial MT"/>
                <a:ea typeface="Arial MT"/>
                <a:cs typeface="Arial MT"/>
              </a:rPr>
              <a:t>les</a:t>
            </a:r>
            <a:r>
              <a:rPr lang="fr-FR" spc="5" dirty="0">
                <a:latin typeface="Arial MT"/>
                <a:ea typeface="Arial MT"/>
                <a:cs typeface="Arial MT"/>
              </a:rPr>
              <a:t> </a:t>
            </a:r>
            <a:r>
              <a:rPr lang="fr-FR" dirty="0">
                <a:latin typeface="Arial MT"/>
                <a:ea typeface="Arial MT"/>
                <a:cs typeface="Arial MT"/>
              </a:rPr>
              <a:t>connaissances</a:t>
            </a:r>
            <a:r>
              <a:rPr lang="fr-FR" spc="5" dirty="0">
                <a:latin typeface="Arial MT"/>
                <a:ea typeface="Arial MT"/>
                <a:cs typeface="Arial MT"/>
              </a:rPr>
              <a:t> </a:t>
            </a:r>
            <a:r>
              <a:rPr lang="fr-FR" dirty="0">
                <a:latin typeface="Arial MT"/>
                <a:ea typeface="Arial MT"/>
                <a:cs typeface="Arial MT"/>
              </a:rPr>
              <a:t>acquises dans le cours « scraping data and acquisition ». Le travail réalisé s’est avéré</a:t>
            </a:r>
            <a:r>
              <a:rPr lang="fr-FR" spc="-375" dirty="0">
                <a:latin typeface="Arial MT"/>
                <a:ea typeface="Arial MT"/>
                <a:cs typeface="Arial MT"/>
              </a:rPr>
              <a:t> </a:t>
            </a:r>
            <a:r>
              <a:rPr lang="fr-FR" dirty="0">
                <a:latin typeface="Arial MT"/>
                <a:ea typeface="Arial MT"/>
                <a:cs typeface="Arial MT"/>
              </a:rPr>
              <a:t>très enrichissant pour nos expériences professionnelles, et spécifiquement dans le</a:t>
            </a:r>
            <a:r>
              <a:rPr lang="fr-FR" spc="5" dirty="0">
                <a:latin typeface="Arial MT"/>
                <a:ea typeface="Arial MT"/>
                <a:cs typeface="Arial MT"/>
              </a:rPr>
              <a:t> </a:t>
            </a:r>
            <a:r>
              <a:rPr lang="fr-FR" dirty="0">
                <a:latin typeface="Arial MT"/>
                <a:ea typeface="Arial MT"/>
                <a:cs typeface="Arial MT"/>
              </a:rPr>
              <a:t>domaine</a:t>
            </a:r>
            <a:r>
              <a:rPr lang="fr-FR" spc="-5" dirty="0">
                <a:latin typeface="Arial MT"/>
                <a:ea typeface="Arial MT"/>
                <a:cs typeface="Arial MT"/>
              </a:rPr>
              <a:t> </a:t>
            </a:r>
            <a:r>
              <a:rPr lang="fr-FR" dirty="0">
                <a:latin typeface="Arial MT"/>
                <a:ea typeface="Arial MT"/>
                <a:cs typeface="Arial MT"/>
              </a:rPr>
              <a:t>acquis</a:t>
            </a:r>
            <a:r>
              <a:rPr lang="fr-FR" spc="15" dirty="0">
                <a:latin typeface="Arial MT"/>
                <a:ea typeface="Arial MT"/>
                <a:cs typeface="Arial MT"/>
              </a:rPr>
              <a:t> </a:t>
            </a:r>
            <a:r>
              <a:rPr lang="fr-FR" dirty="0">
                <a:latin typeface="Arial MT"/>
                <a:ea typeface="Arial MT"/>
                <a:cs typeface="Arial MT"/>
              </a:rPr>
              <a:t>de</a:t>
            </a:r>
            <a:r>
              <a:rPr lang="fr-FR" spc="-10" dirty="0">
                <a:latin typeface="Arial MT"/>
                <a:ea typeface="Arial MT"/>
                <a:cs typeface="Arial MT"/>
              </a:rPr>
              <a:t> </a:t>
            </a:r>
            <a:r>
              <a:rPr lang="fr-FR" dirty="0">
                <a:latin typeface="Arial MT"/>
                <a:ea typeface="Arial MT"/>
                <a:cs typeface="Arial MT"/>
              </a:rPr>
              <a:t>notre</a:t>
            </a:r>
            <a:r>
              <a:rPr lang="fr-FR" spc="-5" dirty="0">
                <a:latin typeface="Arial MT"/>
                <a:ea typeface="Arial MT"/>
                <a:cs typeface="Arial MT"/>
              </a:rPr>
              <a:t> </a:t>
            </a:r>
            <a:r>
              <a:rPr lang="fr-FR" dirty="0">
                <a:latin typeface="Arial MT"/>
                <a:ea typeface="Arial MT"/>
                <a:cs typeface="Arial MT"/>
              </a:rPr>
              <a:t>filière.</a:t>
            </a:r>
            <a:endParaRPr lang="fr-FR" dirty="0">
              <a:effectLst/>
              <a:latin typeface="Arial MT"/>
              <a:ea typeface="Arial MT"/>
              <a:cs typeface="Arial MT"/>
            </a:endParaRPr>
          </a:p>
        </p:txBody>
      </p:sp>
    </p:spTree>
    <p:extLst>
      <p:ext uri="{BB962C8B-B14F-4D97-AF65-F5344CB8AC3E}">
        <p14:creationId xmlns:p14="http://schemas.microsoft.com/office/powerpoint/2010/main" val="9994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87780" y="1810385"/>
            <a:ext cx="10515600" cy="4351338"/>
          </a:xfrm>
        </p:spPr>
        <p:txBody>
          <a:bodyPr>
            <a:noAutofit/>
          </a:bodyPr>
          <a:lstStyle/>
          <a:p>
            <a:pPr marL="0" indent="0" algn="ctr">
              <a:buNone/>
            </a:pPr>
            <a:r>
              <a:rPr lang="fr-FR" sz="11500" b="1" dirty="0">
                <a:solidFill>
                  <a:schemeClr val="accent1">
                    <a:lumMod val="50000"/>
                  </a:schemeClr>
                </a:solidFill>
                <a:latin typeface="Arial"/>
                <a:ea typeface="Arial"/>
                <a:cs typeface="Arial"/>
                <a:sym typeface="Arial"/>
              </a:rPr>
              <a:t>Merci De Votre Attention</a:t>
            </a:r>
            <a:endParaRPr lang="fr-FR" sz="11500" dirty="0">
              <a:solidFill>
                <a:schemeClr val="accent1">
                  <a:lumMod val="50000"/>
                </a:schemeClr>
              </a:solidFill>
            </a:endParaRPr>
          </a:p>
        </p:txBody>
      </p:sp>
      <p:sp>
        <p:nvSpPr>
          <p:cNvPr id="4" name="Demi-cadre 3"/>
          <p:cNvSpPr/>
          <p:nvPr/>
        </p:nvSpPr>
        <p:spPr>
          <a:xfrm>
            <a:off x="670560" y="611187"/>
            <a:ext cx="1874520" cy="1889760"/>
          </a:xfrm>
          <a:prstGeom prst="half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Demi-cadre 4"/>
          <p:cNvSpPr/>
          <p:nvPr/>
        </p:nvSpPr>
        <p:spPr>
          <a:xfrm rot="10800000">
            <a:off x="9738360" y="4276726"/>
            <a:ext cx="1874520" cy="1889760"/>
          </a:xfrm>
          <a:prstGeom prst="halfFrame">
            <a:avLst/>
          </a:prstGeom>
          <a:solidFill>
            <a:schemeClr val="accent1">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8615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7170" y="338702"/>
            <a:ext cx="10515600" cy="1325563"/>
          </a:xfrm>
        </p:spPr>
        <p:txBody>
          <a:bodyPr>
            <a:normAutofit/>
          </a:bodyPr>
          <a:lstStyle/>
          <a:p>
            <a:pPr algn="ctr"/>
            <a:r>
              <a:rPr lang="fr-FR"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cs typeface="Calibri" panose="020F0502020204030204" pitchFamily="34" charset="0"/>
              </a:rPr>
              <a:t>PLAN</a:t>
            </a:r>
            <a:endParaRPr lang="fr-FR"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cs typeface="Calibri" panose="020F0502020204030204" pitchFamily="34" charset="0"/>
            </a:endParaRPr>
          </a:p>
        </p:txBody>
      </p:sp>
      <p:sp>
        <p:nvSpPr>
          <p:cNvPr id="5" name="Moins 4"/>
          <p:cNvSpPr/>
          <p:nvPr/>
        </p:nvSpPr>
        <p:spPr>
          <a:xfrm>
            <a:off x="-1127760" y="608380"/>
            <a:ext cx="6962503" cy="757646"/>
          </a:xfrm>
          <a:prstGeom prst="mathMinus">
            <a:avLst>
              <a:gd name="adj1" fmla="val 20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Moins 5"/>
          <p:cNvSpPr/>
          <p:nvPr/>
        </p:nvSpPr>
        <p:spPr>
          <a:xfrm>
            <a:off x="6150436" y="608380"/>
            <a:ext cx="6962503" cy="757646"/>
          </a:xfrm>
          <a:prstGeom prst="mathMinus">
            <a:avLst>
              <a:gd name="adj1" fmla="val 20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1553091" y="1499367"/>
            <a:ext cx="9786257"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smtClean="0">
                <a:ln w="0"/>
                <a:solidFill>
                  <a:schemeClr val="bg2"/>
                </a:solidFill>
                <a:effectLst>
                  <a:innerShdw blurRad="63500" dist="50800" dir="13500000">
                    <a:srgbClr val="000000">
                      <a:alpha val="50000"/>
                    </a:srgbClr>
                  </a:innerShdw>
                </a:effectLst>
              </a:rPr>
              <a:t>Introduction</a:t>
            </a:r>
            <a:endParaRPr lang="fr-FR" sz="4000" b="1" spc="50" dirty="0">
              <a:ln w="0"/>
              <a:solidFill>
                <a:schemeClr val="bg2"/>
              </a:solidFill>
              <a:effectLst>
                <a:innerShdw blurRad="63500" dist="50800" dir="13500000">
                  <a:srgbClr val="000000">
                    <a:alpha val="50000"/>
                  </a:srgbClr>
                </a:innerShdw>
              </a:effectLst>
            </a:endParaRPr>
          </a:p>
        </p:txBody>
      </p:sp>
      <p:sp>
        <p:nvSpPr>
          <p:cNvPr id="11" name="Rectangle à coins arrondis 10"/>
          <p:cNvSpPr/>
          <p:nvPr/>
        </p:nvSpPr>
        <p:spPr>
          <a:xfrm>
            <a:off x="2233749" y="2847889"/>
            <a:ext cx="9198424"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a:ln w="0"/>
                <a:solidFill>
                  <a:schemeClr val="bg2"/>
                </a:solidFill>
                <a:effectLst>
                  <a:innerShdw blurRad="63500" dist="50800" dir="13500000">
                    <a:srgbClr val="000000">
                      <a:alpha val="50000"/>
                    </a:srgbClr>
                  </a:innerShdw>
                </a:effectLst>
              </a:rPr>
              <a:t>Contexte général du projet </a:t>
            </a:r>
          </a:p>
        </p:txBody>
      </p:sp>
      <p:sp>
        <p:nvSpPr>
          <p:cNvPr id="12" name="Rectangle à coins arrondis 11"/>
          <p:cNvSpPr/>
          <p:nvPr/>
        </p:nvSpPr>
        <p:spPr>
          <a:xfrm>
            <a:off x="3161211" y="4086497"/>
            <a:ext cx="8270962"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a:ln w="0"/>
                <a:solidFill>
                  <a:schemeClr val="bg2"/>
                </a:solidFill>
                <a:effectLst>
                  <a:innerShdw blurRad="63500" dist="50800" dir="13500000">
                    <a:srgbClr val="000000">
                      <a:alpha val="50000"/>
                    </a:srgbClr>
                  </a:innerShdw>
                </a:effectLst>
              </a:rPr>
              <a:t>Réalisation du projet </a:t>
            </a:r>
            <a:r>
              <a:rPr lang="fr-FR" sz="4000" dirty="0" smtClean="0"/>
              <a:t> </a:t>
            </a:r>
            <a:endParaRPr lang="fr-FR" sz="4000" dirty="0"/>
          </a:p>
        </p:txBody>
      </p:sp>
      <p:sp>
        <p:nvSpPr>
          <p:cNvPr id="14" name="Organigramme : Connecteur 13"/>
          <p:cNvSpPr/>
          <p:nvPr/>
        </p:nvSpPr>
        <p:spPr>
          <a:xfrm>
            <a:off x="992775" y="1557097"/>
            <a:ext cx="1045029" cy="10057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a:ln w="0"/>
                <a:solidFill>
                  <a:schemeClr val="bg2"/>
                </a:solidFill>
                <a:effectLst>
                  <a:innerShdw blurRad="63500" dist="50800" dir="13500000">
                    <a:srgbClr val="000000">
                      <a:alpha val="50000"/>
                    </a:srgbClr>
                  </a:innerShdw>
                </a:effectLst>
              </a:rPr>
              <a:t>1</a:t>
            </a:r>
          </a:p>
        </p:txBody>
      </p:sp>
      <p:sp>
        <p:nvSpPr>
          <p:cNvPr id="15" name="Organigramme : Connecteur 14"/>
          <p:cNvSpPr/>
          <p:nvPr/>
        </p:nvSpPr>
        <p:spPr>
          <a:xfrm>
            <a:off x="1711234" y="2801253"/>
            <a:ext cx="1045029" cy="10057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a:ln w="0"/>
                <a:solidFill>
                  <a:schemeClr val="bg2"/>
                </a:solidFill>
                <a:effectLst>
                  <a:innerShdw blurRad="63500" dist="50800" dir="13500000">
                    <a:srgbClr val="000000">
                      <a:alpha val="50000"/>
                    </a:srgbClr>
                  </a:innerShdw>
                </a:effectLst>
              </a:rPr>
              <a:t>2</a:t>
            </a:r>
          </a:p>
        </p:txBody>
      </p:sp>
      <p:sp>
        <p:nvSpPr>
          <p:cNvPr id="16" name="Organigramme : Connecteur 15"/>
          <p:cNvSpPr/>
          <p:nvPr/>
        </p:nvSpPr>
        <p:spPr>
          <a:xfrm>
            <a:off x="2560318" y="4034313"/>
            <a:ext cx="1045029" cy="10057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a:ln w="0"/>
                <a:solidFill>
                  <a:schemeClr val="bg2"/>
                </a:solidFill>
                <a:effectLst>
                  <a:innerShdw blurRad="63500" dist="50800" dir="13500000">
                    <a:srgbClr val="000000">
                      <a:alpha val="50000"/>
                    </a:srgbClr>
                  </a:innerShdw>
                </a:effectLst>
              </a:rPr>
              <a:t>3</a:t>
            </a:r>
          </a:p>
        </p:txBody>
      </p:sp>
      <p:sp>
        <p:nvSpPr>
          <p:cNvPr id="13" name="Rectangle à coins arrondis 12"/>
          <p:cNvSpPr/>
          <p:nvPr/>
        </p:nvSpPr>
        <p:spPr>
          <a:xfrm>
            <a:off x="4428309" y="5325105"/>
            <a:ext cx="7003864"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smtClean="0">
                <a:ln w="0"/>
                <a:solidFill>
                  <a:schemeClr val="bg2"/>
                </a:solidFill>
                <a:effectLst>
                  <a:innerShdw blurRad="63500" dist="50800" dir="13500000">
                    <a:srgbClr val="000000">
                      <a:alpha val="50000"/>
                    </a:srgbClr>
                  </a:innerShdw>
                </a:effectLst>
              </a:rPr>
              <a:t>Conclusion</a:t>
            </a:r>
            <a:r>
              <a:rPr lang="fr-FR" sz="4000" smtClean="0"/>
              <a:t> </a:t>
            </a:r>
            <a:endParaRPr lang="fr-FR" sz="4000" dirty="0"/>
          </a:p>
        </p:txBody>
      </p:sp>
      <p:sp>
        <p:nvSpPr>
          <p:cNvPr id="17" name="Organigramme : Connecteur 16"/>
          <p:cNvSpPr/>
          <p:nvPr/>
        </p:nvSpPr>
        <p:spPr>
          <a:xfrm>
            <a:off x="3757747" y="5272921"/>
            <a:ext cx="1045029" cy="10057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spc="50" dirty="0" smtClean="0">
                <a:ln w="0"/>
                <a:solidFill>
                  <a:schemeClr val="bg2"/>
                </a:solidFill>
                <a:effectLst>
                  <a:innerShdw blurRad="63500" dist="50800" dir="13500000">
                    <a:srgbClr val="000000">
                      <a:alpha val="50000"/>
                    </a:srgbClr>
                  </a:innerShdw>
                </a:effectLst>
              </a:rPr>
              <a:t>4</a:t>
            </a:r>
            <a:endParaRPr lang="fr-FR" sz="40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6333692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wipe(left)">
                                      <p:cBhvr>
                                        <p:cTn id="12" dur="500"/>
                                        <p:tgtEl>
                                          <p:spTgt spid="8">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bg/>
                                          </p:spTgt>
                                        </p:tgtEl>
                                        <p:attrNameLst>
                                          <p:attrName>style.visibility</p:attrName>
                                        </p:attrNameLst>
                                      </p:cBhvr>
                                      <p:to>
                                        <p:strVal val="visible"/>
                                      </p:to>
                                    </p:set>
                                    <p:animEffect transition="in" filter="wipe(left)">
                                      <p:cBhvr>
                                        <p:cTn id="25" dur="500"/>
                                        <p:tgtEl>
                                          <p:spTgt spid="11">
                                            <p:bg/>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wipe(left)">
                                      <p:cBhvr>
                                        <p:cTn id="38" dur="500"/>
                                        <p:tgtEl>
                                          <p:spTgt spid="12">
                                            <p:bg/>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wipe(left)">
                                      <p:cBhvr>
                                        <p:cTn id="41" dur="500"/>
                                        <p:tgtEl>
                                          <p:spTgt spid="1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bg/>
                                          </p:spTgt>
                                        </p:tgtEl>
                                        <p:attrNameLst>
                                          <p:attrName>style.visibility</p:attrName>
                                        </p:attrNameLst>
                                      </p:cBhvr>
                                      <p:to>
                                        <p:strVal val="visible"/>
                                      </p:to>
                                    </p:set>
                                    <p:animEffect transition="in" filter="wipe(left)">
                                      <p:cBhvr>
                                        <p:cTn id="51" dur="500"/>
                                        <p:tgtEl>
                                          <p:spTgt spid="13">
                                            <p:bg/>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1" grpId="0" build="allAtOnce" animBg="1"/>
      <p:bldP spid="12" grpId="0" build="allAtOnce" animBg="1"/>
      <p:bldP spid="14" grpId="0" animBg="1"/>
      <p:bldP spid="15" grpId="0" animBg="1"/>
      <p:bldP spid="16" grpId="0" animBg="1"/>
      <p:bldP spid="13" grpId="0" build="allAtOnce"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4488873" y="519545"/>
            <a:ext cx="4634345"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spc="50" dirty="0">
                <a:ln w="0"/>
                <a:solidFill>
                  <a:schemeClr val="bg2"/>
                </a:solidFill>
                <a:effectLst>
                  <a:innerShdw blurRad="63500" dist="50800" dir="13500000">
                    <a:srgbClr val="000000">
                      <a:alpha val="50000"/>
                    </a:srgbClr>
                  </a:innerShdw>
                </a:effectLst>
              </a:rPr>
              <a:t>Introduction</a:t>
            </a:r>
            <a:endParaRPr lang="fr-FR" dirty="0"/>
          </a:p>
        </p:txBody>
      </p:sp>
      <p:sp>
        <p:nvSpPr>
          <p:cNvPr id="6" name="Rectangle à coins arrondis 5"/>
          <p:cNvSpPr/>
          <p:nvPr/>
        </p:nvSpPr>
        <p:spPr>
          <a:xfrm>
            <a:off x="5950526" y="1728918"/>
            <a:ext cx="4634345"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spc="50" dirty="0">
                <a:ln w="0"/>
                <a:solidFill>
                  <a:schemeClr val="bg2"/>
                </a:solidFill>
                <a:effectLst>
                  <a:innerShdw blurRad="63500" dist="50800" dir="13500000">
                    <a:srgbClr val="000000">
                      <a:alpha val="50000"/>
                    </a:srgbClr>
                  </a:innerShdw>
                </a:effectLst>
              </a:rPr>
              <a:t>Contexte général du projet </a:t>
            </a:r>
          </a:p>
        </p:txBody>
      </p:sp>
      <p:sp>
        <p:nvSpPr>
          <p:cNvPr id="8" name="Rectangle à coins arrondis 7"/>
          <p:cNvSpPr/>
          <p:nvPr/>
        </p:nvSpPr>
        <p:spPr>
          <a:xfrm>
            <a:off x="6691743" y="2985656"/>
            <a:ext cx="4634345"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spc="50" dirty="0">
                <a:ln w="0"/>
                <a:solidFill>
                  <a:schemeClr val="bg2"/>
                </a:solidFill>
                <a:effectLst>
                  <a:innerShdw blurRad="63500" dist="50800" dir="13500000">
                    <a:srgbClr val="000000">
                      <a:alpha val="50000"/>
                    </a:srgbClr>
                  </a:innerShdw>
                </a:effectLst>
              </a:rPr>
              <a:t>Réalisation du projet </a:t>
            </a:r>
            <a:r>
              <a:rPr lang="fr-FR" sz="2800" dirty="0"/>
              <a:t> </a:t>
            </a:r>
          </a:p>
        </p:txBody>
      </p:sp>
      <p:sp>
        <p:nvSpPr>
          <p:cNvPr id="9" name="Rectangle à coins arrondis 8"/>
          <p:cNvSpPr/>
          <p:nvPr/>
        </p:nvSpPr>
        <p:spPr>
          <a:xfrm>
            <a:off x="5950526" y="4195029"/>
            <a:ext cx="4634345"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Résultat du projet </a:t>
            </a:r>
            <a:endParaRPr lang="fr-FR" sz="2800" dirty="0"/>
          </a:p>
        </p:txBody>
      </p:sp>
      <p:sp>
        <p:nvSpPr>
          <p:cNvPr id="10" name="Rectangle à coins arrondis 9"/>
          <p:cNvSpPr/>
          <p:nvPr/>
        </p:nvSpPr>
        <p:spPr>
          <a:xfrm>
            <a:off x="4488872" y="5404400"/>
            <a:ext cx="4634345"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Conclusion</a:t>
            </a:r>
            <a:endParaRPr lang="fr-FR" sz="2800"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5674"/>
            <a:ext cx="5067300" cy="3822700"/>
          </a:xfrm>
          <a:prstGeom prst="ellipse">
            <a:avLst/>
          </a:prstGeom>
          <a:ln>
            <a:noFill/>
          </a:ln>
          <a:effectLst>
            <a:softEdge rad="112500"/>
          </a:effectLst>
        </p:spPr>
      </p:pic>
    </p:spTree>
    <p:extLst>
      <p:ext uri="{BB962C8B-B14F-4D97-AF65-F5344CB8AC3E}">
        <p14:creationId xmlns:p14="http://schemas.microsoft.com/office/powerpoint/2010/main" val="36398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wipe(left)">
                                      <p:cBhvr>
                                        <p:cTn id="14" dur="500"/>
                                        <p:tgtEl>
                                          <p:spTgt spid="5">
                                            <p:bg/>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left)">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wipe(left)">
                                      <p:cBhvr>
                                        <p:cTn id="24" dur="500"/>
                                        <p:tgtEl>
                                          <p:spTgt spid="6">
                                            <p:bg/>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bg/>
                                          </p:spTgt>
                                        </p:tgtEl>
                                        <p:attrNameLst>
                                          <p:attrName>style.visibility</p:attrName>
                                        </p:attrNameLst>
                                      </p:cBhvr>
                                      <p:to>
                                        <p:strVal val="visible"/>
                                      </p:to>
                                    </p:set>
                                    <p:animEffect transition="in" filter="wipe(left)">
                                      <p:cBhvr>
                                        <p:cTn id="34" dur="500"/>
                                        <p:tgtEl>
                                          <p:spTgt spid="8">
                                            <p:bg/>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left)">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bg/>
                                          </p:spTgt>
                                        </p:tgtEl>
                                        <p:attrNameLst>
                                          <p:attrName>style.visibility</p:attrName>
                                        </p:attrNameLst>
                                      </p:cBhvr>
                                      <p:to>
                                        <p:strVal val="visible"/>
                                      </p:to>
                                    </p:set>
                                    <p:animEffect transition="in" filter="wipe(left)">
                                      <p:cBhvr>
                                        <p:cTn id="44" dur="500"/>
                                        <p:tgtEl>
                                          <p:spTgt spid="9">
                                            <p:bg/>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5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wipe(left)">
                                      <p:cBhvr>
                                        <p:cTn id="54" dur="500"/>
                                        <p:tgtEl>
                                          <p:spTgt spid="10">
                                            <p:bg/>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xEl>
                                              <p:pRg st="0" end="0"/>
                                            </p:txEl>
                                          </p:spTgt>
                                        </p:tgtEl>
                                        <p:attrNameLst>
                                          <p:attrName>style.visibility</p:attrName>
                                        </p:attrNameLst>
                                      </p:cBhvr>
                                      <p:to>
                                        <p:strVal val="visible"/>
                                      </p:to>
                                    </p:set>
                                    <p:animEffect transition="in" filter="wipe(left)">
                                      <p:cBhvr>
                                        <p:cTn id="5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8" grpId="0" build="p" animBg="1"/>
      <p:bldP spid="9" grpId="0" build="p" animBg="1"/>
      <p:bldP spid="10"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26;p28"/>
          <p:cNvGrpSpPr/>
          <p:nvPr/>
        </p:nvGrpSpPr>
        <p:grpSpPr>
          <a:xfrm flipH="1">
            <a:off x="10262500" y="4739340"/>
            <a:ext cx="1929500" cy="2210100"/>
            <a:chOff x="295725" y="-3462825"/>
            <a:chExt cx="1929500" cy="2210100"/>
          </a:xfrm>
        </p:grpSpPr>
        <p:sp>
          <p:nvSpPr>
            <p:cNvPr id="5"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26;p28"/>
          <p:cNvGrpSpPr/>
          <p:nvPr/>
        </p:nvGrpSpPr>
        <p:grpSpPr>
          <a:xfrm flipH="1">
            <a:off x="10442080" y="823908"/>
            <a:ext cx="1929500" cy="2210100"/>
            <a:chOff x="295725" y="-3462825"/>
            <a:chExt cx="1929500" cy="2210100"/>
          </a:xfrm>
        </p:grpSpPr>
        <p:sp>
          <p:nvSpPr>
            <p:cNvPr id="31"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952;p28"/>
          <p:cNvGrpSpPr/>
          <p:nvPr/>
        </p:nvGrpSpPr>
        <p:grpSpPr>
          <a:xfrm>
            <a:off x="11163931" y="3205228"/>
            <a:ext cx="1040638" cy="901375"/>
            <a:chOff x="948060" y="3972813"/>
            <a:chExt cx="1040638" cy="901375"/>
          </a:xfrm>
        </p:grpSpPr>
        <p:grpSp>
          <p:nvGrpSpPr>
            <p:cNvPr id="57" name="Google Shape;953;p28"/>
            <p:cNvGrpSpPr/>
            <p:nvPr/>
          </p:nvGrpSpPr>
          <p:grpSpPr>
            <a:xfrm flipH="1">
              <a:off x="948060" y="3972813"/>
              <a:ext cx="716725" cy="901375"/>
              <a:chOff x="-3888525" y="-2483300"/>
              <a:chExt cx="716725" cy="901375"/>
            </a:xfrm>
          </p:grpSpPr>
          <p:sp>
            <p:nvSpPr>
              <p:cNvPr id="62"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956;p28"/>
            <p:cNvGrpSpPr/>
            <p:nvPr/>
          </p:nvGrpSpPr>
          <p:grpSpPr>
            <a:xfrm flipH="1">
              <a:off x="1664772" y="4493938"/>
              <a:ext cx="323925" cy="323650"/>
              <a:chOff x="1608625" y="299800"/>
              <a:chExt cx="323925" cy="323650"/>
            </a:xfrm>
          </p:grpSpPr>
          <p:sp>
            <p:nvSpPr>
              <p:cNvPr id="59"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952;p28"/>
          <p:cNvGrpSpPr/>
          <p:nvPr/>
        </p:nvGrpSpPr>
        <p:grpSpPr>
          <a:xfrm>
            <a:off x="8545631" y="5997806"/>
            <a:ext cx="1040638" cy="901375"/>
            <a:chOff x="948060" y="3972813"/>
            <a:chExt cx="1040638" cy="901375"/>
          </a:xfrm>
        </p:grpSpPr>
        <p:grpSp>
          <p:nvGrpSpPr>
            <p:cNvPr id="65" name="Google Shape;953;p28"/>
            <p:cNvGrpSpPr/>
            <p:nvPr/>
          </p:nvGrpSpPr>
          <p:grpSpPr>
            <a:xfrm flipH="1">
              <a:off x="948060" y="3972813"/>
              <a:ext cx="716725" cy="901375"/>
              <a:chOff x="-3888525" y="-2483300"/>
              <a:chExt cx="716725" cy="901375"/>
            </a:xfrm>
          </p:grpSpPr>
          <p:sp>
            <p:nvSpPr>
              <p:cNvPr id="70"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56;p28"/>
            <p:cNvGrpSpPr/>
            <p:nvPr/>
          </p:nvGrpSpPr>
          <p:grpSpPr>
            <a:xfrm flipH="1">
              <a:off x="1664772" y="4493938"/>
              <a:ext cx="323925" cy="323650"/>
              <a:chOff x="1608625" y="299800"/>
              <a:chExt cx="323925" cy="323650"/>
            </a:xfrm>
          </p:grpSpPr>
          <p:sp>
            <p:nvSpPr>
              <p:cNvPr id="6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 name="Google Shape;926;p28"/>
          <p:cNvGrpSpPr/>
          <p:nvPr/>
        </p:nvGrpSpPr>
        <p:grpSpPr>
          <a:xfrm flipH="1">
            <a:off x="5857234" y="5258669"/>
            <a:ext cx="1929500" cy="2210100"/>
            <a:chOff x="295725" y="-3462825"/>
            <a:chExt cx="1929500" cy="2210100"/>
          </a:xfrm>
        </p:grpSpPr>
        <p:sp>
          <p:nvSpPr>
            <p:cNvPr id="73"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52;p28"/>
          <p:cNvGrpSpPr/>
          <p:nvPr/>
        </p:nvGrpSpPr>
        <p:grpSpPr>
          <a:xfrm>
            <a:off x="3914057" y="5956625"/>
            <a:ext cx="1040638" cy="901375"/>
            <a:chOff x="948060" y="3972813"/>
            <a:chExt cx="1040638" cy="901375"/>
          </a:xfrm>
        </p:grpSpPr>
        <p:grpSp>
          <p:nvGrpSpPr>
            <p:cNvPr id="99" name="Google Shape;953;p28"/>
            <p:cNvGrpSpPr/>
            <p:nvPr/>
          </p:nvGrpSpPr>
          <p:grpSpPr>
            <a:xfrm flipH="1">
              <a:off x="948060" y="3972813"/>
              <a:ext cx="716725" cy="901375"/>
              <a:chOff x="-3888525" y="-2483300"/>
              <a:chExt cx="716725" cy="901375"/>
            </a:xfrm>
          </p:grpSpPr>
          <p:sp>
            <p:nvSpPr>
              <p:cNvPr id="10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956;p28"/>
            <p:cNvGrpSpPr/>
            <p:nvPr/>
          </p:nvGrpSpPr>
          <p:grpSpPr>
            <a:xfrm flipH="1">
              <a:off x="1664772" y="4493938"/>
              <a:ext cx="323925" cy="323650"/>
              <a:chOff x="1608625" y="299800"/>
              <a:chExt cx="323925" cy="323650"/>
            </a:xfrm>
          </p:grpSpPr>
          <p:sp>
            <p:nvSpPr>
              <p:cNvPr id="101"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Titre 1"/>
          <p:cNvSpPr>
            <a:spLocks noGrp="1"/>
          </p:cNvSpPr>
          <p:nvPr>
            <p:ph type="title"/>
          </p:nvPr>
        </p:nvSpPr>
        <p:spPr>
          <a:xfrm>
            <a:off x="-793388" y="197905"/>
            <a:ext cx="10055731" cy="4576340"/>
          </a:xfrm>
          <a:noFill/>
          <a:ln>
            <a:noFill/>
          </a:ln>
        </p:spPr>
        <p:style>
          <a:lnRef idx="2">
            <a:schemeClr val="accent6"/>
          </a:lnRef>
          <a:fillRef idx="1">
            <a:schemeClr val="lt1"/>
          </a:fillRef>
          <a:effectRef idx="0">
            <a:schemeClr val="accent6"/>
          </a:effectRef>
          <a:fontRef idx="minor">
            <a:schemeClr val="dk1"/>
          </a:fontRef>
        </p:style>
        <p:txBody>
          <a:bodyPr>
            <a:normAutofit/>
          </a:bodyPr>
          <a:lstStyle/>
          <a:p>
            <a:pPr algn="ctr"/>
            <a:r>
              <a:rPr lang="fr-FR" sz="7200" b="1" dirty="0" smtClean="0">
                <a:solidFill>
                  <a:schemeClr val="accent1">
                    <a:lumMod val="60000"/>
                    <a:lumOff val="40000"/>
                  </a:schemeClr>
                </a:solidFill>
                <a:latin typeface="Century Gothic" panose="020B0502020202020204" pitchFamily="34" charset="0"/>
              </a:rPr>
              <a:t>Introduction</a:t>
            </a:r>
            <a:endParaRPr lang="fr-FR" sz="7200" b="1" dirty="0">
              <a:solidFill>
                <a:schemeClr val="accent1">
                  <a:lumMod val="60000"/>
                  <a:lumOff val="40000"/>
                </a:schemeClr>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2183897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998" y="464025"/>
            <a:ext cx="8698155" cy="2361216"/>
          </a:xfrm>
        </p:spPr>
      </p:pic>
      <p:sp>
        <p:nvSpPr>
          <p:cNvPr id="7" name="Rectangle 6"/>
          <p:cNvSpPr/>
          <p:nvPr/>
        </p:nvSpPr>
        <p:spPr>
          <a:xfrm>
            <a:off x="696035" y="3534476"/>
            <a:ext cx="10549719" cy="1938992"/>
          </a:xfrm>
          <a:prstGeom prst="rect">
            <a:avLst/>
          </a:prstGeom>
        </p:spPr>
        <p:txBody>
          <a:bodyPr wrap="square">
            <a:spAutoFit/>
          </a:bodyPr>
          <a:lstStyle/>
          <a:p>
            <a:r>
              <a:rPr lang="fr-FR" sz="2400" b="1" dirty="0">
                <a:solidFill>
                  <a:srgbClr val="4D5156"/>
                </a:solidFill>
                <a:latin typeface="arial" panose="020B0604020202020204" pitchFamily="34" charset="0"/>
              </a:rPr>
              <a:t>LinkedIn est un réseau social professionnel en ligne créé en 2002 à </a:t>
            </a:r>
            <a:r>
              <a:rPr lang="fr-FR" sz="2400" b="1" dirty="0" err="1">
                <a:solidFill>
                  <a:srgbClr val="4D5156"/>
                </a:solidFill>
                <a:latin typeface="arial" panose="020B0604020202020204" pitchFamily="34" charset="0"/>
              </a:rPr>
              <a:t>Mountain</a:t>
            </a:r>
            <a:r>
              <a:rPr lang="fr-FR" sz="2400" b="1" dirty="0">
                <a:solidFill>
                  <a:srgbClr val="4D5156"/>
                </a:solidFill>
                <a:latin typeface="arial" panose="020B0604020202020204" pitchFamily="34" charset="0"/>
              </a:rPr>
              <a:t> </a:t>
            </a:r>
            <a:r>
              <a:rPr lang="fr-FR" sz="2400" b="1" dirty="0" err="1">
                <a:solidFill>
                  <a:srgbClr val="4D5156"/>
                </a:solidFill>
                <a:latin typeface="arial" panose="020B0604020202020204" pitchFamily="34" charset="0"/>
              </a:rPr>
              <a:t>View</a:t>
            </a:r>
            <a:r>
              <a:rPr lang="fr-FR" sz="2400" b="1" dirty="0">
                <a:solidFill>
                  <a:srgbClr val="4D5156"/>
                </a:solidFill>
                <a:latin typeface="arial" panose="020B0604020202020204" pitchFamily="34" charset="0"/>
              </a:rPr>
              <a:t> en Californie. L'entreprise est valorisée à 20 milliards de dollars en 2015. Le 13 juin 2016, Microsoft annonce le rachat du réseau social pour un montant de 26,2 milliards de dollars américains soit 23,4 milliards d'euros</a:t>
            </a:r>
            <a:r>
              <a:rPr lang="fr-FR" sz="2400" b="1" dirty="0" smtClean="0">
                <a:solidFill>
                  <a:srgbClr val="4D5156"/>
                </a:solidFill>
                <a:latin typeface="arial" panose="020B0604020202020204" pitchFamily="34" charset="0"/>
              </a:rPr>
              <a:t>.(Wikipédia)</a:t>
            </a:r>
            <a:endParaRPr lang="fr-FR" sz="2400" b="1" dirty="0"/>
          </a:p>
        </p:txBody>
      </p:sp>
    </p:spTree>
    <p:extLst>
      <p:ext uri="{BB962C8B-B14F-4D97-AF65-F5344CB8AC3E}">
        <p14:creationId xmlns:p14="http://schemas.microsoft.com/office/powerpoint/2010/main" val="3089830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0172" y="706754"/>
            <a:ext cx="10055731" cy="4576340"/>
          </a:xfrm>
          <a:noFill/>
          <a:ln>
            <a:noFill/>
          </a:ln>
        </p:spPr>
        <p:style>
          <a:lnRef idx="2">
            <a:schemeClr val="accent6"/>
          </a:lnRef>
          <a:fillRef idx="1">
            <a:schemeClr val="lt1"/>
          </a:fillRef>
          <a:effectRef idx="0">
            <a:schemeClr val="accent6"/>
          </a:effectRef>
          <a:fontRef idx="minor">
            <a:schemeClr val="dk1"/>
          </a:fontRef>
        </p:style>
        <p:txBody>
          <a:bodyPr>
            <a:normAutofit/>
          </a:bodyPr>
          <a:lstStyle/>
          <a:p>
            <a:pPr algn="ctr"/>
            <a:r>
              <a:rPr lang="fr-FR" sz="7200" b="1" dirty="0" smtClean="0">
                <a:solidFill>
                  <a:schemeClr val="accent1">
                    <a:lumMod val="60000"/>
                    <a:lumOff val="40000"/>
                  </a:schemeClr>
                </a:solidFill>
                <a:latin typeface="Century Gothic" panose="020B0502020202020204" pitchFamily="34" charset="0"/>
                <a:ea typeface="+mn-ea"/>
                <a:cs typeface="+mn-cs"/>
              </a:rPr>
              <a:t>Contexte général du projet</a:t>
            </a:r>
            <a:endParaRPr lang="fr-FR" sz="7200" b="1" dirty="0">
              <a:solidFill>
                <a:schemeClr val="accent1">
                  <a:lumMod val="60000"/>
                  <a:lumOff val="40000"/>
                </a:schemeClr>
              </a:solidFill>
              <a:latin typeface="Century Gothic" panose="020B0502020202020204" pitchFamily="34" charset="0"/>
              <a:ea typeface="+mn-ea"/>
              <a:cs typeface="+mn-cs"/>
            </a:endParaRPr>
          </a:p>
        </p:txBody>
      </p:sp>
      <p:grpSp>
        <p:nvGrpSpPr>
          <p:cNvPr id="4" name="Google Shape;926;p28"/>
          <p:cNvGrpSpPr/>
          <p:nvPr/>
        </p:nvGrpSpPr>
        <p:grpSpPr>
          <a:xfrm flipH="1">
            <a:off x="10262500" y="4739340"/>
            <a:ext cx="1929500" cy="2210100"/>
            <a:chOff x="295725" y="-3462825"/>
            <a:chExt cx="1929500" cy="2210100"/>
          </a:xfrm>
        </p:grpSpPr>
        <p:sp>
          <p:nvSpPr>
            <p:cNvPr id="5"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926;p28"/>
          <p:cNvGrpSpPr/>
          <p:nvPr/>
        </p:nvGrpSpPr>
        <p:grpSpPr>
          <a:xfrm flipH="1">
            <a:off x="10442080" y="823908"/>
            <a:ext cx="1929500" cy="2210100"/>
            <a:chOff x="295725" y="-3462825"/>
            <a:chExt cx="1929500" cy="2210100"/>
          </a:xfrm>
        </p:grpSpPr>
        <p:sp>
          <p:nvSpPr>
            <p:cNvPr id="31"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 name="Google Shape;926;p28"/>
          <p:cNvGrpSpPr/>
          <p:nvPr/>
        </p:nvGrpSpPr>
        <p:grpSpPr>
          <a:xfrm flipH="1">
            <a:off x="5857234" y="5258669"/>
            <a:ext cx="1929500" cy="2210100"/>
            <a:chOff x="295725" y="-3462825"/>
            <a:chExt cx="1929500" cy="2210100"/>
          </a:xfrm>
        </p:grpSpPr>
        <p:sp>
          <p:nvSpPr>
            <p:cNvPr id="5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952;p28"/>
          <p:cNvGrpSpPr/>
          <p:nvPr/>
        </p:nvGrpSpPr>
        <p:grpSpPr>
          <a:xfrm>
            <a:off x="8545631" y="5997806"/>
            <a:ext cx="1040638" cy="901375"/>
            <a:chOff x="948060" y="3972813"/>
            <a:chExt cx="1040638" cy="901375"/>
          </a:xfrm>
        </p:grpSpPr>
        <p:grpSp>
          <p:nvGrpSpPr>
            <p:cNvPr id="83" name="Google Shape;953;p28"/>
            <p:cNvGrpSpPr/>
            <p:nvPr/>
          </p:nvGrpSpPr>
          <p:grpSpPr>
            <a:xfrm flipH="1">
              <a:off x="948060" y="3972813"/>
              <a:ext cx="716725" cy="901375"/>
              <a:chOff x="-3888525" y="-2483300"/>
              <a:chExt cx="716725" cy="901375"/>
            </a:xfrm>
          </p:grpSpPr>
          <p:sp>
            <p:nvSpPr>
              <p:cNvPr id="88"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oogle Shape;956;p28"/>
            <p:cNvGrpSpPr/>
            <p:nvPr/>
          </p:nvGrpSpPr>
          <p:grpSpPr>
            <a:xfrm flipH="1">
              <a:off x="1664772" y="4493938"/>
              <a:ext cx="323925" cy="323650"/>
              <a:chOff x="1608625" y="299800"/>
              <a:chExt cx="323925" cy="323650"/>
            </a:xfrm>
          </p:grpSpPr>
          <p:sp>
            <p:nvSpPr>
              <p:cNvPr id="85"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0" name="Google Shape;952;p28"/>
          <p:cNvGrpSpPr/>
          <p:nvPr/>
        </p:nvGrpSpPr>
        <p:grpSpPr>
          <a:xfrm>
            <a:off x="3914057" y="5956625"/>
            <a:ext cx="1040638" cy="901375"/>
            <a:chOff x="948060" y="3972813"/>
            <a:chExt cx="1040638" cy="901375"/>
          </a:xfrm>
        </p:grpSpPr>
        <p:grpSp>
          <p:nvGrpSpPr>
            <p:cNvPr id="91" name="Google Shape;953;p28"/>
            <p:cNvGrpSpPr/>
            <p:nvPr/>
          </p:nvGrpSpPr>
          <p:grpSpPr>
            <a:xfrm flipH="1">
              <a:off x="948060" y="3972813"/>
              <a:ext cx="716725" cy="901375"/>
              <a:chOff x="-3888525" y="-2483300"/>
              <a:chExt cx="716725" cy="901375"/>
            </a:xfrm>
          </p:grpSpPr>
          <p:sp>
            <p:nvSpPr>
              <p:cNvPr id="96"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956;p28"/>
            <p:cNvGrpSpPr/>
            <p:nvPr/>
          </p:nvGrpSpPr>
          <p:grpSpPr>
            <a:xfrm flipH="1">
              <a:off x="1664772" y="4493938"/>
              <a:ext cx="323925" cy="323650"/>
              <a:chOff x="1608625" y="299800"/>
              <a:chExt cx="323925" cy="323650"/>
            </a:xfrm>
          </p:grpSpPr>
          <p:sp>
            <p:nvSpPr>
              <p:cNvPr id="93"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52;p28"/>
          <p:cNvGrpSpPr/>
          <p:nvPr/>
        </p:nvGrpSpPr>
        <p:grpSpPr>
          <a:xfrm>
            <a:off x="11163931" y="3205228"/>
            <a:ext cx="1040638" cy="901375"/>
            <a:chOff x="948060" y="3972813"/>
            <a:chExt cx="1040638" cy="901375"/>
          </a:xfrm>
        </p:grpSpPr>
        <p:grpSp>
          <p:nvGrpSpPr>
            <p:cNvPr id="99" name="Google Shape;953;p28"/>
            <p:cNvGrpSpPr/>
            <p:nvPr/>
          </p:nvGrpSpPr>
          <p:grpSpPr>
            <a:xfrm flipH="1">
              <a:off x="948060" y="3972813"/>
              <a:ext cx="716725" cy="901375"/>
              <a:chOff x="-3888525" y="-2483300"/>
              <a:chExt cx="716725" cy="901375"/>
            </a:xfrm>
          </p:grpSpPr>
          <p:sp>
            <p:nvSpPr>
              <p:cNvPr id="10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956;p28"/>
            <p:cNvGrpSpPr/>
            <p:nvPr/>
          </p:nvGrpSpPr>
          <p:grpSpPr>
            <a:xfrm flipH="1">
              <a:off x="1664772" y="4493938"/>
              <a:ext cx="323925" cy="323650"/>
              <a:chOff x="1608625" y="299800"/>
              <a:chExt cx="323925" cy="323650"/>
            </a:xfrm>
          </p:grpSpPr>
          <p:sp>
            <p:nvSpPr>
              <p:cNvPr id="101"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 name="Google Shape;952;p28"/>
          <p:cNvGrpSpPr/>
          <p:nvPr/>
        </p:nvGrpSpPr>
        <p:grpSpPr>
          <a:xfrm>
            <a:off x="4066457" y="6109025"/>
            <a:ext cx="1040638" cy="901375"/>
            <a:chOff x="948060" y="3972813"/>
            <a:chExt cx="1040638" cy="901375"/>
          </a:xfrm>
        </p:grpSpPr>
        <p:grpSp>
          <p:nvGrpSpPr>
            <p:cNvPr id="107" name="Google Shape;953;p28"/>
            <p:cNvGrpSpPr/>
            <p:nvPr/>
          </p:nvGrpSpPr>
          <p:grpSpPr>
            <a:xfrm flipH="1">
              <a:off x="948060" y="3972813"/>
              <a:ext cx="716725" cy="901375"/>
              <a:chOff x="-3888525" y="-2483300"/>
              <a:chExt cx="716725" cy="901375"/>
            </a:xfrm>
          </p:grpSpPr>
          <p:sp>
            <p:nvSpPr>
              <p:cNvPr id="112"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 name="Google Shape;956;p28"/>
            <p:cNvGrpSpPr/>
            <p:nvPr/>
          </p:nvGrpSpPr>
          <p:grpSpPr>
            <a:xfrm flipH="1">
              <a:off x="1664772" y="4493938"/>
              <a:ext cx="323925" cy="323650"/>
              <a:chOff x="1608625" y="299800"/>
              <a:chExt cx="323925" cy="323650"/>
            </a:xfrm>
          </p:grpSpPr>
          <p:sp>
            <p:nvSpPr>
              <p:cNvPr id="109"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30499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873749" y="215044"/>
            <a:ext cx="2795452" cy="77070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effectLst>
                  <a:outerShdw blurRad="50800" dist="50800" dir="5400000" algn="ctr" rotWithShape="0">
                    <a:srgbClr val="000000">
                      <a:alpha val="31000"/>
                    </a:srgbClr>
                  </a:outerShdw>
                </a:effectLst>
              </a:rPr>
              <a:t>Contexte</a:t>
            </a:r>
            <a:r>
              <a:rPr lang="fr-FR" dirty="0" smtClean="0"/>
              <a:t> d’étude</a:t>
            </a:r>
            <a:endParaRPr lang="fr-FR" dirty="0"/>
          </a:p>
        </p:txBody>
      </p:sp>
      <p:sp>
        <p:nvSpPr>
          <p:cNvPr id="6" name="Rectangle à coins arrondis 5"/>
          <p:cNvSpPr/>
          <p:nvPr/>
        </p:nvSpPr>
        <p:spPr>
          <a:xfrm>
            <a:off x="5135148" y="269634"/>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Problématique</a:t>
            </a:r>
          </a:p>
          <a:p>
            <a:pPr algn="ctr"/>
            <a:r>
              <a:rPr lang="fr-FR" dirty="0" smtClean="0"/>
              <a:t>du projet</a:t>
            </a:r>
            <a:endParaRPr lang="fr-FR" dirty="0"/>
          </a:p>
        </p:txBody>
      </p:sp>
      <p:sp>
        <p:nvSpPr>
          <p:cNvPr id="7" name="Rectangle à coins arrondis 6"/>
          <p:cNvSpPr/>
          <p:nvPr/>
        </p:nvSpPr>
        <p:spPr>
          <a:xfrm>
            <a:off x="9191832" y="269634"/>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objectifs du projet</a:t>
            </a:r>
          </a:p>
        </p:txBody>
      </p:sp>
      <p:sp>
        <p:nvSpPr>
          <p:cNvPr id="2" name="Rectangle 1"/>
          <p:cNvSpPr/>
          <p:nvPr/>
        </p:nvSpPr>
        <p:spPr>
          <a:xfrm>
            <a:off x="518615" y="1997839"/>
            <a:ext cx="11232107" cy="4642105"/>
          </a:xfrm>
          <a:prstGeom prst="rect">
            <a:avLst/>
          </a:prstGeom>
        </p:spPr>
        <p:txBody>
          <a:bodyPr wrap="square">
            <a:spAutoFit/>
          </a:bodyPr>
          <a:lstStyle/>
          <a:p>
            <a:pPr marL="467360" marR="421005" indent="179705" algn="just">
              <a:lnSpc>
                <a:spcPct val="200000"/>
              </a:lnSpc>
              <a:spcAft>
                <a:spcPts val="0"/>
              </a:spcAft>
            </a:pPr>
            <a:r>
              <a:rPr lang="fr-FR" sz="2000" dirty="0">
                <a:latin typeface="Arial MT"/>
                <a:ea typeface="Arial MT"/>
                <a:cs typeface="Arial MT"/>
              </a:rPr>
              <a:t>Le</a:t>
            </a:r>
            <a:r>
              <a:rPr lang="fr-FR" sz="2000" spc="5" dirty="0">
                <a:latin typeface="Arial MT"/>
                <a:ea typeface="Arial MT"/>
                <a:cs typeface="Arial MT"/>
              </a:rPr>
              <a:t> </a:t>
            </a:r>
            <a:r>
              <a:rPr lang="fr-FR" sz="2000" dirty="0">
                <a:latin typeface="Arial MT"/>
                <a:ea typeface="Arial MT"/>
                <a:cs typeface="Arial MT"/>
              </a:rPr>
              <a:t>web</a:t>
            </a:r>
            <a:r>
              <a:rPr lang="fr-FR" sz="2000" spc="5" dirty="0">
                <a:latin typeface="Arial MT"/>
                <a:ea typeface="Arial MT"/>
                <a:cs typeface="Arial MT"/>
              </a:rPr>
              <a:t> </a:t>
            </a:r>
            <a:r>
              <a:rPr lang="fr-FR" sz="2000" dirty="0">
                <a:latin typeface="Arial MT"/>
                <a:ea typeface="Arial MT"/>
                <a:cs typeface="Arial MT"/>
              </a:rPr>
              <a:t>scraping</a:t>
            </a:r>
            <a:r>
              <a:rPr lang="fr-FR" sz="2000" spc="5" dirty="0">
                <a:latin typeface="Arial MT"/>
                <a:ea typeface="Arial MT"/>
                <a:cs typeface="Arial MT"/>
              </a:rPr>
              <a:t> </a:t>
            </a:r>
            <a:r>
              <a:rPr lang="fr-FR" sz="2000" dirty="0">
                <a:latin typeface="Arial MT"/>
                <a:ea typeface="Arial MT"/>
                <a:cs typeface="Arial MT"/>
              </a:rPr>
              <a:t>consiste</a:t>
            </a:r>
            <a:r>
              <a:rPr lang="fr-FR" sz="2000" spc="5" dirty="0">
                <a:latin typeface="Arial MT"/>
                <a:ea typeface="Arial MT"/>
                <a:cs typeface="Arial MT"/>
              </a:rPr>
              <a:t> </a:t>
            </a:r>
            <a:r>
              <a:rPr lang="fr-FR" sz="2000" dirty="0">
                <a:latin typeface="Arial MT"/>
                <a:ea typeface="Arial MT"/>
                <a:cs typeface="Arial MT"/>
              </a:rPr>
              <a:t>à</a:t>
            </a:r>
            <a:r>
              <a:rPr lang="fr-FR" sz="2000" spc="5" dirty="0">
                <a:latin typeface="Arial MT"/>
                <a:ea typeface="Arial MT"/>
                <a:cs typeface="Arial MT"/>
              </a:rPr>
              <a:t> </a:t>
            </a:r>
            <a:r>
              <a:rPr lang="fr-FR" sz="2000" dirty="0">
                <a:latin typeface="Arial MT"/>
                <a:ea typeface="Arial MT"/>
                <a:cs typeface="Arial MT"/>
              </a:rPr>
              <a:t>récupérer</a:t>
            </a:r>
            <a:r>
              <a:rPr lang="fr-FR" sz="2000" spc="5" dirty="0">
                <a:latin typeface="Arial MT"/>
                <a:ea typeface="Arial MT"/>
                <a:cs typeface="Arial MT"/>
              </a:rPr>
              <a:t> </a:t>
            </a:r>
            <a:r>
              <a:rPr lang="fr-FR" sz="2000" dirty="0">
                <a:latin typeface="Arial MT"/>
                <a:ea typeface="Arial MT"/>
                <a:cs typeface="Arial MT"/>
              </a:rPr>
              <a:t>des</a:t>
            </a:r>
            <a:r>
              <a:rPr lang="fr-FR" sz="2000" spc="5" dirty="0">
                <a:latin typeface="Arial MT"/>
                <a:ea typeface="Arial MT"/>
                <a:cs typeface="Arial MT"/>
              </a:rPr>
              <a:t> </a:t>
            </a:r>
            <a:r>
              <a:rPr lang="fr-FR" sz="2000" dirty="0">
                <a:latin typeface="Arial MT"/>
                <a:ea typeface="Arial MT"/>
                <a:cs typeface="Arial MT"/>
              </a:rPr>
              <a:t>données</a:t>
            </a:r>
            <a:r>
              <a:rPr lang="fr-FR" sz="2000" b="1" dirty="0">
                <a:latin typeface="Arial" panose="020B0604020202020204" pitchFamily="34" charset="0"/>
                <a:ea typeface="Arial MT"/>
                <a:cs typeface="Arial MT"/>
              </a:rPr>
              <a:t>,</a:t>
            </a:r>
            <a:r>
              <a:rPr lang="fr-FR" sz="2000" b="1" spc="5" dirty="0">
                <a:latin typeface="Arial" panose="020B0604020202020204" pitchFamily="34" charset="0"/>
                <a:ea typeface="Arial MT"/>
                <a:cs typeface="Arial MT"/>
              </a:rPr>
              <a:t> </a:t>
            </a:r>
            <a:r>
              <a:rPr lang="fr-FR" sz="2000" dirty="0">
                <a:latin typeface="Arial MT"/>
                <a:ea typeface="Arial MT"/>
                <a:cs typeface="Arial MT"/>
              </a:rPr>
              <a:t>de</a:t>
            </a:r>
            <a:r>
              <a:rPr lang="fr-FR" sz="2000" spc="5" dirty="0">
                <a:latin typeface="Arial MT"/>
                <a:ea typeface="Arial MT"/>
                <a:cs typeface="Arial MT"/>
              </a:rPr>
              <a:t> </a:t>
            </a:r>
            <a:r>
              <a:rPr lang="fr-FR" sz="2000" dirty="0">
                <a:latin typeface="Arial MT"/>
                <a:ea typeface="Arial MT"/>
                <a:cs typeface="Arial MT"/>
              </a:rPr>
              <a:t>manière</a:t>
            </a:r>
            <a:r>
              <a:rPr lang="fr-FR" sz="2000" spc="5" dirty="0">
                <a:latin typeface="Arial MT"/>
                <a:ea typeface="Arial MT"/>
                <a:cs typeface="Arial MT"/>
              </a:rPr>
              <a:t> </a:t>
            </a:r>
            <a:r>
              <a:rPr lang="fr-FR" sz="2000" dirty="0">
                <a:latin typeface="Arial MT"/>
                <a:ea typeface="Arial MT"/>
                <a:cs typeface="Arial MT"/>
              </a:rPr>
              <a:t>automatique</a:t>
            </a:r>
            <a:r>
              <a:rPr lang="fr-FR" sz="2000" b="1" dirty="0">
                <a:latin typeface="Arial" panose="020B0604020202020204" pitchFamily="34" charset="0"/>
                <a:ea typeface="Arial MT"/>
                <a:cs typeface="Arial MT"/>
              </a:rPr>
              <a:t>, </a:t>
            </a:r>
            <a:r>
              <a:rPr lang="fr-FR" sz="2000" dirty="0">
                <a:latin typeface="Arial MT"/>
                <a:ea typeface="Arial MT"/>
                <a:cs typeface="Arial MT"/>
              </a:rPr>
              <a:t>à partir de sites web. Par exemple le site </a:t>
            </a:r>
            <a:r>
              <a:rPr lang="fr-FR" sz="2000" dirty="0" err="1">
                <a:latin typeface="Arial MT"/>
                <a:ea typeface="Arial MT"/>
                <a:cs typeface="Arial MT"/>
              </a:rPr>
              <a:t>linkedin</a:t>
            </a:r>
            <a:r>
              <a:rPr lang="fr-FR" sz="2000" dirty="0">
                <a:latin typeface="Arial MT"/>
                <a:ea typeface="Arial MT"/>
                <a:cs typeface="Arial MT"/>
              </a:rPr>
              <a:t> qui est un</a:t>
            </a:r>
            <a:r>
              <a:rPr lang="fr-FR" sz="2000" spc="5" dirty="0">
                <a:latin typeface="Arial MT"/>
                <a:ea typeface="Arial MT"/>
                <a:cs typeface="Arial MT"/>
              </a:rPr>
              <a:t> </a:t>
            </a:r>
            <a:r>
              <a:rPr lang="fr-FR" sz="2000" dirty="0">
                <a:latin typeface="Arial MT"/>
                <a:ea typeface="Arial MT"/>
                <a:cs typeface="Arial MT"/>
              </a:rPr>
              <a:t>réseau</a:t>
            </a:r>
            <a:r>
              <a:rPr lang="fr-FR" sz="2000" spc="5" dirty="0">
                <a:latin typeface="Arial MT"/>
                <a:ea typeface="Arial MT"/>
                <a:cs typeface="Arial MT"/>
              </a:rPr>
              <a:t> </a:t>
            </a:r>
            <a:r>
              <a:rPr lang="fr-FR" sz="2000" dirty="0">
                <a:latin typeface="Arial MT"/>
                <a:ea typeface="Arial MT"/>
                <a:cs typeface="Arial MT"/>
              </a:rPr>
              <a:t>social</a:t>
            </a:r>
            <a:r>
              <a:rPr lang="fr-FR" sz="2000" spc="5" dirty="0">
                <a:latin typeface="Arial MT"/>
                <a:ea typeface="Arial MT"/>
                <a:cs typeface="Arial MT"/>
              </a:rPr>
              <a:t> </a:t>
            </a:r>
            <a:r>
              <a:rPr lang="fr-FR" sz="2000" dirty="0">
                <a:latin typeface="Arial MT"/>
                <a:ea typeface="Arial MT"/>
                <a:cs typeface="Arial MT"/>
              </a:rPr>
              <a:t>professionnel</a:t>
            </a:r>
            <a:r>
              <a:rPr lang="fr-FR" sz="2000" spc="5" dirty="0">
                <a:latin typeface="Arial MT"/>
                <a:ea typeface="Arial MT"/>
                <a:cs typeface="Arial MT"/>
              </a:rPr>
              <a:t> </a:t>
            </a:r>
            <a:r>
              <a:rPr lang="fr-FR" sz="2000" dirty="0">
                <a:latin typeface="Arial MT"/>
                <a:ea typeface="Arial MT"/>
                <a:cs typeface="Arial MT"/>
              </a:rPr>
              <a:t>en</a:t>
            </a:r>
            <a:r>
              <a:rPr lang="fr-FR" sz="2000" spc="5" dirty="0">
                <a:latin typeface="Arial MT"/>
                <a:ea typeface="Arial MT"/>
                <a:cs typeface="Arial MT"/>
              </a:rPr>
              <a:t> </a:t>
            </a:r>
            <a:r>
              <a:rPr lang="fr-FR" sz="2000" dirty="0">
                <a:latin typeface="Arial MT"/>
                <a:ea typeface="Arial MT"/>
                <a:cs typeface="Arial MT"/>
              </a:rPr>
              <a:t>ligne,</a:t>
            </a:r>
            <a:r>
              <a:rPr lang="fr-FR" sz="2000" spc="5" dirty="0">
                <a:latin typeface="Arial MT"/>
                <a:ea typeface="Arial MT"/>
                <a:cs typeface="Arial MT"/>
              </a:rPr>
              <a:t> </a:t>
            </a:r>
            <a:r>
              <a:rPr lang="fr-FR" sz="2000" dirty="0">
                <a:latin typeface="Arial MT"/>
                <a:ea typeface="Arial MT"/>
                <a:cs typeface="Arial MT"/>
              </a:rPr>
              <a:t>qui</a:t>
            </a:r>
            <a:r>
              <a:rPr lang="fr-FR" sz="2000" spc="5" dirty="0">
                <a:latin typeface="Arial MT"/>
                <a:ea typeface="Arial MT"/>
                <a:cs typeface="Arial MT"/>
              </a:rPr>
              <a:t> </a:t>
            </a:r>
            <a:r>
              <a:rPr lang="fr-FR" sz="2000" dirty="0">
                <a:latin typeface="Arial MT"/>
                <a:ea typeface="Arial MT"/>
                <a:cs typeface="Arial MT"/>
              </a:rPr>
              <a:t>met</a:t>
            </a:r>
            <a:r>
              <a:rPr lang="fr-FR" sz="2000" spc="5" dirty="0">
                <a:latin typeface="Arial MT"/>
                <a:ea typeface="Arial MT"/>
                <a:cs typeface="Arial MT"/>
              </a:rPr>
              <a:t> </a:t>
            </a:r>
            <a:r>
              <a:rPr lang="fr-FR" sz="2000" dirty="0">
                <a:latin typeface="Arial MT"/>
                <a:ea typeface="Arial MT"/>
                <a:cs typeface="Arial MT"/>
              </a:rPr>
              <a:t>l'utilisateur</a:t>
            </a:r>
            <a:r>
              <a:rPr lang="fr-FR" sz="2000" spc="5" dirty="0">
                <a:latin typeface="Arial MT"/>
                <a:ea typeface="Arial MT"/>
                <a:cs typeface="Arial MT"/>
              </a:rPr>
              <a:t> </a:t>
            </a:r>
            <a:r>
              <a:rPr lang="fr-FR" sz="2000" dirty="0">
                <a:latin typeface="Arial MT"/>
                <a:ea typeface="Arial MT"/>
                <a:cs typeface="Arial MT"/>
              </a:rPr>
              <a:t>dans</a:t>
            </a:r>
            <a:r>
              <a:rPr lang="fr-FR" sz="2000" spc="5" dirty="0">
                <a:latin typeface="Arial MT"/>
                <a:ea typeface="Arial MT"/>
                <a:cs typeface="Arial MT"/>
              </a:rPr>
              <a:t> </a:t>
            </a:r>
            <a:r>
              <a:rPr lang="fr-FR" sz="2000" dirty="0">
                <a:latin typeface="Arial MT"/>
                <a:ea typeface="Arial MT"/>
                <a:cs typeface="Arial MT"/>
              </a:rPr>
              <a:t>l'environnement</a:t>
            </a:r>
            <a:r>
              <a:rPr lang="fr-FR" sz="2000" spc="5" dirty="0">
                <a:latin typeface="Arial MT"/>
                <a:ea typeface="Arial MT"/>
                <a:cs typeface="Arial MT"/>
              </a:rPr>
              <a:t> </a:t>
            </a:r>
            <a:r>
              <a:rPr lang="fr-FR" sz="2000" dirty="0">
                <a:latin typeface="Arial MT"/>
                <a:ea typeface="Arial MT"/>
                <a:cs typeface="Arial MT"/>
              </a:rPr>
              <a:t>de</a:t>
            </a:r>
            <a:r>
              <a:rPr lang="fr-FR" sz="2000" spc="-5" dirty="0">
                <a:latin typeface="Arial MT"/>
                <a:ea typeface="Arial MT"/>
                <a:cs typeface="Arial MT"/>
              </a:rPr>
              <a:t> </a:t>
            </a:r>
            <a:r>
              <a:rPr lang="fr-FR" sz="2000" dirty="0" smtClean="0">
                <a:latin typeface="Arial MT"/>
                <a:ea typeface="Arial MT"/>
                <a:cs typeface="Arial MT"/>
              </a:rPr>
              <a:t>travail. </a:t>
            </a:r>
            <a:r>
              <a:rPr lang="fr-FR" sz="2400" dirty="0" smtClean="0"/>
              <a:t>En </a:t>
            </a:r>
            <a:r>
              <a:rPr lang="fr-FR" sz="2400" dirty="0"/>
              <a:t>tant qu'étudiants de data </a:t>
            </a:r>
            <a:r>
              <a:rPr lang="fr-FR" sz="2400" dirty="0" err="1"/>
              <a:t>scientist</a:t>
            </a:r>
            <a:r>
              <a:rPr lang="fr-FR" sz="2400" dirty="0"/>
              <a:t>, nous sommes intéressés par les informations des métiers concernant l'analyse des données, c'est pourquoi nous avons choisi comme projet de scraper le site </a:t>
            </a:r>
            <a:r>
              <a:rPr lang="fr-FR" sz="2400" dirty="0" err="1"/>
              <a:t>linkedin</a:t>
            </a:r>
            <a:r>
              <a:rPr lang="fr-FR" sz="2400" dirty="0"/>
              <a:t> et de faire une analyse des données scraper</a:t>
            </a:r>
            <a:r>
              <a:rPr lang="fr-FR" sz="1600" dirty="0"/>
              <a:t>.</a:t>
            </a:r>
          </a:p>
          <a:p>
            <a:pPr marL="467360" marR="421005" indent="179705" algn="just">
              <a:lnSpc>
                <a:spcPct val="200000"/>
              </a:lnSpc>
              <a:spcAft>
                <a:spcPts val="0"/>
              </a:spcAft>
            </a:pPr>
            <a:endParaRPr lang="fr-FR" sz="1400" dirty="0">
              <a:effectLst/>
              <a:latin typeface="Arial MT"/>
              <a:ea typeface="Arial MT"/>
              <a:cs typeface="Arial MT"/>
            </a:endParaRPr>
          </a:p>
        </p:txBody>
      </p:sp>
    </p:spTree>
    <p:extLst>
      <p:ext uri="{BB962C8B-B14F-4D97-AF65-F5344CB8AC3E}">
        <p14:creationId xmlns:p14="http://schemas.microsoft.com/office/powerpoint/2010/main" val="1723331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873749" y="269635"/>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t>Contexte d’étude</a:t>
            </a:r>
            <a:endParaRPr lang="fr-FR" dirty="0"/>
          </a:p>
        </p:txBody>
      </p:sp>
      <p:sp>
        <p:nvSpPr>
          <p:cNvPr id="6" name="Rectangle à coins arrondis 5"/>
          <p:cNvSpPr/>
          <p:nvPr/>
        </p:nvSpPr>
        <p:spPr>
          <a:xfrm>
            <a:off x="5032790" y="269634"/>
            <a:ext cx="2795452" cy="77070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Problématique</a:t>
            </a:r>
          </a:p>
          <a:p>
            <a:pPr algn="ctr"/>
            <a:r>
              <a:rPr lang="fr-FR" dirty="0" smtClean="0"/>
              <a:t>du projet</a:t>
            </a:r>
            <a:endParaRPr lang="fr-FR" dirty="0"/>
          </a:p>
        </p:txBody>
      </p:sp>
      <p:sp>
        <p:nvSpPr>
          <p:cNvPr id="7" name="Rectangle à coins arrondis 6"/>
          <p:cNvSpPr/>
          <p:nvPr/>
        </p:nvSpPr>
        <p:spPr>
          <a:xfrm>
            <a:off x="9191832" y="269634"/>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objectifs du projet</a:t>
            </a:r>
          </a:p>
        </p:txBody>
      </p:sp>
      <p:sp>
        <p:nvSpPr>
          <p:cNvPr id="2" name="Rectangle 1"/>
          <p:cNvSpPr/>
          <p:nvPr/>
        </p:nvSpPr>
        <p:spPr>
          <a:xfrm>
            <a:off x="518615" y="1997839"/>
            <a:ext cx="11232107" cy="3477875"/>
          </a:xfrm>
          <a:prstGeom prst="rect">
            <a:avLst/>
          </a:prstGeom>
        </p:spPr>
        <p:txBody>
          <a:bodyPr wrap="square">
            <a:spAutoFit/>
          </a:bodyPr>
          <a:lstStyle/>
          <a:p>
            <a:pPr marL="467360" marR="421005" indent="179705" algn="just">
              <a:lnSpc>
                <a:spcPct val="200000"/>
              </a:lnSpc>
            </a:pPr>
            <a:r>
              <a:rPr lang="fr-FR" sz="2000" dirty="0"/>
              <a:t>Il existe plusieurs sites et programmes permettant de faire du web scraping. Ils se différencient par leurs utilisations. Parmi les plus connus « </a:t>
            </a:r>
            <a:r>
              <a:rPr lang="fr-FR" sz="2000" b="1" dirty="0" err="1"/>
              <a:t>Linkedin</a:t>
            </a:r>
            <a:r>
              <a:rPr lang="fr-FR" sz="2000" b="1" dirty="0"/>
              <a:t> </a:t>
            </a:r>
            <a:r>
              <a:rPr lang="fr-FR" sz="2000" dirty="0"/>
              <a:t>». Dans ce projet en va traiter comment collecter les différents informations de « </a:t>
            </a:r>
            <a:r>
              <a:rPr lang="fr-FR" sz="2000" b="1" dirty="0"/>
              <a:t>Jobs Data Analyses</a:t>
            </a:r>
            <a:r>
              <a:rPr lang="fr-FR" sz="2000" dirty="0"/>
              <a:t>» ? Comment insérer ces informations et les transformé dans une base de donnée structurée et possible de l’analyser ?</a:t>
            </a:r>
          </a:p>
          <a:p>
            <a:pPr marL="467360" marR="421005" indent="179705" algn="just">
              <a:lnSpc>
                <a:spcPct val="200000"/>
              </a:lnSpc>
              <a:spcAft>
                <a:spcPts val="0"/>
              </a:spcAft>
            </a:pPr>
            <a:r>
              <a:rPr lang="fr-FR" sz="1600" dirty="0" smtClean="0"/>
              <a:t>.</a:t>
            </a:r>
            <a:endParaRPr lang="fr-FR" sz="1600" dirty="0"/>
          </a:p>
          <a:p>
            <a:pPr marL="467360" marR="421005" indent="179705" algn="just">
              <a:lnSpc>
                <a:spcPct val="200000"/>
              </a:lnSpc>
              <a:spcAft>
                <a:spcPts val="0"/>
              </a:spcAft>
            </a:pPr>
            <a:endParaRPr lang="fr-FR" sz="1400" dirty="0">
              <a:effectLst/>
              <a:latin typeface="Arial MT"/>
              <a:ea typeface="Arial MT"/>
              <a:cs typeface="Arial MT"/>
            </a:endParaRPr>
          </a:p>
        </p:txBody>
      </p:sp>
    </p:spTree>
    <p:extLst>
      <p:ext uri="{BB962C8B-B14F-4D97-AF65-F5344CB8AC3E}">
        <p14:creationId xmlns:p14="http://schemas.microsoft.com/office/powerpoint/2010/main" val="1869598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873749" y="269635"/>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smtClean="0"/>
              <a:t>Contexte d’étude</a:t>
            </a:r>
            <a:endParaRPr lang="fr-FR" dirty="0"/>
          </a:p>
        </p:txBody>
      </p:sp>
      <p:sp>
        <p:nvSpPr>
          <p:cNvPr id="6" name="Rectangle à coins arrondis 5"/>
          <p:cNvSpPr/>
          <p:nvPr/>
        </p:nvSpPr>
        <p:spPr>
          <a:xfrm>
            <a:off x="5135148" y="269634"/>
            <a:ext cx="2795452" cy="7707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Problématique</a:t>
            </a:r>
          </a:p>
          <a:p>
            <a:pPr algn="ctr"/>
            <a:r>
              <a:rPr lang="fr-FR" dirty="0" smtClean="0"/>
              <a:t>du projet</a:t>
            </a:r>
            <a:endParaRPr lang="fr-FR" dirty="0"/>
          </a:p>
        </p:txBody>
      </p:sp>
      <p:sp>
        <p:nvSpPr>
          <p:cNvPr id="7" name="Rectangle à coins arrondis 6"/>
          <p:cNvSpPr/>
          <p:nvPr/>
        </p:nvSpPr>
        <p:spPr>
          <a:xfrm>
            <a:off x="9191832" y="269634"/>
            <a:ext cx="2795452" cy="7707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a:t>objectifs du projet</a:t>
            </a:r>
          </a:p>
        </p:txBody>
      </p:sp>
      <p:sp>
        <p:nvSpPr>
          <p:cNvPr id="2" name="Rectangle 1"/>
          <p:cNvSpPr/>
          <p:nvPr/>
        </p:nvSpPr>
        <p:spPr>
          <a:xfrm>
            <a:off x="395785" y="3212490"/>
            <a:ext cx="11491415" cy="1692771"/>
          </a:xfrm>
          <a:prstGeom prst="rect">
            <a:avLst/>
          </a:prstGeom>
        </p:spPr>
        <p:txBody>
          <a:bodyPr wrap="square">
            <a:spAutoFit/>
          </a:bodyPr>
          <a:lstStyle/>
          <a:p>
            <a:r>
              <a:rPr lang="fr-FR" sz="2400" dirty="0"/>
              <a:t>Recueillir des données sur le web est parfois compliqué et quand cela est possible, il est difficile de pouvoir les télécharger ou d’effectuer un copier-coller. « </a:t>
            </a:r>
            <a:r>
              <a:rPr lang="fr-FR" sz="2400" b="1" dirty="0" err="1"/>
              <a:t>Linkedin</a:t>
            </a:r>
            <a:r>
              <a:rPr lang="fr-FR" sz="2400" b="1" dirty="0"/>
              <a:t> </a:t>
            </a:r>
            <a:r>
              <a:rPr lang="fr-FR" sz="2400" dirty="0"/>
              <a:t>», l’un des plusieurs sites aimables à scraper.</a:t>
            </a:r>
          </a:p>
          <a:p>
            <a:pPr marL="467360" marR="421005" indent="179705" algn="just">
              <a:lnSpc>
                <a:spcPct val="200000"/>
              </a:lnSpc>
              <a:spcAft>
                <a:spcPts val="0"/>
              </a:spcAft>
            </a:pPr>
            <a:endParaRPr lang="fr-FR" sz="1600" dirty="0">
              <a:effectLst/>
              <a:latin typeface="Arial MT"/>
              <a:ea typeface="Arial MT"/>
              <a:cs typeface="Arial MT"/>
            </a:endParaRPr>
          </a:p>
        </p:txBody>
      </p:sp>
    </p:spTree>
    <p:extLst>
      <p:ext uri="{BB962C8B-B14F-4D97-AF65-F5344CB8AC3E}">
        <p14:creationId xmlns:p14="http://schemas.microsoft.com/office/powerpoint/2010/main" val="3011711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26;p28"/>
          <p:cNvGrpSpPr/>
          <p:nvPr/>
        </p:nvGrpSpPr>
        <p:grpSpPr>
          <a:xfrm flipH="1">
            <a:off x="5857234" y="5258669"/>
            <a:ext cx="1929500" cy="2210100"/>
            <a:chOff x="295725" y="-3462825"/>
            <a:chExt cx="1929500" cy="2210100"/>
          </a:xfrm>
        </p:grpSpPr>
        <p:sp>
          <p:nvSpPr>
            <p:cNvPr id="5"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52;p28"/>
          <p:cNvGrpSpPr/>
          <p:nvPr/>
        </p:nvGrpSpPr>
        <p:grpSpPr>
          <a:xfrm>
            <a:off x="8545631" y="5997806"/>
            <a:ext cx="1040638" cy="901375"/>
            <a:chOff x="948060" y="3972813"/>
            <a:chExt cx="1040638" cy="901375"/>
          </a:xfrm>
        </p:grpSpPr>
        <p:grpSp>
          <p:nvGrpSpPr>
            <p:cNvPr id="31" name="Google Shape;953;p28"/>
            <p:cNvGrpSpPr/>
            <p:nvPr/>
          </p:nvGrpSpPr>
          <p:grpSpPr>
            <a:xfrm flipH="1">
              <a:off x="948060" y="3972813"/>
              <a:ext cx="716725" cy="901375"/>
              <a:chOff x="-3888525" y="-2483300"/>
              <a:chExt cx="716725" cy="901375"/>
            </a:xfrm>
          </p:grpSpPr>
          <p:sp>
            <p:nvSpPr>
              <p:cNvPr id="36"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56;p28"/>
            <p:cNvGrpSpPr/>
            <p:nvPr/>
          </p:nvGrpSpPr>
          <p:grpSpPr>
            <a:xfrm flipH="1">
              <a:off x="1664772" y="4493938"/>
              <a:ext cx="323925" cy="323650"/>
              <a:chOff x="1608625" y="299800"/>
              <a:chExt cx="323925" cy="323650"/>
            </a:xfrm>
          </p:grpSpPr>
          <p:sp>
            <p:nvSpPr>
              <p:cNvPr id="33"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926;p28"/>
          <p:cNvGrpSpPr/>
          <p:nvPr/>
        </p:nvGrpSpPr>
        <p:grpSpPr>
          <a:xfrm flipH="1">
            <a:off x="10442080" y="823908"/>
            <a:ext cx="1929500" cy="2210100"/>
            <a:chOff x="295725" y="-3462825"/>
            <a:chExt cx="1929500" cy="2210100"/>
          </a:xfrm>
        </p:grpSpPr>
        <p:sp>
          <p:nvSpPr>
            <p:cNvPr id="39"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952;p28"/>
          <p:cNvGrpSpPr/>
          <p:nvPr/>
        </p:nvGrpSpPr>
        <p:grpSpPr>
          <a:xfrm>
            <a:off x="11163931" y="3205228"/>
            <a:ext cx="1040638" cy="901375"/>
            <a:chOff x="948060" y="3972813"/>
            <a:chExt cx="1040638" cy="901375"/>
          </a:xfrm>
        </p:grpSpPr>
        <p:grpSp>
          <p:nvGrpSpPr>
            <p:cNvPr id="65" name="Google Shape;953;p28"/>
            <p:cNvGrpSpPr/>
            <p:nvPr/>
          </p:nvGrpSpPr>
          <p:grpSpPr>
            <a:xfrm flipH="1">
              <a:off x="948060" y="3972813"/>
              <a:ext cx="716725" cy="901375"/>
              <a:chOff x="-3888525" y="-2483300"/>
              <a:chExt cx="716725" cy="901375"/>
            </a:xfrm>
          </p:grpSpPr>
          <p:sp>
            <p:nvSpPr>
              <p:cNvPr id="70"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56;p28"/>
            <p:cNvGrpSpPr/>
            <p:nvPr/>
          </p:nvGrpSpPr>
          <p:grpSpPr>
            <a:xfrm flipH="1">
              <a:off x="1664772" y="4493938"/>
              <a:ext cx="323925" cy="323650"/>
              <a:chOff x="1608625" y="299800"/>
              <a:chExt cx="323925" cy="323650"/>
            </a:xfrm>
          </p:grpSpPr>
          <p:sp>
            <p:nvSpPr>
              <p:cNvPr id="6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 name="Google Shape;926;p28"/>
          <p:cNvGrpSpPr/>
          <p:nvPr/>
        </p:nvGrpSpPr>
        <p:grpSpPr>
          <a:xfrm flipH="1">
            <a:off x="10262500" y="4739340"/>
            <a:ext cx="1929500" cy="2210100"/>
            <a:chOff x="295725" y="-3462825"/>
            <a:chExt cx="1929500" cy="2210100"/>
          </a:xfrm>
        </p:grpSpPr>
        <p:sp>
          <p:nvSpPr>
            <p:cNvPr id="73"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Titre 1"/>
          <p:cNvSpPr>
            <a:spLocks noGrp="1"/>
          </p:cNvSpPr>
          <p:nvPr>
            <p:ph type="title"/>
          </p:nvPr>
        </p:nvSpPr>
        <p:spPr>
          <a:xfrm>
            <a:off x="-1342650" y="278422"/>
            <a:ext cx="10055731" cy="4576340"/>
          </a:xfrm>
          <a:noFill/>
          <a:ln>
            <a:noFill/>
          </a:ln>
        </p:spPr>
        <p:style>
          <a:lnRef idx="2">
            <a:schemeClr val="accent6"/>
          </a:lnRef>
          <a:fillRef idx="1">
            <a:schemeClr val="lt1"/>
          </a:fillRef>
          <a:effectRef idx="0">
            <a:schemeClr val="accent6"/>
          </a:effectRef>
          <a:fontRef idx="minor">
            <a:schemeClr val="dk1"/>
          </a:fontRef>
        </p:style>
        <p:txBody>
          <a:bodyPr>
            <a:normAutofit/>
          </a:bodyPr>
          <a:lstStyle/>
          <a:p>
            <a:pPr algn="ctr"/>
            <a:r>
              <a:rPr lang="fr-FR" sz="7200" b="1" dirty="0" smtClean="0">
                <a:solidFill>
                  <a:schemeClr val="accent1">
                    <a:lumMod val="60000"/>
                    <a:lumOff val="40000"/>
                  </a:schemeClr>
                </a:solidFill>
                <a:latin typeface="Century Gothic" panose="020B0502020202020204" pitchFamily="34" charset="0"/>
                <a:ea typeface="+mn-ea"/>
                <a:cs typeface="+mn-cs"/>
              </a:rPr>
              <a:t>Réalisation du </a:t>
            </a:r>
            <a:br>
              <a:rPr lang="fr-FR" sz="7200" b="1" dirty="0" smtClean="0">
                <a:solidFill>
                  <a:schemeClr val="accent1">
                    <a:lumMod val="60000"/>
                    <a:lumOff val="40000"/>
                  </a:schemeClr>
                </a:solidFill>
                <a:latin typeface="Century Gothic" panose="020B0502020202020204" pitchFamily="34" charset="0"/>
                <a:ea typeface="+mn-ea"/>
                <a:cs typeface="+mn-cs"/>
              </a:rPr>
            </a:br>
            <a:r>
              <a:rPr lang="fr-FR" sz="7200" b="1" dirty="0" smtClean="0">
                <a:solidFill>
                  <a:schemeClr val="accent1">
                    <a:lumMod val="60000"/>
                    <a:lumOff val="40000"/>
                  </a:schemeClr>
                </a:solidFill>
                <a:latin typeface="Century Gothic" panose="020B0502020202020204" pitchFamily="34" charset="0"/>
                <a:ea typeface="+mn-ea"/>
                <a:cs typeface="+mn-cs"/>
              </a:rPr>
              <a:t>projet </a:t>
            </a:r>
            <a:endParaRPr lang="fr-FR" sz="7200" b="1" dirty="0">
              <a:solidFill>
                <a:schemeClr val="accent1">
                  <a:lumMod val="60000"/>
                  <a:lumOff val="40000"/>
                </a:schemeClr>
              </a:solidFill>
              <a:latin typeface="Century Gothic" panose="020B0502020202020204" pitchFamily="34" charset="0"/>
              <a:ea typeface="+mn-ea"/>
              <a:cs typeface="+mn-cs"/>
            </a:endParaRPr>
          </a:p>
        </p:txBody>
      </p:sp>
    </p:spTree>
    <p:extLst>
      <p:ext uri="{BB962C8B-B14F-4D97-AF65-F5344CB8AC3E}">
        <p14:creationId xmlns:p14="http://schemas.microsoft.com/office/powerpoint/2010/main" val="867710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1407</TotalTime>
  <Words>829</Words>
  <Application>Microsoft Office PowerPoint</Application>
  <PresentationFormat>Grand écran</PresentationFormat>
  <Paragraphs>81</Paragraphs>
  <Slides>18</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Arial</vt:lpstr>
      <vt:lpstr>Arial MT</vt:lpstr>
      <vt:lpstr>Bell MT</vt:lpstr>
      <vt:lpstr>Calibri</vt:lpstr>
      <vt:lpstr>Calibri Light</vt:lpstr>
      <vt:lpstr>Century Gothic</vt:lpstr>
      <vt:lpstr>Thème Office</vt:lpstr>
      <vt:lpstr>  Scraping de Linkdin  </vt:lpstr>
      <vt:lpstr>Présentation PowerPoint</vt:lpstr>
      <vt:lpstr>Introduction</vt:lpstr>
      <vt:lpstr>Présentation PowerPoint</vt:lpstr>
      <vt:lpstr>Contexte général du projet</vt:lpstr>
      <vt:lpstr>Présentation PowerPoint</vt:lpstr>
      <vt:lpstr>Présentation PowerPoint</vt:lpstr>
      <vt:lpstr>Présentation PowerPoint</vt:lpstr>
      <vt:lpstr>Réalisation du  projet </vt:lpstr>
      <vt:lpstr>Présentation PowerPoint</vt:lpstr>
      <vt:lpstr>L’implémentetion de code source:</vt:lpstr>
      <vt:lpstr>Le résultat de code se forme des fichiers CSV:</vt:lpstr>
      <vt:lpstr>Le résultat de code se forme des fichiers CSV:</vt:lpstr>
      <vt:lpstr>L’analyse des bases de données retenu:</vt:lpstr>
      <vt:lpstr>L’analyse des bases de données retenu:</vt:lpstr>
      <vt:lpstr>Conclusion</vt:lpstr>
      <vt:lpstr>Présentation PowerPoint</vt:lpstr>
      <vt:lpstr>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98</cp:revision>
  <dcterms:created xsi:type="dcterms:W3CDTF">2022-09-22T11:20:51Z</dcterms:created>
  <dcterms:modified xsi:type="dcterms:W3CDTF">2023-02-24T00:24:37Z</dcterms:modified>
</cp:coreProperties>
</file>