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BDDCB"/>
    <a:srgbClr val="DEC9AC"/>
    <a:srgbClr val="C89D7A"/>
    <a:srgbClr val="D2B48C"/>
    <a:srgbClr val="DEB887"/>
    <a:srgbClr val="FFE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66" y="6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?hl=ru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>
            <a:off x="3923928" y="-2941"/>
            <a:ext cx="0" cy="5717941"/>
          </a:xfrm>
          <a:prstGeom prst="line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лилиния 13"/>
          <p:cNvSpPr/>
          <p:nvPr/>
        </p:nvSpPr>
        <p:spPr>
          <a:xfrm>
            <a:off x="-187781" y="3664912"/>
            <a:ext cx="4523015" cy="1363435"/>
          </a:xfrm>
          <a:custGeom>
            <a:avLst/>
            <a:gdLst>
              <a:gd name="connsiteX0" fmla="*/ 171450 w 4523015"/>
              <a:gd name="connsiteY0" fmla="*/ 661307 h 1363435"/>
              <a:gd name="connsiteX1" fmla="*/ 628650 w 4523015"/>
              <a:gd name="connsiteY1" fmla="*/ 0 h 1363435"/>
              <a:gd name="connsiteX2" fmla="*/ 1338943 w 4523015"/>
              <a:gd name="connsiteY2" fmla="*/ 351064 h 1363435"/>
              <a:gd name="connsiteX3" fmla="*/ 1902279 w 4523015"/>
              <a:gd name="connsiteY3" fmla="*/ 195943 h 1363435"/>
              <a:gd name="connsiteX4" fmla="*/ 2792186 w 4523015"/>
              <a:gd name="connsiteY4" fmla="*/ 636814 h 1363435"/>
              <a:gd name="connsiteX5" fmla="*/ 3282043 w 4523015"/>
              <a:gd name="connsiteY5" fmla="*/ 489857 h 1363435"/>
              <a:gd name="connsiteX6" fmla="*/ 3747408 w 4523015"/>
              <a:gd name="connsiteY6" fmla="*/ 824593 h 1363435"/>
              <a:gd name="connsiteX7" fmla="*/ 4000500 w 4523015"/>
              <a:gd name="connsiteY7" fmla="*/ 636814 h 1363435"/>
              <a:gd name="connsiteX8" fmla="*/ 4523015 w 4523015"/>
              <a:gd name="connsiteY8" fmla="*/ 791935 h 1363435"/>
              <a:gd name="connsiteX9" fmla="*/ 4523015 w 4523015"/>
              <a:gd name="connsiteY9" fmla="*/ 1355271 h 1363435"/>
              <a:gd name="connsiteX10" fmla="*/ 0 w 4523015"/>
              <a:gd name="connsiteY10" fmla="*/ 1363435 h 1363435"/>
              <a:gd name="connsiteX11" fmla="*/ 24493 w 4523015"/>
              <a:gd name="connsiteY11" fmla="*/ 628650 h 1363435"/>
              <a:gd name="connsiteX12" fmla="*/ 171450 w 4523015"/>
              <a:gd name="connsiteY12" fmla="*/ 661307 h 136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23015" h="1363435">
                <a:moveTo>
                  <a:pt x="171450" y="661307"/>
                </a:moveTo>
                <a:lnTo>
                  <a:pt x="628650" y="0"/>
                </a:lnTo>
                <a:lnTo>
                  <a:pt x="1338943" y="351064"/>
                </a:lnTo>
                <a:lnTo>
                  <a:pt x="1902279" y="195943"/>
                </a:lnTo>
                <a:lnTo>
                  <a:pt x="2792186" y="636814"/>
                </a:lnTo>
                <a:lnTo>
                  <a:pt x="3282043" y="489857"/>
                </a:lnTo>
                <a:lnTo>
                  <a:pt x="3747408" y="824593"/>
                </a:lnTo>
                <a:lnTo>
                  <a:pt x="4000500" y="636814"/>
                </a:lnTo>
                <a:lnTo>
                  <a:pt x="4523015" y="791935"/>
                </a:lnTo>
                <a:lnTo>
                  <a:pt x="4523015" y="1355271"/>
                </a:lnTo>
                <a:lnTo>
                  <a:pt x="0" y="1363435"/>
                </a:lnTo>
                <a:lnTo>
                  <a:pt x="24493" y="628650"/>
                </a:lnTo>
                <a:lnTo>
                  <a:pt x="171450" y="66130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707904" y="50721"/>
            <a:ext cx="0" cy="571794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 12"/>
          <p:cNvSpPr/>
          <p:nvPr/>
        </p:nvSpPr>
        <p:spPr>
          <a:xfrm>
            <a:off x="-187780" y="4009627"/>
            <a:ext cx="4523015" cy="1363435"/>
          </a:xfrm>
          <a:custGeom>
            <a:avLst/>
            <a:gdLst>
              <a:gd name="connsiteX0" fmla="*/ 171450 w 4523015"/>
              <a:gd name="connsiteY0" fmla="*/ 661307 h 1363435"/>
              <a:gd name="connsiteX1" fmla="*/ 628650 w 4523015"/>
              <a:gd name="connsiteY1" fmla="*/ 0 h 1363435"/>
              <a:gd name="connsiteX2" fmla="*/ 1338943 w 4523015"/>
              <a:gd name="connsiteY2" fmla="*/ 351064 h 1363435"/>
              <a:gd name="connsiteX3" fmla="*/ 1902279 w 4523015"/>
              <a:gd name="connsiteY3" fmla="*/ 195943 h 1363435"/>
              <a:gd name="connsiteX4" fmla="*/ 2792186 w 4523015"/>
              <a:gd name="connsiteY4" fmla="*/ 636814 h 1363435"/>
              <a:gd name="connsiteX5" fmla="*/ 3282043 w 4523015"/>
              <a:gd name="connsiteY5" fmla="*/ 489857 h 1363435"/>
              <a:gd name="connsiteX6" fmla="*/ 3747408 w 4523015"/>
              <a:gd name="connsiteY6" fmla="*/ 824593 h 1363435"/>
              <a:gd name="connsiteX7" fmla="*/ 4000500 w 4523015"/>
              <a:gd name="connsiteY7" fmla="*/ 636814 h 1363435"/>
              <a:gd name="connsiteX8" fmla="*/ 4523015 w 4523015"/>
              <a:gd name="connsiteY8" fmla="*/ 791935 h 1363435"/>
              <a:gd name="connsiteX9" fmla="*/ 4523015 w 4523015"/>
              <a:gd name="connsiteY9" fmla="*/ 1355271 h 1363435"/>
              <a:gd name="connsiteX10" fmla="*/ 0 w 4523015"/>
              <a:gd name="connsiteY10" fmla="*/ 1363435 h 1363435"/>
              <a:gd name="connsiteX11" fmla="*/ 24493 w 4523015"/>
              <a:gd name="connsiteY11" fmla="*/ 628650 h 1363435"/>
              <a:gd name="connsiteX12" fmla="*/ 171450 w 4523015"/>
              <a:gd name="connsiteY12" fmla="*/ 661307 h 136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23015" h="1363435">
                <a:moveTo>
                  <a:pt x="171450" y="661307"/>
                </a:moveTo>
                <a:lnTo>
                  <a:pt x="628650" y="0"/>
                </a:lnTo>
                <a:lnTo>
                  <a:pt x="1338943" y="351064"/>
                </a:lnTo>
                <a:lnTo>
                  <a:pt x="1902279" y="195943"/>
                </a:lnTo>
                <a:lnTo>
                  <a:pt x="2792186" y="636814"/>
                </a:lnTo>
                <a:lnTo>
                  <a:pt x="3282043" y="489857"/>
                </a:lnTo>
                <a:lnTo>
                  <a:pt x="3747408" y="824593"/>
                </a:lnTo>
                <a:lnTo>
                  <a:pt x="4000500" y="636814"/>
                </a:lnTo>
                <a:lnTo>
                  <a:pt x="4523015" y="791935"/>
                </a:lnTo>
                <a:lnTo>
                  <a:pt x="4523015" y="1355271"/>
                </a:lnTo>
                <a:lnTo>
                  <a:pt x="0" y="1363435"/>
                </a:lnTo>
                <a:lnTo>
                  <a:pt x="24493" y="628650"/>
                </a:lnTo>
                <a:lnTo>
                  <a:pt x="171450" y="661307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139952" y="0"/>
            <a:ext cx="0" cy="5717941"/>
          </a:xfrm>
          <a:prstGeom prst="line">
            <a:avLst/>
          </a:prstGeom>
          <a:ln w="571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олилиния 10"/>
          <p:cNvSpPr/>
          <p:nvPr/>
        </p:nvSpPr>
        <p:spPr>
          <a:xfrm>
            <a:off x="-187779" y="4392386"/>
            <a:ext cx="4523015" cy="1363435"/>
          </a:xfrm>
          <a:custGeom>
            <a:avLst/>
            <a:gdLst>
              <a:gd name="connsiteX0" fmla="*/ 171450 w 4523015"/>
              <a:gd name="connsiteY0" fmla="*/ 661307 h 1363435"/>
              <a:gd name="connsiteX1" fmla="*/ 628650 w 4523015"/>
              <a:gd name="connsiteY1" fmla="*/ 0 h 1363435"/>
              <a:gd name="connsiteX2" fmla="*/ 1338943 w 4523015"/>
              <a:gd name="connsiteY2" fmla="*/ 351064 h 1363435"/>
              <a:gd name="connsiteX3" fmla="*/ 1902279 w 4523015"/>
              <a:gd name="connsiteY3" fmla="*/ 195943 h 1363435"/>
              <a:gd name="connsiteX4" fmla="*/ 2792186 w 4523015"/>
              <a:gd name="connsiteY4" fmla="*/ 636814 h 1363435"/>
              <a:gd name="connsiteX5" fmla="*/ 3282043 w 4523015"/>
              <a:gd name="connsiteY5" fmla="*/ 489857 h 1363435"/>
              <a:gd name="connsiteX6" fmla="*/ 3747408 w 4523015"/>
              <a:gd name="connsiteY6" fmla="*/ 824593 h 1363435"/>
              <a:gd name="connsiteX7" fmla="*/ 4000500 w 4523015"/>
              <a:gd name="connsiteY7" fmla="*/ 636814 h 1363435"/>
              <a:gd name="connsiteX8" fmla="*/ 4523015 w 4523015"/>
              <a:gd name="connsiteY8" fmla="*/ 791935 h 1363435"/>
              <a:gd name="connsiteX9" fmla="*/ 4523015 w 4523015"/>
              <a:gd name="connsiteY9" fmla="*/ 1355271 h 1363435"/>
              <a:gd name="connsiteX10" fmla="*/ 0 w 4523015"/>
              <a:gd name="connsiteY10" fmla="*/ 1363435 h 1363435"/>
              <a:gd name="connsiteX11" fmla="*/ 24493 w 4523015"/>
              <a:gd name="connsiteY11" fmla="*/ 628650 h 1363435"/>
              <a:gd name="connsiteX12" fmla="*/ 171450 w 4523015"/>
              <a:gd name="connsiteY12" fmla="*/ 661307 h 136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23015" h="1363435">
                <a:moveTo>
                  <a:pt x="171450" y="661307"/>
                </a:moveTo>
                <a:lnTo>
                  <a:pt x="628650" y="0"/>
                </a:lnTo>
                <a:lnTo>
                  <a:pt x="1338943" y="351064"/>
                </a:lnTo>
                <a:lnTo>
                  <a:pt x="1902279" y="195943"/>
                </a:lnTo>
                <a:lnTo>
                  <a:pt x="2792186" y="636814"/>
                </a:lnTo>
                <a:lnTo>
                  <a:pt x="3282043" y="489857"/>
                </a:lnTo>
                <a:lnTo>
                  <a:pt x="3747408" y="824593"/>
                </a:lnTo>
                <a:lnTo>
                  <a:pt x="4000500" y="636814"/>
                </a:lnTo>
                <a:lnTo>
                  <a:pt x="4523015" y="791935"/>
                </a:lnTo>
                <a:lnTo>
                  <a:pt x="4523015" y="1355271"/>
                </a:lnTo>
                <a:lnTo>
                  <a:pt x="0" y="1363435"/>
                </a:lnTo>
                <a:lnTo>
                  <a:pt x="24493" y="628650"/>
                </a:lnTo>
                <a:lnTo>
                  <a:pt x="171450" y="661307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2" name="Picture 8" descr="Топ-20 интересных фактов о языке программирования Python | Пикабу">
            <a:extLst>
              <a:ext uri="{FF2B5EF4-FFF2-40B4-BE49-F238E27FC236}">
                <a16:creationId xmlns:a16="http://schemas.microsoft.com/office/drawing/2014/main" id="{D57D3A52-600C-4FFE-9F98-1D32375F0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12015" r="28636" b="8421"/>
          <a:stretch/>
        </p:blipFill>
        <p:spPr bwMode="auto">
          <a:xfrm>
            <a:off x="4335234" y="-52695"/>
            <a:ext cx="4805043" cy="576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2309528"/>
            <a:ext cx="55749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Century Gothic" panose="020B0502020202020204" pitchFamily="34" charset="0"/>
              </a:rPr>
              <a:t>Введение в курс, азы языка программирования </a:t>
            </a:r>
            <a:r>
              <a:rPr lang="en-US" b="1" dirty="0">
                <a:latin typeface="Century Gothic" panose="020B0502020202020204" pitchFamily="34" charset="0"/>
              </a:rPr>
              <a:t>Python</a:t>
            </a:r>
            <a:endParaRPr lang="ru-RU" b="1" dirty="0">
              <a:latin typeface="Century Gothic" panose="020B0502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A53A56C-9727-42EA-B268-3B55683C9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" y="162306"/>
            <a:ext cx="2605086" cy="285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95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>
            <a:off x="7560840" y="275884"/>
            <a:ext cx="0" cy="571794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7308304" y="37778"/>
            <a:ext cx="0" cy="5717941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-36512" y="-10092"/>
            <a:ext cx="9180512" cy="1571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876256" y="50721"/>
            <a:ext cx="0" cy="571794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0" y="0"/>
            <a:ext cx="9144000" cy="1273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092280" y="50721"/>
            <a:ext cx="0" cy="571794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7452320" y="1705372"/>
            <a:ext cx="1368152" cy="11497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-238844"/>
            <a:ext cx="9144000" cy="12733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452320" y="-670892"/>
            <a:ext cx="1368152" cy="30015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560840" y="1705372"/>
            <a:ext cx="1143217" cy="93610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560840" y="-310852"/>
            <a:ext cx="1143217" cy="2448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740352" y="37778"/>
            <a:ext cx="792088" cy="1960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720375" y="1705372"/>
            <a:ext cx="832041" cy="606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55213" y="375052"/>
            <a:ext cx="5376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Краткое содержание курса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9852" y="1849388"/>
            <a:ext cx="4076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entury Gothic" panose="020B0502020202020204" pitchFamily="34" charset="0"/>
              </a:rPr>
              <a:t>Написание кода на </a:t>
            </a:r>
            <a:r>
              <a:rPr lang="en-US" sz="1400" dirty="0">
                <a:latin typeface="Century Gothic" panose="020B0502020202020204" pitchFamily="34" charset="0"/>
              </a:rPr>
              <a:t>Google </a:t>
            </a:r>
            <a:r>
              <a:rPr lang="en-US" sz="1400" dirty="0" err="1">
                <a:latin typeface="Century Gothic" panose="020B0502020202020204" pitchFamily="34" charset="0"/>
              </a:rPr>
              <a:t>Colab</a:t>
            </a:r>
            <a:r>
              <a:rPr lang="en-US" sz="1400" dirty="0">
                <a:latin typeface="Century Gothic" panose="020B0502020202020204" pitchFamily="34" charset="0"/>
              </a:rPr>
              <a:t> </a:t>
            </a:r>
            <a:endParaRPr lang="ru-RU" sz="14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9852" y="4326151"/>
            <a:ext cx="370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entury Gothic" panose="020B0502020202020204" pitchFamily="34" charset="0"/>
              </a:rPr>
              <a:t>Принципы работы и применения </a:t>
            </a:r>
            <a:r>
              <a:rPr lang="ru-RU" sz="1400" dirty="0" err="1">
                <a:latin typeface="Century Gothic" panose="020B0502020202020204" pitchFamily="34" charset="0"/>
              </a:rPr>
              <a:t>Pandas</a:t>
            </a:r>
            <a:r>
              <a:rPr lang="ru-RU" sz="1400" dirty="0">
                <a:latin typeface="Century Gothic" panose="020B0502020202020204" pitchFamily="34" charset="0"/>
              </a:rPr>
              <a:t>, </a:t>
            </a:r>
            <a:r>
              <a:rPr lang="ru-RU" sz="1400" dirty="0" err="1">
                <a:latin typeface="Century Gothic" panose="020B0502020202020204" pitchFamily="34" charset="0"/>
              </a:rPr>
              <a:t>Numpy</a:t>
            </a:r>
            <a:r>
              <a:rPr lang="ru-RU" sz="1400" dirty="0">
                <a:latin typeface="Century Gothic" panose="020B0502020202020204" pitchFamily="34" charset="0"/>
              </a:rPr>
              <a:t>, </a:t>
            </a:r>
            <a:r>
              <a:rPr lang="ru-RU" sz="1400" dirty="0" err="1">
                <a:latin typeface="Century Gothic" panose="020B0502020202020204" pitchFamily="34" charset="0"/>
              </a:rPr>
              <a:t>Matplotlib</a:t>
            </a:r>
            <a:r>
              <a:rPr lang="ru-RU" sz="1400" dirty="0">
                <a:latin typeface="Century Gothic" panose="020B0502020202020204" pitchFamily="34" charset="0"/>
              </a:rPr>
              <a:t>, </a:t>
            </a:r>
            <a:r>
              <a:rPr lang="ru-RU" sz="1400" dirty="0" err="1">
                <a:latin typeface="Century Gothic" panose="020B0502020202020204" pitchFamily="34" charset="0"/>
              </a:rPr>
              <a:t>SciPy</a:t>
            </a:r>
            <a:endParaRPr lang="ru-RU" sz="1400" dirty="0">
              <a:latin typeface="Century Gothic" panose="020B0502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3808" y="2947163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entury Gothic" panose="020B0502020202020204" pitchFamily="34" charset="0"/>
              </a:rPr>
              <a:t>Основы </a:t>
            </a:r>
            <a:r>
              <a:rPr lang="en-US" sz="1400" dirty="0">
                <a:latin typeface="Century Gothic" panose="020B0502020202020204" pitchFamily="34" charset="0"/>
              </a:rPr>
              <a:t>Python</a:t>
            </a:r>
            <a:r>
              <a:rPr lang="ru-RU" sz="1400" dirty="0">
                <a:latin typeface="Century Gothic" panose="020B0502020202020204" pitchFamily="34" charset="0"/>
              </a:rPr>
              <a:t> и основные понятия в</a:t>
            </a:r>
            <a:r>
              <a:rPr lang="en-US" sz="1400" dirty="0">
                <a:latin typeface="Century Gothic" panose="020B0502020202020204" pitchFamily="34" charset="0"/>
              </a:rPr>
              <a:t> Big Data</a:t>
            </a:r>
            <a:endParaRPr lang="ru-RU" sz="1400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 descr="Значки для презентаций. Фигурки людей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54" t="65340" r="41174" b="22739"/>
          <a:stretch/>
        </p:blipFill>
        <p:spPr bwMode="auto">
          <a:xfrm>
            <a:off x="191534" y="1790216"/>
            <a:ext cx="808318" cy="76641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Значки для презентаций. Фигурки людей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0" t="51186" r="68758" b="36893"/>
          <a:stretch/>
        </p:blipFill>
        <p:spPr bwMode="auto">
          <a:xfrm>
            <a:off x="1899879" y="3041008"/>
            <a:ext cx="808318" cy="76641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Значки для презентаций. Фигурки людей">
            <a:extLst>
              <a:ext uri="{FF2B5EF4-FFF2-40B4-BE49-F238E27FC236}">
                <a16:creationId xmlns:a16="http://schemas.microsoft.com/office/drawing/2014/main" id="{7539192B-C8BD-4DCF-A37D-854AB349E7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12" t="35663" r="13216" b="52416"/>
          <a:stretch/>
        </p:blipFill>
        <p:spPr bwMode="auto">
          <a:xfrm>
            <a:off x="127134" y="4204553"/>
            <a:ext cx="808318" cy="76641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94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9447" y="260576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ru-RU" sz="1400" dirty="0">
                <a:latin typeface="Century Gothic" panose="020B0502020202020204" pitchFamily="34" charset="0"/>
              </a:rPr>
              <a:t>2-3. </a:t>
            </a:r>
            <a:r>
              <a:rPr lang="en-US" sz="1400" dirty="0" err="1">
                <a:latin typeface="Century Gothic" panose="020B0502020202020204" pitchFamily="34" charset="0"/>
              </a:rPr>
              <a:t>Numpy</a:t>
            </a:r>
            <a:r>
              <a:rPr lang="en-US" sz="1400" dirty="0">
                <a:latin typeface="Century Gothic" panose="020B0502020202020204" pitchFamily="34" charset="0"/>
              </a:rPr>
              <a:t>, pandas</a:t>
            </a:r>
            <a:endParaRPr lang="ru-RU" sz="1400" dirty="0">
              <a:latin typeface="Century Gothic" panose="020B0502020202020204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443328" y="156795"/>
            <a:ext cx="2257343" cy="224676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Picture 2" descr="Значки для презентаций. Фигурки людей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8" t="66354" r="10100" b="21725"/>
          <a:stretch/>
        </p:blipFill>
        <p:spPr bwMode="auto">
          <a:xfrm>
            <a:off x="1119550" y="836181"/>
            <a:ext cx="808318" cy="76641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91054" y="1024529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Century Gothic" panose="020B0502020202020204" pitchFamily="34" charset="0"/>
              </a:rPr>
              <a:t>План занятий</a:t>
            </a:r>
          </a:p>
        </p:txBody>
      </p:sp>
      <p:pic>
        <p:nvPicPr>
          <p:cNvPr id="16" name="Picture 2" descr="Значки для презентаций. Фигурки людей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4" t="22520" r="59914" b="65559"/>
          <a:stretch/>
        </p:blipFill>
        <p:spPr bwMode="auto">
          <a:xfrm>
            <a:off x="7092280" y="836582"/>
            <a:ext cx="808318" cy="76641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7596" y="2140038"/>
            <a:ext cx="20522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1. Настройка </a:t>
            </a:r>
            <a:r>
              <a:rPr lang="en-US" sz="1400" dirty="0">
                <a:latin typeface="Century Gothic" panose="020B0502020202020204" pitchFamily="34" charset="0"/>
              </a:rPr>
              <a:t>Google </a:t>
            </a:r>
            <a:r>
              <a:rPr lang="en-US" sz="1400" dirty="0" err="1">
                <a:latin typeface="Century Gothic" panose="020B0502020202020204" pitchFamily="34" charset="0"/>
              </a:rPr>
              <a:t>Colab</a:t>
            </a:r>
            <a:r>
              <a:rPr lang="en-US" sz="1400" dirty="0">
                <a:latin typeface="Century Gothic" panose="020B0502020202020204" pitchFamily="34" charset="0"/>
              </a:rPr>
              <a:t>, </a:t>
            </a:r>
            <a:r>
              <a:rPr lang="ru-RU" sz="1400" dirty="0">
                <a:latin typeface="Century Gothic" panose="020B0502020202020204" pitchFamily="34" charset="0"/>
              </a:rPr>
              <a:t>Основы </a:t>
            </a:r>
            <a:r>
              <a:rPr lang="en-US" sz="1400" dirty="0">
                <a:latin typeface="Century Gothic" panose="020B0502020202020204" pitchFamily="34" charset="0"/>
              </a:rPr>
              <a:t>Python </a:t>
            </a:r>
            <a:r>
              <a:rPr lang="ru-RU" sz="1400" dirty="0">
                <a:latin typeface="Century Gothic" panose="020B0502020202020204" pitchFamily="34" charset="0"/>
              </a:rPr>
              <a:t>и продвинутые функции, анализ </a:t>
            </a:r>
            <a:r>
              <a:rPr lang="ru-RU" sz="1400" dirty="0" err="1">
                <a:latin typeface="Century Gothic" panose="020B0502020202020204" pitchFamily="34" charset="0"/>
              </a:rPr>
              <a:t>данныз</a:t>
            </a:r>
            <a:endParaRPr lang="ru-RU" sz="1400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3315" y="213591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Century Gothic" panose="020B0502020202020204" pitchFamily="34" charset="0"/>
              </a:rPr>
              <a:t>9. Защита проекта</a:t>
            </a:r>
          </a:p>
        </p:txBody>
      </p:sp>
      <p:cxnSp>
        <p:nvCxnSpPr>
          <p:cNvPr id="9" name="Прямая соединительная линия 8"/>
          <p:cNvCxnSpPr>
            <a:cxnSpLocks/>
          </p:cNvCxnSpPr>
          <p:nvPr/>
        </p:nvCxnSpPr>
        <p:spPr>
          <a:xfrm flipH="1">
            <a:off x="3001442" y="4467714"/>
            <a:ext cx="6251078" cy="4431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cxnSpLocks/>
          </p:cNvCxnSpPr>
          <p:nvPr/>
        </p:nvCxnSpPr>
        <p:spPr>
          <a:xfrm flipH="1">
            <a:off x="4139952" y="5161756"/>
            <a:ext cx="5256584" cy="5231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986310" y="4467714"/>
            <a:ext cx="990975" cy="9835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3275856" y="4630544"/>
            <a:ext cx="696589" cy="6579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B24BCA7-378B-46F1-9BE6-12C6EECFEE68}"/>
              </a:ext>
            </a:extLst>
          </p:cNvPr>
          <p:cNvSpPr/>
          <p:nvPr/>
        </p:nvSpPr>
        <p:spPr>
          <a:xfrm>
            <a:off x="298340" y="4131294"/>
            <a:ext cx="1389399" cy="14101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8C80C8-716E-4CA0-819F-26D247ABCAE8}"/>
              </a:ext>
            </a:extLst>
          </p:cNvPr>
          <p:cNvSpPr txBox="1"/>
          <p:nvPr/>
        </p:nvSpPr>
        <p:spPr>
          <a:xfrm>
            <a:off x="3443328" y="309813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400" dirty="0">
                <a:latin typeface="Century Gothic" panose="020B0502020202020204" pitchFamily="34" charset="0"/>
              </a:rPr>
              <a:t>3</a:t>
            </a:r>
            <a:r>
              <a:rPr lang="ru-RU" sz="1400" dirty="0">
                <a:latin typeface="Century Gothic" panose="020B0502020202020204" pitchFamily="34" charset="0"/>
              </a:rPr>
              <a:t>-</a:t>
            </a:r>
            <a:r>
              <a:rPr lang="en-US" sz="1400" dirty="0">
                <a:latin typeface="Century Gothic" panose="020B0502020202020204" pitchFamily="34" charset="0"/>
              </a:rPr>
              <a:t>4</a:t>
            </a:r>
            <a:r>
              <a:rPr lang="ru-RU" sz="1400" dirty="0">
                <a:latin typeface="Century Gothic" panose="020B0502020202020204" pitchFamily="34" charset="0"/>
              </a:rPr>
              <a:t>. </a:t>
            </a:r>
            <a:r>
              <a:rPr lang="en-US" sz="1400" dirty="0">
                <a:latin typeface="Century Gothic" panose="020B0502020202020204" pitchFamily="34" charset="0"/>
              </a:rPr>
              <a:t>Matplotlib, </a:t>
            </a:r>
            <a:r>
              <a:rPr lang="en-US" sz="1400" dirty="0" err="1">
                <a:latin typeface="Century Gothic" panose="020B0502020202020204" pitchFamily="34" charset="0"/>
              </a:rPr>
              <a:t>scipy</a:t>
            </a:r>
            <a:endParaRPr lang="ru-RU" sz="1400" dirty="0"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66C0E9-8D2F-487D-8901-FBF96C53F8C2}"/>
              </a:ext>
            </a:extLst>
          </p:cNvPr>
          <p:cNvSpPr txBox="1"/>
          <p:nvPr/>
        </p:nvSpPr>
        <p:spPr>
          <a:xfrm>
            <a:off x="3443328" y="359518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400" dirty="0">
                <a:latin typeface="Century Gothic" panose="020B0502020202020204" pitchFamily="34" charset="0"/>
              </a:rPr>
              <a:t>5</a:t>
            </a:r>
            <a:r>
              <a:rPr lang="ru-RU" sz="1400" dirty="0">
                <a:latin typeface="Century Gothic" panose="020B0502020202020204" pitchFamily="34" charset="0"/>
              </a:rPr>
              <a:t>-</a:t>
            </a:r>
            <a:r>
              <a:rPr lang="en-US" sz="1400" dirty="0">
                <a:latin typeface="Century Gothic" panose="020B0502020202020204" pitchFamily="34" charset="0"/>
              </a:rPr>
              <a:t>8</a:t>
            </a:r>
            <a:r>
              <a:rPr lang="ru-RU" sz="1400" dirty="0">
                <a:latin typeface="Century Gothic" panose="020B0502020202020204" pitchFamily="34" charset="0"/>
              </a:rPr>
              <a:t>. Выполнение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28055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>
            <a:off x="7560840" y="275884"/>
            <a:ext cx="0" cy="571794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7308304" y="37778"/>
            <a:ext cx="0" cy="5717941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-36512" y="-10092"/>
            <a:ext cx="9180512" cy="1571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876256" y="50721"/>
            <a:ext cx="0" cy="571794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0" y="0"/>
            <a:ext cx="9144000" cy="1273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7092280" y="50721"/>
            <a:ext cx="0" cy="5717941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7452320" y="1705372"/>
            <a:ext cx="1368152" cy="11497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-238844"/>
            <a:ext cx="9144000" cy="12733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452320" y="-670892"/>
            <a:ext cx="1368152" cy="30015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560840" y="1705372"/>
            <a:ext cx="1143217" cy="93610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560840" y="-310852"/>
            <a:ext cx="1143217" cy="2448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740352" y="37778"/>
            <a:ext cx="792088" cy="1960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720375" y="1705372"/>
            <a:ext cx="832041" cy="6066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55213" y="375052"/>
            <a:ext cx="2953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Анализ данных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9579" y="1650203"/>
            <a:ext cx="22672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entury Gothic" panose="020B0502020202020204" pitchFamily="34" charset="0"/>
              </a:rPr>
              <a:t>- Процесс проверки, очистки, преобразования и моделирования данных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64296" y="1705372"/>
            <a:ext cx="3888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entury Gothic" panose="020B0502020202020204" pitchFamily="34" charset="0"/>
              </a:rPr>
              <a:t>Цепь последовательных этапов: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>
                <a:latin typeface="Century Gothic" panose="020B0502020202020204" pitchFamily="34" charset="0"/>
              </a:rPr>
              <a:t>Определение проблемы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>
                <a:latin typeface="Century Gothic" panose="020B0502020202020204" pitchFamily="34" charset="0"/>
              </a:rPr>
              <a:t>Извлечение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>
                <a:latin typeface="Century Gothic" panose="020B0502020202020204" pitchFamily="34" charset="0"/>
              </a:rPr>
              <a:t>Подготовка данных – очистка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>
                <a:latin typeface="Century Gothic" panose="020B0502020202020204" pitchFamily="34" charset="0"/>
              </a:rPr>
              <a:t>Подготовка данных – преобразование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>
                <a:latin typeface="Century Gothic" panose="020B0502020202020204" pitchFamily="34" charset="0"/>
              </a:rPr>
              <a:t>Исследование и визуализация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>
                <a:latin typeface="Century Gothic" panose="020B0502020202020204" pitchFamily="34" charset="0"/>
              </a:rPr>
              <a:t>Предсказательная модель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>
                <a:latin typeface="Century Gothic" panose="020B0502020202020204" pitchFamily="34" charset="0"/>
              </a:rPr>
              <a:t>Проверка модели, тестирование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>
                <a:latin typeface="Century Gothic" panose="020B0502020202020204" pitchFamily="34" charset="0"/>
              </a:rPr>
              <a:t>Развертывание – визуализация и интерпретация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271033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orking with Google Colab for Python and Machine Learning: A Comprehensive  Guide">
            <a:extLst>
              <a:ext uri="{FF2B5EF4-FFF2-40B4-BE49-F238E27FC236}">
                <a16:creationId xmlns:a16="http://schemas.microsoft.com/office/drawing/2014/main" id="{60F1E607-A534-43DE-8183-FBC4FF9D1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1" y="1348975"/>
            <a:ext cx="34290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/>
          <p:cNvSpPr/>
          <p:nvPr/>
        </p:nvSpPr>
        <p:spPr>
          <a:xfrm>
            <a:off x="3131840" y="209994"/>
            <a:ext cx="2693236" cy="261368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1400" b="1" dirty="0">
                <a:solidFill>
                  <a:schemeClr val="tx1"/>
                </a:solidFill>
                <a:latin typeface="Century Gothic" panose="020B0502020202020204" pitchFamily="34" charset="0"/>
              </a:rPr>
              <a:t>Удобная платформа </a:t>
            </a:r>
          </a:p>
          <a:p>
            <a:pPr algn="ctr" fontAlgn="base"/>
            <a:r>
              <a:rPr lang="ru-RU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Google </a:t>
            </a:r>
            <a:r>
              <a:rPr lang="ru-RU" sz="14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Collab</a:t>
            </a:r>
            <a:r>
              <a:rPr lang="ru-RU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 позволяет запускать код Python непосредственно в браузере, без необходимости установки дополнительного ПО.</a:t>
            </a:r>
          </a:p>
        </p:txBody>
      </p:sp>
      <p:sp>
        <p:nvSpPr>
          <p:cNvPr id="5" name="Овал 4"/>
          <p:cNvSpPr/>
          <p:nvPr/>
        </p:nvSpPr>
        <p:spPr>
          <a:xfrm>
            <a:off x="6902555" y="1057634"/>
            <a:ext cx="2448272" cy="237626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1400" b="1" dirty="0">
                <a:latin typeface="Century Gothic" panose="020B0502020202020204" pitchFamily="34" charset="0"/>
              </a:rPr>
              <a:t>Облачное хранилище </a:t>
            </a:r>
          </a:p>
          <a:p>
            <a:pPr algn="ctr" fontAlgn="base"/>
            <a:r>
              <a:rPr lang="ru-RU" sz="1400" dirty="0">
                <a:latin typeface="Century Gothic" panose="020B0502020202020204" pitchFamily="34" charset="0"/>
              </a:rPr>
              <a:t>Все ноутбуки сохраняются в облачном хранилище Google Drive, что позволяет легко делиться кодом и данными.</a:t>
            </a:r>
          </a:p>
        </p:txBody>
      </p:sp>
      <p:sp>
        <p:nvSpPr>
          <p:cNvPr id="6" name="Овал 5"/>
          <p:cNvSpPr/>
          <p:nvPr/>
        </p:nvSpPr>
        <p:spPr>
          <a:xfrm>
            <a:off x="4361720" y="2815825"/>
            <a:ext cx="2802563" cy="26891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ru-RU" sz="1400" b="1" dirty="0">
                <a:latin typeface="Century Gothic" panose="020B0502020202020204" pitchFamily="34" charset="0"/>
              </a:rPr>
              <a:t>Доступность библиотек </a:t>
            </a:r>
          </a:p>
          <a:p>
            <a:pPr algn="ctr" fontAlgn="base"/>
            <a:r>
              <a:rPr lang="ru-RU" sz="1400" dirty="0">
                <a:latin typeface="Century Gothic" panose="020B0502020202020204" pitchFamily="34" charset="0"/>
              </a:rPr>
              <a:t>Google </a:t>
            </a:r>
            <a:r>
              <a:rPr lang="ru-RU" sz="1400" dirty="0" err="1">
                <a:latin typeface="Century Gothic" panose="020B0502020202020204" pitchFamily="34" charset="0"/>
              </a:rPr>
              <a:t>Collab</a:t>
            </a:r>
            <a:r>
              <a:rPr lang="ru-RU" sz="1400" dirty="0">
                <a:latin typeface="Century Gothic" panose="020B0502020202020204" pitchFamily="34" charset="0"/>
              </a:rPr>
              <a:t> легко интегрируется с многими популярными библиотеками Python для анализа данных и машинного обучения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131840" y="0"/>
            <a:ext cx="0" cy="5717941"/>
          </a:xfrm>
          <a:prstGeom prst="line">
            <a:avLst/>
          </a:prstGeom>
          <a:ln w="57150">
            <a:solidFill>
              <a:srgbClr val="C89D7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3284240" y="-22820"/>
            <a:ext cx="0" cy="5717941"/>
          </a:xfrm>
          <a:prstGeom prst="line">
            <a:avLst/>
          </a:prstGeom>
          <a:ln w="57150">
            <a:solidFill>
              <a:srgbClr val="DEC9A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436640" y="-22820"/>
            <a:ext cx="0" cy="5717941"/>
          </a:xfrm>
          <a:prstGeom prst="line">
            <a:avLst/>
          </a:prstGeom>
          <a:ln w="57150">
            <a:solidFill>
              <a:srgbClr val="EBDDC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CB01E6-0551-4DF7-9970-7F5A9E2CA2B0}"/>
              </a:ext>
            </a:extLst>
          </p:cNvPr>
          <p:cNvSpPr txBox="1"/>
          <p:nvPr/>
        </p:nvSpPr>
        <p:spPr>
          <a:xfrm>
            <a:off x="264894" y="3530010"/>
            <a:ext cx="25621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entury Gothic" panose="020B0502020202020204" pitchFamily="34" charset="0"/>
              </a:rPr>
              <a:t>Введение в среду разработки Google </a:t>
            </a:r>
            <a:r>
              <a:rPr lang="ru-RU" sz="2400" b="1" dirty="0" err="1">
                <a:latin typeface="Century Gothic" panose="020B0502020202020204" pitchFamily="34" charset="0"/>
              </a:rPr>
              <a:t>Colab</a:t>
            </a:r>
            <a:endParaRPr lang="ru-RU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Значки для презентаций. Фигурки людей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8" t="66354" r="10100" b="21725"/>
          <a:stretch/>
        </p:blipFill>
        <p:spPr bwMode="auto">
          <a:xfrm>
            <a:off x="1119550" y="836181"/>
            <a:ext cx="808318" cy="76641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34768" y="1024529"/>
            <a:ext cx="4033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Century Gothic" panose="020B0502020202020204" pitchFamily="34" charset="0"/>
              </a:rPr>
              <a:t>Переход в </a:t>
            </a:r>
            <a:r>
              <a:rPr lang="en-US" sz="2400" b="1" dirty="0">
                <a:latin typeface="Century Gothic" panose="020B0502020202020204" pitchFamily="34" charset="0"/>
              </a:rPr>
              <a:t>Google </a:t>
            </a:r>
            <a:r>
              <a:rPr lang="en-US" sz="2400" b="1" dirty="0" err="1">
                <a:latin typeface="Century Gothic" panose="020B0502020202020204" pitchFamily="34" charset="0"/>
              </a:rPr>
              <a:t>Colab</a:t>
            </a:r>
            <a:endParaRPr lang="ru-RU" sz="2400" b="1" dirty="0">
              <a:latin typeface="Century Gothic" panose="020B0502020202020204" pitchFamily="34" charset="0"/>
            </a:endParaRPr>
          </a:p>
        </p:txBody>
      </p:sp>
      <p:pic>
        <p:nvPicPr>
          <p:cNvPr id="16" name="Picture 2" descr="Значки для презентаций. Фигурки людей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14" t="22520" r="59914" b="65559"/>
          <a:stretch/>
        </p:blipFill>
        <p:spPr bwMode="auto">
          <a:xfrm>
            <a:off x="7092280" y="836582"/>
            <a:ext cx="808318" cy="76641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7596" y="2140039"/>
            <a:ext cx="4736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u="sng" dirty="0">
                <a:solidFill>
                  <a:srgbClr val="00B0F0"/>
                </a:solidFill>
                <a:hlinkClick r:id="rId3"/>
              </a:rPr>
              <a:t>https://colab.research.google.com/?hl=ru</a:t>
            </a:r>
            <a:endParaRPr lang="ru-RU" sz="2000" u="sng" dirty="0">
              <a:solidFill>
                <a:srgbClr val="00B0F0"/>
              </a:solidFill>
            </a:endParaRPr>
          </a:p>
        </p:txBody>
      </p:sp>
      <p:cxnSp>
        <p:nvCxnSpPr>
          <p:cNvPr id="9" name="Прямая соединительная линия 8"/>
          <p:cNvCxnSpPr>
            <a:cxnSpLocks/>
          </p:cNvCxnSpPr>
          <p:nvPr/>
        </p:nvCxnSpPr>
        <p:spPr>
          <a:xfrm flipH="1">
            <a:off x="3001442" y="4467714"/>
            <a:ext cx="6251078" cy="4431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cxnSpLocks/>
          </p:cNvCxnSpPr>
          <p:nvPr/>
        </p:nvCxnSpPr>
        <p:spPr>
          <a:xfrm flipH="1">
            <a:off x="4139952" y="5161756"/>
            <a:ext cx="5256584" cy="5231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986310" y="4467714"/>
            <a:ext cx="990975" cy="9835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3275856" y="4630544"/>
            <a:ext cx="696589" cy="6579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B24BCA7-378B-46F1-9BE6-12C6EECFEE68}"/>
              </a:ext>
            </a:extLst>
          </p:cNvPr>
          <p:cNvSpPr/>
          <p:nvPr/>
        </p:nvSpPr>
        <p:spPr>
          <a:xfrm>
            <a:off x="298340" y="4131294"/>
            <a:ext cx="1389399" cy="14101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C367BD-C6AB-4058-81D0-ACA2F89AA5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90" y="1582785"/>
            <a:ext cx="2835464" cy="283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4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Иллюстрация концепции онлайн-тестирования">
            <a:extLst>
              <a:ext uri="{FF2B5EF4-FFF2-40B4-BE49-F238E27FC236}">
                <a16:creationId xmlns:a16="http://schemas.microsoft.com/office/drawing/2014/main" id="{8ED1BE6A-DD0C-45FF-A2BB-A600CC116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2694"/>
            <a:ext cx="9691916" cy="969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E48288D-52AB-44E8-94CC-FD8F2CF27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0" y="1181366"/>
            <a:ext cx="3015474" cy="3015474"/>
          </a:xfrm>
        </p:spPr>
      </p:pic>
      <p:sp>
        <p:nvSpPr>
          <p:cNvPr id="5" name="Прямоугольник 4"/>
          <p:cNvSpPr/>
          <p:nvPr/>
        </p:nvSpPr>
        <p:spPr>
          <a:xfrm>
            <a:off x="482920" y="4202832"/>
            <a:ext cx="8229600" cy="1512168"/>
          </a:xfrm>
          <a:prstGeom prst="rect">
            <a:avLst/>
          </a:prstGeom>
          <a:solidFill>
            <a:srgbClr val="EAEAEA"/>
          </a:solidFill>
          <a:ln>
            <a:solidFill>
              <a:srgbClr val="EAEA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u="sng" dirty="0">
                <a:solidFill>
                  <a:srgbClr val="00B0F0"/>
                </a:solidFill>
              </a:rPr>
              <a:t>https://forms.gle/ZzujEqe1i2aeBpYK9</a:t>
            </a:r>
            <a:endParaRPr lang="ru-RU" sz="1800" u="sng" dirty="0">
              <a:solidFill>
                <a:srgbClr val="00B0F0"/>
              </a:solidFill>
            </a:endParaRPr>
          </a:p>
        </p:txBody>
      </p:sp>
      <p:pic>
        <p:nvPicPr>
          <p:cNvPr id="6" name="Picture 2" descr="Значки для презентаций. Фигурки людей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4" t="6469" r="18184" b="81610"/>
          <a:stretch/>
        </p:blipFill>
        <p:spPr bwMode="auto">
          <a:xfrm>
            <a:off x="7092280" y="4575708"/>
            <a:ext cx="808318" cy="76641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9912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202</Words>
  <Application>Microsoft Office PowerPoint</Application>
  <PresentationFormat>Экран (16:10)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Maria Petrunina</cp:lastModifiedBy>
  <cp:revision>21</cp:revision>
  <dcterms:created xsi:type="dcterms:W3CDTF">2021-05-18T15:41:30Z</dcterms:created>
  <dcterms:modified xsi:type="dcterms:W3CDTF">2024-10-12T20:28:59Z</dcterms:modified>
</cp:coreProperties>
</file>