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71" r:id="rId6"/>
    <p:sldId id="272" r:id="rId7"/>
    <p:sldId id="273" r:id="rId8"/>
    <p:sldId id="274" r:id="rId9"/>
    <p:sldId id="261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D9"/>
    <a:srgbClr val="C06000"/>
    <a:srgbClr val="6C3600"/>
    <a:srgbClr val="339966"/>
    <a:srgbClr val="FFC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9816" y="836712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Bahnschrift SemiLight Condensed" panose="020B0502040204020203" pitchFamily="34" charset="0"/>
              </a:rPr>
              <a:t>Знакомство с библиотеками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805264"/>
            <a:ext cx="6400800" cy="1752600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Занятие 2.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Numpy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NumPy — python-библиотека для работы с многомерными массивами | Технологии">
            <a:extLst>
              <a:ext uri="{FF2B5EF4-FFF2-40B4-BE49-F238E27FC236}">
                <a16:creationId xmlns:a16="http://schemas.microsoft.com/office/drawing/2014/main" id="{0C2C43A7-0452-481D-963A-3B02FA49A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56" y="1914675"/>
            <a:ext cx="4221088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44009" y="-531440"/>
            <a:ext cx="8064896" cy="7992888"/>
          </a:xfrm>
          <a:prstGeom prst="ellipse">
            <a:avLst/>
          </a:prstGeom>
          <a:solidFill>
            <a:srgbClr val="FFECD9"/>
          </a:solidFill>
          <a:ln>
            <a:solidFill>
              <a:srgbClr val="FF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22040" y="2650752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Тест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420888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</a:t>
            </a:r>
            <a:r>
              <a:rPr lang="en-US" dirty="0"/>
              <a:t>2</a:t>
            </a:r>
            <a:endParaRPr lang="ru-RU" dirty="0"/>
          </a:p>
          <a:p>
            <a:endParaRPr lang="en-US" dirty="0"/>
          </a:p>
          <a:p>
            <a:r>
              <a:rPr lang="ru-RU" dirty="0"/>
              <a:t>Какая функция отвечает за создание массива из одних нулей?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zeros</a:t>
            </a:r>
            <a:r>
              <a:rPr lang="ru-RU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empty</a:t>
            </a:r>
            <a:r>
              <a:rPr lang="ru-RU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zero_array</a:t>
            </a:r>
            <a:r>
              <a:rPr lang="ru-RU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zero</a:t>
            </a:r>
            <a:r>
              <a:rPr lang="ru-RU" dirty="0"/>
              <a:t>()</a:t>
            </a:r>
          </a:p>
        </p:txBody>
      </p:sp>
      <p:sp>
        <p:nvSpPr>
          <p:cNvPr id="6" name="Овал 5"/>
          <p:cNvSpPr/>
          <p:nvPr/>
        </p:nvSpPr>
        <p:spPr>
          <a:xfrm>
            <a:off x="5162040" y="188640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104" y="6210728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82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44009" y="-531440"/>
            <a:ext cx="8064896" cy="7992888"/>
          </a:xfrm>
          <a:prstGeom prst="ellipse">
            <a:avLst/>
          </a:prstGeom>
          <a:solidFill>
            <a:srgbClr val="FFECD9"/>
          </a:solidFill>
          <a:ln>
            <a:solidFill>
              <a:srgbClr val="FF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22040" y="2650752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Тест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420888"/>
            <a:ext cx="324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3</a:t>
            </a:r>
          </a:p>
          <a:p>
            <a:endParaRPr lang="en-US" dirty="0"/>
          </a:p>
          <a:p>
            <a:r>
              <a:rPr lang="ru-RU" dirty="0"/>
              <a:t>Как верно создать массив в </a:t>
            </a:r>
            <a:r>
              <a:rPr lang="en-US" dirty="0" err="1"/>
              <a:t>Numpy</a:t>
            </a:r>
            <a:r>
              <a:rPr lang="ru-RU" dirty="0"/>
              <a:t>?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 err="1"/>
              <a:t>np.createArray</a:t>
            </a:r>
            <a:r>
              <a:rPr lang="en-US" dirty="0"/>
              <a:t>([1,2,3,4,5])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np.array</a:t>
            </a:r>
            <a:r>
              <a:rPr lang="en-US" dirty="0"/>
              <a:t>([1,2,3,4,5])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np.object</a:t>
            </a:r>
            <a:r>
              <a:rPr lang="en-US" dirty="0"/>
              <a:t>([1,2,3,4,5])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162040" y="188640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104" y="6210728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2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44009" y="-531440"/>
            <a:ext cx="8064896" cy="7992888"/>
          </a:xfrm>
          <a:prstGeom prst="ellipse">
            <a:avLst/>
          </a:prstGeom>
          <a:solidFill>
            <a:srgbClr val="FFECD9"/>
          </a:solidFill>
          <a:ln>
            <a:solidFill>
              <a:srgbClr val="FF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22040" y="2650752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Тест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420888"/>
            <a:ext cx="3240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</a:t>
            </a:r>
            <a:r>
              <a:rPr lang="en-US" dirty="0"/>
              <a:t>4</a:t>
            </a:r>
            <a:endParaRPr lang="ru-RU" dirty="0"/>
          </a:p>
          <a:p>
            <a:endParaRPr lang="en-US" dirty="0"/>
          </a:p>
          <a:p>
            <a:r>
              <a:rPr lang="ru-RU" dirty="0"/>
              <a:t>Какая строка позволяет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посчитать количество строк и столбцов</a:t>
            </a:r>
            <a:r>
              <a:rPr lang="en-US" b="0" i="0" dirty="0">
                <a:solidFill>
                  <a:srgbClr val="000000"/>
                </a:solidFill>
                <a:effectLst/>
                <a:latin typeface="GraphikLCG-Regular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в массиве</a:t>
            </a:r>
            <a:r>
              <a:rPr lang="ru-RU" dirty="0"/>
              <a:t>?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 err="1"/>
              <a:t>arr.ndim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arr.dim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arr.space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arr.shape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162040" y="188640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104" y="6210728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06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44009" y="-531440"/>
            <a:ext cx="8064896" cy="7992888"/>
          </a:xfrm>
          <a:prstGeom prst="ellipse">
            <a:avLst/>
          </a:prstGeom>
          <a:solidFill>
            <a:srgbClr val="FFECD9"/>
          </a:solidFill>
          <a:ln>
            <a:solidFill>
              <a:srgbClr val="FF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22040" y="2650752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Тест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420888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</a:t>
            </a:r>
            <a:r>
              <a:rPr lang="en-US" dirty="0"/>
              <a:t>5</a:t>
            </a:r>
            <a:endParaRPr lang="ru-RU" dirty="0"/>
          </a:p>
          <a:p>
            <a:endParaRPr lang="en-US" dirty="0"/>
          </a:p>
          <a:p>
            <a:r>
              <a:rPr lang="ru-RU" dirty="0"/>
              <a:t>Как правильно вывести первый элемент массива?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[1])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print(</a:t>
            </a:r>
            <a:r>
              <a:rPr lang="en-US" dirty="0" err="1"/>
              <a:t>arr</a:t>
            </a:r>
            <a:r>
              <a:rPr lang="en-US" dirty="0"/>
              <a:t>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print(</a:t>
            </a:r>
            <a:r>
              <a:rPr lang="en-US" dirty="0" err="1"/>
              <a:t>arr</a:t>
            </a:r>
            <a:r>
              <a:rPr lang="en-US" dirty="0"/>
              <a:t>[0])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162040" y="188640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104" y="6210728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8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380312" y="1377516"/>
            <a:ext cx="843132" cy="792088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691680" y="4770710"/>
            <a:ext cx="720000" cy="720000"/>
          </a:xfrm>
          <a:prstGeom prst="ellipse">
            <a:avLst/>
          </a:prstGeom>
          <a:solidFill>
            <a:srgbClr val="6C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524328" y="332656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508104" y="6164944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70514" y="622468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059832" y="604468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D0EDFA5-E1C9-4BB5-AC17-11C029DE0A17}"/>
              </a:ext>
            </a:extLst>
          </p:cNvPr>
          <p:cNvSpPr/>
          <p:nvPr/>
        </p:nvSpPr>
        <p:spPr>
          <a:xfrm>
            <a:off x="6048104" y="1727750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4BF5BD5-6782-40C3-BF4C-B2C8E9CEFA28}"/>
              </a:ext>
            </a:extLst>
          </p:cNvPr>
          <p:cNvSpPr/>
          <p:nvPr/>
        </p:nvSpPr>
        <p:spPr>
          <a:xfrm>
            <a:off x="-324544" y="-336131"/>
            <a:ext cx="1512168" cy="1440160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5D6E37B-AA89-4B0F-9265-5D3D05C5A056}"/>
              </a:ext>
            </a:extLst>
          </p:cNvPr>
          <p:cNvSpPr/>
          <p:nvPr/>
        </p:nvSpPr>
        <p:spPr>
          <a:xfrm>
            <a:off x="1403648" y="1413560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8AB6F57-4D17-4832-9760-DF9CE788FB8E}"/>
              </a:ext>
            </a:extLst>
          </p:cNvPr>
          <p:cNvSpPr/>
          <p:nvPr/>
        </p:nvSpPr>
        <p:spPr>
          <a:xfrm>
            <a:off x="2451515" y="631181"/>
            <a:ext cx="48189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Остались ли вопросы?</a:t>
            </a:r>
          </a:p>
        </p:txBody>
      </p:sp>
      <p:pic>
        <p:nvPicPr>
          <p:cNvPr id="4098" name="Picture 2" descr="Иллюстрация концепции любопытных людей">
            <a:extLst>
              <a:ext uri="{FF2B5EF4-FFF2-40B4-BE49-F238E27FC236}">
                <a16:creationId xmlns:a16="http://schemas.microsoft.com/office/drawing/2014/main" id="{960BF1FC-8A1B-4F68-BAF9-3BC54258C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80" y="1584846"/>
            <a:ext cx="4457429" cy="445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9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779912" y="5084784"/>
            <a:ext cx="1512168" cy="1440160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048948" y="2348880"/>
            <a:ext cx="843132" cy="792088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125384" y="2024924"/>
            <a:ext cx="720000" cy="720000"/>
          </a:xfrm>
          <a:prstGeom prst="ellipse">
            <a:avLst/>
          </a:prstGeom>
          <a:solidFill>
            <a:srgbClr val="6C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427984" y="4077072"/>
            <a:ext cx="720000" cy="720000"/>
          </a:xfrm>
          <a:prstGeom prst="ellipse">
            <a:avLst/>
          </a:prstGeom>
          <a:solidFill>
            <a:srgbClr val="6C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215936" y="1562008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508104" y="6164944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70514" y="620563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059832" y="602563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08422" y="2144759"/>
            <a:ext cx="42037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ill Sans MT" panose="020B0502020104020203" pitchFamily="34" charset="0"/>
              </a:rPr>
              <a:t>открытая бесплатная Python-библиотека для работы с многомерными массивами. </a:t>
            </a:r>
            <a:r>
              <a:rPr lang="ru-RU" sz="2400" dirty="0" err="1"/>
              <a:t>NumPy</a:t>
            </a:r>
            <a:r>
              <a:rPr lang="ru-RU" sz="2400" dirty="0"/>
              <a:t> чаще всего используют в анализе данных и обучении нейронных сетей — в каждой из этих областей нужно проводить много вычислений с матрицами.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451515" y="631181"/>
            <a:ext cx="50545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b="1" dirty="0" err="1">
                <a:solidFill>
                  <a:prstClr val="black"/>
                </a:solidFill>
                <a:latin typeface="Bahnschrift SemiLight Condensed" panose="020B0502040204020203" pitchFamily="34" charset="0"/>
              </a:rPr>
              <a:t>Numpy</a:t>
            </a:r>
            <a:r>
              <a:rPr lang="en-US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. </a:t>
            </a:r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Для чего нужен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52F0D2-674C-4728-B084-E07B9E67C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09" y="2776792"/>
            <a:ext cx="4106230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8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779912" y="5084784"/>
            <a:ext cx="1512168" cy="1440160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380312" y="1377516"/>
            <a:ext cx="843132" cy="792088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868104" y="535632"/>
            <a:ext cx="720000" cy="720000"/>
          </a:xfrm>
          <a:prstGeom prst="ellipse">
            <a:avLst/>
          </a:prstGeom>
          <a:solidFill>
            <a:srgbClr val="6C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691680" y="4770710"/>
            <a:ext cx="720000" cy="720000"/>
          </a:xfrm>
          <a:prstGeom prst="ellipse">
            <a:avLst/>
          </a:prstGeom>
          <a:solidFill>
            <a:srgbClr val="6C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524328" y="332656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508104" y="6164944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70514" y="622468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059832" y="604468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B9A9D2A-1D5F-4EEB-B76D-9309F5FA2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" y="2327157"/>
            <a:ext cx="914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Овал 14">
            <a:extLst>
              <a:ext uri="{FF2B5EF4-FFF2-40B4-BE49-F238E27FC236}">
                <a16:creationId xmlns:a16="http://schemas.microsoft.com/office/drawing/2014/main" id="{ED0EDFA5-E1C9-4BB5-AC17-11C029DE0A17}"/>
              </a:ext>
            </a:extLst>
          </p:cNvPr>
          <p:cNvSpPr/>
          <p:nvPr/>
        </p:nvSpPr>
        <p:spPr>
          <a:xfrm>
            <a:off x="6048104" y="1727750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4BF5BD5-6782-40C3-BF4C-B2C8E9CEFA28}"/>
              </a:ext>
            </a:extLst>
          </p:cNvPr>
          <p:cNvSpPr/>
          <p:nvPr/>
        </p:nvSpPr>
        <p:spPr>
          <a:xfrm>
            <a:off x="-324544" y="-336131"/>
            <a:ext cx="1512168" cy="1440160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5D6E37B-AA89-4B0F-9265-5D3D05C5A056}"/>
              </a:ext>
            </a:extLst>
          </p:cNvPr>
          <p:cNvSpPr/>
          <p:nvPr/>
        </p:nvSpPr>
        <p:spPr>
          <a:xfrm>
            <a:off x="1403648" y="1413560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0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779912" y="5084784"/>
            <a:ext cx="1512168" cy="1440160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048948" y="2348880"/>
            <a:ext cx="843132" cy="792088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125384" y="2024924"/>
            <a:ext cx="720000" cy="720000"/>
          </a:xfrm>
          <a:prstGeom prst="ellipse">
            <a:avLst/>
          </a:prstGeom>
          <a:solidFill>
            <a:srgbClr val="6C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215936" y="1562008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508104" y="6164944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70514" y="620563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059832" y="602563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08422" y="2144759"/>
            <a:ext cx="420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MT" panose="020B0502020104020203" pitchFamily="34" charset="0"/>
              </a:rPr>
              <a:t>import </a:t>
            </a:r>
            <a:r>
              <a:rPr lang="en-US" sz="2400" b="1" dirty="0" err="1">
                <a:latin typeface="Gill Sans MT" panose="020B0502020104020203" pitchFamily="34" charset="0"/>
              </a:rPr>
              <a:t>numpy</a:t>
            </a:r>
            <a:r>
              <a:rPr lang="en-US" sz="2400" b="1" dirty="0">
                <a:latin typeface="Gill Sans MT" panose="020B0502020104020203" pitchFamily="34" charset="0"/>
              </a:rPr>
              <a:t> as np</a:t>
            </a:r>
            <a:endParaRPr lang="ru-RU" sz="2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488581" y="498734"/>
            <a:ext cx="69637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Подключение в коде библиотеки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931E3A1-D58F-446B-B6B5-76BE0A233278}"/>
              </a:ext>
            </a:extLst>
          </p:cNvPr>
          <p:cNvCxnSpPr/>
          <p:nvPr/>
        </p:nvCxnSpPr>
        <p:spPr>
          <a:xfrm>
            <a:off x="0" y="2744924"/>
            <a:ext cx="5004048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758E51-3946-417C-B2DD-4E2EB2D9538F}"/>
              </a:ext>
            </a:extLst>
          </p:cNvPr>
          <p:cNvSpPr txBox="1"/>
          <p:nvPr/>
        </p:nvSpPr>
        <p:spPr>
          <a:xfrm>
            <a:off x="608422" y="2894136"/>
            <a:ext cx="4203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Gill Sans MT" panose="020B0502020104020203" pitchFamily="34" charset="0"/>
              </a:rPr>
              <a:t>Преимущество: относительно списков работа </a:t>
            </a:r>
            <a:r>
              <a:rPr lang="en-US" sz="2400" b="1" dirty="0" err="1">
                <a:latin typeface="Gill Sans MT" panose="020B0502020104020203" pitchFamily="34" charset="0"/>
              </a:rPr>
              <a:t>numpy</a:t>
            </a:r>
            <a:r>
              <a:rPr lang="ru-RU" sz="2400" b="1" dirty="0">
                <a:latin typeface="Gill Sans MT" panose="020B0502020104020203" pitchFamily="34" charset="0"/>
              </a:rPr>
              <a:t> быстрее</a:t>
            </a:r>
            <a:endParaRPr lang="ru-RU" sz="2400" b="1" dirty="0"/>
          </a:p>
        </p:txBody>
      </p:sp>
      <p:pic>
        <p:nvPicPr>
          <p:cNvPr id="1026" name="Picture 2" descr="Иллюстрация бизнес-характера с фаст-фудом">
            <a:extLst>
              <a:ext uri="{FF2B5EF4-FFF2-40B4-BE49-F238E27FC236}">
                <a16:creationId xmlns:a16="http://schemas.microsoft.com/office/drawing/2014/main" id="{C0B5FD87-6E37-4805-8D10-ED17859B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664" y="2184409"/>
            <a:ext cx="5508104" cy="392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7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-823228" y="5752571"/>
            <a:ext cx="1512168" cy="1440160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035846" y="39368"/>
            <a:ext cx="843132" cy="792088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125384" y="2024924"/>
            <a:ext cx="720000" cy="720000"/>
          </a:xfrm>
          <a:prstGeom prst="ellipse">
            <a:avLst/>
          </a:prstGeom>
          <a:solidFill>
            <a:srgbClr val="6C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855846" y="1165389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508104" y="6164944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70514" y="620563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059832" y="602563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AF546CE-D80E-4683-B932-6ABECAC06FE3}"/>
              </a:ext>
            </a:extLst>
          </p:cNvPr>
          <p:cNvGrpSpPr/>
          <p:nvPr/>
        </p:nvGrpSpPr>
        <p:grpSpPr>
          <a:xfrm>
            <a:off x="642671" y="-267893"/>
            <a:ext cx="8007843" cy="6072757"/>
            <a:chOff x="566540" y="489500"/>
            <a:chExt cx="8007843" cy="6072757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F53BFB10-7867-4D07-9A36-0A8D5ADB9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5" t="9517" r="6735" b="13131"/>
            <a:stretch/>
          </p:blipFill>
          <p:spPr>
            <a:xfrm>
              <a:off x="612809" y="2583660"/>
              <a:ext cx="7961574" cy="3978597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01D9710-4C37-49B7-BBE1-81AAB8A9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540" y="489500"/>
              <a:ext cx="6116757" cy="633055"/>
            </a:xfrm>
            <a:prstGeom prst="rect">
              <a:avLst/>
            </a:prstGeom>
          </p:spPr>
        </p:pic>
      </p:grpSp>
      <p:sp>
        <p:nvSpPr>
          <p:cNvPr id="17" name="Прямоугольник 16"/>
          <p:cNvSpPr/>
          <p:nvPr/>
        </p:nvSpPr>
        <p:spPr>
          <a:xfrm>
            <a:off x="1488581" y="498734"/>
            <a:ext cx="6056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Фиксированный тип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0392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-823228" y="5752571"/>
            <a:ext cx="1512168" cy="1440160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035846" y="39368"/>
            <a:ext cx="843132" cy="792088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732240" y="1465453"/>
            <a:ext cx="720000" cy="720000"/>
          </a:xfrm>
          <a:prstGeom prst="ellipse">
            <a:avLst/>
          </a:prstGeom>
          <a:solidFill>
            <a:srgbClr val="6C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855846" y="1165389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508104" y="6164944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70514" y="620563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059832" y="602563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747094" y="502129"/>
            <a:ext cx="16498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Память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CCA0391-67AA-419C-B08B-6D9A0A863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5896" r="9213" b="14050"/>
          <a:stretch/>
        </p:blipFill>
        <p:spPr>
          <a:xfrm>
            <a:off x="784462" y="2384924"/>
            <a:ext cx="7672950" cy="30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9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8048948" y="2348880"/>
            <a:ext cx="843132" cy="792088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125384" y="2024924"/>
            <a:ext cx="720000" cy="720000"/>
          </a:xfrm>
          <a:prstGeom prst="ellipse">
            <a:avLst/>
          </a:prstGeom>
          <a:solidFill>
            <a:srgbClr val="6C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68104" y="1611701"/>
            <a:ext cx="720000" cy="720000"/>
          </a:xfrm>
          <a:prstGeom prst="ellipse">
            <a:avLst/>
          </a:prstGeom>
          <a:solidFill>
            <a:srgbClr val="6C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215936" y="1562008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508104" y="6164944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990675" y="2026218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84230" y="1887077"/>
            <a:ext cx="4203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Gill Sans MT" panose="020B0502020104020203" pitchFamily="34" charset="0"/>
              </a:rPr>
              <a:t>Структура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Функциональность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Удобство использования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12723" y="197717"/>
            <a:ext cx="84793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Отличие массивов </a:t>
            </a:r>
            <a:r>
              <a:rPr lang="ru-RU" sz="4800" b="1" dirty="0" err="1">
                <a:solidFill>
                  <a:prstClr val="black"/>
                </a:solidFill>
                <a:latin typeface="Bahnschrift SemiLight Condensed" panose="020B0502040204020203" pitchFamily="34" charset="0"/>
              </a:rPr>
              <a:t>numpy</a:t>
            </a:r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 от обычного списка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073663-3B2D-441B-8C8A-6B0E294ECB2F}"/>
              </a:ext>
            </a:extLst>
          </p:cNvPr>
          <p:cNvSpPr txBox="1"/>
          <p:nvPr/>
        </p:nvSpPr>
        <p:spPr>
          <a:xfrm>
            <a:off x="5292080" y="3706870"/>
            <a:ext cx="4203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Gill Sans MT" panose="020B0502020104020203" pitchFamily="34" charset="0"/>
              </a:rPr>
              <a:t>Детально: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Gill Sans MT" panose="020B0502020104020203" pitchFamily="34" charset="0"/>
              </a:rPr>
              <a:t>Производительность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Типизация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Индексация и срезы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Встроенные функции и операции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DAE599-7E31-4B5B-9E8C-FAA413837F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6" y="2589684"/>
            <a:ext cx="4293096" cy="4293096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E72BCD81-413F-4CEC-BF41-2A41D95AD418}"/>
              </a:ext>
            </a:extLst>
          </p:cNvPr>
          <p:cNvSpPr/>
          <p:nvPr/>
        </p:nvSpPr>
        <p:spPr>
          <a:xfrm>
            <a:off x="4691986" y="3044804"/>
            <a:ext cx="843132" cy="792088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F2123685-BC79-44CA-BCC2-A03378B2AE04}"/>
              </a:ext>
            </a:extLst>
          </p:cNvPr>
          <p:cNvSpPr/>
          <p:nvPr/>
        </p:nvSpPr>
        <p:spPr>
          <a:xfrm>
            <a:off x="8620356" y="5619150"/>
            <a:ext cx="843132" cy="792088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2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8048948" y="2348880"/>
            <a:ext cx="843132" cy="792088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125384" y="2024924"/>
            <a:ext cx="720000" cy="720000"/>
          </a:xfrm>
          <a:prstGeom prst="ellipse">
            <a:avLst/>
          </a:prstGeom>
          <a:solidFill>
            <a:srgbClr val="6C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68104" y="1611701"/>
            <a:ext cx="720000" cy="720000"/>
          </a:xfrm>
          <a:prstGeom prst="ellipse">
            <a:avLst/>
          </a:prstGeom>
          <a:solidFill>
            <a:srgbClr val="6C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215936" y="1562008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508104" y="6164944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990675" y="2026218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0006" y="1415428"/>
            <a:ext cx="4203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Plotting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Mathematics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Analytics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12723" y="197717"/>
            <a:ext cx="8479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Применение </a:t>
            </a:r>
            <a:r>
              <a:rPr lang="en-US" sz="4800" b="1" dirty="0" err="1">
                <a:solidFill>
                  <a:prstClr val="black"/>
                </a:solidFill>
                <a:latin typeface="Bahnschrift SemiLight Condensed" panose="020B0502040204020203" pitchFamily="34" charset="0"/>
              </a:rPr>
              <a:t>Numpy</a:t>
            </a:r>
            <a:endParaRPr lang="ru-RU" sz="4800" b="1" dirty="0">
              <a:solidFill>
                <a:prstClr val="black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72BCD81-413F-4CEC-BF41-2A41D95AD418}"/>
              </a:ext>
            </a:extLst>
          </p:cNvPr>
          <p:cNvSpPr/>
          <p:nvPr/>
        </p:nvSpPr>
        <p:spPr>
          <a:xfrm>
            <a:off x="4691986" y="3044804"/>
            <a:ext cx="843132" cy="792088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F2123685-BC79-44CA-BCC2-A03378B2AE04}"/>
              </a:ext>
            </a:extLst>
          </p:cNvPr>
          <p:cNvSpPr/>
          <p:nvPr/>
        </p:nvSpPr>
        <p:spPr>
          <a:xfrm>
            <a:off x="8620356" y="5619150"/>
            <a:ext cx="843132" cy="792088"/>
          </a:xfrm>
          <a:prstGeom prst="ellipse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Иллюстрация концепции создателя веб-сайта">
            <a:extLst>
              <a:ext uri="{FF2B5EF4-FFF2-40B4-BE49-F238E27FC236}">
                <a16:creationId xmlns:a16="http://schemas.microsoft.com/office/drawing/2014/main" id="{365C3DC4-9FDF-489A-94E2-42D688723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t="9417" r="4612" b="7678"/>
          <a:stretch/>
        </p:blipFill>
        <p:spPr bwMode="auto">
          <a:xfrm>
            <a:off x="5506169" y="3521086"/>
            <a:ext cx="3024336" cy="271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Оптимизированная векторная иллюстрация абстрактной концепции соблюдения нормативных требований">
            <a:extLst>
              <a:ext uri="{FF2B5EF4-FFF2-40B4-BE49-F238E27FC236}">
                <a16:creationId xmlns:a16="http://schemas.microsoft.com/office/drawing/2014/main" id="{FCE64AF0-EF12-4E7F-A905-82B775CC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87" y="3453840"/>
            <a:ext cx="4400000" cy="322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9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44009" y="-531440"/>
            <a:ext cx="8064896" cy="7992888"/>
          </a:xfrm>
          <a:prstGeom prst="ellipse">
            <a:avLst/>
          </a:prstGeom>
          <a:solidFill>
            <a:srgbClr val="FFECD9"/>
          </a:solidFill>
          <a:ln>
            <a:solidFill>
              <a:srgbClr val="FF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22040" y="2650752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Тест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420888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1</a:t>
            </a:r>
          </a:p>
          <a:p>
            <a:endParaRPr lang="ru-RU" dirty="0"/>
          </a:p>
          <a:p>
            <a:r>
              <a:rPr lang="ru-RU" dirty="0"/>
              <a:t>За что отвечает функция </a:t>
            </a:r>
            <a:r>
              <a:rPr lang="ru-RU" dirty="0" err="1"/>
              <a:t>empty</a:t>
            </a:r>
            <a:r>
              <a:rPr lang="ru-RU" dirty="0"/>
              <a:t>()?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удаление объекта массива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создание массива со случайным содержимым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пустого массива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очищение массива</a:t>
            </a:r>
          </a:p>
        </p:txBody>
      </p:sp>
      <p:sp>
        <p:nvSpPr>
          <p:cNvPr id="6" name="Овал 5"/>
          <p:cNvSpPr/>
          <p:nvPr/>
        </p:nvSpPr>
        <p:spPr>
          <a:xfrm>
            <a:off x="5162040" y="188640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104" y="6210728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789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245</Words>
  <Application>Microsoft Office PowerPoint</Application>
  <PresentationFormat>Экран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Bahnschrift SemiLight Condensed</vt:lpstr>
      <vt:lpstr>Calibri</vt:lpstr>
      <vt:lpstr>Gill Sans MT</vt:lpstr>
      <vt:lpstr>GraphikLCG-Regular</vt:lpstr>
      <vt:lpstr>Тема Office</vt:lpstr>
      <vt:lpstr>Знакомство с библиотеками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Communicative Approach</dc:title>
  <dc:creator>user1</dc:creator>
  <cp:lastModifiedBy>Maria Petrunina</cp:lastModifiedBy>
  <cp:revision>21</cp:revision>
  <dcterms:created xsi:type="dcterms:W3CDTF">2021-11-19T19:28:49Z</dcterms:created>
  <dcterms:modified xsi:type="dcterms:W3CDTF">2024-10-20T11:10:23Z</dcterms:modified>
</cp:coreProperties>
</file>