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72" r:id="rId5"/>
    <p:sldId id="263" r:id="rId6"/>
    <p:sldId id="261" r:id="rId7"/>
    <p:sldId id="265" r:id="rId8"/>
    <p:sldId id="266" r:id="rId9"/>
    <p:sldId id="267" r:id="rId10"/>
    <p:sldId id="268" r:id="rId11"/>
    <p:sldId id="273" r:id="rId12"/>
    <p:sldId id="27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D9"/>
    <a:srgbClr val="C06000"/>
    <a:srgbClr val="6C3600"/>
    <a:srgbClr val="339966"/>
    <a:srgbClr val="FFC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9816" y="836712"/>
            <a:ext cx="7772400" cy="1470025"/>
          </a:xfrm>
        </p:spPr>
        <p:txBody>
          <a:bodyPr>
            <a:normAutofit/>
          </a:bodyPr>
          <a:lstStyle/>
          <a:p>
            <a:r>
              <a:rPr lang="ru-RU" sz="5400" b="1" dirty="0">
                <a:latin typeface="Bahnschrift SemiLight Condensed" panose="020B0502040204020203" pitchFamily="34" charset="0"/>
              </a:rPr>
              <a:t>Знакомство с библиотеками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5805264"/>
            <a:ext cx="6400800" cy="1752600"/>
          </a:xfrm>
        </p:spPr>
        <p:txBody>
          <a:bodyPr/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Занятие 3.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Pandas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2" descr="Pandas IDE - Pandas Online Editor &amp; Compiler | RunCode">
            <a:extLst>
              <a:ext uri="{FF2B5EF4-FFF2-40B4-BE49-F238E27FC236}">
                <a16:creationId xmlns:a16="http://schemas.microsoft.com/office/drawing/2014/main" id="{E7EE25BF-082A-4E73-AF4D-69C9545DE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6737"/>
            <a:ext cx="9144000" cy="271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9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644009" y="-531440"/>
            <a:ext cx="8064896" cy="7992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E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522040" y="2650752"/>
            <a:ext cx="3168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Тест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420888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Вопрос </a:t>
            </a:r>
            <a:r>
              <a:rPr lang="en-US" dirty="0"/>
              <a:t>5</a:t>
            </a:r>
            <a:endParaRPr lang="ru-RU" dirty="0"/>
          </a:p>
          <a:p>
            <a:endParaRPr lang="ru-RU" dirty="0"/>
          </a:p>
          <a:p>
            <a:r>
              <a:rPr lang="ru-RU" dirty="0"/>
              <a:t>Какой объект в библиотеке </a:t>
            </a:r>
            <a:r>
              <a:rPr lang="ru-RU" dirty="0" err="1"/>
              <a:t>Pandas</a:t>
            </a:r>
            <a:r>
              <a:rPr lang="ru-RU" dirty="0"/>
              <a:t> представляет собой двумерную табличную структуру данных?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5162040" y="188640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148104" y="6210728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8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644009" y="-531440"/>
            <a:ext cx="8064896" cy="7992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E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522040" y="2650752"/>
            <a:ext cx="3168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Тест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420888"/>
            <a:ext cx="324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Вопрос 6</a:t>
            </a:r>
          </a:p>
          <a:p>
            <a:endParaRPr lang="ru-RU" dirty="0"/>
          </a:p>
          <a:p>
            <a:r>
              <a:rPr lang="ru-RU" dirty="0"/>
              <a:t>Каким методом можно прочитать данные из CSV файла в </a:t>
            </a:r>
            <a:r>
              <a:rPr lang="ru-RU" dirty="0" err="1"/>
              <a:t>DataFrame</a:t>
            </a:r>
            <a:r>
              <a:rPr lang="ru-RU" dirty="0"/>
              <a:t>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5162040" y="188640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148104" y="6210728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79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7380312" y="1377516"/>
            <a:ext cx="843132" cy="792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691680" y="4770710"/>
            <a:ext cx="720000" cy="720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524328" y="332656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508104" y="6164944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8470514" y="622468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059832" y="604468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ED0EDFA5-E1C9-4BB5-AC17-11C029DE0A17}"/>
              </a:ext>
            </a:extLst>
          </p:cNvPr>
          <p:cNvSpPr/>
          <p:nvPr/>
        </p:nvSpPr>
        <p:spPr>
          <a:xfrm>
            <a:off x="6048104" y="1727750"/>
            <a:ext cx="360000" cy="360000"/>
          </a:xfrm>
          <a:prstGeom prst="ellipse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04BF5BD5-6782-40C3-BF4C-B2C8E9CEFA28}"/>
              </a:ext>
            </a:extLst>
          </p:cNvPr>
          <p:cNvSpPr/>
          <p:nvPr/>
        </p:nvSpPr>
        <p:spPr>
          <a:xfrm>
            <a:off x="-324544" y="-336131"/>
            <a:ext cx="1512168" cy="14401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5D6E37B-AA89-4B0F-9265-5D3D05C5A056}"/>
              </a:ext>
            </a:extLst>
          </p:cNvPr>
          <p:cNvSpPr/>
          <p:nvPr/>
        </p:nvSpPr>
        <p:spPr>
          <a:xfrm>
            <a:off x="1403648" y="1413560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98AB6F57-4D17-4832-9760-DF9CE788FB8E}"/>
              </a:ext>
            </a:extLst>
          </p:cNvPr>
          <p:cNvSpPr/>
          <p:nvPr/>
        </p:nvSpPr>
        <p:spPr>
          <a:xfrm>
            <a:off x="2451515" y="631181"/>
            <a:ext cx="48189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800" b="1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Остались ли вопросы?</a:t>
            </a:r>
          </a:p>
        </p:txBody>
      </p:sp>
      <p:pic>
        <p:nvPicPr>
          <p:cNvPr id="4098" name="Picture 2" descr="Иллюстрация концепции любопытных людей">
            <a:extLst>
              <a:ext uri="{FF2B5EF4-FFF2-40B4-BE49-F238E27FC236}">
                <a16:creationId xmlns:a16="http://schemas.microsoft.com/office/drawing/2014/main" id="{960BF1FC-8A1B-4F68-BAF9-3BC54258C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680" y="1584846"/>
            <a:ext cx="4457429" cy="445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9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Презентационные ретро-наклейки">
            <a:extLst>
              <a:ext uri="{FF2B5EF4-FFF2-40B4-BE49-F238E27FC236}">
                <a16:creationId xmlns:a16="http://schemas.microsoft.com/office/drawing/2014/main" id="{416AE844-554C-4A84-B016-7C847EAFD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15" r="51009" b="12563"/>
          <a:stretch/>
        </p:blipFill>
        <p:spPr bwMode="auto">
          <a:xfrm>
            <a:off x="4776979" y="2497711"/>
            <a:ext cx="4259120" cy="304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Овал 3"/>
          <p:cNvSpPr/>
          <p:nvPr/>
        </p:nvSpPr>
        <p:spPr>
          <a:xfrm>
            <a:off x="3779912" y="5084784"/>
            <a:ext cx="1512168" cy="14401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8048948" y="2348880"/>
            <a:ext cx="843132" cy="7920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466324" y="4822415"/>
            <a:ext cx="720000" cy="720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215936" y="1562008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059832" y="6046819"/>
            <a:ext cx="360000" cy="36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08422" y="2144759"/>
            <a:ext cx="42037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Gill Sans MT" panose="020B0502020104020203" pitchFamily="34" charset="0"/>
              </a:rPr>
              <a:t>открытая бесплатная Python-библиотека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ru-RU" sz="2400" dirty="0">
                <a:latin typeface="Gill Sans MT" panose="020B0502020104020203" pitchFamily="34" charset="0"/>
              </a:rPr>
              <a:t>для обработки и анализа табличных данных. В данной библиотеке используется </a:t>
            </a:r>
            <a:r>
              <a:rPr lang="en-US" sz="2400" dirty="0" err="1">
                <a:latin typeface="Gill Sans MT" panose="020B0502020104020203" pitchFamily="34" charset="0"/>
              </a:rPr>
              <a:t>numpy</a:t>
            </a:r>
            <a:r>
              <a:rPr lang="ru-RU" sz="2400" dirty="0">
                <a:latin typeface="Gill Sans MT" panose="020B0502020104020203" pitchFamily="34" charset="0"/>
              </a:rPr>
              <a:t> для удобного хранения данных и вычислений</a:t>
            </a:r>
            <a:endParaRPr lang="ru-RU" sz="24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451515" y="631181"/>
            <a:ext cx="516199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800" b="1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Pandas. </a:t>
            </a:r>
            <a:r>
              <a:rPr lang="ru-RU" sz="4800" b="1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Для чего нужен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DFF92837-215A-4B5D-A22D-A411BCFC3860}"/>
              </a:ext>
            </a:extLst>
          </p:cNvPr>
          <p:cNvSpPr/>
          <p:nvPr/>
        </p:nvSpPr>
        <p:spPr>
          <a:xfrm>
            <a:off x="4632176" y="4603248"/>
            <a:ext cx="360000" cy="3600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EC2F4830-77E0-49F2-B461-C64AAD97A5B9}"/>
              </a:ext>
            </a:extLst>
          </p:cNvPr>
          <p:cNvSpPr/>
          <p:nvPr/>
        </p:nvSpPr>
        <p:spPr>
          <a:xfrm>
            <a:off x="8712080" y="6226819"/>
            <a:ext cx="360000" cy="3600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886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7380312" y="1377516"/>
            <a:ext cx="843132" cy="7920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868104" y="535632"/>
            <a:ext cx="720000" cy="7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71540" y="4196974"/>
            <a:ext cx="720000" cy="72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7524328" y="332656"/>
            <a:ext cx="360000" cy="36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3775323" y="4556974"/>
            <a:ext cx="360000" cy="36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8470514" y="622468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465586" y="604436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ED0EDFA5-E1C9-4BB5-AC17-11C029DE0A17}"/>
              </a:ext>
            </a:extLst>
          </p:cNvPr>
          <p:cNvSpPr/>
          <p:nvPr/>
        </p:nvSpPr>
        <p:spPr>
          <a:xfrm>
            <a:off x="7020312" y="83671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04BF5BD5-6782-40C3-BF4C-B2C8E9CEFA28}"/>
              </a:ext>
            </a:extLst>
          </p:cNvPr>
          <p:cNvSpPr/>
          <p:nvPr/>
        </p:nvSpPr>
        <p:spPr>
          <a:xfrm>
            <a:off x="-324544" y="-336131"/>
            <a:ext cx="1512168" cy="14401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5D6E37B-AA89-4B0F-9265-5D3D05C5A056}"/>
              </a:ext>
            </a:extLst>
          </p:cNvPr>
          <p:cNvSpPr/>
          <p:nvPr/>
        </p:nvSpPr>
        <p:spPr>
          <a:xfrm>
            <a:off x="1403648" y="1413560"/>
            <a:ext cx="360000" cy="36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3EEAE84-6752-42EA-9150-640BF50E45AE}"/>
              </a:ext>
            </a:extLst>
          </p:cNvPr>
          <p:cNvSpPr/>
          <p:nvPr/>
        </p:nvSpPr>
        <p:spPr>
          <a:xfrm>
            <a:off x="1763648" y="277157"/>
            <a:ext cx="374653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800" b="1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Классы объектов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CD9FDE-8F73-473D-B645-82AE89E4CB62}"/>
              </a:ext>
            </a:extLst>
          </p:cNvPr>
          <p:cNvSpPr txBox="1"/>
          <p:nvPr/>
        </p:nvSpPr>
        <p:spPr>
          <a:xfrm>
            <a:off x="493929" y="1907750"/>
            <a:ext cx="4203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MT" panose="020B0502020104020203" pitchFamily="34" charset="0"/>
              </a:rPr>
              <a:t>Series – </a:t>
            </a:r>
            <a:r>
              <a:rPr lang="ru-RU" sz="2400" dirty="0">
                <a:latin typeface="Gill Sans MT" panose="020B0502020104020203" pitchFamily="34" charset="0"/>
              </a:rPr>
              <a:t>одномерный массив, который может хранить значения любого типа данных</a:t>
            </a:r>
            <a:endParaRPr lang="ru-RU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FB97EA-1476-4E4E-8C59-10236B701C7C}"/>
              </a:ext>
            </a:extLst>
          </p:cNvPr>
          <p:cNvSpPr txBox="1"/>
          <p:nvPr/>
        </p:nvSpPr>
        <p:spPr>
          <a:xfrm>
            <a:off x="4726310" y="1907750"/>
            <a:ext cx="42037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Gill Sans MT" panose="020B0502020104020203" pitchFamily="34" charset="0"/>
              </a:rPr>
              <a:t>Dataframe</a:t>
            </a:r>
            <a:r>
              <a:rPr lang="en-US" sz="2400" b="1" dirty="0">
                <a:latin typeface="Gill Sans MT" panose="020B0502020104020203" pitchFamily="34" charset="0"/>
              </a:rPr>
              <a:t> –</a:t>
            </a:r>
            <a:r>
              <a:rPr lang="ru-RU" sz="2400" b="1" dirty="0">
                <a:latin typeface="Gill Sans MT" panose="020B0502020104020203" pitchFamily="34" charset="0"/>
              </a:rPr>
              <a:t> </a:t>
            </a:r>
            <a:r>
              <a:rPr lang="ru-RU" sz="2400" dirty="0">
                <a:latin typeface="Gill Sans MT" panose="020B0502020104020203" pitchFamily="34" charset="0"/>
              </a:rPr>
              <a:t>таблица (двумерный массив), в которой столбцами являются объекты класса </a:t>
            </a:r>
            <a:r>
              <a:rPr lang="en-US" sz="2400" i="1" dirty="0">
                <a:latin typeface="Gill Sans MT" panose="020B0502020104020203" pitchFamily="34" charset="0"/>
              </a:rPr>
              <a:t>Series</a:t>
            </a:r>
            <a:endParaRPr lang="ru-RU" sz="2400" b="1" i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6C0387-EEC9-4AFF-9E34-5C235AB8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15" y="3552155"/>
            <a:ext cx="2543530" cy="25530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ACB154-ED8E-417D-A0A3-E6DC82FCA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603" y="3489192"/>
            <a:ext cx="4858428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01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вал 11"/>
          <p:cNvSpPr/>
          <p:nvPr/>
        </p:nvSpPr>
        <p:spPr>
          <a:xfrm>
            <a:off x="5508104" y="6164944"/>
            <a:ext cx="360000" cy="360000"/>
          </a:xfrm>
          <a:prstGeom prst="ellipse">
            <a:avLst/>
          </a:prstGeom>
          <a:solidFill>
            <a:srgbClr val="33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8470514" y="6205632"/>
            <a:ext cx="360000" cy="360000"/>
          </a:xfrm>
          <a:prstGeom prst="ellipse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059832" y="6025632"/>
            <a:ext cx="360000" cy="360000"/>
          </a:xfrm>
          <a:prstGeom prst="ellipse">
            <a:avLst/>
          </a:prstGeom>
          <a:solidFill>
            <a:srgbClr val="FFCF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399243" y="502129"/>
            <a:ext cx="234551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800" b="1" dirty="0" err="1">
                <a:solidFill>
                  <a:prstClr val="black"/>
                </a:solidFill>
                <a:latin typeface="Bahnschrift SemiLight Condensed" panose="020B0502040204020203" pitchFamily="34" charset="0"/>
              </a:rPr>
              <a:t>Dataframe</a:t>
            </a:r>
            <a:endParaRPr lang="ru-RU" sz="4800" b="1" dirty="0">
              <a:solidFill>
                <a:prstClr val="black"/>
              </a:solidFill>
              <a:latin typeface="Bahnschrift SemiLight Condensed" panose="020B0502040204020203" pitchFamily="34" charset="0"/>
            </a:endParaRPr>
          </a:p>
        </p:txBody>
      </p:sp>
      <p:pic>
        <p:nvPicPr>
          <p:cNvPr id="4098" name="Picture 2" descr="Python Pandas DataFrame">
            <a:extLst>
              <a:ext uri="{FF2B5EF4-FFF2-40B4-BE49-F238E27FC236}">
                <a16:creationId xmlns:a16="http://schemas.microsoft.com/office/drawing/2014/main" id="{FD095C36-E642-460C-824B-19729AE68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" y="1630095"/>
            <a:ext cx="9144000" cy="493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697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7125384" y="2024924"/>
            <a:ext cx="720000" cy="7200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8215936" y="156200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5508104" y="6164944"/>
            <a:ext cx="360000" cy="36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8470514" y="620563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3059832" y="602563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608422" y="2144759"/>
            <a:ext cx="42037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Gill Sans MT" panose="020B0502020104020203" pitchFamily="34" charset="0"/>
              </a:rPr>
              <a:t>import pandas as pd</a:t>
            </a:r>
            <a:endParaRPr lang="ru-RU" sz="2400" b="1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488581" y="498734"/>
            <a:ext cx="69637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sz="4800" b="1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Подключение в коде библиотеки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D931E3A1-D58F-446B-B6B5-76BE0A233278}"/>
              </a:ext>
            </a:extLst>
          </p:cNvPr>
          <p:cNvCxnSpPr/>
          <p:nvPr/>
        </p:nvCxnSpPr>
        <p:spPr>
          <a:xfrm>
            <a:off x="0" y="2744924"/>
            <a:ext cx="5004048" cy="0"/>
          </a:xfrm>
          <a:prstGeom prst="line">
            <a:avLst/>
          </a:prstGeom>
          <a:ln w="57150">
            <a:solidFill>
              <a:schemeClr val="tx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758E51-3946-417C-B2DD-4E2EB2D9538F}"/>
              </a:ext>
            </a:extLst>
          </p:cNvPr>
          <p:cNvSpPr txBox="1"/>
          <p:nvPr/>
        </p:nvSpPr>
        <p:spPr>
          <a:xfrm>
            <a:off x="608422" y="2894136"/>
            <a:ext cx="42037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>
                <a:latin typeface="Gill Sans MT" panose="020B0502020104020203" pitchFamily="34" charset="0"/>
              </a:rPr>
              <a:t>pandas</a:t>
            </a:r>
            <a:r>
              <a:rPr lang="ru-RU" sz="2400" dirty="0">
                <a:latin typeface="Gill Sans MT" panose="020B0502020104020203" pitchFamily="34" charset="0"/>
              </a:rPr>
              <a:t> обладает богатыми возможностями по загрузке файлов таблиц разного формата, *.</a:t>
            </a:r>
            <a:r>
              <a:rPr lang="ru-RU" sz="2400" dirty="0" err="1">
                <a:latin typeface="Gill Sans MT" panose="020B0502020104020203" pitchFamily="34" charset="0"/>
              </a:rPr>
              <a:t>csv</a:t>
            </a:r>
            <a:r>
              <a:rPr lang="ru-RU" sz="2400" dirty="0">
                <a:latin typeface="Gill Sans MT" panose="020B0502020104020203" pitchFamily="34" charset="0"/>
              </a:rPr>
              <a:t>, *.</a:t>
            </a:r>
            <a:r>
              <a:rPr lang="ru-RU" sz="2400" dirty="0" err="1">
                <a:latin typeface="Gill Sans MT" panose="020B0502020104020203" pitchFamily="34" charset="0"/>
              </a:rPr>
              <a:t>xls</a:t>
            </a:r>
            <a:r>
              <a:rPr lang="ru-RU" sz="2400" dirty="0">
                <a:latin typeface="Gill Sans MT" panose="020B0502020104020203" pitchFamily="34" charset="0"/>
              </a:rPr>
              <a:t> и других, как с диска так и из Интернет</a:t>
            </a:r>
            <a:endParaRPr lang="ru-RU" sz="2400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9D53F3E6-EEB4-486A-9AD0-7B03F8F0589B}"/>
              </a:ext>
            </a:extLst>
          </p:cNvPr>
          <p:cNvSpPr/>
          <p:nvPr/>
        </p:nvSpPr>
        <p:spPr>
          <a:xfrm>
            <a:off x="3779912" y="5084784"/>
            <a:ext cx="1512168" cy="144016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9C5CCF7-9B27-4419-A7E6-C1681DA8CE1C}"/>
              </a:ext>
            </a:extLst>
          </p:cNvPr>
          <p:cNvSpPr/>
          <p:nvPr/>
        </p:nvSpPr>
        <p:spPr>
          <a:xfrm>
            <a:off x="7974370" y="2559230"/>
            <a:ext cx="843132" cy="79208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307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644009" y="-531440"/>
            <a:ext cx="8064896" cy="7992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E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522040" y="2650752"/>
            <a:ext cx="3168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Тест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420888"/>
            <a:ext cx="324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Вопрос 1</a:t>
            </a:r>
          </a:p>
          <a:p>
            <a:endParaRPr lang="ru-RU" dirty="0"/>
          </a:p>
          <a:p>
            <a:r>
              <a:rPr lang="ru-RU" dirty="0"/>
              <a:t>Имя функции используемой для группировок</a:t>
            </a:r>
          </a:p>
        </p:txBody>
      </p:sp>
      <p:sp>
        <p:nvSpPr>
          <p:cNvPr id="6" name="Овал 5"/>
          <p:cNvSpPr/>
          <p:nvPr/>
        </p:nvSpPr>
        <p:spPr>
          <a:xfrm>
            <a:off x="5162040" y="188640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148104" y="6210728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2789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644009" y="-531440"/>
            <a:ext cx="8064896" cy="7992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E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522040" y="2650752"/>
            <a:ext cx="3168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Тест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420888"/>
            <a:ext cx="324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Вопрос </a:t>
            </a:r>
            <a:r>
              <a:rPr lang="en-US" dirty="0"/>
              <a:t>2</a:t>
            </a:r>
            <a:endParaRPr lang="ru-RU" dirty="0"/>
          </a:p>
          <a:p>
            <a:endParaRPr lang="en-US" dirty="0"/>
          </a:p>
          <a:p>
            <a:r>
              <a:rPr lang="ru-RU" dirty="0"/>
              <a:t>Имя функции необходимой для определения максимального элемента в серии</a:t>
            </a:r>
          </a:p>
        </p:txBody>
      </p:sp>
      <p:sp>
        <p:nvSpPr>
          <p:cNvPr id="6" name="Овал 5"/>
          <p:cNvSpPr/>
          <p:nvPr/>
        </p:nvSpPr>
        <p:spPr>
          <a:xfrm>
            <a:off x="5162040" y="188640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148104" y="6210728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82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644009" y="-531440"/>
            <a:ext cx="8064896" cy="7992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E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522040" y="2650752"/>
            <a:ext cx="3168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Тест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420888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Вопрос 3</a:t>
            </a:r>
          </a:p>
          <a:p>
            <a:endParaRPr lang="en-US" dirty="0"/>
          </a:p>
          <a:p>
            <a:r>
              <a:rPr lang="ru-RU" dirty="0"/>
              <a:t>С помощью какой функции можно вывести только первые строчки </a:t>
            </a:r>
            <a:r>
              <a:rPr lang="ru-RU" dirty="0" err="1"/>
              <a:t>датафрейма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5162040" y="188640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148104" y="6210728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82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4644009" y="-531440"/>
            <a:ext cx="8064896" cy="7992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EC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522040" y="2650752"/>
            <a:ext cx="31683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4800" dirty="0">
                <a:solidFill>
                  <a:prstClr val="black"/>
                </a:solidFill>
                <a:latin typeface="Bahnschrift SemiLight Condensed" panose="020B0502040204020203" pitchFamily="34" charset="0"/>
              </a:rPr>
              <a:t>Тест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420888"/>
            <a:ext cx="324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Вопрос </a:t>
            </a:r>
            <a:r>
              <a:rPr lang="en-US" dirty="0"/>
              <a:t>4</a:t>
            </a:r>
            <a:endParaRPr lang="ru-RU" dirty="0"/>
          </a:p>
          <a:p>
            <a:endParaRPr lang="en-US" dirty="0"/>
          </a:p>
          <a:p>
            <a:r>
              <a:rPr lang="ru-RU" dirty="0"/>
              <a:t>Почему пользуются </a:t>
            </a:r>
            <a:r>
              <a:rPr lang="en-US" dirty="0"/>
              <a:t>pandas?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5162040" y="188640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5148104" y="6210728"/>
            <a:ext cx="360000" cy="360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0699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169</Words>
  <Application>Microsoft Office PowerPoint</Application>
  <PresentationFormat>Экран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Bahnschrift SemiLight Condensed</vt:lpstr>
      <vt:lpstr>Calibri</vt:lpstr>
      <vt:lpstr>Gill Sans MT</vt:lpstr>
      <vt:lpstr>Тема Office</vt:lpstr>
      <vt:lpstr>Знакомство с библиотеками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Communicative Approach</dc:title>
  <dc:creator>user1</dc:creator>
  <cp:lastModifiedBy>Maria Petrunina</cp:lastModifiedBy>
  <cp:revision>25</cp:revision>
  <dcterms:created xsi:type="dcterms:W3CDTF">2021-11-19T19:28:49Z</dcterms:created>
  <dcterms:modified xsi:type="dcterms:W3CDTF">2024-10-23T10:41:28Z</dcterms:modified>
</cp:coreProperties>
</file>