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sldIdLst>
    <p:sldId id="256" r:id="rId5"/>
    <p:sldId id="281" r:id="rId6"/>
    <p:sldId id="257" r:id="rId7"/>
    <p:sldId id="260" r:id="rId8"/>
    <p:sldId id="261" r:id="rId9"/>
    <p:sldId id="262" r:id="rId10"/>
    <p:sldId id="263" r:id="rId11"/>
    <p:sldId id="258" r:id="rId12"/>
    <p:sldId id="264" r:id="rId13"/>
    <p:sldId id="282" r:id="rId14"/>
    <p:sldId id="283" r:id="rId15"/>
    <p:sldId id="278" r:id="rId16"/>
    <p:sldId id="279" r:id="rId17"/>
    <p:sldId id="267" r:id="rId18"/>
    <p:sldId id="268" r:id="rId19"/>
    <p:sldId id="269" r:id="rId20"/>
    <p:sldId id="270" r:id="rId21"/>
    <p:sldId id="272" r:id="rId22"/>
    <p:sldId id="273" r:id="rId23"/>
    <p:sldId id="274" r:id="rId24"/>
    <p:sldId id="275" r:id="rId25"/>
    <p:sldId id="276" r:id="rId26"/>
    <p:sldId id="277" r:id="rId27"/>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7" autoAdjust="0"/>
    <p:restoredTop sz="93741" autoAdjust="0"/>
  </p:normalViewPr>
  <p:slideViewPr>
    <p:cSldViewPr snapToGrid="0" snapToObjects="1" showGuides="1">
      <p:cViewPr>
        <p:scale>
          <a:sx n="66" d="100"/>
          <a:sy n="66" d="100"/>
        </p:scale>
        <p:origin x="536" y="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37" Type="http://schemas.openxmlformats.org/officeDocument/2006/relationships/image" Target="../media/image10.png"/><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github.com/Safrin03/IBM_DA_Capstone_Project/blob/main/Module%205%20-%20Build%20a%20Dashboard/Dashboard%20.pdf"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3.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52B7C196-574F-FBB2-49C5-7A45ECB5046F}"/>
              </a:ext>
            </a:extLst>
          </p:cNvPr>
          <p:cNvPicPr>
            <a:picLocks noChangeAspect="1"/>
          </p:cNvPicPr>
          <p:nvPr/>
        </p:nvPicPr>
        <p:blipFill>
          <a:blip r:embed="rId3"/>
          <a:stretch>
            <a:fillRect/>
          </a:stretch>
        </p:blipFill>
        <p:spPr>
          <a:xfrm>
            <a:off x="0" y="3347"/>
            <a:ext cx="12192000" cy="6854653"/>
          </a:xfrm>
          <a:prstGeom prst="rect">
            <a:avLst/>
          </a:prstGeom>
        </p:spPr>
      </p:pic>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897110"/>
            <a:ext cx="5261532" cy="1325563"/>
          </a:xfrm>
        </p:spPr>
        <p:txBody>
          <a:bodyPr anchor="ctr">
            <a:normAutofit fontScale="90000"/>
          </a:bodyPr>
          <a:lstStyle/>
          <a:p>
            <a:r>
              <a:rPr lang="en-US" b="1" dirty="0">
                <a:solidFill>
                  <a:srgbClr val="00B0F0"/>
                </a:solidFill>
              </a:rPr>
              <a:t>ANALYZING EMERGING IT SKILLS</a:t>
            </a: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393581" y="4947785"/>
            <a:ext cx="5181600" cy="999609"/>
          </a:xfrm>
        </p:spPr>
        <p:txBody>
          <a:bodyPr>
            <a:normAutofit/>
          </a:bodyPr>
          <a:lstStyle/>
          <a:p>
            <a:pPr marL="0" indent="0" algn="just">
              <a:buNone/>
            </a:pPr>
            <a:r>
              <a:rPr lang="en-US" sz="2400" b="1" dirty="0">
                <a:solidFill>
                  <a:srgbClr val="FFC000"/>
                </a:solidFill>
                <a:latin typeface="Arial" panose="020B0604020202020204" pitchFamily="34" charset="0"/>
                <a:cs typeface="Arial" panose="020B0604020202020204" pitchFamily="34" charset="0"/>
              </a:rPr>
              <a:t>SAFRIN S</a:t>
            </a:r>
          </a:p>
          <a:p>
            <a:pPr marL="0" indent="0" algn="just">
              <a:buNone/>
            </a:pPr>
            <a:r>
              <a:rPr lang="en-US" sz="2400" b="1" dirty="0">
                <a:solidFill>
                  <a:schemeClr val="bg2"/>
                </a:solidFill>
                <a:latin typeface="Arial" panose="020B0604020202020204" pitchFamily="34" charset="0"/>
                <a:cs typeface="Arial" panose="020B0604020202020204" pitchFamily="34" charset="0"/>
              </a:rPr>
              <a:t>SEPT 2023</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pic>
        <p:nvPicPr>
          <p:cNvPr id="5" name="Picture 4">
            <a:extLst>
              <a:ext uri="{FF2B5EF4-FFF2-40B4-BE49-F238E27FC236}">
                <a16:creationId xmlns:a16="http://schemas.microsoft.com/office/drawing/2014/main" id="{45EC550A-1563-F8AE-5E6E-BEE9FEAE7E5C}"/>
              </a:ext>
            </a:extLst>
          </p:cNvPr>
          <p:cNvPicPr>
            <a:picLocks noChangeAspect="1"/>
          </p:cNvPicPr>
          <p:nvPr/>
        </p:nvPicPr>
        <p:blipFill rotWithShape="1">
          <a:blip r:embed="rId37"/>
          <a:srcRect l="11364" t="10945" r="10799"/>
          <a:stretch/>
        </p:blipFill>
        <p:spPr>
          <a:xfrm>
            <a:off x="280440" y="1915130"/>
            <a:ext cx="5799352" cy="3512304"/>
          </a:xfrm>
          <a:prstGeom prst="rect">
            <a:avLst/>
          </a:prstGeom>
        </p:spPr>
      </p:pic>
      <p:cxnSp>
        <p:nvCxnSpPr>
          <p:cNvPr id="33" name="Straight Connector 32">
            <a:extLst>
              <a:ext uri="{FF2B5EF4-FFF2-40B4-BE49-F238E27FC236}">
                <a16:creationId xmlns:a16="http://schemas.microsoft.com/office/drawing/2014/main" id="{AFB65513-07A9-F3CB-F9E7-361611D51283}"/>
              </a:ext>
            </a:extLst>
          </p:cNvPr>
          <p:cNvCxnSpPr>
            <a:cxnSpLocks/>
          </p:cNvCxnSpPr>
          <p:nvPr/>
        </p:nvCxnSpPr>
        <p:spPr>
          <a:xfrm flipV="1">
            <a:off x="25501" y="1008045"/>
            <a:ext cx="12108581" cy="7318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PB">
            <a:extLst>
              <a:ext uri="{FF2B5EF4-FFF2-40B4-BE49-F238E27FC236}">
                <a16:creationId xmlns:a16="http://schemas.microsoft.com/office/drawing/2014/main" id="{4052F680-313E-8E52-7920-801D9A727CDD}"/>
              </a:ext>
            </a:extLst>
          </p:cNvPr>
          <p:cNvSpPr/>
          <p:nvPr/>
        </p:nvSpPr>
        <p:spPr>
          <a:xfrm>
            <a:off x="0" y="6705600"/>
            <a:ext cx="530087"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23DB-0AE5-EC85-B4C8-E6832A69BB62}"/>
              </a:ext>
            </a:extLst>
          </p:cNvPr>
          <p:cNvSpPr>
            <a:spLocks noGrp="1"/>
          </p:cNvSpPr>
          <p:nvPr>
            <p:ph type="ctrTitle"/>
          </p:nvPr>
        </p:nvSpPr>
        <p:spPr>
          <a:xfrm>
            <a:off x="1446998" y="1041400"/>
            <a:ext cx="9144000" cy="2387600"/>
          </a:xfrm>
        </p:spPr>
        <p:txBody>
          <a:bodyPr/>
          <a:lstStyle/>
          <a:p>
            <a:r>
              <a:rPr lang="en-US" dirty="0"/>
              <a:t>Can you guess which programming language is the most versatile ? </a:t>
            </a:r>
            <a:endParaRPr lang="en-IN" dirty="0"/>
          </a:p>
        </p:txBody>
      </p:sp>
      <p:pic>
        <p:nvPicPr>
          <p:cNvPr id="6" name="Graphic 5" descr="Questions">
            <a:extLst>
              <a:ext uri="{FF2B5EF4-FFF2-40B4-BE49-F238E27FC236}">
                <a16:creationId xmlns:a16="http://schemas.microsoft.com/office/drawing/2014/main" id="{4B8CC0B1-C93C-EA66-6126-AF00D829C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42159" y="3651183"/>
            <a:ext cx="1707682" cy="1707682"/>
          </a:xfrm>
          <a:prstGeom prst="rect">
            <a:avLst/>
          </a:prstGeom>
        </p:spPr>
      </p:pic>
      <p:sp>
        <p:nvSpPr>
          <p:cNvPr id="7" name="PB">
            <a:extLst>
              <a:ext uri="{FF2B5EF4-FFF2-40B4-BE49-F238E27FC236}">
                <a16:creationId xmlns:a16="http://schemas.microsoft.com/office/drawing/2014/main" id="{5DF1D73F-9911-8362-5E5D-370532A1C37F}"/>
              </a:ext>
            </a:extLst>
          </p:cNvPr>
          <p:cNvSpPr/>
          <p:nvPr/>
        </p:nvSpPr>
        <p:spPr>
          <a:xfrm>
            <a:off x="0" y="6705600"/>
            <a:ext cx="5300869"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81017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BD176E-37E1-4AE8-EE83-10F3D8E4BFFF}"/>
              </a:ext>
            </a:extLst>
          </p:cNvPr>
          <p:cNvPicPr>
            <a:picLocks noChangeAspect="1"/>
          </p:cNvPicPr>
          <p:nvPr/>
        </p:nvPicPr>
        <p:blipFill>
          <a:blip r:embed="rId2"/>
          <a:stretch>
            <a:fillRect/>
          </a:stretch>
        </p:blipFill>
        <p:spPr>
          <a:xfrm>
            <a:off x="3184708" y="599173"/>
            <a:ext cx="6169093" cy="5973085"/>
          </a:xfrm>
          <a:prstGeom prst="rect">
            <a:avLst/>
          </a:prstGeom>
        </p:spPr>
      </p:pic>
      <p:sp>
        <p:nvSpPr>
          <p:cNvPr id="4" name="TextBox 3">
            <a:extLst>
              <a:ext uri="{FF2B5EF4-FFF2-40B4-BE49-F238E27FC236}">
                <a16:creationId xmlns:a16="http://schemas.microsoft.com/office/drawing/2014/main" id="{916E1A7D-4F70-A31D-5508-AF38B54E8797}"/>
              </a:ext>
            </a:extLst>
          </p:cNvPr>
          <p:cNvSpPr txBox="1"/>
          <p:nvPr/>
        </p:nvSpPr>
        <p:spPr>
          <a:xfrm>
            <a:off x="3955983" y="2608447"/>
            <a:ext cx="4937759" cy="584775"/>
          </a:xfrm>
          <a:prstGeom prst="rect">
            <a:avLst/>
          </a:prstGeom>
          <a:noFill/>
        </p:spPr>
        <p:txBody>
          <a:bodyPr wrap="square" rtlCol="0">
            <a:spAutoFit/>
          </a:bodyPr>
          <a:lstStyle/>
          <a:p>
            <a:r>
              <a:rPr lang="en-IN" sz="3200" dirty="0">
                <a:solidFill>
                  <a:schemeClr val="bg1"/>
                </a:solidFill>
              </a:rPr>
              <a:t>Yes, It’s Python. You got it!</a:t>
            </a:r>
          </a:p>
        </p:txBody>
      </p:sp>
      <p:sp>
        <p:nvSpPr>
          <p:cNvPr id="7" name="PB">
            <a:extLst>
              <a:ext uri="{FF2B5EF4-FFF2-40B4-BE49-F238E27FC236}">
                <a16:creationId xmlns:a16="http://schemas.microsoft.com/office/drawing/2014/main" id="{481F2EC3-441A-D228-AD8A-B54C9A1FAE49}"/>
              </a:ext>
            </a:extLst>
          </p:cNvPr>
          <p:cNvSpPr/>
          <p:nvPr/>
        </p:nvSpPr>
        <p:spPr>
          <a:xfrm>
            <a:off x="0" y="6705600"/>
            <a:ext cx="5830956"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57853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5AB2D70D-F8E1-9D9D-2315-99E9D4D4F0D8}"/>
              </a:ext>
            </a:extLst>
          </p:cNvPr>
          <p:cNvPicPr>
            <a:picLocks noChangeAspect="1"/>
          </p:cNvPicPr>
          <p:nvPr/>
        </p:nvPicPr>
        <p:blipFill>
          <a:blip r:embed="rId2"/>
          <a:stretch>
            <a:fillRect/>
          </a:stretch>
        </p:blipFill>
        <p:spPr>
          <a:xfrm>
            <a:off x="934440" y="2506660"/>
            <a:ext cx="5085361" cy="3210745"/>
          </a:xfrm>
          <a:prstGeom prst="rect">
            <a:avLst/>
          </a:prstGeom>
          <a:ln>
            <a:solidFill>
              <a:schemeClr val="tx1"/>
            </a:solidFill>
          </a:ln>
        </p:spPr>
      </p:pic>
      <p:pic>
        <p:nvPicPr>
          <p:cNvPr id="9" name="Picture 8">
            <a:extLst>
              <a:ext uri="{FF2B5EF4-FFF2-40B4-BE49-F238E27FC236}">
                <a16:creationId xmlns:a16="http://schemas.microsoft.com/office/drawing/2014/main" id="{044ACC77-481D-415C-C50A-9DF33B9F5FB0}"/>
              </a:ext>
            </a:extLst>
          </p:cNvPr>
          <p:cNvPicPr>
            <a:picLocks noChangeAspect="1"/>
          </p:cNvPicPr>
          <p:nvPr/>
        </p:nvPicPr>
        <p:blipFill>
          <a:blip r:embed="rId3"/>
          <a:stretch>
            <a:fillRect/>
          </a:stretch>
        </p:blipFill>
        <p:spPr>
          <a:xfrm>
            <a:off x="6172200" y="2506661"/>
            <a:ext cx="5310739" cy="3210744"/>
          </a:xfrm>
          <a:prstGeom prst="rect">
            <a:avLst/>
          </a:prstGeom>
          <a:ln>
            <a:solidFill>
              <a:schemeClr val="tx1"/>
            </a:solidFill>
          </a:ln>
        </p:spPr>
      </p:pic>
      <p:sp>
        <p:nvSpPr>
          <p:cNvPr id="5" name="PB">
            <a:extLst>
              <a:ext uri="{FF2B5EF4-FFF2-40B4-BE49-F238E27FC236}">
                <a16:creationId xmlns:a16="http://schemas.microsoft.com/office/drawing/2014/main" id="{E2B2E10B-9DE8-EEC2-8A36-74579DE37299}"/>
              </a:ext>
            </a:extLst>
          </p:cNvPr>
          <p:cNvSpPr/>
          <p:nvPr/>
        </p:nvSpPr>
        <p:spPr>
          <a:xfrm>
            <a:off x="0" y="6705600"/>
            <a:ext cx="6361044"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74638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669437" y="381835"/>
            <a:ext cx="11160011" cy="930927"/>
          </a:xfrm>
        </p:spPr>
        <p:txBody>
          <a:bodyPr>
            <a:normAutofit fontScale="90000"/>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4932466" cy="4351338"/>
          </a:xfrm>
        </p:spPr>
        <p:txBody>
          <a:bodyPr>
            <a:normAutofit/>
          </a:bodyPr>
          <a:lstStyle/>
          <a:p>
            <a:pPr marL="0" indent="0">
              <a:buClr>
                <a:schemeClr val="tx1"/>
              </a:buClr>
              <a:buNone/>
            </a:pPr>
            <a:r>
              <a:rPr lang="en-US" b="1" u="sng" dirty="0"/>
              <a:t>FINDINGS</a:t>
            </a:r>
          </a:p>
          <a:p>
            <a:pPr>
              <a:buClr>
                <a:schemeClr val="tx1"/>
              </a:buClr>
              <a:buFont typeface="Arial" panose="020B0604020202020204" pitchFamily="34" charset="0"/>
              <a:buChar char="•"/>
            </a:pPr>
            <a:r>
              <a:rPr lang="en-US" dirty="0"/>
              <a:t>PostgreSQL and Mongo DB emerges as top databases in upcoming years</a:t>
            </a:r>
          </a:p>
          <a:p>
            <a:pPr>
              <a:buClr>
                <a:schemeClr val="tx1"/>
              </a:buClr>
              <a:buFont typeface="Arial" panose="020B0604020202020204" pitchFamily="34" charset="0"/>
              <a:buChar char="•"/>
            </a:pPr>
            <a:r>
              <a:rPr lang="en-US" dirty="0"/>
              <a:t>Redis and Elasticsearch consistently maintain positions in the top database rankings</a:t>
            </a:r>
          </a:p>
          <a:p>
            <a:pPr>
              <a:buClr>
                <a:schemeClr val="tx1"/>
              </a:buClr>
              <a:buFont typeface="Arial" panose="020B0604020202020204" pitchFamily="34" charset="0"/>
              <a:buChar char="•"/>
            </a:pPr>
            <a:r>
              <a:rPr lang="en-US" dirty="0"/>
              <a:t>MySQL and Microsoft SQL Server shows decline in user base for upcoming years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343048" y="1825625"/>
            <a:ext cx="5010752" cy="4351338"/>
          </a:xfrm>
        </p:spPr>
        <p:txBody>
          <a:bodyPr>
            <a:normAutofit/>
          </a:bodyPr>
          <a:lstStyle/>
          <a:p>
            <a:pPr marL="0" indent="0">
              <a:buClr>
                <a:schemeClr val="tx1"/>
              </a:buClr>
              <a:buNone/>
            </a:pPr>
            <a:r>
              <a:rPr lang="en-US" b="1" u="sng" dirty="0"/>
              <a:t>IMPLICATIONS</a:t>
            </a:r>
          </a:p>
          <a:p>
            <a:pPr>
              <a:buClr>
                <a:schemeClr val="tx1"/>
              </a:buClr>
              <a:buFont typeface="Arial" panose="020B0604020202020204" pitchFamily="34" charset="0"/>
              <a:buChar char="•"/>
            </a:pPr>
            <a:r>
              <a:rPr lang="en-US" dirty="0"/>
              <a:t>Organizations should consider PostgreSQL as a go-to choice for various data storage needs</a:t>
            </a:r>
          </a:p>
          <a:p>
            <a:pPr>
              <a:buClr>
                <a:schemeClr val="tx1"/>
              </a:buClr>
              <a:buFont typeface="Arial" panose="020B0604020202020204" pitchFamily="34" charset="0"/>
              <a:buChar char="•"/>
            </a:pPr>
            <a:r>
              <a:rPr lang="en-US" dirty="0"/>
              <a:t>Open-source databases are preferred for cost-effectiveness and scalability</a:t>
            </a:r>
          </a:p>
          <a:p>
            <a:pPr>
              <a:buClr>
                <a:schemeClr val="tx1"/>
              </a:buClr>
              <a:buFont typeface="Arial" panose="020B0604020202020204" pitchFamily="34" charset="0"/>
              <a:buChar char="•"/>
            </a:pPr>
            <a:r>
              <a:rPr lang="en-US" dirty="0"/>
              <a:t> Leverage MongoDB for projects that involve handling diverse data formats</a:t>
            </a:r>
          </a:p>
        </p:txBody>
      </p:sp>
      <p:sp>
        <p:nvSpPr>
          <p:cNvPr id="5" name="PB">
            <a:extLst>
              <a:ext uri="{FF2B5EF4-FFF2-40B4-BE49-F238E27FC236}">
                <a16:creationId xmlns:a16="http://schemas.microsoft.com/office/drawing/2014/main" id="{323D1C2B-D444-89F1-094B-04D894960931}"/>
              </a:ext>
            </a:extLst>
          </p:cNvPr>
          <p:cNvSpPr/>
          <p:nvPr/>
        </p:nvSpPr>
        <p:spPr>
          <a:xfrm>
            <a:off x="0" y="6705600"/>
            <a:ext cx="6891131"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59604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02492" y="2841858"/>
            <a:ext cx="6728059" cy="606391"/>
          </a:xfrm>
        </p:spPr>
        <p:txBody>
          <a:bodyPr>
            <a:normAutofit fontScale="92500"/>
          </a:bodyPr>
          <a:lstStyle/>
          <a:p>
            <a:pPr marL="0" indent="0">
              <a:buNone/>
            </a:pPr>
            <a:r>
              <a:rPr lang="en-US" sz="3200" b="1" dirty="0"/>
              <a:t>Click </a:t>
            </a:r>
            <a:r>
              <a:rPr lang="en-US" sz="3200" b="1" dirty="0">
                <a:hlinkClick r:id="rId2"/>
              </a:rPr>
              <a:t>here</a:t>
            </a:r>
            <a:r>
              <a:rPr lang="en-US" sz="3200" b="1" dirty="0"/>
              <a:t> to view the Cognos dashboard </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904221" y="1901819"/>
            <a:ext cx="3054361" cy="3054361"/>
          </a:xfrm>
          <a:prstGeom prst="rect">
            <a:avLst/>
          </a:prstGeom>
        </p:spPr>
      </p:pic>
      <p:sp>
        <p:nvSpPr>
          <p:cNvPr id="4" name="PB">
            <a:extLst>
              <a:ext uri="{FF2B5EF4-FFF2-40B4-BE49-F238E27FC236}">
                <a16:creationId xmlns:a16="http://schemas.microsoft.com/office/drawing/2014/main" id="{962911BB-6AAD-94BD-F1C9-8C26491C68F0}"/>
              </a:ext>
            </a:extLst>
          </p:cNvPr>
          <p:cNvSpPr/>
          <p:nvPr/>
        </p:nvSpPr>
        <p:spPr>
          <a:xfrm>
            <a:off x="0" y="6705600"/>
            <a:ext cx="7421218"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691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51571" y="316998"/>
            <a:ext cx="10904621" cy="1325563"/>
          </a:xfrm>
        </p:spPr>
        <p:txBody>
          <a:bodyPr anchor="ctr">
            <a:normAutofit/>
          </a:bodyPr>
          <a:lstStyle/>
          <a:p>
            <a:r>
              <a:rPr lang="en-US" dirty="0"/>
              <a:t>CURRENT TECHNOLOGY USAGE DASHBOARD</a:t>
            </a:r>
          </a:p>
        </p:txBody>
      </p:sp>
      <p:pic>
        <p:nvPicPr>
          <p:cNvPr id="4" name="Content Placeholder 3">
            <a:extLst>
              <a:ext uri="{FF2B5EF4-FFF2-40B4-BE49-F238E27FC236}">
                <a16:creationId xmlns:a16="http://schemas.microsoft.com/office/drawing/2014/main" id="{5595D242-AD1A-FD02-D1AA-3F8FE519DB40}"/>
              </a:ext>
            </a:extLst>
          </p:cNvPr>
          <p:cNvPicPr>
            <a:picLocks noGrp="1" noChangeAspect="1"/>
          </p:cNvPicPr>
          <p:nvPr>
            <p:ph idx="1"/>
          </p:nvPr>
        </p:nvPicPr>
        <p:blipFill rotWithShape="1">
          <a:blip r:embed="rId2"/>
          <a:srcRect t="16578"/>
          <a:stretch/>
        </p:blipFill>
        <p:spPr>
          <a:xfrm>
            <a:off x="2127184" y="1414915"/>
            <a:ext cx="7700209" cy="4884376"/>
          </a:xfrm>
          <a:ln>
            <a:solidFill>
              <a:schemeClr val="tx1"/>
            </a:solidFill>
          </a:ln>
        </p:spPr>
      </p:pic>
      <p:sp>
        <p:nvSpPr>
          <p:cNvPr id="3" name="PB">
            <a:extLst>
              <a:ext uri="{FF2B5EF4-FFF2-40B4-BE49-F238E27FC236}">
                <a16:creationId xmlns:a16="http://schemas.microsoft.com/office/drawing/2014/main" id="{53F770D0-871D-FB78-53EE-27D14799314B}"/>
              </a:ext>
            </a:extLst>
          </p:cNvPr>
          <p:cNvSpPr/>
          <p:nvPr/>
        </p:nvSpPr>
        <p:spPr>
          <a:xfrm>
            <a:off x="0" y="6705600"/>
            <a:ext cx="7951305"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1685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FUTURE TECHNOLOGY TREND DASHBOARD</a:t>
            </a:r>
          </a:p>
        </p:txBody>
      </p:sp>
      <p:pic>
        <p:nvPicPr>
          <p:cNvPr id="4" name="Content Placeholder 3">
            <a:extLst>
              <a:ext uri="{FF2B5EF4-FFF2-40B4-BE49-F238E27FC236}">
                <a16:creationId xmlns:a16="http://schemas.microsoft.com/office/drawing/2014/main" id="{E0B3E3D4-A35F-546E-81D9-8B32FB921AAA}"/>
              </a:ext>
            </a:extLst>
          </p:cNvPr>
          <p:cNvPicPr>
            <a:picLocks noGrp="1" noChangeAspect="1"/>
          </p:cNvPicPr>
          <p:nvPr>
            <p:ph idx="1"/>
          </p:nvPr>
        </p:nvPicPr>
        <p:blipFill rotWithShape="1">
          <a:blip r:embed="rId2"/>
          <a:srcRect t="16843"/>
          <a:stretch/>
        </p:blipFill>
        <p:spPr>
          <a:xfrm>
            <a:off x="1838425" y="1434164"/>
            <a:ext cx="8181474" cy="4896619"/>
          </a:xfrm>
          <a:ln>
            <a:solidFill>
              <a:schemeClr val="tx1"/>
            </a:solidFill>
          </a:ln>
        </p:spPr>
      </p:pic>
      <p:sp>
        <p:nvSpPr>
          <p:cNvPr id="3" name="PB">
            <a:extLst>
              <a:ext uri="{FF2B5EF4-FFF2-40B4-BE49-F238E27FC236}">
                <a16:creationId xmlns:a16="http://schemas.microsoft.com/office/drawing/2014/main" id="{0160038C-BCE3-6AD3-9583-025BEA150EF8}"/>
              </a:ext>
            </a:extLst>
          </p:cNvPr>
          <p:cNvSpPr/>
          <p:nvPr/>
        </p:nvSpPr>
        <p:spPr>
          <a:xfrm>
            <a:off x="0" y="6705600"/>
            <a:ext cx="8481392"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6612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DEMOGRAPHICS DASHBOARD</a:t>
            </a:r>
          </a:p>
        </p:txBody>
      </p:sp>
      <p:pic>
        <p:nvPicPr>
          <p:cNvPr id="4" name="Content Placeholder 3">
            <a:extLst>
              <a:ext uri="{FF2B5EF4-FFF2-40B4-BE49-F238E27FC236}">
                <a16:creationId xmlns:a16="http://schemas.microsoft.com/office/drawing/2014/main" id="{E384C4D0-F60A-E93D-4699-89DDD90F7A95}"/>
              </a:ext>
            </a:extLst>
          </p:cNvPr>
          <p:cNvPicPr>
            <a:picLocks noGrp="1" noChangeAspect="1"/>
          </p:cNvPicPr>
          <p:nvPr>
            <p:ph idx="1"/>
          </p:nvPr>
        </p:nvPicPr>
        <p:blipFill rotWithShape="1">
          <a:blip r:embed="rId2"/>
          <a:srcRect t="17331"/>
          <a:stretch/>
        </p:blipFill>
        <p:spPr>
          <a:xfrm>
            <a:off x="2223436" y="1520791"/>
            <a:ext cx="7575083" cy="4530859"/>
          </a:xfrm>
          <a:ln>
            <a:solidFill>
              <a:schemeClr val="tx1"/>
            </a:solidFill>
          </a:ln>
        </p:spPr>
      </p:pic>
      <p:sp>
        <p:nvSpPr>
          <p:cNvPr id="3" name="PB">
            <a:extLst>
              <a:ext uri="{FF2B5EF4-FFF2-40B4-BE49-F238E27FC236}">
                <a16:creationId xmlns:a16="http://schemas.microsoft.com/office/drawing/2014/main" id="{BB27E009-A661-3865-78B5-7E0375C219F8}"/>
              </a:ext>
            </a:extLst>
          </p:cNvPr>
          <p:cNvSpPr/>
          <p:nvPr/>
        </p:nvSpPr>
        <p:spPr>
          <a:xfrm>
            <a:off x="0" y="6705600"/>
            <a:ext cx="9011479"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17973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35250"/>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216893" y="1690688"/>
            <a:ext cx="6136907" cy="4661985"/>
          </a:xfrm>
        </p:spPr>
        <p:txBody>
          <a:bodyPr>
            <a:normAutofit fontScale="92500" lnSpcReduction="10000"/>
          </a:bodyPr>
          <a:lstStyle/>
          <a:p>
            <a:pPr lvl="1"/>
            <a:r>
              <a:rPr lang="en-US" dirty="0"/>
              <a:t>Continuous monitoring of programming language and database trends is essential for organizations to make informed technology choices</a:t>
            </a:r>
          </a:p>
          <a:p>
            <a:pPr lvl="1"/>
            <a:r>
              <a:rPr lang="en-US" dirty="0"/>
              <a:t>Rapid changes in technology necessitate ongoing training and reskilling of the workforce</a:t>
            </a:r>
          </a:p>
          <a:p>
            <a:pPr lvl="1"/>
            <a:r>
              <a:rPr lang="en-US" dirty="0"/>
              <a:t>Encouraging more women to pursue careers in tech</a:t>
            </a:r>
          </a:p>
          <a:p>
            <a:pPr lvl="1"/>
            <a:r>
              <a:rPr lang="en-US" dirty="0"/>
              <a:t>Bridging the technology gap in developing countries is crucial for global economic growth and competitiveness</a:t>
            </a:r>
          </a:p>
          <a:p>
            <a:pPr lvl="1"/>
            <a:r>
              <a:rPr lang="en-US" dirty="0"/>
              <a:t>Equal opportunities for all candidates, regardless of age or educational background, are essential</a:t>
            </a:r>
          </a:p>
        </p:txBody>
      </p:sp>
      <p:sp>
        <p:nvSpPr>
          <p:cNvPr id="4" name="PB">
            <a:extLst>
              <a:ext uri="{FF2B5EF4-FFF2-40B4-BE49-F238E27FC236}">
                <a16:creationId xmlns:a16="http://schemas.microsoft.com/office/drawing/2014/main" id="{3073F671-A522-D0D1-8DA7-958FAC3110FF}"/>
              </a:ext>
            </a:extLst>
          </p:cNvPr>
          <p:cNvSpPr/>
          <p:nvPr/>
        </p:nvSpPr>
        <p:spPr>
          <a:xfrm>
            <a:off x="0" y="6705600"/>
            <a:ext cx="9541565"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61130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85000" lnSpcReduction="20000"/>
          </a:bodyPr>
          <a:lstStyle/>
          <a:p>
            <a:pPr marL="0" indent="0">
              <a:buClr>
                <a:schemeClr val="tx1"/>
              </a:buClr>
              <a:buNone/>
            </a:pPr>
            <a:r>
              <a:rPr lang="en-US" sz="3300" b="1" u="sng" dirty="0"/>
              <a:t>FINDINGS</a:t>
            </a:r>
          </a:p>
          <a:p>
            <a:pPr>
              <a:buClr>
                <a:schemeClr val="tx1"/>
              </a:buClr>
              <a:buFont typeface="Arial" panose="020B0604020202020204" pitchFamily="34" charset="0"/>
              <a:buChar char="•"/>
            </a:pPr>
            <a:r>
              <a:rPr lang="en-US" dirty="0"/>
              <a:t>Emerging Technology Dominance:</a:t>
            </a:r>
          </a:p>
          <a:p>
            <a:pPr lvl="1">
              <a:buClr>
                <a:schemeClr val="tx1"/>
              </a:buClr>
              <a:buFont typeface="Arial" panose="020B0604020202020204" pitchFamily="34" charset="0"/>
              <a:buChar char="•"/>
            </a:pPr>
            <a:r>
              <a:rPr lang="en-US" dirty="0"/>
              <a:t>Key technologies, such as JavaScript and Python, dominate both current and future rankings, indicating their sustained importance in the industry.</a:t>
            </a:r>
          </a:p>
          <a:p>
            <a:pPr>
              <a:buClr>
                <a:schemeClr val="tx1"/>
              </a:buClr>
              <a:buFont typeface="Arial" panose="020B0604020202020204" pitchFamily="34" charset="0"/>
              <a:buChar char="•"/>
            </a:pPr>
            <a:r>
              <a:rPr lang="en-US" dirty="0"/>
              <a:t>Database Preferences Shift:</a:t>
            </a:r>
          </a:p>
          <a:p>
            <a:pPr lvl="1">
              <a:buClr>
                <a:schemeClr val="tx1"/>
              </a:buClr>
              <a:buFont typeface="Arial" panose="020B0604020202020204" pitchFamily="34" charset="0"/>
              <a:buChar char="•"/>
            </a:pPr>
            <a:r>
              <a:rPr lang="en-US" dirty="0"/>
              <a:t>While MySQL remains a popular database, there is a noticeable shift in favor of PostgreSQL, suggesting its growing appeal among developers.</a:t>
            </a:r>
          </a:p>
          <a:p>
            <a:pPr>
              <a:buClr>
                <a:schemeClr val="tx1"/>
              </a:buClr>
              <a:buFont typeface="Arial" panose="020B0604020202020204" pitchFamily="34" charset="0"/>
              <a:buChar char="•"/>
            </a:pPr>
            <a:r>
              <a:rPr lang="en-US" dirty="0"/>
              <a:t>Stability of Redis and Elasticsearch:</a:t>
            </a:r>
          </a:p>
          <a:p>
            <a:pPr lvl="1">
              <a:buClr>
                <a:schemeClr val="tx1"/>
              </a:buClr>
              <a:buFont typeface="Arial" panose="020B0604020202020204" pitchFamily="34" charset="0"/>
              <a:buChar char="•"/>
            </a:pPr>
            <a:r>
              <a:rPr lang="en-US" dirty="0"/>
              <a:t>Redis and Elasticsearch consistently maintain their positions, reflecting their continued relevance for high-speed data access and search functionality.</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96000" y="1825625"/>
            <a:ext cx="5181600" cy="4351338"/>
          </a:xfrm>
        </p:spPr>
        <p:txBody>
          <a:bodyPr>
            <a:normAutofit fontScale="85000" lnSpcReduction="20000"/>
          </a:bodyPr>
          <a:lstStyle/>
          <a:p>
            <a:pPr marL="0" indent="0">
              <a:buClr>
                <a:schemeClr val="tx1"/>
              </a:buClr>
              <a:buNone/>
            </a:pPr>
            <a:r>
              <a:rPr lang="en-US" sz="3300" b="1" u="sng" dirty="0"/>
              <a:t>IMPLICATIONS</a:t>
            </a:r>
          </a:p>
          <a:p>
            <a:pPr>
              <a:buClr>
                <a:schemeClr val="tx1"/>
              </a:buClr>
              <a:buFont typeface="Arial" panose="020B0604020202020204" pitchFamily="34" charset="0"/>
              <a:buChar char="•"/>
            </a:pPr>
            <a:r>
              <a:rPr lang="en-US" dirty="0"/>
              <a:t>Skill Development Priorities:</a:t>
            </a:r>
          </a:p>
          <a:p>
            <a:pPr lvl="1">
              <a:buClr>
                <a:schemeClr val="tx1"/>
              </a:buClr>
              <a:buFont typeface="Arial" panose="020B0604020202020204" pitchFamily="34" charset="0"/>
              <a:buChar char="•"/>
            </a:pPr>
            <a:r>
              <a:rPr lang="en-US" dirty="0"/>
              <a:t>Organizations should prioritize skill development in JavaScript and Python for web development and data science roles to remain competitive.</a:t>
            </a:r>
          </a:p>
          <a:p>
            <a:pPr>
              <a:buClr>
                <a:schemeClr val="tx1"/>
              </a:buClr>
              <a:buFont typeface="Arial" panose="020B0604020202020204" pitchFamily="34" charset="0"/>
              <a:buChar char="•"/>
            </a:pPr>
            <a:r>
              <a:rPr lang="en-US" dirty="0"/>
              <a:t>Database Selection:</a:t>
            </a:r>
          </a:p>
          <a:p>
            <a:pPr lvl="1">
              <a:buClr>
                <a:schemeClr val="tx1"/>
              </a:buClr>
              <a:buFont typeface="Arial" panose="020B0604020202020204" pitchFamily="34" charset="0"/>
              <a:buChar char="•"/>
            </a:pPr>
            <a:r>
              <a:rPr lang="en-US" dirty="0"/>
              <a:t>Consider PostgreSQL as a robust and versatile alternative to MySQL for data storage needs, taking into account specific project requirements.</a:t>
            </a:r>
          </a:p>
          <a:p>
            <a:pPr>
              <a:buClr>
                <a:schemeClr val="tx1"/>
              </a:buClr>
              <a:buFont typeface="Arial" panose="020B0604020202020204" pitchFamily="34" charset="0"/>
              <a:buChar char="•"/>
            </a:pPr>
            <a:r>
              <a:rPr lang="en-US" dirty="0"/>
              <a:t>High-Speed Data Access:</a:t>
            </a:r>
          </a:p>
          <a:p>
            <a:pPr lvl="1">
              <a:buClr>
                <a:schemeClr val="tx1"/>
              </a:buClr>
              <a:buFont typeface="Arial" panose="020B0604020202020204" pitchFamily="34" charset="0"/>
              <a:buChar char="•"/>
            </a:pPr>
            <a:r>
              <a:rPr lang="en-US" dirty="0"/>
              <a:t>Redis and Elasticsearch should be considered for projects requiring rapid data retrieval and search capabilities.</a:t>
            </a:r>
          </a:p>
        </p:txBody>
      </p:sp>
      <p:sp>
        <p:nvSpPr>
          <p:cNvPr id="5" name="PB">
            <a:extLst>
              <a:ext uri="{FF2B5EF4-FFF2-40B4-BE49-F238E27FC236}">
                <a16:creationId xmlns:a16="http://schemas.microsoft.com/office/drawing/2014/main" id="{ED0AB25D-65C7-F1BA-A4F0-D3596936BF76}"/>
              </a:ext>
            </a:extLst>
          </p:cNvPr>
          <p:cNvSpPr/>
          <p:nvPr/>
        </p:nvSpPr>
        <p:spPr>
          <a:xfrm>
            <a:off x="0" y="6705600"/>
            <a:ext cx="10071652"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4727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260A-FEF7-1588-707C-C9561DC4F1F2}"/>
              </a:ext>
            </a:extLst>
          </p:cNvPr>
          <p:cNvSpPr>
            <a:spLocks noGrp="1"/>
          </p:cNvSpPr>
          <p:nvPr>
            <p:ph type="title"/>
          </p:nvPr>
        </p:nvSpPr>
        <p:spPr>
          <a:xfrm>
            <a:off x="838200" y="519129"/>
            <a:ext cx="10307855" cy="780281"/>
          </a:xfrm>
        </p:spPr>
        <p:txBody>
          <a:bodyPr>
            <a:noAutofit/>
          </a:bodyPr>
          <a:lstStyle/>
          <a:p>
            <a:r>
              <a:rPr lang="en-US" sz="3200" dirty="0"/>
              <a:t>A Journey Through Stories and Trends</a:t>
            </a:r>
            <a:endParaRPr lang="en-IN" sz="3200" dirty="0"/>
          </a:p>
        </p:txBody>
      </p:sp>
      <p:sp>
        <p:nvSpPr>
          <p:cNvPr id="3" name="Content Placeholder 2">
            <a:extLst>
              <a:ext uri="{FF2B5EF4-FFF2-40B4-BE49-F238E27FC236}">
                <a16:creationId xmlns:a16="http://schemas.microsoft.com/office/drawing/2014/main" id="{1A61C208-ECD4-CADD-C6D9-242D3B9502C0}"/>
              </a:ext>
            </a:extLst>
          </p:cNvPr>
          <p:cNvSpPr>
            <a:spLocks noGrp="1"/>
          </p:cNvSpPr>
          <p:nvPr>
            <p:ph idx="1"/>
          </p:nvPr>
        </p:nvSpPr>
        <p:spPr>
          <a:xfrm>
            <a:off x="838200" y="1565559"/>
            <a:ext cx="10442608" cy="4648183"/>
          </a:xfrm>
        </p:spPr>
        <p:txBody>
          <a:bodyPr>
            <a:normAutofit fontScale="70000" lnSpcReduction="20000"/>
          </a:bodyPr>
          <a:lstStyle/>
          <a:p>
            <a:pPr marL="0" indent="0" algn="ctr">
              <a:buNone/>
            </a:pPr>
            <a:r>
              <a:rPr lang="en-US" dirty="0"/>
              <a:t>Imagine this: It's a bright morning, and I'm sitting at my desk, scrolling through the latest tech news. As a tech enthusiast, I can't help but wonder about the ever-changing landscape of programming languages and databases. This curiosity led me to delve deep into the Stack Overflow Developer Survey data of 2019 and the anticipated trends for the upcoming year. I discovered that, much like my own journey in tech, JavaScript has remained a steadfast companion for developers. It's the language that powers the dynamic web we interact with daily. But what about Python? It’s rise reminded me of a colleague who transitioned from a non-tech background into data science, showcasing the versatility of this language. Then there's TypeScript, a name that started making waves in our team's discussions. I recalled how it introduced static typing to JavaScript, improving code quality and making development a smoother ride.</a:t>
            </a:r>
          </a:p>
          <a:p>
            <a:pPr marL="0" indent="0" algn="ctr">
              <a:buNone/>
            </a:pPr>
            <a:r>
              <a:rPr lang="en-US" dirty="0"/>
              <a:t>As I read about the challenges of gender disparity, it struck a chord with me. I remembered a brilliant female developer I met at a tech conference, who defied stereotypes and inspired those around her. Thinking about technology gaps in developing countries, I couldn't help but reflect on a recent documentary I watched. It highlighted how access to technology transformed lives in remote villages, where simple smartphones connected people to a world of opportunities. And finally, the issue of discrimination resonated deeply. I remembered the frustration of a friend who faced age-based discrimination during a job hunt, despite years of experience.</a:t>
            </a:r>
          </a:p>
          <a:p>
            <a:pPr marL="0" indent="0" algn="ctr">
              <a:buNone/>
            </a:pPr>
            <a:r>
              <a:rPr lang="en-US" dirty="0"/>
              <a:t>So, as we journey through this presentation, let's explore these stories and statistics together. It's a narrative that mirrors our own tech experiences and those of our global community.</a:t>
            </a:r>
          </a:p>
          <a:p>
            <a:pPr marL="0" indent="0" algn="ctr">
              <a:buNone/>
            </a:pPr>
            <a:endParaRPr lang="en-US" dirty="0"/>
          </a:p>
          <a:p>
            <a:pPr marL="0" indent="0" algn="ctr">
              <a:buNone/>
            </a:pPr>
            <a:endParaRPr lang="en-IN" dirty="0"/>
          </a:p>
        </p:txBody>
      </p:sp>
      <p:sp>
        <p:nvSpPr>
          <p:cNvPr id="4" name="PB">
            <a:extLst>
              <a:ext uri="{FF2B5EF4-FFF2-40B4-BE49-F238E27FC236}">
                <a16:creationId xmlns:a16="http://schemas.microsoft.com/office/drawing/2014/main" id="{D32B2372-20D4-FE5E-4CD4-FE40924289FE}"/>
              </a:ext>
            </a:extLst>
          </p:cNvPr>
          <p:cNvSpPr/>
          <p:nvPr/>
        </p:nvSpPr>
        <p:spPr>
          <a:xfrm>
            <a:off x="0" y="6705600"/>
            <a:ext cx="1060174"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5437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650169" y="1690688"/>
            <a:ext cx="5802867" cy="4146032"/>
          </a:xfrm>
        </p:spPr>
        <p:txBody>
          <a:bodyPr>
            <a:normAutofit fontScale="85000" lnSpcReduction="20000"/>
          </a:bodyPr>
          <a:lstStyle/>
          <a:p>
            <a:r>
              <a:rPr lang="en-US" dirty="0"/>
              <a:t>The analysis has provided a comprehensive view of the current technology landscape, highlighting the popularity of key programming languages, databases, and web frameworks</a:t>
            </a:r>
          </a:p>
          <a:p>
            <a:r>
              <a:rPr lang="en-US" dirty="0"/>
              <a:t>It is evident that technology preferences can change over time</a:t>
            </a:r>
          </a:p>
          <a:p>
            <a:r>
              <a:rPr lang="en-US" dirty="0"/>
              <a:t>To stay competitive, individuals and organizations should prioritize skill development in technologies such as JavaScript, Python, and PostgreSQL</a:t>
            </a:r>
          </a:p>
          <a:p>
            <a:r>
              <a:rPr lang="en-US" dirty="0"/>
              <a:t>Ethical considerations should guide tech development to ensure responsible and inclusive use of technology</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
        <p:nvSpPr>
          <p:cNvPr id="3" name="PB">
            <a:extLst>
              <a:ext uri="{FF2B5EF4-FFF2-40B4-BE49-F238E27FC236}">
                <a16:creationId xmlns:a16="http://schemas.microsoft.com/office/drawing/2014/main" id="{4313E882-3266-891D-FE4A-3D65F50C4B62}"/>
              </a:ext>
            </a:extLst>
          </p:cNvPr>
          <p:cNvSpPr/>
          <p:nvPr/>
        </p:nvSpPr>
        <p:spPr>
          <a:xfrm>
            <a:off x="0" y="6705600"/>
            <a:ext cx="10601739"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30123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pic>
        <p:nvPicPr>
          <p:cNvPr id="10" name="Picture 9">
            <a:extLst>
              <a:ext uri="{FF2B5EF4-FFF2-40B4-BE49-F238E27FC236}">
                <a16:creationId xmlns:a16="http://schemas.microsoft.com/office/drawing/2014/main" id="{3DF73CE7-CF89-4878-2FEE-05FD97280DE2}"/>
              </a:ext>
            </a:extLst>
          </p:cNvPr>
          <p:cNvPicPr>
            <a:picLocks noChangeAspect="1"/>
          </p:cNvPicPr>
          <p:nvPr/>
        </p:nvPicPr>
        <p:blipFill>
          <a:blip r:embed="rId3"/>
          <a:stretch>
            <a:fillRect/>
          </a:stretch>
        </p:blipFill>
        <p:spPr>
          <a:xfrm>
            <a:off x="4690197" y="2023077"/>
            <a:ext cx="6502734" cy="3556183"/>
          </a:xfrm>
          <a:prstGeom prst="rect">
            <a:avLst/>
          </a:prstGeom>
          <a:ln>
            <a:solidFill>
              <a:schemeClr val="tx1"/>
            </a:solidFill>
          </a:ln>
        </p:spPr>
      </p:pic>
      <p:sp>
        <p:nvSpPr>
          <p:cNvPr id="3" name="PB">
            <a:extLst>
              <a:ext uri="{FF2B5EF4-FFF2-40B4-BE49-F238E27FC236}">
                <a16:creationId xmlns:a16="http://schemas.microsoft.com/office/drawing/2014/main" id="{4ED4D560-02FB-1C2D-7042-0B0DC102094D}"/>
              </a:ext>
            </a:extLst>
          </p:cNvPr>
          <p:cNvSpPr/>
          <p:nvPr/>
        </p:nvSpPr>
        <p:spPr>
          <a:xfrm>
            <a:off x="0" y="6705600"/>
            <a:ext cx="11131826"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10008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8278493" cy="1325563"/>
          </a:xfrm>
        </p:spPr>
        <p:txBody>
          <a:bodyPr anchor="ctr">
            <a:normAutofit/>
          </a:bodyPr>
          <a:lstStyle/>
          <a:p>
            <a:r>
              <a:rPr lang="en-US" dirty="0"/>
              <a:t> GITHUB JOB POSTINGS</a:t>
            </a:r>
          </a:p>
        </p:txBody>
      </p:sp>
      <p:pic>
        <p:nvPicPr>
          <p:cNvPr id="8" name="Picture 7">
            <a:extLst>
              <a:ext uri="{FF2B5EF4-FFF2-40B4-BE49-F238E27FC236}">
                <a16:creationId xmlns:a16="http://schemas.microsoft.com/office/drawing/2014/main" id="{C769A269-DC4F-C88C-1598-BAC716A76D82}"/>
              </a:ext>
            </a:extLst>
          </p:cNvPr>
          <p:cNvPicPr>
            <a:picLocks noChangeAspect="1"/>
          </p:cNvPicPr>
          <p:nvPr/>
        </p:nvPicPr>
        <p:blipFill>
          <a:blip r:embed="rId2"/>
          <a:stretch>
            <a:fillRect/>
          </a:stretch>
        </p:blipFill>
        <p:spPr>
          <a:xfrm>
            <a:off x="2458514" y="1554608"/>
            <a:ext cx="7274972" cy="4372723"/>
          </a:xfrm>
          <a:prstGeom prst="rect">
            <a:avLst/>
          </a:prstGeom>
          <a:ln>
            <a:solidFill>
              <a:schemeClr val="tx1"/>
            </a:solidFill>
          </a:ln>
        </p:spPr>
      </p:pic>
      <p:sp>
        <p:nvSpPr>
          <p:cNvPr id="3" name="PB">
            <a:extLst>
              <a:ext uri="{FF2B5EF4-FFF2-40B4-BE49-F238E27FC236}">
                <a16:creationId xmlns:a16="http://schemas.microsoft.com/office/drawing/2014/main" id="{1F06C75C-CA50-7F4E-6656-0CFD9CD40281}"/>
              </a:ext>
            </a:extLst>
          </p:cNvPr>
          <p:cNvSpPr/>
          <p:nvPr/>
        </p:nvSpPr>
        <p:spPr>
          <a:xfrm>
            <a:off x="0" y="6705600"/>
            <a:ext cx="11661913"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78551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9221769" cy="1325563"/>
          </a:xfrm>
        </p:spPr>
        <p:txBody>
          <a:bodyPr anchor="ctr">
            <a:normAutofit/>
          </a:bodyPr>
          <a:lstStyle/>
          <a:p>
            <a:r>
              <a:rPr lang="en-US" dirty="0"/>
              <a:t>POPULAR LANGUAGES BY SALARY</a:t>
            </a:r>
          </a:p>
        </p:txBody>
      </p:sp>
      <p:pic>
        <p:nvPicPr>
          <p:cNvPr id="9" name="Picture 8">
            <a:extLst>
              <a:ext uri="{FF2B5EF4-FFF2-40B4-BE49-F238E27FC236}">
                <a16:creationId xmlns:a16="http://schemas.microsoft.com/office/drawing/2014/main" id="{E123AE44-3AE1-7C4A-D5DC-335C34677B10}"/>
              </a:ext>
            </a:extLst>
          </p:cNvPr>
          <p:cNvPicPr>
            <a:picLocks noChangeAspect="1"/>
          </p:cNvPicPr>
          <p:nvPr/>
        </p:nvPicPr>
        <p:blipFill>
          <a:blip r:embed="rId2"/>
          <a:stretch>
            <a:fillRect/>
          </a:stretch>
        </p:blipFill>
        <p:spPr>
          <a:xfrm>
            <a:off x="1363198" y="1465012"/>
            <a:ext cx="9465604" cy="4675906"/>
          </a:xfrm>
          <a:prstGeom prst="rect">
            <a:avLst/>
          </a:prstGeom>
          <a:ln>
            <a:solidFill>
              <a:schemeClr val="tx1"/>
            </a:solidFill>
          </a:ln>
        </p:spPr>
      </p:pic>
      <p:sp>
        <p:nvSpPr>
          <p:cNvPr id="5" name="PB">
            <a:extLst>
              <a:ext uri="{FF2B5EF4-FFF2-40B4-BE49-F238E27FC236}">
                <a16:creationId xmlns:a16="http://schemas.microsoft.com/office/drawing/2014/main" id="{D8C22DA2-2109-7CD6-7E59-F2377B9B26F1}"/>
              </a:ext>
            </a:extLst>
          </p:cNvPr>
          <p:cNvSpPr/>
          <p:nvPr/>
        </p:nvSpPr>
        <p:spPr>
          <a:xfrm>
            <a:off x="0" y="6705600"/>
            <a:ext cx="12192000"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5941194" y="1589373"/>
            <a:ext cx="5181600" cy="4503419"/>
          </a:xfrm>
        </p:spPr>
        <p:txBody>
          <a:bodyPr>
            <a:normAutofit lnSpcReduction="10000"/>
          </a:bodyPr>
          <a:lstStyle/>
          <a:p>
            <a:pPr>
              <a:buFont typeface="Wingdings" panose="05000000000000000000" pitchFamily="2" charset="2"/>
              <a:buChar char="§"/>
            </a:pPr>
            <a:r>
              <a:rPr lang="en-US" dirty="0"/>
              <a:t>Executive Summary</a:t>
            </a:r>
          </a:p>
          <a:p>
            <a:pPr>
              <a:buFont typeface="Wingdings" panose="05000000000000000000" pitchFamily="2" charset="2"/>
              <a:buChar char="§"/>
            </a:pPr>
            <a:r>
              <a:rPr lang="en-US" dirty="0"/>
              <a:t>Introduction</a:t>
            </a:r>
          </a:p>
          <a:p>
            <a:pPr>
              <a:buFont typeface="Wingdings" panose="05000000000000000000" pitchFamily="2" charset="2"/>
              <a:buChar char="§"/>
            </a:pPr>
            <a:r>
              <a:rPr lang="en-US" dirty="0"/>
              <a:t>Methodology</a:t>
            </a:r>
          </a:p>
          <a:p>
            <a:pPr>
              <a:buFont typeface="Wingdings" panose="05000000000000000000" pitchFamily="2" charset="2"/>
              <a:buChar char="§"/>
            </a:pPr>
            <a:r>
              <a:rPr lang="en-US" dirty="0"/>
              <a:t>Results</a:t>
            </a:r>
          </a:p>
          <a:p>
            <a:pPr lvl="1">
              <a:buFont typeface="Wingdings" panose="05000000000000000000" pitchFamily="2" charset="2"/>
              <a:buChar char="§"/>
            </a:pPr>
            <a:r>
              <a:rPr lang="en-US" sz="2800" dirty="0"/>
              <a:t>Visualization – Charts</a:t>
            </a:r>
          </a:p>
          <a:p>
            <a:pPr lvl="1">
              <a:buFont typeface="Wingdings" panose="05000000000000000000" pitchFamily="2" charset="2"/>
              <a:buChar char="§"/>
            </a:pPr>
            <a:r>
              <a:rPr lang="en-US" sz="2800" dirty="0"/>
              <a:t>Dashboard</a:t>
            </a:r>
          </a:p>
          <a:p>
            <a:pPr>
              <a:buFont typeface="Wingdings" panose="05000000000000000000" pitchFamily="2" charset="2"/>
              <a:buChar char="§"/>
            </a:pPr>
            <a:r>
              <a:rPr lang="en-US" dirty="0"/>
              <a:t>Discussion</a:t>
            </a:r>
          </a:p>
          <a:p>
            <a:pPr lvl="1">
              <a:buFont typeface="Wingdings" panose="05000000000000000000" pitchFamily="2" charset="2"/>
              <a:buChar char="§"/>
            </a:pPr>
            <a:r>
              <a:rPr lang="en-US" sz="2800" dirty="0"/>
              <a:t>Findings &amp; Implications</a:t>
            </a:r>
          </a:p>
          <a:p>
            <a:pPr>
              <a:buFont typeface="Wingdings" panose="05000000000000000000" pitchFamily="2" charset="2"/>
              <a:buChar char="§"/>
            </a:pPr>
            <a:r>
              <a:rPr lang="en-US" dirty="0"/>
              <a:t>Conclusion</a:t>
            </a:r>
          </a:p>
          <a:p>
            <a:pPr>
              <a:buFont typeface="Wingdings" panose="05000000000000000000" pitchFamily="2" charset="2"/>
              <a:buChar char="§"/>
            </a:pPr>
            <a:r>
              <a:rPr lang="en-US"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
        <p:nvSpPr>
          <p:cNvPr id="5" name="PB">
            <a:extLst>
              <a:ext uri="{FF2B5EF4-FFF2-40B4-BE49-F238E27FC236}">
                <a16:creationId xmlns:a16="http://schemas.microsoft.com/office/drawing/2014/main" id="{1195E79F-A78D-7CE1-00DC-2ACEA035F00C}"/>
              </a:ext>
            </a:extLst>
          </p:cNvPr>
          <p:cNvSpPr/>
          <p:nvPr/>
        </p:nvSpPr>
        <p:spPr>
          <a:xfrm>
            <a:off x="0" y="6705600"/>
            <a:ext cx="1590261"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3921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2064192"/>
            <a:ext cx="7068725" cy="3671719"/>
          </a:xfrm>
        </p:spPr>
        <p:txBody>
          <a:bodyPr>
            <a:normAutofit/>
          </a:bodyPr>
          <a:lstStyle/>
          <a:p>
            <a:pPr>
              <a:buFont typeface="Wingdings" panose="05000000000000000000" pitchFamily="2" charset="2"/>
              <a:buChar char="ü"/>
            </a:pPr>
            <a:r>
              <a:rPr lang="en-US" sz="2200" dirty="0"/>
              <a:t>The purpose of this report is to analyze emerging IT skills based on the Stack Overflow Developer Survey 2019 data. This analysis aims to provide insights into current technology usage, future technology trends, and respondent demographics.</a:t>
            </a:r>
          </a:p>
          <a:p>
            <a:pPr>
              <a:buFont typeface="Wingdings" panose="05000000000000000000" pitchFamily="2" charset="2"/>
              <a:buChar char="ü"/>
            </a:pPr>
            <a:r>
              <a:rPr lang="en-US" sz="2200" dirty="0"/>
              <a:t>Understanding the demographics of the developer community is essential for talent acquisition and diversity initiatives.</a:t>
            </a:r>
          </a:p>
          <a:p>
            <a:pPr>
              <a:buFont typeface="Wingdings" panose="05000000000000000000" pitchFamily="2" charset="2"/>
              <a:buChar char="ü"/>
            </a:pPr>
            <a:r>
              <a:rPr lang="en-US" sz="2200" dirty="0"/>
              <a:t>This report serves as a foundation for informed decision-making in the ever-evolving field of IT skills development.</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
        <p:nvSpPr>
          <p:cNvPr id="4" name="PB">
            <a:extLst>
              <a:ext uri="{FF2B5EF4-FFF2-40B4-BE49-F238E27FC236}">
                <a16:creationId xmlns:a16="http://schemas.microsoft.com/office/drawing/2014/main" id="{7C4681F0-E3A1-DC39-B004-876B258D3BB3}"/>
              </a:ext>
            </a:extLst>
          </p:cNvPr>
          <p:cNvSpPr/>
          <p:nvPr/>
        </p:nvSpPr>
        <p:spPr>
          <a:xfrm>
            <a:off x="0" y="6705600"/>
            <a:ext cx="2120348"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83623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4"/>
            <a:ext cx="7024609" cy="428641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Clr>
                <a:schemeClr val="tx1"/>
              </a:buClr>
            </a:pPr>
            <a:r>
              <a:rPr lang="en-US" sz="2400" dirty="0"/>
              <a:t>About :</a:t>
            </a:r>
          </a:p>
          <a:p>
            <a:pPr marL="457200" lvl="1" indent="0">
              <a:buClr>
                <a:schemeClr val="tx1"/>
              </a:buClr>
              <a:buNone/>
            </a:pPr>
            <a:r>
              <a:rPr lang="en-US" sz="2000" dirty="0"/>
              <a:t>This report presents the findings of our analysis of the Stack Overflow Developer Survey 2019 data, which offers valuable insights into the preferences, aspirations, and demographics of developers worldwide. </a:t>
            </a:r>
          </a:p>
          <a:p>
            <a:pPr>
              <a:buClr>
                <a:schemeClr val="tx1"/>
              </a:buClr>
            </a:pPr>
            <a:r>
              <a:rPr lang="en-US" sz="2400" dirty="0"/>
              <a:t>Purpose :</a:t>
            </a:r>
          </a:p>
          <a:p>
            <a:pPr lvl="1">
              <a:buClr>
                <a:schemeClr val="tx1"/>
              </a:buClr>
            </a:pPr>
            <a:r>
              <a:rPr lang="en-US" sz="2000" dirty="0"/>
              <a:t>In today's fast-paced and ever-evolving technology landscape, staying ahead of the curve is paramount for organizations seeking to remain competitive and innovative. </a:t>
            </a:r>
          </a:p>
          <a:p>
            <a:pPr lvl="1">
              <a:buClr>
                <a:schemeClr val="tx1"/>
              </a:buClr>
            </a:pPr>
            <a:r>
              <a:rPr lang="en-US" sz="2000" dirty="0"/>
              <a:t>As technology continues to drive business transformation, it is crucial to identify and understand emerging IT skills and trends that will shape the future of the industry. </a:t>
            </a:r>
          </a:p>
          <a:p>
            <a:pPr lvl="1">
              <a:buClr>
                <a:schemeClr val="tx1"/>
              </a:buClr>
            </a:pPr>
            <a:r>
              <a:rPr lang="en-US" sz="2000" dirty="0"/>
              <a:t>The ability to adapt to these changes and align skill development strategies with industry demands is a key success factor for IT and consulting services firms.</a:t>
            </a:r>
          </a:p>
          <a:p>
            <a:pPr>
              <a:buClr>
                <a:schemeClr val="tx1"/>
              </a:buClr>
            </a:pPr>
            <a:r>
              <a:rPr lang="en-US" sz="2400" dirty="0"/>
              <a:t>Audience : Human Resources and IT Head</a:t>
            </a:r>
          </a:p>
        </p:txBody>
      </p:sp>
      <p:sp>
        <p:nvSpPr>
          <p:cNvPr id="3" name="PB">
            <a:extLst>
              <a:ext uri="{FF2B5EF4-FFF2-40B4-BE49-F238E27FC236}">
                <a16:creationId xmlns:a16="http://schemas.microsoft.com/office/drawing/2014/main" id="{69AB17AA-ABFA-035A-EDF0-F61A7BBAD513}"/>
              </a:ext>
            </a:extLst>
          </p:cNvPr>
          <p:cNvSpPr/>
          <p:nvPr/>
        </p:nvSpPr>
        <p:spPr>
          <a:xfrm>
            <a:off x="0" y="6705600"/>
            <a:ext cx="2650435"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1062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052237" y="1469489"/>
            <a:ext cx="7294861" cy="4921685"/>
          </a:xfrm>
        </p:spPr>
        <p:txBody>
          <a:bodyPr>
            <a:normAutofit fontScale="92500" lnSpcReduction="20000"/>
          </a:bodyPr>
          <a:lstStyle/>
          <a:p>
            <a:pPr>
              <a:buClr>
                <a:schemeClr val="tx1"/>
              </a:buClr>
            </a:pPr>
            <a:r>
              <a:rPr lang="en-US" sz="2200" dirty="0"/>
              <a:t>Data Collection:</a:t>
            </a:r>
          </a:p>
          <a:p>
            <a:pPr lvl="1">
              <a:buClr>
                <a:schemeClr val="tx1"/>
              </a:buClr>
            </a:pPr>
            <a:r>
              <a:rPr lang="en-US" sz="1800" dirty="0"/>
              <a:t>Data collection involved obtaining the Stack Overflow Developer Survey 2019 dataset. Information was gathered using a combination of Application Programming Interfaces (APIs) and web scraping techniques. </a:t>
            </a:r>
          </a:p>
          <a:p>
            <a:pPr>
              <a:buClr>
                <a:schemeClr val="tx1"/>
              </a:buClr>
            </a:pPr>
            <a:r>
              <a:rPr lang="en-US" sz="2200" dirty="0"/>
              <a:t>Data Preprocessing:</a:t>
            </a:r>
          </a:p>
          <a:p>
            <a:pPr lvl="1">
              <a:buClr>
                <a:schemeClr val="tx1"/>
              </a:buClr>
            </a:pPr>
            <a:r>
              <a:rPr lang="en-US" sz="1800" dirty="0"/>
              <a:t>Steps included addressing missing values and handling duplicates to maintain dataset accuracy. Normalization of data was conducted to facilitate meaningful comparisons and calculations.</a:t>
            </a:r>
          </a:p>
          <a:p>
            <a:pPr>
              <a:buClr>
                <a:schemeClr val="tx1"/>
              </a:buClr>
            </a:pPr>
            <a:r>
              <a:rPr lang="en-US" sz="2200" dirty="0"/>
              <a:t>Exploratory Data Analysis (EDA):</a:t>
            </a:r>
          </a:p>
          <a:p>
            <a:pPr lvl="1">
              <a:buClr>
                <a:schemeClr val="tx1"/>
              </a:buClr>
            </a:pPr>
            <a:r>
              <a:rPr lang="en-US" sz="1800" dirty="0"/>
              <a:t>EDA techniques were applied to uncover patterns, correlations, and key trends within the dataset. Outliers were identified and assessed for impact on the analysis.</a:t>
            </a:r>
          </a:p>
          <a:p>
            <a:pPr>
              <a:buClr>
                <a:schemeClr val="tx1"/>
              </a:buClr>
            </a:pPr>
            <a:r>
              <a:rPr lang="en-US" sz="2200" dirty="0"/>
              <a:t>Visualizations:</a:t>
            </a:r>
          </a:p>
          <a:p>
            <a:pPr lvl="1">
              <a:buClr>
                <a:schemeClr val="tx1"/>
              </a:buClr>
            </a:pPr>
            <a:r>
              <a:rPr lang="en-US" sz="1800" dirty="0"/>
              <a:t>Visualizations played a significant role in presenting the findings effectively. Charts, graphs, and tables were generated. </a:t>
            </a:r>
          </a:p>
          <a:p>
            <a:pPr lvl="1">
              <a:buClr>
                <a:schemeClr val="tx1"/>
              </a:buClr>
            </a:pPr>
            <a:r>
              <a:rPr lang="en-US" sz="1800" dirty="0"/>
              <a:t>Visualization techniques were employed to convey trends and insights in an accessible manner  using IBM Cognos Analytics. </a:t>
            </a:r>
          </a:p>
          <a:p>
            <a:pPr>
              <a:buClr>
                <a:schemeClr val="tx1"/>
              </a:buClr>
            </a:pPr>
            <a:r>
              <a:rPr lang="en-US" sz="2200" dirty="0"/>
              <a:t>Limitations:</a:t>
            </a:r>
          </a:p>
          <a:p>
            <a:pPr lvl="1">
              <a:buClr>
                <a:schemeClr val="tx1"/>
              </a:buClr>
            </a:pPr>
            <a:r>
              <a:rPr lang="en-US" sz="1800" dirty="0"/>
              <a:t>Findings are limited to the available dataset and may not represent the entire developer community.</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844902" y="1831709"/>
            <a:ext cx="3194581" cy="3194581"/>
          </a:xfrm>
          <a:prstGeom prst="rect">
            <a:avLst/>
          </a:prstGeom>
        </p:spPr>
      </p:pic>
      <p:sp>
        <p:nvSpPr>
          <p:cNvPr id="4" name="PB">
            <a:extLst>
              <a:ext uri="{FF2B5EF4-FFF2-40B4-BE49-F238E27FC236}">
                <a16:creationId xmlns:a16="http://schemas.microsoft.com/office/drawing/2014/main" id="{F0C743F8-3026-A0EE-1071-6A9FAF6497E3}"/>
              </a:ext>
            </a:extLst>
          </p:cNvPr>
          <p:cNvSpPr/>
          <p:nvPr/>
        </p:nvSpPr>
        <p:spPr>
          <a:xfrm>
            <a:off x="0" y="6705600"/>
            <a:ext cx="3180522"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5285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9" name="TextBox 8">
            <a:extLst>
              <a:ext uri="{FF2B5EF4-FFF2-40B4-BE49-F238E27FC236}">
                <a16:creationId xmlns:a16="http://schemas.microsoft.com/office/drawing/2014/main" id="{03CF76F4-A8D0-D109-39B9-96F87CAE5DA2}"/>
              </a:ext>
            </a:extLst>
          </p:cNvPr>
          <p:cNvSpPr txBox="1"/>
          <p:nvPr/>
        </p:nvSpPr>
        <p:spPr>
          <a:xfrm>
            <a:off x="838201" y="1512581"/>
            <a:ext cx="10515600" cy="1015663"/>
          </a:xfrm>
          <a:prstGeom prst="rect">
            <a:avLst/>
          </a:prstGeom>
          <a:noFill/>
        </p:spPr>
        <p:txBody>
          <a:bodyPr wrap="square">
            <a:spAutoFit/>
          </a:bodyPr>
          <a:lstStyle/>
          <a:p>
            <a:r>
              <a:rPr lang="en-US" sz="2000" dirty="0">
                <a:solidFill>
                  <a:schemeClr val="accent1"/>
                </a:solidFill>
              </a:rPr>
              <a:t>The results of the analysis of Stack Overflow Developer Survey 2019 data provide valuable insights into the current technology landscape, emerging trends, and the demographics of the global developer community.</a:t>
            </a:r>
            <a:endParaRPr lang="en-IN" sz="2000" dirty="0">
              <a:solidFill>
                <a:schemeClr val="accent1"/>
              </a:solidFill>
            </a:endParaRPr>
          </a:p>
        </p:txBody>
      </p:sp>
      <p:pic>
        <p:nvPicPr>
          <p:cNvPr id="11" name="Picture 10">
            <a:extLst>
              <a:ext uri="{FF2B5EF4-FFF2-40B4-BE49-F238E27FC236}">
                <a16:creationId xmlns:a16="http://schemas.microsoft.com/office/drawing/2014/main" id="{2E3AF378-3ED1-82D1-B25D-EF537766F12F}"/>
              </a:ext>
            </a:extLst>
          </p:cNvPr>
          <p:cNvPicPr>
            <a:picLocks noChangeAspect="1"/>
          </p:cNvPicPr>
          <p:nvPr/>
        </p:nvPicPr>
        <p:blipFill>
          <a:blip r:embed="rId2"/>
          <a:stretch>
            <a:fillRect/>
          </a:stretch>
        </p:blipFill>
        <p:spPr>
          <a:xfrm>
            <a:off x="1557684" y="2549109"/>
            <a:ext cx="9076632" cy="3627854"/>
          </a:xfrm>
          <a:prstGeom prst="rect">
            <a:avLst/>
          </a:prstGeom>
        </p:spPr>
      </p:pic>
      <p:sp>
        <p:nvSpPr>
          <p:cNvPr id="4" name="PB">
            <a:extLst>
              <a:ext uri="{FF2B5EF4-FFF2-40B4-BE49-F238E27FC236}">
                <a16:creationId xmlns:a16="http://schemas.microsoft.com/office/drawing/2014/main" id="{0343DBDA-A16C-F7CC-40D7-3C4CE2838720}"/>
              </a:ext>
            </a:extLst>
          </p:cNvPr>
          <p:cNvSpPr/>
          <p:nvPr/>
        </p:nvSpPr>
        <p:spPr>
          <a:xfrm>
            <a:off x="0" y="6705600"/>
            <a:ext cx="3710609"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6466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38200" y="1690687"/>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690688"/>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445135" y="2327564"/>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2" name="Picture 11">
            <a:extLst>
              <a:ext uri="{FF2B5EF4-FFF2-40B4-BE49-F238E27FC236}">
                <a16:creationId xmlns:a16="http://schemas.microsoft.com/office/drawing/2014/main" id="{BCAFC023-CDD7-8A41-C248-DAC9F8C2E9DE}"/>
              </a:ext>
            </a:extLst>
          </p:cNvPr>
          <p:cNvPicPr>
            <a:picLocks noChangeAspect="1"/>
          </p:cNvPicPr>
          <p:nvPr/>
        </p:nvPicPr>
        <p:blipFill>
          <a:blip r:embed="rId3"/>
          <a:stretch>
            <a:fillRect/>
          </a:stretch>
        </p:blipFill>
        <p:spPr>
          <a:xfrm>
            <a:off x="6096000" y="2434242"/>
            <a:ext cx="5257800" cy="3130711"/>
          </a:xfrm>
          <a:prstGeom prst="rect">
            <a:avLst/>
          </a:prstGeom>
          <a:ln>
            <a:solidFill>
              <a:schemeClr val="tx1"/>
            </a:solidFill>
          </a:ln>
        </p:spPr>
      </p:pic>
      <p:pic>
        <p:nvPicPr>
          <p:cNvPr id="14" name="Picture 13">
            <a:extLst>
              <a:ext uri="{FF2B5EF4-FFF2-40B4-BE49-F238E27FC236}">
                <a16:creationId xmlns:a16="http://schemas.microsoft.com/office/drawing/2014/main" id="{D8743FAB-8D41-F293-112C-6ACAA714CB91}"/>
              </a:ext>
            </a:extLst>
          </p:cNvPr>
          <p:cNvPicPr>
            <a:picLocks noChangeAspect="1"/>
          </p:cNvPicPr>
          <p:nvPr/>
        </p:nvPicPr>
        <p:blipFill rotWithShape="1">
          <a:blip r:embed="rId4"/>
          <a:srcRect r="4198"/>
          <a:stretch/>
        </p:blipFill>
        <p:spPr>
          <a:xfrm>
            <a:off x="838201" y="2414008"/>
            <a:ext cx="4964082" cy="3150945"/>
          </a:xfrm>
          <a:prstGeom prst="rect">
            <a:avLst/>
          </a:prstGeom>
          <a:ln>
            <a:solidFill>
              <a:schemeClr val="tx1"/>
            </a:solidFill>
          </a:ln>
        </p:spPr>
      </p:pic>
      <p:sp>
        <p:nvSpPr>
          <p:cNvPr id="5" name="PB">
            <a:extLst>
              <a:ext uri="{FF2B5EF4-FFF2-40B4-BE49-F238E27FC236}">
                <a16:creationId xmlns:a16="http://schemas.microsoft.com/office/drawing/2014/main" id="{7925BE85-560D-B244-D6B5-CBE54A0F085A}"/>
              </a:ext>
            </a:extLst>
          </p:cNvPr>
          <p:cNvSpPr/>
          <p:nvPr/>
        </p:nvSpPr>
        <p:spPr>
          <a:xfrm>
            <a:off x="0" y="6705600"/>
            <a:ext cx="4240696"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5725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471004"/>
            <a:ext cx="10515600" cy="934285"/>
          </a:xfrm>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4778462" cy="4351338"/>
          </a:xfrm>
        </p:spPr>
        <p:txBody>
          <a:bodyPr>
            <a:normAutofit fontScale="85000" lnSpcReduction="10000"/>
          </a:bodyPr>
          <a:lstStyle/>
          <a:p>
            <a:pPr marL="0" indent="0">
              <a:buClr>
                <a:schemeClr val="tx1"/>
              </a:buClr>
              <a:buNone/>
            </a:pPr>
            <a:r>
              <a:rPr lang="en-US" b="1" u="sng" dirty="0"/>
              <a:t>FINDINGS</a:t>
            </a:r>
          </a:p>
          <a:p>
            <a:pPr>
              <a:buClr>
                <a:schemeClr val="tx1"/>
              </a:buClr>
              <a:buFont typeface="Arial" panose="020B0604020202020204" pitchFamily="34" charset="0"/>
              <a:buChar char="•"/>
            </a:pPr>
            <a:r>
              <a:rPr lang="en-US" dirty="0"/>
              <a:t>JavaScript emerges as the most widely used programming language</a:t>
            </a:r>
          </a:p>
          <a:p>
            <a:pPr>
              <a:buClr>
                <a:schemeClr val="tx1"/>
              </a:buClr>
              <a:buFont typeface="Arial" panose="020B0604020202020204" pitchFamily="34" charset="0"/>
              <a:buChar char="•"/>
            </a:pPr>
            <a:r>
              <a:rPr lang="en-US" dirty="0"/>
              <a:t>Python and TypeScript are gaining traction, with a notable increase in popularity.</a:t>
            </a:r>
          </a:p>
          <a:p>
            <a:pPr>
              <a:buClr>
                <a:schemeClr val="tx1"/>
              </a:buClr>
              <a:buFont typeface="Arial" panose="020B0604020202020204" pitchFamily="34" charset="0"/>
              <a:buChar char="•"/>
            </a:pPr>
            <a:r>
              <a:rPr lang="en-US" dirty="0"/>
              <a:t>PowerShell's cross-platform capabilities make it versatile for tasks such as automation and scripting across different operating systems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85000" lnSpcReduction="10000"/>
          </a:bodyPr>
          <a:lstStyle/>
          <a:p>
            <a:pPr marL="0" indent="0">
              <a:buClr>
                <a:schemeClr val="tx1"/>
              </a:buClr>
              <a:buNone/>
            </a:pPr>
            <a:r>
              <a:rPr lang="en-US" b="1" u="sng" dirty="0"/>
              <a:t>IMPLICATIONS</a:t>
            </a:r>
            <a:endParaRPr lang="en-US" u="sng" dirty="0"/>
          </a:p>
          <a:p>
            <a:pPr>
              <a:buClr>
                <a:schemeClr val="tx1"/>
              </a:buClr>
              <a:buFont typeface="Arial" panose="020B0604020202020204" pitchFamily="34" charset="0"/>
              <a:buChar char="•"/>
            </a:pPr>
            <a:r>
              <a:rPr lang="en-US" dirty="0"/>
              <a:t>Organizations should prioritize JavaScript and Python training programs to equip their teams with essential skills</a:t>
            </a:r>
          </a:p>
          <a:p>
            <a:pPr>
              <a:buClr>
                <a:schemeClr val="tx1"/>
              </a:buClr>
              <a:buFont typeface="Arial" panose="020B0604020202020204" pitchFamily="34" charset="0"/>
              <a:buChar char="•"/>
            </a:pPr>
            <a:r>
              <a:rPr lang="en-US" dirty="0"/>
              <a:t>Python's growing popularity indicates its versatility and applicability across various domains, including data science and machine learning</a:t>
            </a:r>
          </a:p>
          <a:p>
            <a:pPr>
              <a:buClr>
                <a:schemeClr val="tx1"/>
              </a:buClr>
              <a:buFont typeface="Arial" panose="020B0604020202020204" pitchFamily="34" charset="0"/>
              <a:buChar char="•"/>
            </a:pPr>
            <a:r>
              <a:rPr lang="en-US" dirty="0"/>
              <a:t>A slight decline in </a:t>
            </a:r>
            <a:r>
              <a:rPr lang="en-US" dirty="0" err="1"/>
              <a:t>sql</a:t>
            </a:r>
            <a:r>
              <a:rPr lang="en-US" dirty="0"/>
              <a:t> suggests a potential trend toward alternative database technologies or NoSQL solutions</a:t>
            </a:r>
          </a:p>
        </p:txBody>
      </p:sp>
      <p:sp>
        <p:nvSpPr>
          <p:cNvPr id="5" name="PB">
            <a:extLst>
              <a:ext uri="{FF2B5EF4-FFF2-40B4-BE49-F238E27FC236}">
                <a16:creationId xmlns:a16="http://schemas.microsoft.com/office/drawing/2014/main" id="{2EA0BA43-25CC-BA4D-D15F-AAB3D54915AC}"/>
              </a:ext>
            </a:extLst>
          </p:cNvPr>
          <p:cNvSpPr/>
          <p:nvPr/>
        </p:nvSpPr>
        <p:spPr>
          <a:xfrm>
            <a:off x="0" y="6705600"/>
            <a:ext cx="4770782" cy="152400"/>
          </a:xfrm>
          <a:prstGeom prst="rect">
            <a:avLst/>
          </a:prstGeom>
          <a:solidFill>
            <a:srgbClr val="7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5569246"/>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purl.org/dc/dcmitype/"/>
    <ds:schemaRef ds:uri="155be751-a274-42e8-93fb-f39d3b9bccc8"/>
    <ds:schemaRef ds:uri="http://www.w3.org/XML/1998/namespace"/>
    <ds:schemaRef ds:uri="http://schemas.microsoft.com/office/2006/metadata/properties"/>
    <ds:schemaRef ds:uri="http://schemas.microsoft.com/office/infopath/2007/PartnerControls"/>
    <ds:schemaRef ds:uri="http://schemas.microsoft.com/office/2006/documentManagement/types"/>
    <ds:schemaRef ds:uri="http://purl.org/dc/terms/"/>
    <ds:schemaRef ds:uri="http://purl.org/dc/elements/1.1/"/>
    <ds:schemaRef ds:uri="http://schemas.openxmlformats.org/package/2006/metadata/core-properties"/>
    <ds:schemaRef ds:uri="f80a141d-92ca-4d3d-9308-f7e7b1d44ce8"/>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912</TotalTime>
  <Words>1263</Words>
  <Application>Microsoft Office PowerPoint</Application>
  <PresentationFormat>Widescreen</PresentationFormat>
  <Paragraphs>108</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Helv</vt:lpstr>
      <vt:lpstr>IBM Plex Mono SemiBold</vt:lpstr>
      <vt:lpstr>IBM Plex Mono Text</vt:lpstr>
      <vt:lpstr>IBM Plex Sans Text</vt:lpstr>
      <vt:lpstr>Wingdings</vt:lpstr>
      <vt:lpstr>SLIDE_TEMPLATE_skill_network</vt:lpstr>
      <vt:lpstr>ANALYZING EMERGING IT SKILLS</vt:lpstr>
      <vt:lpstr>A Journey Through Stories and Trends</vt:lpstr>
      <vt:lpstr>OUTLINE</vt:lpstr>
      <vt:lpstr>EXECUTIVE SUMMARY</vt:lpstr>
      <vt:lpstr>INTRODUCTION</vt:lpstr>
      <vt:lpstr>METHODOLOGY</vt:lpstr>
      <vt:lpstr>RESULTS</vt:lpstr>
      <vt:lpstr>PROGRAMMING LANGUAGE TRENDS</vt:lpstr>
      <vt:lpstr>PROGRAMMING LANGUAGE TRENDS - FINDINGS &amp; IMPLICATIONS</vt:lpstr>
      <vt:lpstr>Can you guess which programming language is the most versatile ? </vt:lpstr>
      <vt:lpstr>PowerPoint Presentation</vt:lpstr>
      <vt:lpstr>DATABASE TRENDS</vt:lpstr>
      <vt:lpstr>DATABASE TRENDS - FINDINGS &amp; IMPLICATIONS</vt:lpstr>
      <vt:lpstr>DASHBOARD</vt:lpstr>
      <vt:lpstr>CURRENT TECHNOLOGY USAGE DASHBOARD</vt:lpstr>
      <vt:lpstr>FUTURE TECHNOLOGY TREND DASHBOARD</vt:lpstr>
      <vt:lpstr>DEMOGRAPHICS DASHBOARD</vt:lpstr>
      <vt:lpstr>DISCUSSION</vt:lpstr>
      <vt:lpstr>OVERALL FINDINGS &amp; IMPLICATIONS</vt:lpstr>
      <vt:lpstr>CONCLUSION</vt:lpstr>
      <vt:lpstr>APPENDIX</vt:lpstr>
      <vt:lpstr> GITHUB JOB POSTINGS</vt:lpstr>
      <vt:lpstr>POPULAR LANGUAGES BY SALARY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Mohamed Bashid S</cp:lastModifiedBy>
  <cp:revision>22</cp:revision>
  <dcterms:created xsi:type="dcterms:W3CDTF">2020-10-28T18:29:43Z</dcterms:created>
  <dcterms:modified xsi:type="dcterms:W3CDTF">2023-09-18T16:56:12Z</dcterms:modified>
</cp:coreProperties>
</file>