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Discrete-event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AFE79-F693-48C2-B992-0A4DE8CC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simulation algorithm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A254F-6BBF-4FDC-AAE6-4921FA83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4884776" cy="387005"/>
          </a:xfrm>
        </p:spPr>
        <p:txBody>
          <a:bodyPr>
            <a:normAutofit/>
          </a:bodyPr>
          <a:lstStyle/>
          <a:p>
            <a:r>
              <a:rPr lang="en-US" dirty="0"/>
              <a:t>May be used only for exponential RVs</a:t>
            </a:r>
            <a:endParaRPr lang="ru-RU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5F0EE0E-D950-4807-8FB9-FD350D4AD116}"/>
              </a:ext>
            </a:extLst>
          </p:cNvPr>
          <p:cNvGrpSpPr/>
          <p:nvPr/>
        </p:nvGrpSpPr>
        <p:grpSpPr>
          <a:xfrm>
            <a:off x="3753740" y="1909061"/>
            <a:ext cx="8280792" cy="3474255"/>
            <a:chOff x="2514600" y="1840695"/>
            <a:chExt cx="8280792" cy="3474255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A20050E6-779D-49A8-9AE4-EEE84C143267}"/>
                </a:ext>
              </a:extLst>
            </p:cNvPr>
            <p:cNvGrpSpPr/>
            <p:nvPr/>
          </p:nvGrpSpPr>
          <p:grpSpPr>
            <a:xfrm>
              <a:off x="2984511" y="2360356"/>
              <a:ext cx="4784079" cy="2954594"/>
              <a:chOff x="2984511" y="2360356"/>
              <a:chExt cx="4784079" cy="29545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EC672-35F3-48E4-A57A-D8DED9D06BC0}"/>
                  </a:ext>
                </a:extLst>
              </p:cNvPr>
              <p:cNvSpPr txBox="1"/>
              <p:nvPr/>
            </p:nvSpPr>
            <p:spPr>
              <a:xfrm>
                <a:off x="4829176" y="2360356"/>
                <a:ext cx="2939414" cy="295459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Bank</a:t>
                </a:r>
                <a:endParaRPr lang="ru-RU" sz="2000" dirty="0"/>
              </a:p>
            </p:txBody>
          </p:sp>
          <p:sp>
            <p:nvSpPr>
              <p:cNvPr id="6" name="Стрелка: вправо 5">
                <a:extLst>
                  <a:ext uri="{FF2B5EF4-FFF2-40B4-BE49-F238E27FC236}">
                    <a16:creationId xmlns:a16="http://schemas.microsoft.com/office/drawing/2014/main" id="{646C3759-BB33-4B7F-BB34-ADF7D74D5FAF}"/>
                  </a:ext>
                </a:extLst>
              </p:cNvPr>
              <p:cNvSpPr/>
              <p:nvPr/>
            </p:nvSpPr>
            <p:spPr>
              <a:xfrm>
                <a:off x="2984511" y="3391771"/>
                <a:ext cx="1600200" cy="487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8360B4-0A6E-4A77-9BD6-6B83CBB40051}"/>
                  </a:ext>
                </a:extLst>
              </p:cNvPr>
              <p:cNvSpPr txBox="1"/>
              <p:nvPr/>
            </p:nvSpPr>
            <p:spPr>
              <a:xfrm>
                <a:off x="2984511" y="3021239"/>
                <a:ext cx="1292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Customers</a:t>
                </a:r>
                <a:endParaRPr lang="ru-RU" sz="20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863DA-C0D2-4B18-9226-910AFA231BDC}"/>
                  </a:ext>
                </a:extLst>
              </p:cNvPr>
              <p:cNvSpPr txBox="1"/>
              <p:nvPr/>
            </p:nvSpPr>
            <p:spPr>
              <a:xfrm>
                <a:off x="6381750" y="2844226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D01A1-3A2A-4592-B623-A00A575D6D61}"/>
                  </a:ext>
                </a:extLst>
              </p:cNvPr>
              <p:cNvSpPr txBox="1"/>
              <p:nvPr/>
            </p:nvSpPr>
            <p:spPr>
              <a:xfrm>
                <a:off x="6381749" y="3447077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DBE66C-E374-4693-96D1-ABBA35A7ED42}"/>
                  </a:ext>
                </a:extLst>
              </p:cNvPr>
              <p:cNvSpPr txBox="1"/>
              <p:nvPr/>
            </p:nvSpPr>
            <p:spPr>
              <a:xfrm>
                <a:off x="6381748" y="4585294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0C25C9-F148-4448-A3AA-D84651AE9A19}"/>
                  </a:ext>
                </a:extLst>
              </p:cNvPr>
              <p:cNvSpPr txBox="1"/>
              <p:nvPr/>
            </p:nvSpPr>
            <p:spPr>
              <a:xfrm>
                <a:off x="6748937" y="3974721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…</a:t>
                </a:r>
                <a:endParaRPr lang="ru-RU" sz="2000" dirty="0"/>
              </a:p>
            </p:txBody>
          </p: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4B4AF9F-B16E-42A3-AD4B-D79857E1F298}"/>
                  </a:ext>
                </a:extLst>
              </p:cNvPr>
              <p:cNvSpPr/>
              <p:nvPr/>
            </p:nvSpPr>
            <p:spPr>
              <a:xfrm>
                <a:off x="5019675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5E7E0614-A843-4E62-B5C7-972A04B514B6}"/>
                  </a:ext>
                </a:extLst>
              </p:cNvPr>
              <p:cNvSpPr/>
              <p:nvPr/>
            </p:nvSpPr>
            <p:spPr>
              <a:xfrm>
                <a:off x="526542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C0A83E12-6A9A-4508-AB26-8DC9EF1BAAA0}"/>
                  </a:ext>
                </a:extLst>
              </p:cNvPr>
              <p:cNvSpPr/>
              <p:nvPr/>
            </p:nvSpPr>
            <p:spPr>
              <a:xfrm>
                <a:off x="552578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CD5090-CA68-4ED9-BAC6-2D6050D172DF}"/>
                  </a:ext>
                </a:extLst>
              </p:cNvPr>
              <p:cNvSpPr txBox="1"/>
              <p:nvPr/>
            </p:nvSpPr>
            <p:spPr>
              <a:xfrm>
                <a:off x="4942880" y="3771900"/>
                <a:ext cx="845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queue</a:t>
                </a:r>
                <a:endParaRPr lang="ru-RU" sz="2000" dirty="0"/>
              </a:p>
            </p:txBody>
          </p:sp>
          <p:cxnSp>
            <p:nvCxnSpPr>
              <p:cNvPr id="16" name="Прямая со стрелкой 15">
                <a:extLst>
                  <a:ext uri="{FF2B5EF4-FFF2-40B4-BE49-F238E27FC236}">
                    <a16:creationId xmlns:a16="http://schemas.microsoft.com/office/drawing/2014/main" id="{549D7A72-5A24-4AA5-ABE0-543FB8537085}"/>
                  </a:ext>
                </a:extLst>
              </p:cNvPr>
              <p:cNvCxnSpPr/>
              <p:nvPr/>
            </p:nvCxnSpPr>
            <p:spPr>
              <a:xfrm flipV="1">
                <a:off x="5867400" y="3162300"/>
                <a:ext cx="361950" cy="359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>
                <a:extLst>
                  <a:ext uri="{FF2B5EF4-FFF2-40B4-BE49-F238E27FC236}">
                    <a16:creationId xmlns:a16="http://schemas.microsoft.com/office/drawing/2014/main" id="{44FD6A60-C77E-4C98-A5B9-F3B94934BA56}"/>
                  </a:ext>
                </a:extLst>
              </p:cNvPr>
              <p:cNvCxnSpPr/>
              <p:nvPr/>
            </p:nvCxnSpPr>
            <p:spPr>
              <a:xfrm>
                <a:off x="5829297" y="3657600"/>
                <a:ext cx="3810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>
                <a:extLst>
                  <a:ext uri="{FF2B5EF4-FFF2-40B4-BE49-F238E27FC236}">
                    <a16:creationId xmlns:a16="http://schemas.microsoft.com/office/drawing/2014/main" id="{AA8EB072-F466-431F-B305-9ACA6A73BBBB}"/>
                  </a:ext>
                </a:extLst>
              </p:cNvPr>
              <p:cNvCxnSpPr/>
              <p:nvPr/>
            </p:nvCxnSpPr>
            <p:spPr>
              <a:xfrm>
                <a:off x="5867400" y="3857655"/>
                <a:ext cx="361950" cy="613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Облачко с текстом: прямоугольное со скругленными углами 18">
              <a:extLst>
                <a:ext uri="{FF2B5EF4-FFF2-40B4-BE49-F238E27FC236}">
                  <a16:creationId xmlns:a16="http://schemas.microsoft.com/office/drawing/2014/main" id="{1EA75DDD-E2F9-420A-A9E8-BFFF7D53FA4E}"/>
                </a:ext>
              </a:extLst>
            </p:cNvPr>
            <p:cNvSpPr/>
            <p:nvPr/>
          </p:nvSpPr>
          <p:spPr>
            <a:xfrm>
              <a:off x="2514600" y="4374831"/>
              <a:ext cx="1794989" cy="745810"/>
            </a:xfrm>
            <a:prstGeom prst="wedgeRoundRectCallout">
              <a:avLst>
                <a:gd name="adj1" fmla="val 21732"/>
                <a:gd name="adj2" fmla="val -130347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Poisson point process (</a:t>
              </a:r>
              <a:r>
                <a:rPr lang="el-GR" sz="2000" dirty="0"/>
                <a:t>λ</a:t>
              </a:r>
              <a:r>
                <a:rPr lang="en-US" sz="2000" dirty="0"/>
                <a:t>)</a:t>
              </a:r>
              <a:endParaRPr lang="ru-RU" sz="2000" dirty="0"/>
            </a:p>
          </p:txBody>
        </p:sp>
        <p:sp>
          <p:nvSpPr>
            <p:cNvPr id="20" name="Правая фигурная скобка 19">
              <a:extLst>
                <a:ext uri="{FF2B5EF4-FFF2-40B4-BE49-F238E27FC236}">
                  <a16:creationId xmlns:a16="http://schemas.microsoft.com/office/drawing/2014/main" id="{69341C8D-7EEF-460C-952D-F8D95E44DCCF}"/>
                </a:ext>
              </a:extLst>
            </p:cNvPr>
            <p:cNvSpPr/>
            <p:nvPr/>
          </p:nvSpPr>
          <p:spPr>
            <a:xfrm>
              <a:off x="7846382" y="2844226"/>
              <a:ext cx="286685" cy="21734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5EB35C-744F-44D2-94ED-2C093903D29F}"/>
                </a:ext>
              </a:extLst>
            </p:cNvPr>
            <p:cNvSpPr txBox="1"/>
            <p:nvPr/>
          </p:nvSpPr>
          <p:spPr>
            <a:xfrm>
              <a:off x="8267221" y="3746281"/>
              <a:ext cx="2528171" cy="4086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Number of operators (</a:t>
              </a:r>
              <a:r>
                <a:rPr lang="en-US" i="1" dirty="0"/>
                <a:t>N</a:t>
              </a:r>
              <a:r>
                <a:rPr lang="en-US" dirty="0"/>
                <a:t>)</a:t>
              </a:r>
              <a:endParaRPr lang="ru-RU" dirty="0"/>
            </a:p>
          </p:txBody>
        </p:sp>
        <p:sp>
          <p:nvSpPr>
            <p:cNvPr id="22" name="Облачко с текстом: прямоугольное со скругленными углами 21">
              <a:extLst>
                <a:ext uri="{FF2B5EF4-FFF2-40B4-BE49-F238E27FC236}">
                  <a16:creationId xmlns:a16="http://schemas.microsoft.com/office/drawing/2014/main" id="{F501630E-2ED2-4CB0-85F8-F2136559974E}"/>
                </a:ext>
              </a:extLst>
            </p:cNvPr>
            <p:cNvSpPr/>
            <p:nvPr/>
          </p:nvSpPr>
          <p:spPr>
            <a:xfrm>
              <a:off x="8288177" y="1840695"/>
              <a:ext cx="1951198" cy="901125"/>
            </a:xfrm>
            <a:prstGeom prst="wedgeRoundRectCallout">
              <a:avLst>
                <a:gd name="adj1" fmla="val -95301"/>
                <a:gd name="adj2" fmla="val 77410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Service time is exponentially distributed (</a:t>
              </a:r>
              <a:r>
                <a:rPr lang="el-GR" sz="2000" dirty="0"/>
                <a:t>μ</a:t>
              </a:r>
              <a:r>
                <a:rPr lang="en-US" sz="2000" dirty="0"/>
                <a:t>)</a:t>
              </a:r>
              <a:endParaRPr lang="ru-RU" sz="2000" dirty="0"/>
            </a:p>
          </p:txBody>
        </p:sp>
      </p:grpSp>
      <p:sp>
        <p:nvSpPr>
          <p:cNvPr id="33" name="Облачко с текстом: прямоугольное со скругленными углами 32">
            <a:extLst>
              <a:ext uri="{FF2B5EF4-FFF2-40B4-BE49-F238E27FC236}">
                <a16:creationId xmlns:a16="http://schemas.microsoft.com/office/drawing/2014/main" id="{95714B10-7E92-419C-87BE-B1859DC3D518}"/>
              </a:ext>
            </a:extLst>
          </p:cNvPr>
          <p:cNvSpPr/>
          <p:nvPr/>
        </p:nvSpPr>
        <p:spPr>
          <a:xfrm>
            <a:off x="3711913" y="5366955"/>
            <a:ext cx="2227522" cy="947671"/>
          </a:xfrm>
          <a:prstGeom prst="wedgeRoundRectCallout">
            <a:avLst>
              <a:gd name="adj1" fmla="val 2047"/>
              <a:gd name="adj2" fmla="val -7798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Interarrivals are exponentially distributed (</a:t>
            </a:r>
            <a:r>
              <a:rPr lang="el-GR" sz="2000" dirty="0"/>
              <a:t>λ</a:t>
            </a:r>
            <a:r>
              <a:rPr lang="en-US" sz="2000" dirty="0"/>
              <a:t>)</a:t>
            </a:r>
            <a:endParaRPr lang="ru-RU" sz="20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29CDC36-D5F5-4944-9A8C-3A0913048586}"/>
              </a:ext>
            </a:extLst>
          </p:cNvPr>
          <p:cNvCxnSpPr>
            <a:cxnSpLocks/>
          </p:cNvCxnSpPr>
          <p:nvPr/>
        </p:nvCxnSpPr>
        <p:spPr>
          <a:xfrm flipH="1">
            <a:off x="6604571" y="4272897"/>
            <a:ext cx="1328" cy="16790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57FDD-C688-4876-BC34-9B1FF9255D7D}"/>
              </a:ext>
            </a:extLst>
          </p:cNvPr>
          <p:cNvSpPr txBox="1"/>
          <p:nvPr/>
        </p:nvSpPr>
        <p:spPr>
          <a:xfrm>
            <a:off x="6442732" y="5914517"/>
            <a:ext cx="2564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 (customers in queue)</a:t>
            </a:r>
            <a:endParaRPr lang="ru-RU" sz="2000" dirty="0">
              <a:solidFill>
                <a:srgbClr val="C00000"/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70CA9F5-B988-40E9-8C6C-50BDED25E4A6}"/>
              </a:ext>
            </a:extLst>
          </p:cNvPr>
          <p:cNvCxnSpPr>
            <a:cxnSpLocks/>
          </p:cNvCxnSpPr>
          <p:nvPr/>
        </p:nvCxnSpPr>
        <p:spPr>
          <a:xfrm>
            <a:off x="8168575" y="5189007"/>
            <a:ext cx="0" cy="403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227BFE-8B65-45C4-BE3C-F8A9A56230FC}"/>
              </a:ext>
            </a:extLst>
          </p:cNvPr>
          <p:cNvSpPr txBox="1"/>
          <p:nvPr/>
        </p:nvSpPr>
        <p:spPr>
          <a:xfrm>
            <a:off x="7768225" y="5551836"/>
            <a:ext cx="4423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 (busy operators = customers in service)</a:t>
            </a:r>
            <a:endParaRPr lang="ru-RU" sz="2000" i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013E3-EC0B-47FA-A8ED-49CE222A6278}"/>
              </a:ext>
            </a:extLst>
          </p:cNvPr>
          <p:cNvSpPr txBox="1"/>
          <p:nvPr/>
        </p:nvSpPr>
        <p:spPr>
          <a:xfrm>
            <a:off x="176365" y="2172802"/>
            <a:ext cx="11839270" cy="3785652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indent="-1800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0,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0,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0.</a:t>
            </a:r>
          </a:p>
          <a:p>
            <a:pPr indent="-1800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τ :=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l-G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 until next customer arrives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00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 </a:t>
            </a:r>
            <a:r>
              <a:rPr lang="el-G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l-G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μ·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 until any operator completes its service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∞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00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τ &lt; </a:t>
            </a:r>
            <a:r>
              <a:rPr lang="el-G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	If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else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t := t + τ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	If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	then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else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t := t + </a:t>
            </a:r>
            <a:r>
              <a:rPr lang="el-G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0000">
              <a:buFont typeface="+mj-lt"/>
              <a:buAutoNum type="arabicPeriod" startAt="5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Go to 2.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9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6" grpId="0"/>
      <p:bldP spid="29" grpId="0"/>
      <p:bldP spid="30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AFE79-F693-48C2-B992-0A4DE8CC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simulation algorithm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A254F-6BBF-4FDC-AAE6-4921FA83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4884776" cy="387005"/>
          </a:xfrm>
        </p:spPr>
        <p:txBody>
          <a:bodyPr>
            <a:normAutofit/>
          </a:bodyPr>
          <a:lstStyle/>
          <a:p>
            <a:r>
              <a:rPr lang="en-US" dirty="0"/>
              <a:t>May be used for non-exponential RVs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20050E6-779D-49A8-9AE4-EEE84C143267}"/>
              </a:ext>
            </a:extLst>
          </p:cNvPr>
          <p:cNvGrpSpPr/>
          <p:nvPr/>
        </p:nvGrpSpPr>
        <p:grpSpPr>
          <a:xfrm>
            <a:off x="7543800" y="1737360"/>
            <a:ext cx="4130930" cy="2954594"/>
            <a:chOff x="3637660" y="2360356"/>
            <a:chExt cx="4130930" cy="295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7EC672-35F3-48E4-A57A-D8DED9D06BC0}"/>
                </a:ext>
              </a:extLst>
            </p:cNvPr>
            <p:cNvSpPr txBox="1"/>
            <p:nvPr/>
          </p:nvSpPr>
          <p:spPr>
            <a:xfrm>
              <a:off x="4829176" y="2360356"/>
              <a:ext cx="2939414" cy="295459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Bank</a:t>
              </a:r>
              <a:endParaRPr lang="ru-RU" sz="2000" dirty="0"/>
            </a:p>
          </p:txBody>
        </p:sp>
        <p:sp>
          <p:nvSpPr>
            <p:cNvPr id="6" name="Стрелка: вправо 5">
              <a:extLst>
                <a:ext uri="{FF2B5EF4-FFF2-40B4-BE49-F238E27FC236}">
                  <a16:creationId xmlns:a16="http://schemas.microsoft.com/office/drawing/2014/main" id="{646C3759-BB33-4B7F-BB34-ADF7D74D5FAF}"/>
                </a:ext>
              </a:extLst>
            </p:cNvPr>
            <p:cNvSpPr/>
            <p:nvPr/>
          </p:nvSpPr>
          <p:spPr>
            <a:xfrm>
              <a:off x="3637660" y="3405167"/>
              <a:ext cx="1129338" cy="487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E863DA-C0D2-4B18-9226-910AFA231BDC}"/>
                </a:ext>
              </a:extLst>
            </p:cNvPr>
            <p:cNvSpPr txBox="1"/>
            <p:nvPr/>
          </p:nvSpPr>
          <p:spPr>
            <a:xfrm>
              <a:off x="6381750" y="2844226"/>
              <a:ext cx="1256410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operator 1</a:t>
              </a:r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2D01A1-3A2A-4592-B623-A00A575D6D61}"/>
                </a:ext>
              </a:extLst>
            </p:cNvPr>
            <p:cNvSpPr txBox="1"/>
            <p:nvPr/>
          </p:nvSpPr>
          <p:spPr>
            <a:xfrm>
              <a:off x="6381749" y="3447077"/>
              <a:ext cx="1256410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operator 2</a:t>
              </a:r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DBE66C-E374-4693-96D1-ABBA35A7ED42}"/>
                </a:ext>
              </a:extLst>
            </p:cNvPr>
            <p:cNvSpPr txBox="1"/>
            <p:nvPr/>
          </p:nvSpPr>
          <p:spPr>
            <a:xfrm>
              <a:off x="6381748" y="4585294"/>
              <a:ext cx="1256410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operator </a:t>
              </a:r>
              <a:r>
                <a:rPr lang="en-US" i="1" dirty="0"/>
                <a:t>N</a:t>
              </a:r>
              <a:endParaRPr lang="ru-RU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0C25C9-F148-4448-A3AA-D84651AE9A19}"/>
                </a:ext>
              </a:extLst>
            </p:cNvPr>
            <p:cNvSpPr txBox="1"/>
            <p:nvPr/>
          </p:nvSpPr>
          <p:spPr>
            <a:xfrm>
              <a:off x="6748937" y="3974721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  <a:endParaRPr lang="ru-RU" sz="2000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4B4AF9F-B16E-42A3-AD4B-D79857E1F298}"/>
                </a:ext>
              </a:extLst>
            </p:cNvPr>
            <p:cNvSpPr/>
            <p:nvPr/>
          </p:nvSpPr>
          <p:spPr>
            <a:xfrm>
              <a:off x="5019675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E7E0614-A843-4E62-B5C7-972A04B514B6}"/>
                </a:ext>
              </a:extLst>
            </p:cNvPr>
            <p:cNvSpPr/>
            <p:nvPr/>
          </p:nvSpPr>
          <p:spPr>
            <a:xfrm>
              <a:off x="5265420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0A83E12-6A9A-4508-AB26-8DC9EF1BAAA0}"/>
                </a:ext>
              </a:extLst>
            </p:cNvPr>
            <p:cNvSpPr/>
            <p:nvPr/>
          </p:nvSpPr>
          <p:spPr>
            <a:xfrm>
              <a:off x="5525780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CD5090-CA68-4ED9-BAC6-2D6050D172DF}"/>
                </a:ext>
              </a:extLst>
            </p:cNvPr>
            <p:cNvSpPr txBox="1"/>
            <p:nvPr/>
          </p:nvSpPr>
          <p:spPr>
            <a:xfrm>
              <a:off x="4942880" y="3771900"/>
              <a:ext cx="845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queue</a:t>
              </a:r>
              <a:endParaRPr lang="ru-RU" sz="2000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49D7A72-5A24-4AA5-ABE0-543FB8537085}"/>
                </a:ext>
              </a:extLst>
            </p:cNvPr>
            <p:cNvCxnSpPr/>
            <p:nvPr/>
          </p:nvCxnSpPr>
          <p:spPr>
            <a:xfrm flipV="1">
              <a:off x="5867400" y="3162300"/>
              <a:ext cx="361950" cy="359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44FD6A60-C77E-4C98-A5B9-F3B94934BA56}"/>
                </a:ext>
              </a:extLst>
            </p:cNvPr>
            <p:cNvCxnSpPr/>
            <p:nvPr/>
          </p:nvCxnSpPr>
          <p:spPr>
            <a:xfrm>
              <a:off x="5829297" y="3657600"/>
              <a:ext cx="3810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A8EB072-F466-431F-B305-9ACA6A73BBBB}"/>
                </a:ext>
              </a:extLst>
            </p:cNvPr>
            <p:cNvCxnSpPr/>
            <p:nvPr/>
          </p:nvCxnSpPr>
          <p:spPr>
            <a:xfrm>
              <a:off x="5867400" y="3857655"/>
              <a:ext cx="361950" cy="613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Облачко с текстом: прямоугольное со скругленными углами 18">
            <a:extLst>
              <a:ext uri="{FF2B5EF4-FFF2-40B4-BE49-F238E27FC236}">
                <a16:creationId xmlns:a16="http://schemas.microsoft.com/office/drawing/2014/main" id="{1EA75DDD-E2F9-420A-A9E8-BFFF7D53FA4E}"/>
              </a:ext>
            </a:extLst>
          </p:cNvPr>
          <p:cNvSpPr/>
          <p:nvPr/>
        </p:nvSpPr>
        <p:spPr>
          <a:xfrm>
            <a:off x="6417386" y="3309142"/>
            <a:ext cx="2426952" cy="520072"/>
          </a:xfrm>
          <a:prstGeom prst="wedgeRoundRectCallout">
            <a:avLst>
              <a:gd name="adj1" fmla="val 20162"/>
              <a:gd name="adj2" fmla="val -7906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interarrival = RV(a)</a:t>
            </a:r>
            <a:endParaRPr lang="ru-RU" sz="2000" dirty="0"/>
          </a:p>
        </p:txBody>
      </p:sp>
      <p:sp>
        <p:nvSpPr>
          <p:cNvPr id="22" name="Облачко с текстом: прямоугольное со скругленными углами 21">
            <a:extLst>
              <a:ext uri="{FF2B5EF4-FFF2-40B4-BE49-F238E27FC236}">
                <a16:creationId xmlns:a16="http://schemas.microsoft.com/office/drawing/2014/main" id="{F501630E-2ED2-4CB0-85F8-F2136559974E}"/>
              </a:ext>
            </a:extLst>
          </p:cNvPr>
          <p:cNvSpPr/>
          <p:nvPr/>
        </p:nvSpPr>
        <p:spPr>
          <a:xfrm>
            <a:off x="8844338" y="625772"/>
            <a:ext cx="2830392" cy="901125"/>
          </a:xfrm>
          <a:prstGeom prst="wedgeRoundRectCallout">
            <a:avLst>
              <a:gd name="adj1" fmla="val 21858"/>
              <a:gd name="adj2" fmla="val 1175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time = RV(</a:t>
            </a:r>
            <a:r>
              <a:rPr lang="en-US" sz="2000" dirty="0" err="1"/>
              <a:t>s</a:t>
            </a:r>
            <a:r>
              <a:rPr lang="en-US" sz="2000" i="1" baseline="-25000" dirty="0" err="1"/>
              <a:t>i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is a name of the operator</a:t>
            </a:r>
            <a:endParaRPr lang="ru-RU" sz="20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29CDC36-D5F5-4944-9A8C-3A0913048586}"/>
              </a:ext>
            </a:extLst>
          </p:cNvPr>
          <p:cNvCxnSpPr>
            <a:cxnSpLocks/>
          </p:cNvCxnSpPr>
          <p:nvPr/>
        </p:nvCxnSpPr>
        <p:spPr>
          <a:xfrm>
            <a:off x="9272899" y="3581535"/>
            <a:ext cx="3106" cy="17429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57FDD-C688-4876-BC34-9B1FF9255D7D}"/>
              </a:ext>
            </a:extLst>
          </p:cNvPr>
          <p:cNvSpPr txBox="1"/>
          <p:nvPr/>
        </p:nvSpPr>
        <p:spPr>
          <a:xfrm>
            <a:off x="7989072" y="5271490"/>
            <a:ext cx="2564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 (customers in queue)</a:t>
            </a:r>
            <a:endParaRPr lang="ru-RU" sz="2000" dirty="0">
              <a:solidFill>
                <a:srgbClr val="C00000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3F9399-1A58-46C5-9E43-4C7B5B01AAD1}"/>
              </a:ext>
            </a:extLst>
          </p:cNvPr>
          <p:cNvCxnSpPr>
            <a:cxnSpLocks/>
          </p:cNvCxnSpPr>
          <p:nvPr/>
        </p:nvCxnSpPr>
        <p:spPr>
          <a:xfrm>
            <a:off x="8496300" y="3351725"/>
            <a:ext cx="0" cy="1515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022D4-4354-42C4-9533-4CB9D635EF90}"/>
              </a:ext>
            </a:extLst>
          </p:cNvPr>
          <p:cNvSpPr txBox="1"/>
          <p:nvPr/>
        </p:nvSpPr>
        <p:spPr>
          <a:xfrm>
            <a:off x="7738020" y="4814098"/>
            <a:ext cx="210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ta (nearest arrival)</a:t>
            </a:r>
            <a:endParaRPr lang="ru-RU" sz="2000" dirty="0">
              <a:solidFill>
                <a:srgbClr val="C00000"/>
              </a:solidFill>
            </a:endParaRP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17B908C-033B-4FDB-8FF0-4D8CBDB6065D}"/>
              </a:ext>
            </a:extLst>
          </p:cNvPr>
          <p:cNvCxnSpPr>
            <a:cxnSpLocks/>
          </p:cNvCxnSpPr>
          <p:nvPr/>
        </p:nvCxnSpPr>
        <p:spPr>
          <a:xfrm>
            <a:off x="10564051" y="2718809"/>
            <a:ext cx="0" cy="29782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825436A-47DA-40C6-BAFD-F4E0D0A980ED}"/>
              </a:ext>
            </a:extLst>
          </p:cNvPr>
          <p:cNvCxnSpPr>
            <a:cxnSpLocks/>
          </p:cNvCxnSpPr>
          <p:nvPr/>
        </p:nvCxnSpPr>
        <p:spPr>
          <a:xfrm>
            <a:off x="10835575" y="3318408"/>
            <a:ext cx="0" cy="23786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F50757D-A1D6-468D-A2B4-006087565CB4}"/>
              </a:ext>
            </a:extLst>
          </p:cNvPr>
          <p:cNvCxnSpPr>
            <a:cxnSpLocks/>
          </p:cNvCxnSpPr>
          <p:nvPr/>
        </p:nvCxnSpPr>
        <p:spPr>
          <a:xfrm>
            <a:off x="11129453" y="3688949"/>
            <a:ext cx="0" cy="2006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D190803-9873-4B81-BEE4-5D615C7F3F5F}"/>
              </a:ext>
            </a:extLst>
          </p:cNvPr>
          <p:cNvCxnSpPr>
            <a:cxnSpLocks/>
          </p:cNvCxnSpPr>
          <p:nvPr/>
        </p:nvCxnSpPr>
        <p:spPr>
          <a:xfrm>
            <a:off x="11393805" y="4449794"/>
            <a:ext cx="0" cy="12451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49C777-42AA-4F13-A86F-917D99871A0F}"/>
              </a:ext>
            </a:extLst>
          </p:cNvPr>
          <p:cNvSpPr txBox="1"/>
          <p:nvPr/>
        </p:nvSpPr>
        <p:spPr>
          <a:xfrm>
            <a:off x="7134510" y="5660586"/>
            <a:ext cx="511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ts</a:t>
            </a:r>
            <a:r>
              <a:rPr lang="en-US" sz="2000" i="1" baseline="-25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(time moment when </a:t>
            </a:r>
            <a:r>
              <a:rPr lang="en-US" sz="2000" dirty="0" err="1">
                <a:solidFill>
                  <a:srgbClr val="C00000"/>
                </a:solidFill>
              </a:rPr>
              <a:t>s</a:t>
            </a:r>
            <a:r>
              <a:rPr lang="en-US" sz="2000" i="1" baseline="-25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completes its service)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C00000"/>
                </a:solidFill>
              </a:rPr>
              <a:t>ts</a:t>
            </a:r>
            <a:r>
              <a:rPr lang="en-US" sz="2000" i="1" baseline="-25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= ∞ if operator </a:t>
            </a:r>
            <a:r>
              <a:rPr lang="en-US" sz="2000" i="1" dirty="0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is free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C13192-7F36-45F1-A505-3DE0C62DB57C}"/>
              </a:ext>
            </a:extLst>
          </p:cNvPr>
          <p:cNvSpPr txBox="1"/>
          <p:nvPr/>
        </p:nvSpPr>
        <p:spPr>
          <a:xfrm>
            <a:off x="2339550" y="5694959"/>
            <a:ext cx="4423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 (busy operators = customers in service)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may be calculated by counting </a:t>
            </a:r>
            <a:r>
              <a:rPr lang="en-US" sz="2000" dirty="0" err="1">
                <a:solidFill>
                  <a:srgbClr val="C00000"/>
                </a:solidFill>
              </a:rPr>
              <a:t>ts</a:t>
            </a:r>
            <a:r>
              <a:rPr lang="en-US" sz="2000" i="1" baseline="-25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&lt; ∞ </a:t>
            </a:r>
            <a:endParaRPr lang="ru-RU" sz="2000" i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A4F0E-4AC5-49D7-A573-36FB487ADB9E}"/>
              </a:ext>
            </a:extLst>
          </p:cNvPr>
          <p:cNvSpPr txBox="1"/>
          <p:nvPr/>
        </p:nvSpPr>
        <p:spPr>
          <a:xfrm>
            <a:off x="0" y="2184282"/>
            <a:ext cx="12192000" cy="3785652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indent="-1800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0,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0, all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∞.</a:t>
            </a:r>
          </a:p>
          <a:p>
            <a:pPr indent="-1800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 :=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RV(a)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 moment when the next customer arrives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00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min{ta, ts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ts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choose the nearest event in the future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00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ta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then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000" lvl="1" indent="-180000">
              <a:buFont typeface="+mj-lt"/>
              <a:buAutoNum type="alphaL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then find any free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(with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∞) and set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+RV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     else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+ 1.</a:t>
            </a:r>
          </a:p>
          <a:p>
            <a:pPr marL="900000" lvl="1" indent="-180000">
              <a:buFont typeface="+mj-lt"/>
              <a:buAutoNum type="alphaLcPeriod" startAt="2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Go to 2.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(i.e.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00000" lvl="1" indent="-180000">
              <a:buFont typeface="+mj-lt"/>
              <a:buAutoNum type="alphaL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	then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∞,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      else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RV(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00000" lvl="1" indent="-180000">
              <a:buFont typeface="+mj-lt"/>
              <a:buAutoNum type="alphaLcPeriod" startAt="2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Go to 3.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6" grpId="0"/>
      <p:bldP spid="31" grpId="0"/>
      <p:bldP spid="41" grpId="0" build="p"/>
      <p:bldP spid="53" grpId="0"/>
      <p:bldP spid="3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0607-E872-429D-845D-4ECCDA32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45783" cy="1450757"/>
          </a:xfrm>
        </p:spPr>
        <p:txBody>
          <a:bodyPr/>
          <a:lstStyle/>
          <a:p>
            <a:r>
              <a:rPr lang="en-US" dirty="0"/>
              <a:t>Statistical processing for queueing systems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C43EAD0-802C-4424-825F-B678AD9B7907}"/>
              </a:ext>
            </a:extLst>
          </p:cNvPr>
          <p:cNvGrpSpPr/>
          <p:nvPr/>
        </p:nvGrpSpPr>
        <p:grpSpPr>
          <a:xfrm>
            <a:off x="4700974" y="2925302"/>
            <a:ext cx="5054277" cy="3274589"/>
            <a:chOff x="6880547" y="1846051"/>
            <a:chExt cx="5054277" cy="327458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30BB56D8-59AF-451A-8A61-03E8EB53DD06}"/>
                </a:ext>
              </a:extLst>
            </p:cNvPr>
            <p:cNvGrpSpPr/>
            <p:nvPr/>
          </p:nvGrpSpPr>
          <p:grpSpPr>
            <a:xfrm>
              <a:off x="7035805" y="2032665"/>
              <a:ext cx="4784079" cy="2954594"/>
              <a:chOff x="2984511" y="2360356"/>
              <a:chExt cx="4784079" cy="295459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33C1A0-2B3C-4013-84A8-99F1530401E7}"/>
                  </a:ext>
                </a:extLst>
              </p:cNvPr>
              <p:cNvSpPr txBox="1"/>
              <p:nvPr/>
            </p:nvSpPr>
            <p:spPr>
              <a:xfrm>
                <a:off x="4829176" y="2360356"/>
                <a:ext cx="2939414" cy="295459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Bank</a:t>
                </a:r>
                <a:endParaRPr lang="ru-RU" sz="2000" dirty="0"/>
              </a:p>
            </p:txBody>
          </p:sp>
          <p:sp>
            <p:nvSpPr>
              <p:cNvPr id="25" name="Стрелка: вправо 24">
                <a:extLst>
                  <a:ext uri="{FF2B5EF4-FFF2-40B4-BE49-F238E27FC236}">
                    <a16:creationId xmlns:a16="http://schemas.microsoft.com/office/drawing/2014/main" id="{2CBDA91B-3B75-442F-A692-66CE228FD7E0}"/>
                  </a:ext>
                </a:extLst>
              </p:cNvPr>
              <p:cNvSpPr/>
              <p:nvPr/>
            </p:nvSpPr>
            <p:spPr>
              <a:xfrm>
                <a:off x="2984511" y="3391771"/>
                <a:ext cx="1600200" cy="487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1FFC37-6706-4E49-86CE-8583EE666EDA}"/>
                  </a:ext>
                </a:extLst>
              </p:cNvPr>
              <p:cNvSpPr txBox="1"/>
              <p:nvPr/>
            </p:nvSpPr>
            <p:spPr>
              <a:xfrm>
                <a:off x="2984511" y="3021239"/>
                <a:ext cx="1292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Customers</a:t>
                </a:r>
                <a:endParaRPr lang="ru-RU" sz="2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01267E-2051-4AB5-8785-9C9565D60431}"/>
                  </a:ext>
                </a:extLst>
              </p:cNvPr>
              <p:cNvSpPr txBox="1"/>
              <p:nvPr/>
            </p:nvSpPr>
            <p:spPr>
              <a:xfrm>
                <a:off x="6381750" y="2844226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C838B6-CA54-4732-9AB7-B8762E76FAD6}"/>
                  </a:ext>
                </a:extLst>
              </p:cNvPr>
              <p:cNvSpPr txBox="1"/>
              <p:nvPr/>
            </p:nvSpPr>
            <p:spPr>
              <a:xfrm>
                <a:off x="6381749" y="3447077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E8064D-DA7F-45AB-BFAE-1A2457B59556}"/>
                  </a:ext>
                </a:extLst>
              </p:cNvPr>
              <p:cNvSpPr txBox="1"/>
              <p:nvPr/>
            </p:nvSpPr>
            <p:spPr>
              <a:xfrm>
                <a:off x="6381748" y="4585294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D26326-916E-4CED-93C0-AA5F4A237104}"/>
                  </a:ext>
                </a:extLst>
              </p:cNvPr>
              <p:cNvSpPr txBox="1"/>
              <p:nvPr/>
            </p:nvSpPr>
            <p:spPr>
              <a:xfrm>
                <a:off x="6748937" y="3974721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…</a:t>
                </a:r>
                <a:endParaRPr lang="ru-RU" sz="2000" dirty="0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846D32C6-0679-4D0C-98D5-AC038D6ADEED}"/>
                  </a:ext>
                </a:extLst>
              </p:cNvPr>
              <p:cNvSpPr/>
              <p:nvPr/>
            </p:nvSpPr>
            <p:spPr>
              <a:xfrm>
                <a:off x="5019675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3DBB32FF-7CE0-40DC-8244-4961E5C5D17D}"/>
                  </a:ext>
                </a:extLst>
              </p:cNvPr>
              <p:cNvSpPr/>
              <p:nvPr/>
            </p:nvSpPr>
            <p:spPr>
              <a:xfrm>
                <a:off x="526542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80CF0D6D-F320-4DD3-A036-5F2EF46CEE2B}"/>
                  </a:ext>
                </a:extLst>
              </p:cNvPr>
              <p:cNvSpPr/>
              <p:nvPr/>
            </p:nvSpPr>
            <p:spPr>
              <a:xfrm>
                <a:off x="552578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407F9A-4BF7-4D0E-9C68-8D31E8EE261C}"/>
                  </a:ext>
                </a:extLst>
              </p:cNvPr>
              <p:cNvSpPr txBox="1"/>
              <p:nvPr/>
            </p:nvSpPr>
            <p:spPr>
              <a:xfrm>
                <a:off x="4942880" y="3771900"/>
                <a:ext cx="845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queue</a:t>
                </a:r>
                <a:endParaRPr lang="ru-RU" sz="2000" dirty="0"/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CDEB771B-878C-4F31-BD6F-CB7881197B95}"/>
                  </a:ext>
                </a:extLst>
              </p:cNvPr>
              <p:cNvCxnSpPr/>
              <p:nvPr/>
            </p:nvCxnSpPr>
            <p:spPr>
              <a:xfrm flipV="1">
                <a:off x="5867400" y="3162300"/>
                <a:ext cx="361950" cy="359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88C2F646-B094-480A-8F45-CDD5792A7205}"/>
                  </a:ext>
                </a:extLst>
              </p:cNvPr>
              <p:cNvCxnSpPr/>
              <p:nvPr/>
            </p:nvCxnSpPr>
            <p:spPr>
              <a:xfrm>
                <a:off x="5829297" y="3657600"/>
                <a:ext cx="3810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87DCDD70-0F77-4748-9573-5791875F0345}"/>
                  </a:ext>
                </a:extLst>
              </p:cNvPr>
              <p:cNvCxnSpPr/>
              <p:nvPr/>
            </p:nvCxnSpPr>
            <p:spPr>
              <a:xfrm>
                <a:off x="5867400" y="3857655"/>
                <a:ext cx="361950" cy="613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79AC722-1010-46C7-B598-D744F6C031BB}"/>
                </a:ext>
              </a:extLst>
            </p:cNvPr>
            <p:cNvSpPr/>
            <p:nvPr/>
          </p:nvSpPr>
          <p:spPr>
            <a:xfrm>
              <a:off x="6880547" y="1846051"/>
              <a:ext cx="5054277" cy="3274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F406D64-5849-421B-BD37-D052E43FCF36}"/>
              </a:ext>
            </a:extLst>
          </p:cNvPr>
          <p:cNvCxnSpPr>
            <a:cxnSpLocks/>
          </p:cNvCxnSpPr>
          <p:nvPr/>
        </p:nvCxnSpPr>
        <p:spPr>
          <a:xfrm>
            <a:off x="4089535" y="2978535"/>
            <a:ext cx="3001886" cy="124103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FD0B61-16CC-4DF2-AC97-5983D8C45410}"/>
              </a:ext>
            </a:extLst>
          </p:cNvPr>
          <p:cNvSpPr txBox="1"/>
          <p:nvPr/>
        </p:nvSpPr>
        <p:spPr>
          <a:xfrm>
            <a:off x="2081783" y="2582587"/>
            <a:ext cx="289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are in the queue?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829EE98-3F62-49A3-BF36-0CA4AC7B0377}"/>
              </a:ext>
            </a:extLst>
          </p:cNvPr>
          <p:cNvCxnSpPr>
            <a:cxnSpLocks/>
          </p:cNvCxnSpPr>
          <p:nvPr/>
        </p:nvCxnSpPr>
        <p:spPr>
          <a:xfrm flipH="1">
            <a:off x="9501246" y="2609203"/>
            <a:ext cx="1507249" cy="170470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326F38-9F97-4898-91D8-379F32D3A0E7}"/>
              </a:ext>
            </a:extLst>
          </p:cNvPr>
          <p:cNvSpPr txBox="1"/>
          <p:nvPr/>
        </p:nvSpPr>
        <p:spPr>
          <a:xfrm>
            <a:off x="10104620" y="2239871"/>
            <a:ext cx="240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are busy?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1DA0E55-E494-4903-AFCA-F38621CF9571}"/>
              </a:ext>
            </a:extLst>
          </p:cNvPr>
          <p:cNvCxnSpPr>
            <a:cxnSpLocks/>
          </p:cNvCxnSpPr>
          <p:nvPr/>
        </p:nvCxnSpPr>
        <p:spPr>
          <a:xfrm>
            <a:off x="7395037" y="2212847"/>
            <a:ext cx="2464" cy="6568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2259C2-6FBD-4851-B500-ED58A403ABCE}"/>
              </a:ext>
            </a:extLst>
          </p:cNvPr>
          <p:cNvSpPr txBox="1"/>
          <p:nvPr/>
        </p:nvSpPr>
        <p:spPr>
          <a:xfrm>
            <a:off x="6194592" y="1868793"/>
            <a:ext cx="240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is the total?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00A5F-FE29-42F5-BA42-B3387A868686}"/>
              </a:ext>
            </a:extLst>
          </p:cNvPr>
          <p:cNvSpPr txBox="1"/>
          <p:nvPr/>
        </p:nvSpPr>
        <p:spPr>
          <a:xfrm>
            <a:off x="401513" y="5013688"/>
            <a:ext cx="377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How long time has a customer been in the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How long time has a customer been waiting in the queue?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0" grpId="0"/>
      <p:bldP spid="4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534981" cy="2233897"/>
          </a:xfrm>
        </p:spPr>
        <p:txBody>
          <a:bodyPr>
            <a:normAutofit lnSpcReduction="10000"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Bank </a:t>
            </a:r>
          </a:p>
          <a:p>
            <a:pPr indent="0">
              <a:buNone/>
            </a:pPr>
            <a:r>
              <a:rPr lang="en-US" dirty="0"/>
              <a:t>Customers arrive according to non-stationary Poisson PP or MMPP. </a:t>
            </a:r>
          </a:p>
          <a:p>
            <a:pPr indent="0">
              <a:buNone/>
            </a:pPr>
            <a:r>
              <a:rPr lang="en-US" dirty="0"/>
              <a:t>Service duration has exponential distribution.</a:t>
            </a:r>
          </a:p>
          <a:p>
            <a:pPr indent="0">
              <a:buNone/>
            </a:pPr>
            <a:r>
              <a:rPr lang="en-US" dirty="0"/>
              <a:t>Number of operators, parameters of service and arrival process are given by user.</a:t>
            </a:r>
          </a:p>
          <a:p>
            <a:pPr indent="0">
              <a:buNone/>
            </a:pPr>
            <a:endParaRPr lang="ru-RU" sz="1800" dirty="0"/>
          </a:p>
        </p:txBody>
      </p:sp>
      <p:grpSp>
        <p:nvGrpSpPr>
          <p:cNvPr id="6" name="Группа 7">
            <a:extLst>
              <a:ext uri="{FF2B5EF4-FFF2-40B4-BE49-F238E27FC236}">
                <a16:creationId xmlns:a16="http://schemas.microsoft.com/office/drawing/2014/main" id="{4B21FDE7-8E05-4263-978F-34223E8169B6}"/>
              </a:ext>
            </a:extLst>
          </p:cNvPr>
          <p:cNvGrpSpPr/>
          <p:nvPr/>
        </p:nvGrpSpPr>
        <p:grpSpPr>
          <a:xfrm>
            <a:off x="4235938" y="3962376"/>
            <a:ext cx="7396324" cy="2223695"/>
            <a:chOff x="548639" y="1825952"/>
            <a:chExt cx="11083623" cy="4110028"/>
          </a:xfrm>
        </p:grpSpPr>
        <p:pic>
          <p:nvPicPr>
            <p:cNvPr id="7" name="Рисунок 5">
              <a:extLst>
                <a:ext uri="{FF2B5EF4-FFF2-40B4-BE49-F238E27FC236}">
                  <a16:creationId xmlns:a16="http://schemas.microsoft.com/office/drawing/2014/main" id="{487B3084-AF4F-470B-967D-F88451C0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48639" y="1825952"/>
              <a:ext cx="11083623" cy="41100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C8DFE2-F41F-4EB4-89CD-556CD6C5608F}"/>
                </a:ext>
              </a:extLst>
            </p:cNvPr>
            <p:cNvSpPr txBox="1"/>
            <p:nvPr/>
          </p:nvSpPr>
          <p:spPr>
            <a:xfrm>
              <a:off x="8946510" y="2586930"/>
              <a:ext cx="1711966" cy="45325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Broadway" panose="04040905080B02020502" pitchFamily="82" charset="0"/>
                </a:rPr>
                <a:t>B A N K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187938" y="4374097"/>
            <a:ext cx="28916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*You may set maximum waiting places for customers, so, if there are no free operators and no free places in queue, the customer leaves bank.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234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time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F43ED5A-CD4D-4040-909B-E020C486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US" dirty="0"/>
              <a:t>Continuous simulation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5CDD367-CBC9-4A1B-916F-78BD775E2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Discrete-event modeling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57BA20A-E8EF-42D8-862B-1429A1D3F1B9}"/>
              </a:ext>
            </a:extLst>
          </p:cNvPr>
          <p:cNvCxnSpPr>
            <a:cxnSpLocks/>
          </p:cNvCxnSpPr>
          <p:nvPr/>
        </p:nvCxnSpPr>
        <p:spPr>
          <a:xfrm>
            <a:off x="1157681" y="3053593"/>
            <a:ext cx="336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3AD9494-CB44-40CA-B034-4805A5294ED2}"/>
              </a:ext>
            </a:extLst>
          </p:cNvPr>
          <p:cNvCxnSpPr>
            <a:cxnSpLocks/>
          </p:cNvCxnSpPr>
          <p:nvPr/>
        </p:nvCxnSpPr>
        <p:spPr>
          <a:xfrm>
            <a:off x="1166012" y="300876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CFA0A44-690B-42B2-8398-F889E1B82E60}"/>
              </a:ext>
            </a:extLst>
          </p:cNvPr>
          <p:cNvCxnSpPr>
            <a:cxnSpLocks/>
          </p:cNvCxnSpPr>
          <p:nvPr/>
        </p:nvCxnSpPr>
        <p:spPr>
          <a:xfrm>
            <a:off x="1483512" y="3011182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9A1A611C-DDC0-4D42-AD0B-E01E0124D4B7}"/>
              </a:ext>
            </a:extLst>
          </p:cNvPr>
          <p:cNvCxnSpPr>
            <a:cxnSpLocks/>
          </p:cNvCxnSpPr>
          <p:nvPr/>
        </p:nvCxnSpPr>
        <p:spPr>
          <a:xfrm>
            <a:off x="1801012" y="300876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4FB0794-53E8-4E84-B1BF-487A6087FE8F}"/>
              </a:ext>
            </a:extLst>
          </p:cNvPr>
          <p:cNvCxnSpPr>
            <a:cxnSpLocks/>
          </p:cNvCxnSpPr>
          <p:nvPr/>
        </p:nvCxnSpPr>
        <p:spPr>
          <a:xfrm>
            <a:off x="2118512" y="300876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0A3410B-356A-4720-AAC2-F7CD13239AFD}"/>
              </a:ext>
            </a:extLst>
          </p:cNvPr>
          <p:cNvCxnSpPr>
            <a:cxnSpLocks/>
          </p:cNvCxnSpPr>
          <p:nvPr/>
        </p:nvCxnSpPr>
        <p:spPr>
          <a:xfrm>
            <a:off x="2436012" y="300634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31E9627-E685-4BE4-8CC8-105AC06B5E58}"/>
              </a:ext>
            </a:extLst>
          </p:cNvPr>
          <p:cNvCxnSpPr>
            <a:cxnSpLocks/>
          </p:cNvCxnSpPr>
          <p:nvPr/>
        </p:nvCxnSpPr>
        <p:spPr>
          <a:xfrm>
            <a:off x="2753512" y="300876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2CB84AD-77A8-4189-9926-A62C0967DE7A}"/>
              </a:ext>
            </a:extLst>
          </p:cNvPr>
          <p:cNvCxnSpPr>
            <a:cxnSpLocks/>
          </p:cNvCxnSpPr>
          <p:nvPr/>
        </p:nvCxnSpPr>
        <p:spPr>
          <a:xfrm>
            <a:off x="3071012" y="300634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2BB5956-1FAB-4490-8FA8-DDFAEBFAA9A1}"/>
              </a:ext>
            </a:extLst>
          </p:cNvPr>
          <p:cNvCxnSpPr>
            <a:cxnSpLocks/>
          </p:cNvCxnSpPr>
          <p:nvPr/>
        </p:nvCxnSpPr>
        <p:spPr>
          <a:xfrm>
            <a:off x="3388512" y="300634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E86CA20-D18E-4C51-B5F9-F96C0AD96099}"/>
              </a:ext>
            </a:extLst>
          </p:cNvPr>
          <p:cNvCxnSpPr>
            <a:cxnSpLocks/>
          </p:cNvCxnSpPr>
          <p:nvPr/>
        </p:nvCxnSpPr>
        <p:spPr>
          <a:xfrm>
            <a:off x="3706012" y="3003928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0F72613-53FA-4E9F-97D2-F56D695E7BBA}"/>
              </a:ext>
            </a:extLst>
          </p:cNvPr>
          <p:cNvCxnSpPr>
            <a:cxnSpLocks/>
          </p:cNvCxnSpPr>
          <p:nvPr/>
        </p:nvCxnSpPr>
        <p:spPr>
          <a:xfrm>
            <a:off x="4023512" y="299923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7EB76D-7A98-4443-95D7-0AE3BE506E72}"/>
              </a:ext>
            </a:extLst>
          </p:cNvPr>
          <p:cNvCxnSpPr>
            <a:cxnSpLocks/>
          </p:cNvCxnSpPr>
          <p:nvPr/>
        </p:nvCxnSpPr>
        <p:spPr>
          <a:xfrm>
            <a:off x="4341012" y="299923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>
            <a:extLst>
              <a:ext uri="{FF2B5EF4-FFF2-40B4-BE49-F238E27FC236}">
                <a16:creationId xmlns:a16="http://schemas.microsoft.com/office/drawing/2014/main" id="{E73D08DC-5E5C-474C-9145-CBAEC9D7F3F7}"/>
              </a:ext>
            </a:extLst>
          </p:cNvPr>
          <p:cNvSpPr/>
          <p:nvPr/>
        </p:nvSpPr>
        <p:spPr>
          <a:xfrm rot="5400000">
            <a:off x="1267612" y="3039233"/>
            <a:ext cx="114300" cy="317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1331C0-3E25-4EDF-B73D-3672C28099DF}"/>
              </a:ext>
            </a:extLst>
          </p:cNvPr>
          <p:cNvSpPr txBox="1"/>
          <p:nvPr/>
        </p:nvSpPr>
        <p:spPr>
          <a:xfrm>
            <a:off x="1117013" y="325513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35" name="Правая фигурная скобка 34">
            <a:extLst>
              <a:ext uri="{FF2B5EF4-FFF2-40B4-BE49-F238E27FC236}">
                <a16:creationId xmlns:a16="http://schemas.microsoft.com/office/drawing/2014/main" id="{971BC811-4273-4077-B01F-B7C2D156F949}"/>
              </a:ext>
            </a:extLst>
          </p:cNvPr>
          <p:cNvSpPr/>
          <p:nvPr/>
        </p:nvSpPr>
        <p:spPr>
          <a:xfrm rot="5400000">
            <a:off x="1585112" y="3037825"/>
            <a:ext cx="114300" cy="317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4C4CA-5F55-4F3F-97F5-8B8DA3668386}"/>
              </a:ext>
            </a:extLst>
          </p:cNvPr>
          <p:cNvSpPr txBox="1"/>
          <p:nvPr/>
        </p:nvSpPr>
        <p:spPr>
          <a:xfrm>
            <a:off x="1434513" y="3253725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37" name="Правая фигурная скобка 36">
            <a:extLst>
              <a:ext uri="{FF2B5EF4-FFF2-40B4-BE49-F238E27FC236}">
                <a16:creationId xmlns:a16="http://schemas.microsoft.com/office/drawing/2014/main" id="{6E1389E7-9A6D-46A2-89A5-DB9CEEAC6789}"/>
              </a:ext>
            </a:extLst>
          </p:cNvPr>
          <p:cNvSpPr/>
          <p:nvPr/>
        </p:nvSpPr>
        <p:spPr>
          <a:xfrm rot="5400000">
            <a:off x="1902612" y="3039233"/>
            <a:ext cx="114300" cy="317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B2D95-BD77-49A7-9A24-4EEE98ABC9BA}"/>
              </a:ext>
            </a:extLst>
          </p:cNvPr>
          <p:cNvSpPr txBox="1"/>
          <p:nvPr/>
        </p:nvSpPr>
        <p:spPr>
          <a:xfrm>
            <a:off x="1752013" y="325513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39" name="Правая фигурная скобка 38">
            <a:extLst>
              <a:ext uri="{FF2B5EF4-FFF2-40B4-BE49-F238E27FC236}">
                <a16:creationId xmlns:a16="http://schemas.microsoft.com/office/drawing/2014/main" id="{F0583522-D6CA-4E06-882D-03E2822E4328}"/>
              </a:ext>
            </a:extLst>
          </p:cNvPr>
          <p:cNvSpPr/>
          <p:nvPr/>
        </p:nvSpPr>
        <p:spPr>
          <a:xfrm rot="5400000">
            <a:off x="2220112" y="3037825"/>
            <a:ext cx="114300" cy="317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023840-A77C-43DC-9D6C-74A332719002}"/>
              </a:ext>
            </a:extLst>
          </p:cNvPr>
          <p:cNvSpPr txBox="1"/>
          <p:nvPr/>
        </p:nvSpPr>
        <p:spPr>
          <a:xfrm>
            <a:off x="2069513" y="3253725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FF7D2-0970-444D-9606-9ABF11BE6432}"/>
              </a:ext>
            </a:extLst>
          </p:cNvPr>
          <p:cNvSpPr txBox="1"/>
          <p:nvPr/>
        </p:nvSpPr>
        <p:spPr>
          <a:xfrm>
            <a:off x="2704513" y="32443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  <a:endParaRPr lang="ru-RU" sz="20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E4CB2B4-82CC-4220-998A-D62AA20E7E6B}"/>
              </a:ext>
            </a:extLst>
          </p:cNvPr>
          <p:cNvCxnSpPr>
            <a:cxnSpLocks/>
          </p:cNvCxnSpPr>
          <p:nvPr/>
        </p:nvCxnSpPr>
        <p:spPr>
          <a:xfrm>
            <a:off x="6168996" y="3039023"/>
            <a:ext cx="336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F903421C-7153-47E1-8033-E362C8B1D31F}"/>
              </a:ext>
            </a:extLst>
          </p:cNvPr>
          <p:cNvCxnSpPr>
            <a:cxnSpLocks/>
          </p:cNvCxnSpPr>
          <p:nvPr/>
        </p:nvCxnSpPr>
        <p:spPr>
          <a:xfrm>
            <a:off x="6170977" y="299419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1F4FA37-9C09-4BC8-9DD6-9417159E9E2F}"/>
              </a:ext>
            </a:extLst>
          </p:cNvPr>
          <p:cNvCxnSpPr>
            <a:cxnSpLocks/>
          </p:cNvCxnSpPr>
          <p:nvPr/>
        </p:nvCxnSpPr>
        <p:spPr>
          <a:xfrm>
            <a:off x="6409102" y="2993058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1AF53A0-E3C8-4AA3-A17C-13C530544059}"/>
              </a:ext>
            </a:extLst>
          </p:cNvPr>
          <p:cNvCxnSpPr>
            <a:cxnSpLocks/>
          </p:cNvCxnSpPr>
          <p:nvPr/>
        </p:nvCxnSpPr>
        <p:spPr>
          <a:xfrm>
            <a:off x="6812327" y="299419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2A10EE9A-3CF2-444D-978F-693318F1F347}"/>
              </a:ext>
            </a:extLst>
          </p:cNvPr>
          <p:cNvCxnSpPr>
            <a:cxnSpLocks/>
          </p:cNvCxnSpPr>
          <p:nvPr/>
        </p:nvCxnSpPr>
        <p:spPr>
          <a:xfrm>
            <a:off x="7447327" y="299177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020FB659-8A02-4752-92ED-9C666391D22E}"/>
              </a:ext>
            </a:extLst>
          </p:cNvPr>
          <p:cNvCxnSpPr>
            <a:cxnSpLocks/>
          </p:cNvCxnSpPr>
          <p:nvPr/>
        </p:nvCxnSpPr>
        <p:spPr>
          <a:xfrm>
            <a:off x="8082327" y="299177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6792349-F77C-4A5D-B2B4-AB34ACF0D9AE}"/>
              </a:ext>
            </a:extLst>
          </p:cNvPr>
          <p:cNvCxnSpPr>
            <a:cxnSpLocks/>
          </p:cNvCxnSpPr>
          <p:nvPr/>
        </p:nvCxnSpPr>
        <p:spPr>
          <a:xfrm>
            <a:off x="8399827" y="299177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A7622A5-AD78-4DED-8B7F-51D8B8A3A3DF}"/>
              </a:ext>
            </a:extLst>
          </p:cNvPr>
          <p:cNvCxnSpPr>
            <a:cxnSpLocks/>
          </p:cNvCxnSpPr>
          <p:nvPr/>
        </p:nvCxnSpPr>
        <p:spPr>
          <a:xfrm>
            <a:off x="9034827" y="298466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8820D9C-C005-4C7B-A67C-688A92D5EA69}"/>
              </a:ext>
            </a:extLst>
          </p:cNvPr>
          <p:cNvCxnSpPr>
            <a:cxnSpLocks/>
          </p:cNvCxnSpPr>
          <p:nvPr/>
        </p:nvCxnSpPr>
        <p:spPr>
          <a:xfrm>
            <a:off x="9193577" y="298466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68787E2C-2BAE-4FFC-A162-EB7E1FCE0F72}"/>
              </a:ext>
            </a:extLst>
          </p:cNvPr>
          <p:cNvSpPr/>
          <p:nvPr/>
        </p:nvSpPr>
        <p:spPr>
          <a:xfrm rot="5400000">
            <a:off x="6235879" y="3067342"/>
            <a:ext cx="114669" cy="23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53FDC1-FC5F-44CB-8D4E-C1CD41EFC68D}"/>
              </a:ext>
            </a:extLst>
          </p:cNvPr>
          <p:cNvSpPr txBox="1"/>
          <p:nvPr/>
        </p:nvSpPr>
        <p:spPr>
          <a:xfrm>
            <a:off x="6128328" y="3240563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endParaRPr lang="ru-RU" sz="2000" baseline="-25000" dirty="0"/>
          </a:p>
        </p:txBody>
      </p:sp>
      <p:sp>
        <p:nvSpPr>
          <p:cNvPr id="56" name="Правая фигурная скобка 55">
            <a:extLst>
              <a:ext uri="{FF2B5EF4-FFF2-40B4-BE49-F238E27FC236}">
                <a16:creationId xmlns:a16="http://schemas.microsoft.com/office/drawing/2014/main" id="{36EE00C7-3D21-4329-A70D-A4421073CB6F}"/>
              </a:ext>
            </a:extLst>
          </p:cNvPr>
          <p:cNvSpPr/>
          <p:nvPr/>
        </p:nvSpPr>
        <p:spPr>
          <a:xfrm rot="5400000">
            <a:off x="6550530" y="2977358"/>
            <a:ext cx="120368" cy="403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DEDA-9C40-468C-AD62-7ADC81EBE62A}"/>
              </a:ext>
            </a:extLst>
          </p:cNvPr>
          <p:cNvSpPr txBox="1"/>
          <p:nvPr/>
        </p:nvSpPr>
        <p:spPr>
          <a:xfrm>
            <a:off x="6445828" y="3239155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endParaRPr lang="ru-RU" sz="2000" baseline="-25000" dirty="0"/>
          </a:p>
        </p:txBody>
      </p:sp>
      <p:sp>
        <p:nvSpPr>
          <p:cNvPr id="58" name="Правая фигурная скобка 57">
            <a:extLst>
              <a:ext uri="{FF2B5EF4-FFF2-40B4-BE49-F238E27FC236}">
                <a16:creationId xmlns:a16="http://schemas.microsoft.com/office/drawing/2014/main" id="{BCCA74C6-BD2E-4169-8675-85E40B0F52CB}"/>
              </a:ext>
            </a:extLst>
          </p:cNvPr>
          <p:cNvSpPr/>
          <p:nvPr/>
        </p:nvSpPr>
        <p:spPr>
          <a:xfrm rot="5400000">
            <a:off x="7084995" y="2865536"/>
            <a:ext cx="89658" cy="634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4D5214-B96D-410D-A680-279DB98681D7}"/>
              </a:ext>
            </a:extLst>
          </p:cNvPr>
          <p:cNvSpPr txBox="1"/>
          <p:nvPr/>
        </p:nvSpPr>
        <p:spPr>
          <a:xfrm>
            <a:off x="6915457" y="3239155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endParaRPr lang="ru-RU" sz="2000" baseline="-25000" dirty="0"/>
          </a:p>
        </p:txBody>
      </p:sp>
      <p:sp>
        <p:nvSpPr>
          <p:cNvPr id="60" name="Правая фигурная скобка 59">
            <a:extLst>
              <a:ext uri="{FF2B5EF4-FFF2-40B4-BE49-F238E27FC236}">
                <a16:creationId xmlns:a16="http://schemas.microsoft.com/office/drawing/2014/main" id="{EF6970C3-A357-4843-85B8-B9FAABC5E5D4}"/>
              </a:ext>
            </a:extLst>
          </p:cNvPr>
          <p:cNvSpPr/>
          <p:nvPr/>
        </p:nvSpPr>
        <p:spPr>
          <a:xfrm rot="5400000">
            <a:off x="7713306" y="2870135"/>
            <a:ext cx="108057" cy="629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F76268-FD04-4F56-AD4C-55379944EAD8}"/>
              </a:ext>
            </a:extLst>
          </p:cNvPr>
          <p:cNvSpPr txBox="1"/>
          <p:nvPr/>
        </p:nvSpPr>
        <p:spPr>
          <a:xfrm>
            <a:off x="7565054" y="3241293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baseline="-25000" dirty="0"/>
              <a:t>4</a:t>
            </a:r>
            <a:endParaRPr lang="ru-RU" sz="20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E4B8E0-6966-4A94-A2BD-5A984BBC9990}"/>
              </a:ext>
            </a:extLst>
          </p:cNvPr>
          <p:cNvSpPr txBox="1"/>
          <p:nvPr/>
        </p:nvSpPr>
        <p:spPr>
          <a:xfrm>
            <a:off x="8336787" y="322646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  <a:endParaRPr lang="ru-RU" sz="2000" dirty="0"/>
          </a:p>
        </p:txBody>
      </p:sp>
      <p:sp>
        <p:nvSpPr>
          <p:cNvPr id="63" name="Звезда: 5 точек 62">
            <a:extLst>
              <a:ext uri="{FF2B5EF4-FFF2-40B4-BE49-F238E27FC236}">
                <a16:creationId xmlns:a16="http://schemas.microsoft.com/office/drawing/2014/main" id="{6659E1DE-3DDD-4C7F-BFFB-11BFBD07211F}"/>
              </a:ext>
            </a:extLst>
          </p:cNvPr>
          <p:cNvSpPr/>
          <p:nvPr/>
        </p:nvSpPr>
        <p:spPr>
          <a:xfrm>
            <a:off x="6362917" y="2775725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Звезда: 5 точек 63">
            <a:extLst>
              <a:ext uri="{FF2B5EF4-FFF2-40B4-BE49-F238E27FC236}">
                <a16:creationId xmlns:a16="http://schemas.microsoft.com/office/drawing/2014/main" id="{DB129FB6-3836-487F-B60A-B633C13E094D}"/>
              </a:ext>
            </a:extLst>
          </p:cNvPr>
          <p:cNvSpPr/>
          <p:nvPr/>
        </p:nvSpPr>
        <p:spPr>
          <a:xfrm>
            <a:off x="6757939" y="2775725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Звезда: 5 точек 64">
            <a:extLst>
              <a:ext uri="{FF2B5EF4-FFF2-40B4-BE49-F238E27FC236}">
                <a16:creationId xmlns:a16="http://schemas.microsoft.com/office/drawing/2014/main" id="{BC5EB201-1180-48E6-A07D-01C7EE407768}"/>
              </a:ext>
            </a:extLst>
          </p:cNvPr>
          <p:cNvSpPr/>
          <p:nvPr/>
        </p:nvSpPr>
        <p:spPr>
          <a:xfrm>
            <a:off x="7397769" y="2775725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Звезда: 5 точек 65">
            <a:extLst>
              <a:ext uri="{FF2B5EF4-FFF2-40B4-BE49-F238E27FC236}">
                <a16:creationId xmlns:a16="http://schemas.microsoft.com/office/drawing/2014/main" id="{CB7A7E3D-760B-400D-ADE4-537982D4DBDE}"/>
              </a:ext>
            </a:extLst>
          </p:cNvPr>
          <p:cNvSpPr/>
          <p:nvPr/>
        </p:nvSpPr>
        <p:spPr>
          <a:xfrm>
            <a:off x="8029525" y="2770284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Звезда: 5 точек 66">
            <a:extLst>
              <a:ext uri="{FF2B5EF4-FFF2-40B4-BE49-F238E27FC236}">
                <a16:creationId xmlns:a16="http://schemas.microsoft.com/office/drawing/2014/main" id="{C05EB179-C139-4D65-ABED-D170BE111FE2}"/>
              </a:ext>
            </a:extLst>
          </p:cNvPr>
          <p:cNvSpPr/>
          <p:nvPr/>
        </p:nvSpPr>
        <p:spPr>
          <a:xfrm>
            <a:off x="8347026" y="2776431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Звезда: 5 точек 67">
            <a:extLst>
              <a:ext uri="{FF2B5EF4-FFF2-40B4-BE49-F238E27FC236}">
                <a16:creationId xmlns:a16="http://schemas.microsoft.com/office/drawing/2014/main" id="{F13261EF-5DDC-4C9B-8872-49DCB5E0EF1C}"/>
              </a:ext>
            </a:extLst>
          </p:cNvPr>
          <p:cNvSpPr/>
          <p:nvPr/>
        </p:nvSpPr>
        <p:spPr>
          <a:xfrm>
            <a:off x="9140776" y="2780874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Звезда: 5 точек 68">
            <a:extLst>
              <a:ext uri="{FF2B5EF4-FFF2-40B4-BE49-F238E27FC236}">
                <a16:creationId xmlns:a16="http://schemas.microsoft.com/office/drawing/2014/main" id="{4A5093BA-2BC7-4011-9D2F-207B20002B49}"/>
              </a:ext>
            </a:extLst>
          </p:cNvPr>
          <p:cNvSpPr/>
          <p:nvPr/>
        </p:nvSpPr>
        <p:spPr>
          <a:xfrm>
            <a:off x="8978782" y="2780875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Звезда: 5 точек 69">
            <a:extLst>
              <a:ext uri="{FF2B5EF4-FFF2-40B4-BE49-F238E27FC236}">
                <a16:creationId xmlns:a16="http://schemas.microsoft.com/office/drawing/2014/main" id="{74333D27-8455-4719-84D1-D54BFB6A0ABA}"/>
              </a:ext>
            </a:extLst>
          </p:cNvPr>
          <p:cNvSpPr/>
          <p:nvPr/>
        </p:nvSpPr>
        <p:spPr>
          <a:xfrm>
            <a:off x="1330300" y="2773377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Звезда: 5 точек 70">
            <a:extLst>
              <a:ext uri="{FF2B5EF4-FFF2-40B4-BE49-F238E27FC236}">
                <a16:creationId xmlns:a16="http://schemas.microsoft.com/office/drawing/2014/main" id="{F26D8C58-4E1B-446F-8672-7EC0B8B57F29}"/>
              </a:ext>
            </a:extLst>
          </p:cNvPr>
          <p:cNvSpPr/>
          <p:nvPr/>
        </p:nvSpPr>
        <p:spPr>
          <a:xfrm>
            <a:off x="1725322" y="2773377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Звезда: 5 точек 71">
            <a:extLst>
              <a:ext uri="{FF2B5EF4-FFF2-40B4-BE49-F238E27FC236}">
                <a16:creationId xmlns:a16="http://schemas.microsoft.com/office/drawing/2014/main" id="{51C9B6A2-9A0F-4D9C-8A29-AD007036A86F}"/>
              </a:ext>
            </a:extLst>
          </p:cNvPr>
          <p:cNvSpPr/>
          <p:nvPr/>
        </p:nvSpPr>
        <p:spPr>
          <a:xfrm>
            <a:off x="2365152" y="2773377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Звезда: 5 точек 72">
            <a:extLst>
              <a:ext uri="{FF2B5EF4-FFF2-40B4-BE49-F238E27FC236}">
                <a16:creationId xmlns:a16="http://schemas.microsoft.com/office/drawing/2014/main" id="{C0670659-A776-4B0C-A6EA-62A333BA7AFC}"/>
              </a:ext>
            </a:extLst>
          </p:cNvPr>
          <p:cNvSpPr/>
          <p:nvPr/>
        </p:nvSpPr>
        <p:spPr>
          <a:xfrm>
            <a:off x="2996908" y="2767936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Звезда: 5 точек 73">
            <a:extLst>
              <a:ext uri="{FF2B5EF4-FFF2-40B4-BE49-F238E27FC236}">
                <a16:creationId xmlns:a16="http://schemas.microsoft.com/office/drawing/2014/main" id="{DD88AECB-D6DE-4807-B646-0574FA455A14}"/>
              </a:ext>
            </a:extLst>
          </p:cNvPr>
          <p:cNvSpPr/>
          <p:nvPr/>
        </p:nvSpPr>
        <p:spPr>
          <a:xfrm>
            <a:off x="3314409" y="2774083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Звезда: 5 точек 74">
            <a:extLst>
              <a:ext uri="{FF2B5EF4-FFF2-40B4-BE49-F238E27FC236}">
                <a16:creationId xmlns:a16="http://schemas.microsoft.com/office/drawing/2014/main" id="{5818E24A-FC3F-400A-94E7-0286C2FC62DB}"/>
              </a:ext>
            </a:extLst>
          </p:cNvPr>
          <p:cNvSpPr/>
          <p:nvPr/>
        </p:nvSpPr>
        <p:spPr>
          <a:xfrm>
            <a:off x="4108159" y="2778526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Звезда: 5 точек 75">
            <a:extLst>
              <a:ext uri="{FF2B5EF4-FFF2-40B4-BE49-F238E27FC236}">
                <a16:creationId xmlns:a16="http://schemas.microsoft.com/office/drawing/2014/main" id="{BE85CDE0-AADC-474C-A9B7-19486B2F4F80}"/>
              </a:ext>
            </a:extLst>
          </p:cNvPr>
          <p:cNvSpPr/>
          <p:nvPr/>
        </p:nvSpPr>
        <p:spPr>
          <a:xfrm>
            <a:off x="3946165" y="2778527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93FC5AE3-6407-4177-B8F3-B48A6FD9DBA3}"/>
              </a:ext>
            </a:extLst>
          </p:cNvPr>
          <p:cNvCxnSpPr>
            <a:cxnSpLocks/>
          </p:cNvCxnSpPr>
          <p:nvPr/>
        </p:nvCxnSpPr>
        <p:spPr>
          <a:xfrm>
            <a:off x="9296977" y="298466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Звезда: 5 точек 77">
            <a:extLst>
              <a:ext uri="{FF2B5EF4-FFF2-40B4-BE49-F238E27FC236}">
                <a16:creationId xmlns:a16="http://schemas.microsoft.com/office/drawing/2014/main" id="{DD1911D9-B17B-441F-9513-D59544D46C72}"/>
              </a:ext>
            </a:extLst>
          </p:cNvPr>
          <p:cNvSpPr/>
          <p:nvPr/>
        </p:nvSpPr>
        <p:spPr>
          <a:xfrm>
            <a:off x="9244176" y="2780874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A81FF2C3-47AA-4E13-867A-DDBD6E695F39}"/>
              </a:ext>
            </a:extLst>
          </p:cNvPr>
          <p:cNvSpPr/>
          <p:nvPr/>
        </p:nvSpPr>
        <p:spPr>
          <a:xfrm>
            <a:off x="4218415" y="2780874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6AC2F1-E9C5-4DE8-9969-C0A9FD5C9FD6}"/>
              </a:ext>
            </a:extLst>
          </p:cNvPr>
          <p:cNvSpPr txBox="1"/>
          <p:nvPr/>
        </p:nvSpPr>
        <p:spPr>
          <a:xfrm>
            <a:off x="5015758" y="2613000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events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60F26A36-BCC5-4CDC-85B0-675789546D7E}"/>
              </a:ext>
            </a:extLst>
          </p:cNvPr>
          <p:cNvCxnSpPr>
            <a:cxnSpLocks/>
          </p:cNvCxnSpPr>
          <p:nvPr/>
        </p:nvCxnSpPr>
        <p:spPr>
          <a:xfrm>
            <a:off x="5861019" y="2827129"/>
            <a:ext cx="27610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E9FDABEB-7A29-4A0E-ACF3-02E118288EF5}"/>
              </a:ext>
            </a:extLst>
          </p:cNvPr>
          <p:cNvCxnSpPr>
            <a:cxnSpLocks/>
          </p:cNvCxnSpPr>
          <p:nvPr/>
        </p:nvCxnSpPr>
        <p:spPr>
          <a:xfrm flipH="1" flipV="1">
            <a:off x="4629276" y="2837906"/>
            <a:ext cx="31076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A9FD60A-0B24-443D-A7B6-F3876EF5FA0B}"/>
              </a:ext>
            </a:extLst>
          </p:cNvPr>
          <p:cNvSpPr txBox="1"/>
          <p:nvPr/>
        </p:nvSpPr>
        <p:spPr>
          <a:xfrm>
            <a:off x="1500340" y="4546842"/>
            <a:ext cx="1833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T</a:t>
            </a:r>
            <a:r>
              <a:rPr lang="en-US" sz="2000" baseline="-25000" dirty="0" err="1"/>
              <a:t>next</a:t>
            </a:r>
            <a:r>
              <a:rPr lang="en-US" sz="2000" dirty="0"/>
              <a:t> := </a:t>
            </a:r>
            <a:r>
              <a:rPr lang="en-US" sz="2000" i="1" dirty="0" err="1"/>
              <a:t>T</a:t>
            </a:r>
            <a:r>
              <a:rPr lang="en-US" sz="2000" baseline="-25000" dirty="0" err="1"/>
              <a:t>prev</a:t>
            </a:r>
            <a:r>
              <a:rPr lang="en-US" sz="2000" dirty="0"/>
              <a:t> + </a:t>
            </a:r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8BEBFF-DD87-4977-843D-8F760D353917}"/>
              </a:ext>
            </a:extLst>
          </p:cNvPr>
          <p:cNvSpPr txBox="1"/>
          <p:nvPr/>
        </p:nvSpPr>
        <p:spPr>
          <a:xfrm>
            <a:off x="6443640" y="4189065"/>
            <a:ext cx="18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T</a:t>
            </a:r>
            <a:r>
              <a:rPr lang="en-US" sz="2000" baseline="-25000" dirty="0" err="1"/>
              <a:t>next</a:t>
            </a:r>
            <a:r>
              <a:rPr lang="en-US" sz="2000" dirty="0"/>
              <a:t> := </a:t>
            </a:r>
            <a:r>
              <a:rPr lang="en-US" sz="2000" i="1" dirty="0" err="1"/>
              <a:t>T</a:t>
            </a:r>
            <a:r>
              <a:rPr lang="en-US" sz="2000" baseline="-25000" dirty="0" err="1"/>
              <a:t>prev</a:t>
            </a:r>
            <a:r>
              <a:rPr lang="en-US" sz="2000" dirty="0"/>
              <a:t> + </a:t>
            </a:r>
            <a:r>
              <a:rPr lang="el-GR" sz="2000" dirty="0"/>
              <a:t>Δ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endParaRPr lang="ru-RU" sz="2000" i="1" baseline="-25000" dirty="0"/>
          </a:p>
        </p:txBody>
      </p: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730EE124-5A82-4D3B-9D96-37636286C073}"/>
              </a:ext>
            </a:extLst>
          </p:cNvPr>
          <p:cNvCxnSpPr/>
          <p:nvPr/>
        </p:nvCxnSpPr>
        <p:spPr>
          <a:xfrm>
            <a:off x="5417118" y="3125894"/>
            <a:ext cx="0" cy="24443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FAD118F-FA2C-418F-8E62-E44F17BE92BE}"/>
              </a:ext>
            </a:extLst>
          </p:cNvPr>
          <p:cNvSpPr txBox="1"/>
          <p:nvPr/>
        </p:nvSpPr>
        <p:spPr>
          <a:xfrm>
            <a:off x="6468756" y="4746897"/>
            <a:ext cx="323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T</a:t>
            </a:r>
            <a:r>
              <a:rPr lang="en-US" sz="2000" baseline="-25000" dirty="0" err="1"/>
              <a:t>next</a:t>
            </a:r>
            <a:r>
              <a:rPr lang="en-US" sz="2000" dirty="0"/>
              <a:t> := min{</a:t>
            </a:r>
            <a:r>
              <a:rPr lang="en-US" sz="2000" i="1" dirty="0"/>
              <a:t>T</a:t>
            </a:r>
            <a:r>
              <a:rPr lang="en-US" sz="2000" baseline="-25000" dirty="0"/>
              <a:t>1 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baseline="-25000" dirty="0"/>
              <a:t>2 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baseline="-25000" dirty="0"/>
              <a:t>3 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baseline="-25000" dirty="0"/>
              <a:t>4 </a:t>
            </a:r>
            <a:r>
              <a:rPr lang="en-US" sz="2000" dirty="0"/>
              <a:t>, …}</a:t>
            </a:r>
            <a:endParaRPr lang="ru-RU" sz="2000" i="1" baseline="-25000" dirty="0"/>
          </a:p>
        </p:txBody>
      </p:sp>
      <p:sp>
        <p:nvSpPr>
          <p:cNvPr id="97" name="Левая фигурная скобка 96">
            <a:extLst>
              <a:ext uri="{FF2B5EF4-FFF2-40B4-BE49-F238E27FC236}">
                <a16:creationId xmlns:a16="http://schemas.microsoft.com/office/drawing/2014/main" id="{94A724C5-58C4-46AE-B257-9F02E9603308}"/>
              </a:ext>
            </a:extLst>
          </p:cNvPr>
          <p:cNvSpPr/>
          <p:nvPr/>
        </p:nvSpPr>
        <p:spPr>
          <a:xfrm rot="16200000">
            <a:off x="8541894" y="4425829"/>
            <a:ext cx="184338" cy="16403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11D5842-0B76-4D1A-BF8D-F59FD0CF9FC9}"/>
              </a:ext>
            </a:extLst>
          </p:cNvPr>
          <p:cNvSpPr txBox="1"/>
          <p:nvPr/>
        </p:nvSpPr>
        <p:spPr>
          <a:xfrm>
            <a:off x="7562866" y="5344301"/>
            <a:ext cx="2220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possible appearances of events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(in the future) </a:t>
            </a:r>
            <a:endParaRPr lang="ru-RU" dirty="0">
              <a:solidFill>
                <a:schemeClr val="accent2"/>
              </a:solidFill>
            </a:endParaRP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E33CFB6-F751-4E7C-9A43-50A7E1A3624D}"/>
              </a:ext>
            </a:extLst>
          </p:cNvPr>
          <p:cNvCxnSpPr>
            <a:cxnSpLocks/>
          </p:cNvCxnSpPr>
          <p:nvPr/>
        </p:nvCxnSpPr>
        <p:spPr>
          <a:xfrm flipV="1">
            <a:off x="1483512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3ECEDD9F-60F5-406A-B5DA-F76D60C9A1C0}"/>
              </a:ext>
            </a:extLst>
          </p:cNvPr>
          <p:cNvCxnSpPr>
            <a:cxnSpLocks/>
          </p:cNvCxnSpPr>
          <p:nvPr/>
        </p:nvCxnSpPr>
        <p:spPr>
          <a:xfrm flipV="1">
            <a:off x="1790280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10F527CB-3773-4905-B655-210CFFA450AA}"/>
              </a:ext>
            </a:extLst>
          </p:cNvPr>
          <p:cNvCxnSpPr>
            <a:cxnSpLocks/>
          </p:cNvCxnSpPr>
          <p:nvPr/>
        </p:nvCxnSpPr>
        <p:spPr>
          <a:xfrm flipV="1">
            <a:off x="2116124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BBCA6214-A85D-42B4-A662-AB3263B11D88}"/>
              </a:ext>
            </a:extLst>
          </p:cNvPr>
          <p:cNvCxnSpPr>
            <a:cxnSpLocks/>
          </p:cNvCxnSpPr>
          <p:nvPr/>
        </p:nvCxnSpPr>
        <p:spPr>
          <a:xfrm flipV="1">
            <a:off x="2434880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BAE6E3D6-5813-443A-8906-59D6C72D9968}"/>
              </a:ext>
            </a:extLst>
          </p:cNvPr>
          <p:cNvCxnSpPr>
            <a:cxnSpLocks/>
          </p:cNvCxnSpPr>
          <p:nvPr/>
        </p:nvCxnSpPr>
        <p:spPr>
          <a:xfrm flipV="1">
            <a:off x="2741648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93A77780-91D8-440F-AF6F-2A5199451F74}"/>
              </a:ext>
            </a:extLst>
          </p:cNvPr>
          <p:cNvCxnSpPr>
            <a:cxnSpLocks/>
          </p:cNvCxnSpPr>
          <p:nvPr/>
        </p:nvCxnSpPr>
        <p:spPr>
          <a:xfrm flipV="1">
            <a:off x="3067492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181D0959-F41D-41B9-A2A1-554A16333FA0}"/>
              </a:ext>
            </a:extLst>
          </p:cNvPr>
          <p:cNvCxnSpPr>
            <a:cxnSpLocks/>
          </p:cNvCxnSpPr>
          <p:nvPr/>
        </p:nvCxnSpPr>
        <p:spPr>
          <a:xfrm flipV="1">
            <a:off x="3389644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03EED2D-D2F3-4580-AE98-9A15CECAE478}"/>
              </a:ext>
            </a:extLst>
          </p:cNvPr>
          <p:cNvCxnSpPr>
            <a:cxnSpLocks/>
          </p:cNvCxnSpPr>
          <p:nvPr/>
        </p:nvCxnSpPr>
        <p:spPr>
          <a:xfrm flipV="1">
            <a:off x="3708400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E5A44681-F110-4831-8B8E-22E41156DCAC}"/>
              </a:ext>
            </a:extLst>
          </p:cNvPr>
          <p:cNvCxnSpPr>
            <a:cxnSpLocks/>
          </p:cNvCxnSpPr>
          <p:nvPr/>
        </p:nvCxnSpPr>
        <p:spPr>
          <a:xfrm flipV="1">
            <a:off x="4015168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90B3F702-0368-4FEC-9643-D33487CB72D9}"/>
              </a:ext>
            </a:extLst>
          </p:cNvPr>
          <p:cNvCxnSpPr>
            <a:cxnSpLocks/>
          </p:cNvCxnSpPr>
          <p:nvPr/>
        </p:nvCxnSpPr>
        <p:spPr>
          <a:xfrm flipV="1">
            <a:off x="4341012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365FEBD-D506-4894-B96D-28CCE7F42893}"/>
              </a:ext>
            </a:extLst>
          </p:cNvPr>
          <p:cNvSpPr txBox="1"/>
          <p:nvPr/>
        </p:nvSpPr>
        <p:spPr>
          <a:xfrm>
            <a:off x="2175099" y="3561930"/>
            <a:ext cx="1414490" cy="400110"/>
          </a:xfrm>
          <a:prstGeom prst="rect">
            <a:avLst/>
          </a:prstGeom>
          <a:solidFill>
            <a:srgbClr val="FFFFFF">
              <a:alpha val="9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calculations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C637AE6-FB80-4914-8F19-D3D9407B7112}"/>
              </a:ext>
            </a:extLst>
          </p:cNvPr>
          <p:cNvCxnSpPr>
            <a:cxnSpLocks/>
          </p:cNvCxnSpPr>
          <p:nvPr/>
        </p:nvCxnSpPr>
        <p:spPr>
          <a:xfrm flipV="1">
            <a:off x="6198034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AC4D98D2-2B84-4B7A-831E-6795A55D09EA}"/>
              </a:ext>
            </a:extLst>
          </p:cNvPr>
          <p:cNvCxnSpPr>
            <a:cxnSpLocks/>
          </p:cNvCxnSpPr>
          <p:nvPr/>
        </p:nvCxnSpPr>
        <p:spPr>
          <a:xfrm flipV="1">
            <a:off x="6409101" y="3282708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8BE61DAD-8764-468E-AC2F-E78839EA417E}"/>
              </a:ext>
            </a:extLst>
          </p:cNvPr>
          <p:cNvCxnSpPr>
            <a:cxnSpLocks/>
          </p:cNvCxnSpPr>
          <p:nvPr/>
        </p:nvCxnSpPr>
        <p:spPr>
          <a:xfrm flipV="1">
            <a:off x="6830646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6B826E46-4BF9-41F9-AE3D-9B5D5801C8E3}"/>
              </a:ext>
            </a:extLst>
          </p:cNvPr>
          <p:cNvCxnSpPr>
            <a:cxnSpLocks/>
          </p:cNvCxnSpPr>
          <p:nvPr/>
        </p:nvCxnSpPr>
        <p:spPr>
          <a:xfrm flipV="1">
            <a:off x="7456170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073E2C3B-2E8B-4DEA-A3CF-AFA1178CE272}"/>
              </a:ext>
            </a:extLst>
          </p:cNvPr>
          <p:cNvCxnSpPr>
            <a:cxnSpLocks/>
          </p:cNvCxnSpPr>
          <p:nvPr/>
        </p:nvCxnSpPr>
        <p:spPr>
          <a:xfrm flipV="1">
            <a:off x="8104166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0DE01CCE-8833-45C7-802A-06F581B7AB99}"/>
              </a:ext>
            </a:extLst>
          </p:cNvPr>
          <p:cNvCxnSpPr>
            <a:cxnSpLocks/>
          </p:cNvCxnSpPr>
          <p:nvPr/>
        </p:nvCxnSpPr>
        <p:spPr>
          <a:xfrm flipV="1">
            <a:off x="8422922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06577D0-932A-4728-917F-A0EC90ECB66F}"/>
              </a:ext>
            </a:extLst>
          </p:cNvPr>
          <p:cNvCxnSpPr>
            <a:cxnSpLocks/>
          </p:cNvCxnSpPr>
          <p:nvPr/>
        </p:nvCxnSpPr>
        <p:spPr>
          <a:xfrm flipV="1">
            <a:off x="9034827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1549FC86-3B5B-42F5-8CF2-84BE758FE8D3}"/>
              </a:ext>
            </a:extLst>
          </p:cNvPr>
          <p:cNvCxnSpPr>
            <a:cxnSpLocks/>
          </p:cNvCxnSpPr>
          <p:nvPr/>
        </p:nvCxnSpPr>
        <p:spPr>
          <a:xfrm flipV="1">
            <a:off x="9193577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A25B055-F6A1-48BB-BB16-BA0A8E858BEB}"/>
              </a:ext>
            </a:extLst>
          </p:cNvPr>
          <p:cNvSpPr txBox="1"/>
          <p:nvPr/>
        </p:nvSpPr>
        <p:spPr>
          <a:xfrm>
            <a:off x="7132906" y="3582549"/>
            <a:ext cx="1414490" cy="400110"/>
          </a:xfrm>
          <a:prstGeom prst="rect">
            <a:avLst/>
          </a:prstGeom>
          <a:solidFill>
            <a:srgbClr val="FFFFFF">
              <a:alpha val="9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calculations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07B8C8A1-3E5A-4F28-B4B0-BC97309CEE2A}"/>
              </a:ext>
            </a:extLst>
          </p:cNvPr>
          <p:cNvCxnSpPr>
            <a:cxnSpLocks/>
          </p:cNvCxnSpPr>
          <p:nvPr/>
        </p:nvCxnSpPr>
        <p:spPr>
          <a:xfrm flipV="1">
            <a:off x="9302104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E68E818-1A53-422B-B4D5-47E834339CEC}"/>
              </a:ext>
            </a:extLst>
          </p:cNvPr>
          <p:cNvSpPr txBox="1"/>
          <p:nvPr/>
        </p:nvSpPr>
        <p:spPr>
          <a:xfrm>
            <a:off x="4464669" y="2953538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1E32577-8E0B-4CA0-96E0-E749C0438C58}"/>
              </a:ext>
            </a:extLst>
          </p:cNvPr>
          <p:cNvSpPr txBox="1"/>
          <p:nvPr/>
        </p:nvSpPr>
        <p:spPr>
          <a:xfrm>
            <a:off x="9463365" y="2957333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0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5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50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500"/>
                            </p:stCondLst>
                            <p:childTnLst>
                              <p:par>
                                <p:cTn id="2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0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500"/>
                            </p:stCondLst>
                            <p:childTnLst>
                              <p:par>
                                <p:cTn id="2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8000"/>
                            </p:stCondLst>
                            <p:childTnLst>
                              <p:par>
                                <p:cTn id="2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000"/>
                            </p:stCondLst>
                            <p:childTnLst>
                              <p:par>
                                <p:cTn id="2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500"/>
                            </p:stCondLst>
                            <p:childTnLst>
                              <p:par>
                                <p:cTn id="2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4000"/>
                            </p:stCondLst>
                            <p:childTnLst>
                              <p:par>
                                <p:cTn id="2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4500"/>
                            </p:stCondLst>
                            <p:childTnLst>
                              <p:par>
                                <p:cTn id="2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00"/>
                            </p:stCondLst>
                            <p:childTnLst>
                              <p:par>
                                <p:cTn id="3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000"/>
                            </p:stCondLst>
                            <p:childTnLst>
                              <p:par>
                                <p:cTn id="3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500"/>
                            </p:stCondLst>
                            <p:childTnLst>
                              <p:par>
                                <p:cTn id="3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000"/>
                            </p:stCondLst>
                            <p:childTnLst>
                              <p:par>
                                <p:cTn id="3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00"/>
                            </p:stCondLst>
                            <p:childTnLst>
                              <p:par>
                                <p:cTn id="3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000"/>
                            </p:stCondLst>
                            <p:childTnLst>
                              <p:par>
                                <p:cTn id="3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4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500"/>
                            </p:stCondLst>
                            <p:childTnLst>
                              <p:par>
                                <p:cTn id="3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000"/>
                            </p:stCondLst>
                            <p:childTnLst>
                              <p:par>
                                <p:cTn id="3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500"/>
                            </p:stCondLst>
                            <p:childTnLst>
                              <p:par>
                                <p:cTn id="3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000"/>
                            </p:stCondLst>
                            <p:childTnLst>
                              <p:par>
                                <p:cTn id="3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500"/>
                            </p:stCondLst>
                            <p:childTnLst>
                              <p:par>
                                <p:cTn id="3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000"/>
                            </p:stCondLst>
                            <p:childTnLst>
                              <p:par>
                                <p:cTn id="3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3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0" grpId="0" animBg="1"/>
      <p:bldP spid="81" grpId="0"/>
      <p:bldP spid="92" grpId="0"/>
      <p:bldP spid="93" grpId="0"/>
      <p:bldP spid="96" grpId="0"/>
      <p:bldP spid="97" grpId="0" animBg="1"/>
      <p:bldP spid="98" grpId="0"/>
      <p:bldP spid="115" grpId="0" animBg="1"/>
      <p:bldP spid="127" grpId="0" animBg="1"/>
      <p:bldP spid="129" grpId="0"/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5BCD6-83B1-4E2B-94B4-60B6BE19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A00711-13E5-4EA0-B780-93E75B514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Queueing system (QS)</a:t>
            </a:r>
          </a:p>
          <a:p>
            <a:r>
              <a:rPr lang="ru-RU" dirty="0"/>
              <a:t>Система массового обслуживания (СМО)</a:t>
            </a:r>
          </a:p>
        </p:txBody>
      </p:sp>
    </p:spTree>
    <p:extLst>
      <p:ext uri="{BB962C8B-B14F-4D97-AF65-F5344CB8AC3E}">
        <p14:creationId xmlns:p14="http://schemas.microsoft.com/office/powerpoint/2010/main" val="36589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B21FDE7-8E05-4263-978F-34223E8169B6}"/>
              </a:ext>
            </a:extLst>
          </p:cNvPr>
          <p:cNvGrpSpPr/>
          <p:nvPr/>
        </p:nvGrpSpPr>
        <p:grpSpPr>
          <a:xfrm>
            <a:off x="548639" y="1825952"/>
            <a:ext cx="11083623" cy="4110028"/>
            <a:chOff x="548639" y="1825952"/>
            <a:chExt cx="11083623" cy="411002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87B3084-AF4F-470B-967D-F88451C0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48639" y="1825952"/>
              <a:ext cx="11083623" cy="41100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C8DFE2-F41F-4EB4-89CD-556CD6C5608F}"/>
                </a:ext>
              </a:extLst>
            </p:cNvPr>
            <p:cNvSpPr txBox="1"/>
            <p:nvPr/>
          </p:nvSpPr>
          <p:spPr>
            <a:xfrm>
              <a:off x="8946510" y="2586930"/>
              <a:ext cx="1711966" cy="58477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latin typeface="Broadway" panose="04040905080B02020502" pitchFamily="82" charset="0"/>
                </a:rPr>
                <a:t>B A N K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6AC08-9315-4C77-8195-01B37E59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8A0CD25C-2BF2-4B4C-9BE4-2A6452DD6177}"/>
              </a:ext>
            </a:extLst>
          </p:cNvPr>
          <p:cNvSpPr/>
          <p:nvPr/>
        </p:nvSpPr>
        <p:spPr>
          <a:xfrm>
            <a:off x="4107180" y="2875577"/>
            <a:ext cx="160020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894CD-0C92-4931-A2AA-13F427503726}"/>
              </a:ext>
            </a:extLst>
          </p:cNvPr>
          <p:cNvSpPr txBox="1"/>
          <p:nvPr/>
        </p:nvSpPr>
        <p:spPr>
          <a:xfrm>
            <a:off x="3986853" y="2586930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Customers</a:t>
            </a:r>
            <a:endParaRPr lang="ru-RU" sz="2000" dirty="0"/>
          </a:p>
        </p:txBody>
      </p:sp>
      <p:pic>
        <p:nvPicPr>
          <p:cNvPr id="1026" name="Picture 2" descr="ÐÐ°ÑÑÐ¸Ð½ÐºÐ¸ Ð¿Ð¾ Ð·Ð°Ð¿ÑÐ¾ÑÑ Ð¿Ð»Ð°Ð½ Ð·Ð°Ð»Ð° Ð² Ð±Ð°Ð½ÐºÐµ">
            <a:extLst>
              <a:ext uri="{FF2B5EF4-FFF2-40B4-BE49-F238E27FC236}">
                <a16:creationId xmlns:a16="http://schemas.microsoft.com/office/drawing/2014/main" id="{D7CE5CD6-8A68-4657-8925-8B74794B5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5975" r="9638" b="14119"/>
          <a:stretch/>
        </p:blipFill>
        <p:spPr bwMode="auto">
          <a:xfrm>
            <a:off x="6892482" y="1825951"/>
            <a:ext cx="4739780" cy="411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CB458-7797-4EA9-BCE3-BF71D8212DA2}"/>
              </a:ext>
            </a:extLst>
          </p:cNvPr>
          <p:cNvSpPr txBox="1"/>
          <p:nvPr/>
        </p:nvSpPr>
        <p:spPr>
          <a:xfrm rot="19922692">
            <a:off x="10607993" y="4586253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FAC87-C41C-499A-BA8C-43A479FF130E}"/>
              </a:ext>
            </a:extLst>
          </p:cNvPr>
          <p:cNvSpPr txBox="1"/>
          <p:nvPr/>
        </p:nvSpPr>
        <p:spPr>
          <a:xfrm rot="19858408">
            <a:off x="9678668" y="5265014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7BED7-8488-427E-8521-71F5E6A93046}"/>
              </a:ext>
            </a:extLst>
          </p:cNvPr>
          <p:cNvSpPr txBox="1"/>
          <p:nvPr/>
        </p:nvSpPr>
        <p:spPr>
          <a:xfrm rot="19932105">
            <a:off x="7665178" y="4587301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queue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8E29D-9961-480A-9DA4-EBDE9D16A5AF}"/>
              </a:ext>
            </a:extLst>
          </p:cNvPr>
          <p:cNvSpPr txBox="1"/>
          <p:nvPr/>
        </p:nvSpPr>
        <p:spPr>
          <a:xfrm rot="19900628">
            <a:off x="8983512" y="3547033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served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030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4A4B3E-A726-47A0-AE9C-3C2FCFFA5EA5}"/>
              </a:ext>
            </a:extLst>
          </p:cNvPr>
          <p:cNvSpPr txBox="1"/>
          <p:nvPr/>
        </p:nvSpPr>
        <p:spPr>
          <a:xfrm>
            <a:off x="4829176" y="2360356"/>
            <a:ext cx="2939414" cy="2954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Bank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E9BDC-3D91-47AB-9D0E-1C8BFF8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6530C9F3-0F67-4FBC-A711-1B3A6B043D18}"/>
              </a:ext>
            </a:extLst>
          </p:cNvPr>
          <p:cNvSpPr/>
          <p:nvPr/>
        </p:nvSpPr>
        <p:spPr>
          <a:xfrm>
            <a:off x="2984511" y="3391771"/>
            <a:ext cx="160020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61574-1A9F-4161-A90B-D811D1ED0669}"/>
              </a:ext>
            </a:extLst>
          </p:cNvPr>
          <p:cNvSpPr txBox="1"/>
          <p:nvPr/>
        </p:nvSpPr>
        <p:spPr>
          <a:xfrm>
            <a:off x="2984511" y="3021239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Customers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195F8-8287-45D5-8EFE-49C35E90A9C5}"/>
              </a:ext>
            </a:extLst>
          </p:cNvPr>
          <p:cNvSpPr txBox="1"/>
          <p:nvPr/>
        </p:nvSpPr>
        <p:spPr>
          <a:xfrm>
            <a:off x="6381750" y="2844226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EA640-6F5D-411C-B016-4E87FB58AFD8}"/>
              </a:ext>
            </a:extLst>
          </p:cNvPr>
          <p:cNvSpPr txBox="1"/>
          <p:nvPr/>
        </p:nvSpPr>
        <p:spPr>
          <a:xfrm>
            <a:off x="6381749" y="3447077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898CE-6945-48E5-AFE2-CD12DB0BFA69}"/>
              </a:ext>
            </a:extLst>
          </p:cNvPr>
          <p:cNvSpPr txBox="1"/>
          <p:nvPr/>
        </p:nvSpPr>
        <p:spPr>
          <a:xfrm>
            <a:off x="6381748" y="4585294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D06C9-7093-4D6A-AB8C-04E003AB1C3A}"/>
              </a:ext>
            </a:extLst>
          </p:cNvPr>
          <p:cNvSpPr txBox="1"/>
          <p:nvPr/>
        </p:nvSpPr>
        <p:spPr>
          <a:xfrm>
            <a:off x="6748937" y="397472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  <a:endParaRPr lang="ru-RU" sz="20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60641E4-4027-477F-A41E-781B95BB442A}"/>
              </a:ext>
            </a:extLst>
          </p:cNvPr>
          <p:cNvSpPr/>
          <p:nvPr/>
        </p:nvSpPr>
        <p:spPr>
          <a:xfrm>
            <a:off x="5019675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24119B0-D4B5-4D9E-A197-B3D5FC11EF3C}"/>
              </a:ext>
            </a:extLst>
          </p:cNvPr>
          <p:cNvSpPr/>
          <p:nvPr/>
        </p:nvSpPr>
        <p:spPr>
          <a:xfrm>
            <a:off x="5265420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1DB8B61-08D4-49A9-85F9-FA0DD70DBBB0}"/>
              </a:ext>
            </a:extLst>
          </p:cNvPr>
          <p:cNvSpPr/>
          <p:nvPr/>
        </p:nvSpPr>
        <p:spPr>
          <a:xfrm>
            <a:off x="5525780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0D078-8157-46C2-9454-A4C8D8FD2FCA}"/>
              </a:ext>
            </a:extLst>
          </p:cNvPr>
          <p:cNvSpPr txBox="1"/>
          <p:nvPr/>
        </p:nvSpPr>
        <p:spPr>
          <a:xfrm>
            <a:off x="4942880" y="377190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queue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2E238DD-BD7E-440F-B335-BF8F7516F9B2}"/>
              </a:ext>
            </a:extLst>
          </p:cNvPr>
          <p:cNvCxnSpPr/>
          <p:nvPr/>
        </p:nvCxnSpPr>
        <p:spPr>
          <a:xfrm flipV="1">
            <a:off x="5867400" y="3162300"/>
            <a:ext cx="361950" cy="35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8A91A0-CED0-47BF-8335-518CF5BC7B3E}"/>
              </a:ext>
            </a:extLst>
          </p:cNvPr>
          <p:cNvCxnSpPr/>
          <p:nvPr/>
        </p:nvCxnSpPr>
        <p:spPr>
          <a:xfrm>
            <a:off x="5829297" y="3657600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6BC0B0D-9368-4E89-BCE6-4CD88D5583DD}"/>
              </a:ext>
            </a:extLst>
          </p:cNvPr>
          <p:cNvCxnSpPr/>
          <p:nvPr/>
        </p:nvCxnSpPr>
        <p:spPr>
          <a:xfrm>
            <a:off x="5867400" y="3857655"/>
            <a:ext cx="361950" cy="61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1" grpId="0" animBg="1"/>
      <p:bldP spid="12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E9BDC-3D91-47AB-9D0E-1C8BFF8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(Queueing system)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F5104CA-6FE9-4E3C-AA5C-D246B9607C4A}"/>
              </a:ext>
            </a:extLst>
          </p:cNvPr>
          <p:cNvGrpSpPr/>
          <p:nvPr/>
        </p:nvGrpSpPr>
        <p:grpSpPr>
          <a:xfrm>
            <a:off x="2984511" y="2360356"/>
            <a:ext cx="4784079" cy="2954594"/>
            <a:chOff x="2984511" y="2360356"/>
            <a:chExt cx="4784079" cy="2954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A4B3E-A726-47A0-AE9C-3C2FCFFA5EA5}"/>
                </a:ext>
              </a:extLst>
            </p:cNvPr>
            <p:cNvSpPr txBox="1"/>
            <p:nvPr/>
          </p:nvSpPr>
          <p:spPr>
            <a:xfrm>
              <a:off x="4829176" y="2360356"/>
              <a:ext cx="2939414" cy="295459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Bank</a:t>
              </a:r>
              <a:endParaRPr lang="ru-RU" sz="2000" dirty="0"/>
            </a:p>
          </p:txBody>
        </p:sp>
        <p:sp>
          <p:nvSpPr>
            <p:cNvPr id="4" name="Стрелка: вправо 3">
              <a:extLst>
                <a:ext uri="{FF2B5EF4-FFF2-40B4-BE49-F238E27FC236}">
                  <a16:creationId xmlns:a16="http://schemas.microsoft.com/office/drawing/2014/main" id="{6530C9F3-0F67-4FBC-A711-1B3A6B043D18}"/>
                </a:ext>
              </a:extLst>
            </p:cNvPr>
            <p:cNvSpPr/>
            <p:nvPr/>
          </p:nvSpPr>
          <p:spPr>
            <a:xfrm>
              <a:off x="2984511" y="3391771"/>
              <a:ext cx="1600200" cy="487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261574-1A9F-4161-A90B-D811D1ED0669}"/>
                </a:ext>
              </a:extLst>
            </p:cNvPr>
            <p:cNvSpPr txBox="1"/>
            <p:nvPr/>
          </p:nvSpPr>
          <p:spPr>
            <a:xfrm>
              <a:off x="2984511" y="3021239"/>
              <a:ext cx="1292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Customers</a:t>
              </a:r>
              <a:endParaRPr lang="ru-RU" sz="2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7195F8-8287-45D5-8EFE-49C35E90A9C5}"/>
                </a:ext>
              </a:extLst>
            </p:cNvPr>
            <p:cNvSpPr txBox="1"/>
            <p:nvPr/>
          </p:nvSpPr>
          <p:spPr>
            <a:xfrm>
              <a:off x="6381750" y="2844226"/>
              <a:ext cx="1095375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operator</a:t>
              </a:r>
              <a:endParaRPr lang="ru-RU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DEA640-6F5D-411C-B016-4E87FB58AFD8}"/>
                </a:ext>
              </a:extLst>
            </p:cNvPr>
            <p:cNvSpPr txBox="1"/>
            <p:nvPr/>
          </p:nvSpPr>
          <p:spPr>
            <a:xfrm>
              <a:off x="6381749" y="3447077"/>
              <a:ext cx="1095375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operator</a:t>
              </a:r>
              <a:endParaRPr lang="ru-RU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9898CE-6945-48E5-AFE2-CD12DB0BFA69}"/>
                </a:ext>
              </a:extLst>
            </p:cNvPr>
            <p:cNvSpPr txBox="1"/>
            <p:nvPr/>
          </p:nvSpPr>
          <p:spPr>
            <a:xfrm>
              <a:off x="6381748" y="4585294"/>
              <a:ext cx="1095375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operator</a:t>
              </a:r>
              <a:endParaRPr lang="ru-RU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DD06C9-7093-4D6A-AB8C-04E003AB1C3A}"/>
                </a:ext>
              </a:extLst>
            </p:cNvPr>
            <p:cNvSpPr txBox="1"/>
            <p:nvPr/>
          </p:nvSpPr>
          <p:spPr>
            <a:xfrm>
              <a:off x="6748937" y="3974721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  <a:endParaRPr lang="ru-RU" sz="200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860641E4-4027-477F-A41E-781B95BB442A}"/>
                </a:ext>
              </a:extLst>
            </p:cNvPr>
            <p:cNvSpPr/>
            <p:nvPr/>
          </p:nvSpPr>
          <p:spPr>
            <a:xfrm>
              <a:off x="5019675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124119B0-D4B5-4D9E-A197-B3D5FC11EF3C}"/>
                </a:ext>
              </a:extLst>
            </p:cNvPr>
            <p:cNvSpPr/>
            <p:nvPr/>
          </p:nvSpPr>
          <p:spPr>
            <a:xfrm>
              <a:off x="5265420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71DB8B61-08D4-49A9-85F9-FA0DD70DBBB0}"/>
                </a:ext>
              </a:extLst>
            </p:cNvPr>
            <p:cNvSpPr/>
            <p:nvPr/>
          </p:nvSpPr>
          <p:spPr>
            <a:xfrm>
              <a:off x="5525780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0D078-8157-46C2-9454-A4C8D8FD2FCA}"/>
                </a:ext>
              </a:extLst>
            </p:cNvPr>
            <p:cNvSpPr txBox="1"/>
            <p:nvPr/>
          </p:nvSpPr>
          <p:spPr>
            <a:xfrm>
              <a:off x="4942880" y="3771900"/>
              <a:ext cx="845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queue</a:t>
              </a:r>
              <a:endParaRPr lang="ru-RU" sz="2000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2E238DD-BD7E-440F-B335-BF8F7516F9B2}"/>
                </a:ext>
              </a:extLst>
            </p:cNvPr>
            <p:cNvCxnSpPr/>
            <p:nvPr/>
          </p:nvCxnSpPr>
          <p:spPr>
            <a:xfrm flipV="1">
              <a:off x="5867400" y="3162300"/>
              <a:ext cx="361950" cy="359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68A91A0-CED0-47BF-8335-518CF5BC7B3E}"/>
                </a:ext>
              </a:extLst>
            </p:cNvPr>
            <p:cNvCxnSpPr/>
            <p:nvPr/>
          </p:nvCxnSpPr>
          <p:spPr>
            <a:xfrm>
              <a:off x="5829297" y="3657600"/>
              <a:ext cx="3810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26BC0B0D-9368-4E89-BCE6-4CD88D5583DD}"/>
                </a:ext>
              </a:extLst>
            </p:cNvPr>
            <p:cNvCxnSpPr/>
            <p:nvPr/>
          </p:nvCxnSpPr>
          <p:spPr>
            <a:xfrm>
              <a:off x="5867400" y="3857655"/>
              <a:ext cx="361950" cy="613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6D1CB581-73D4-4B9B-B8C4-9B18722796FE}"/>
              </a:ext>
            </a:extLst>
          </p:cNvPr>
          <p:cNvSpPr/>
          <p:nvPr/>
        </p:nvSpPr>
        <p:spPr>
          <a:xfrm>
            <a:off x="2514600" y="4374831"/>
            <a:ext cx="1794989" cy="745810"/>
          </a:xfrm>
          <a:prstGeom prst="wedgeRoundRectCallout">
            <a:avLst>
              <a:gd name="adj1" fmla="val 21732"/>
              <a:gd name="adj2" fmla="val -13034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Poisson point process (</a:t>
            </a:r>
            <a:r>
              <a:rPr lang="el-GR" sz="2000" dirty="0"/>
              <a:t>λ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15" name="Правая фигурная скобка 14">
            <a:extLst>
              <a:ext uri="{FF2B5EF4-FFF2-40B4-BE49-F238E27FC236}">
                <a16:creationId xmlns:a16="http://schemas.microsoft.com/office/drawing/2014/main" id="{E1CCF6C8-892A-4D02-8255-E8C184B2E5C8}"/>
              </a:ext>
            </a:extLst>
          </p:cNvPr>
          <p:cNvSpPr/>
          <p:nvPr/>
        </p:nvSpPr>
        <p:spPr>
          <a:xfrm>
            <a:off x="7846382" y="2844226"/>
            <a:ext cx="286685" cy="2173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90564-ED3A-4450-945E-B945A92E6437}"/>
              </a:ext>
            </a:extLst>
          </p:cNvPr>
          <p:cNvSpPr txBox="1"/>
          <p:nvPr/>
        </p:nvSpPr>
        <p:spPr>
          <a:xfrm>
            <a:off x="8267221" y="3746281"/>
            <a:ext cx="2528171" cy="4086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Number of operators (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9" name="Облачко с текстом: прямоугольное со скругленными углами 18">
            <a:extLst>
              <a:ext uri="{FF2B5EF4-FFF2-40B4-BE49-F238E27FC236}">
                <a16:creationId xmlns:a16="http://schemas.microsoft.com/office/drawing/2014/main" id="{7519AC99-CA08-4349-B74B-32DC1CDE178A}"/>
              </a:ext>
            </a:extLst>
          </p:cNvPr>
          <p:cNvSpPr/>
          <p:nvPr/>
        </p:nvSpPr>
        <p:spPr>
          <a:xfrm>
            <a:off x="8288177" y="1840695"/>
            <a:ext cx="1951198" cy="901125"/>
          </a:xfrm>
          <a:prstGeom prst="wedgeRoundRectCallout">
            <a:avLst>
              <a:gd name="adj1" fmla="val -95301"/>
              <a:gd name="adj2" fmla="val 7741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time is exponentially distributed (</a:t>
            </a:r>
            <a:r>
              <a:rPr lang="el-GR" sz="2000" dirty="0"/>
              <a:t>μ</a:t>
            </a:r>
            <a:r>
              <a:rPr lang="en-US" sz="2000" dirty="0"/>
              <a:t>)</a:t>
            </a:r>
            <a:endParaRPr lang="ru-RU" sz="2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F0D5087-407C-4845-891A-26103D652859}"/>
              </a:ext>
            </a:extLst>
          </p:cNvPr>
          <p:cNvCxnSpPr/>
          <p:nvPr/>
        </p:nvCxnSpPr>
        <p:spPr>
          <a:xfrm flipV="1">
            <a:off x="3714750" y="5314950"/>
            <a:ext cx="0" cy="504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E4558D-BC1B-4CDA-B7B5-82D51DC40B3B}"/>
              </a:ext>
            </a:extLst>
          </p:cNvPr>
          <p:cNvSpPr txBox="1"/>
          <p:nvPr/>
        </p:nvSpPr>
        <p:spPr>
          <a:xfrm>
            <a:off x="2984511" y="5829418"/>
            <a:ext cx="169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arrival process</a:t>
            </a:r>
            <a:endParaRPr lang="ru-RU" sz="2000" dirty="0">
              <a:solidFill>
                <a:srgbClr val="C00000"/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782AF9E-192B-4E10-8BC6-5B573B62D492}"/>
              </a:ext>
            </a:extLst>
          </p:cNvPr>
          <p:cNvCxnSpPr/>
          <p:nvPr/>
        </p:nvCxnSpPr>
        <p:spPr>
          <a:xfrm flipV="1">
            <a:off x="6883401" y="5084297"/>
            <a:ext cx="0" cy="504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873E44-6597-4C84-A1CD-59D2D7C86847}"/>
              </a:ext>
            </a:extLst>
          </p:cNvPr>
          <p:cNvSpPr txBox="1"/>
          <p:nvPr/>
        </p:nvSpPr>
        <p:spPr>
          <a:xfrm>
            <a:off x="6416606" y="5598765"/>
            <a:ext cx="933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servers</a:t>
            </a:r>
            <a:endParaRPr lang="ru-RU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7" grpId="0" animBg="1"/>
      <p:bldP spid="19" grpId="0" animBg="1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0607-E872-429D-845D-4ECCDA32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  <a:endParaRPr lang="ru-RU" dirty="0"/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F455FB5E-D4F6-4542-9554-525DE7B4E37F}"/>
              </a:ext>
            </a:extLst>
          </p:cNvPr>
          <p:cNvSpPr txBox="1">
            <a:spLocks/>
          </p:cNvSpPr>
          <p:nvPr/>
        </p:nvSpPr>
        <p:spPr>
          <a:xfrm>
            <a:off x="1097280" y="1846052"/>
            <a:ext cx="7341870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STEP1: discover events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C43EAD0-802C-4424-825F-B678AD9B7907}"/>
              </a:ext>
            </a:extLst>
          </p:cNvPr>
          <p:cNvGrpSpPr/>
          <p:nvPr/>
        </p:nvGrpSpPr>
        <p:grpSpPr>
          <a:xfrm>
            <a:off x="7013897" y="286603"/>
            <a:ext cx="5054277" cy="3274589"/>
            <a:chOff x="6880547" y="1846051"/>
            <a:chExt cx="5054277" cy="327458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30BB56D8-59AF-451A-8A61-03E8EB53DD06}"/>
                </a:ext>
              </a:extLst>
            </p:cNvPr>
            <p:cNvGrpSpPr/>
            <p:nvPr/>
          </p:nvGrpSpPr>
          <p:grpSpPr>
            <a:xfrm>
              <a:off x="7035805" y="2032665"/>
              <a:ext cx="4784079" cy="2954594"/>
              <a:chOff x="2984511" y="2360356"/>
              <a:chExt cx="4784079" cy="295459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33C1A0-2B3C-4013-84A8-99F1530401E7}"/>
                  </a:ext>
                </a:extLst>
              </p:cNvPr>
              <p:cNvSpPr txBox="1"/>
              <p:nvPr/>
            </p:nvSpPr>
            <p:spPr>
              <a:xfrm>
                <a:off x="4829176" y="2360356"/>
                <a:ext cx="2939414" cy="295459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Bank</a:t>
                </a:r>
                <a:endParaRPr lang="ru-RU" sz="2000" dirty="0"/>
              </a:p>
            </p:txBody>
          </p:sp>
          <p:sp>
            <p:nvSpPr>
              <p:cNvPr id="25" name="Стрелка: вправо 24">
                <a:extLst>
                  <a:ext uri="{FF2B5EF4-FFF2-40B4-BE49-F238E27FC236}">
                    <a16:creationId xmlns:a16="http://schemas.microsoft.com/office/drawing/2014/main" id="{2CBDA91B-3B75-442F-A692-66CE228FD7E0}"/>
                  </a:ext>
                </a:extLst>
              </p:cNvPr>
              <p:cNvSpPr/>
              <p:nvPr/>
            </p:nvSpPr>
            <p:spPr>
              <a:xfrm>
                <a:off x="2984511" y="3391771"/>
                <a:ext cx="1600200" cy="487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1FFC37-6706-4E49-86CE-8583EE666EDA}"/>
                  </a:ext>
                </a:extLst>
              </p:cNvPr>
              <p:cNvSpPr txBox="1"/>
              <p:nvPr/>
            </p:nvSpPr>
            <p:spPr>
              <a:xfrm>
                <a:off x="2984511" y="3021239"/>
                <a:ext cx="1292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Customers</a:t>
                </a:r>
                <a:endParaRPr lang="ru-RU" sz="2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01267E-2051-4AB5-8785-9C9565D60431}"/>
                  </a:ext>
                </a:extLst>
              </p:cNvPr>
              <p:cNvSpPr txBox="1"/>
              <p:nvPr/>
            </p:nvSpPr>
            <p:spPr>
              <a:xfrm>
                <a:off x="6381750" y="2844226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C838B6-CA54-4732-9AB7-B8762E76FAD6}"/>
                  </a:ext>
                </a:extLst>
              </p:cNvPr>
              <p:cNvSpPr txBox="1"/>
              <p:nvPr/>
            </p:nvSpPr>
            <p:spPr>
              <a:xfrm>
                <a:off x="6381749" y="3447077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E8064D-DA7F-45AB-BFAE-1A2457B59556}"/>
                  </a:ext>
                </a:extLst>
              </p:cNvPr>
              <p:cNvSpPr txBox="1"/>
              <p:nvPr/>
            </p:nvSpPr>
            <p:spPr>
              <a:xfrm>
                <a:off x="6381748" y="4585294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D26326-916E-4CED-93C0-AA5F4A237104}"/>
                  </a:ext>
                </a:extLst>
              </p:cNvPr>
              <p:cNvSpPr txBox="1"/>
              <p:nvPr/>
            </p:nvSpPr>
            <p:spPr>
              <a:xfrm>
                <a:off x="6748937" y="3974721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…</a:t>
                </a:r>
                <a:endParaRPr lang="ru-RU" sz="2000" dirty="0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846D32C6-0679-4D0C-98D5-AC038D6ADEED}"/>
                  </a:ext>
                </a:extLst>
              </p:cNvPr>
              <p:cNvSpPr/>
              <p:nvPr/>
            </p:nvSpPr>
            <p:spPr>
              <a:xfrm>
                <a:off x="5019675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3DBB32FF-7CE0-40DC-8244-4961E5C5D17D}"/>
                  </a:ext>
                </a:extLst>
              </p:cNvPr>
              <p:cNvSpPr/>
              <p:nvPr/>
            </p:nvSpPr>
            <p:spPr>
              <a:xfrm>
                <a:off x="526542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80CF0D6D-F320-4DD3-A036-5F2EF46CEE2B}"/>
                  </a:ext>
                </a:extLst>
              </p:cNvPr>
              <p:cNvSpPr/>
              <p:nvPr/>
            </p:nvSpPr>
            <p:spPr>
              <a:xfrm>
                <a:off x="552578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407F9A-4BF7-4D0E-9C68-8D31E8EE261C}"/>
                  </a:ext>
                </a:extLst>
              </p:cNvPr>
              <p:cNvSpPr txBox="1"/>
              <p:nvPr/>
            </p:nvSpPr>
            <p:spPr>
              <a:xfrm>
                <a:off x="4942880" y="3771900"/>
                <a:ext cx="845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queue</a:t>
                </a:r>
                <a:endParaRPr lang="ru-RU" sz="2000" dirty="0"/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CDEB771B-878C-4F31-BD6F-CB7881197B95}"/>
                  </a:ext>
                </a:extLst>
              </p:cNvPr>
              <p:cNvCxnSpPr/>
              <p:nvPr/>
            </p:nvCxnSpPr>
            <p:spPr>
              <a:xfrm flipV="1">
                <a:off x="5867400" y="3162300"/>
                <a:ext cx="361950" cy="359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88C2F646-B094-480A-8F45-CDD5792A7205}"/>
                  </a:ext>
                </a:extLst>
              </p:cNvPr>
              <p:cNvCxnSpPr/>
              <p:nvPr/>
            </p:nvCxnSpPr>
            <p:spPr>
              <a:xfrm>
                <a:off x="5829297" y="3657600"/>
                <a:ext cx="3810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87DCDD70-0F77-4748-9573-5791875F0345}"/>
                  </a:ext>
                </a:extLst>
              </p:cNvPr>
              <p:cNvCxnSpPr/>
              <p:nvPr/>
            </p:nvCxnSpPr>
            <p:spPr>
              <a:xfrm>
                <a:off x="5867400" y="3857655"/>
                <a:ext cx="361950" cy="613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79AC722-1010-46C7-B598-D744F6C031BB}"/>
                </a:ext>
              </a:extLst>
            </p:cNvPr>
            <p:cNvSpPr/>
            <p:nvPr/>
          </p:nvSpPr>
          <p:spPr>
            <a:xfrm>
              <a:off x="6880547" y="1846051"/>
              <a:ext cx="5054277" cy="3274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5DC3490-AF99-4FAB-BA98-F4EE74A4BE68}"/>
              </a:ext>
            </a:extLst>
          </p:cNvPr>
          <p:cNvSpPr txBox="1"/>
          <p:nvPr/>
        </p:nvSpPr>
        <p:spPr>
          <a:xfrm>
            <a:off x="1514475" y="2451842"/>
            <a:ext cx="2907976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Customers’ arrivals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End of services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04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5E3A3-324B-44F5-8827-D302E288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5FDBB76-768A-4998-851C-800CCEA0DFD4}"/>
              </a:ext>
            </a:extLst>
          </p:cNvPr>
          <p:cNvSpPr txBox="1">
            <a:spLocks/>
          </p:cNvSpPr>
          <p:nvPr/>
        </p:nvSpPr>
        <p:spPr>
          <a:xfrm>
            <a:off x="1097280" y="1846052"/>
            <a:ext cx="7341870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STEP2: Find state variables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E4029B-C305-4530-B09B-D3E656E84154}"/>
              </a:ext>
            </a:extLst>
          </p:cNvPr>
          <p:cNvSpPr/>
          <p:nvPr/>
        </p:nvSpPr>
        <p:spPr>
          <a:xfrm>
            <a:off x="1097280" y="2600325"/>
            <a:ext cx="1666875" cy="149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State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0305B6D-41A7-4F72-89ED-B2D2099AA206}"/>
              </a:ext>
            </a:extLst>
          </p:cNvPr>
          <p:cNvSpPr/>
          <p:nvPr/>
        </p:nvSpPr>
        <p:spPr>
          <a:xfrm>
            <a:off x="4136707" y="2600325"/>
            <a:ext cx="1666875" cy="149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 State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1F386CC-C17F-44BD-8D7A-9F262F897CB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764155" y="3348038"/>
            <a:ext cx="137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B61ABD-B868-46FE-B6A6-D83F6F3AFA9E}"/>
              </a:ext>
            </a:extLst>
          </p:cNvPr>
          <p:cNvSpPr txBox="1"/>
          <p:nvPr/>
        </p:nvSpPr>
        <p:spPr>
          <a:xfrm>
            <a:off x="3555321" y="3309907"/>
            <a:ext cx="583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</a:t>
            </a:r>
            <a:endParaRPr lang="ru-RU" sz="200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F2FE0B2-993B-4139-9B27-646F2CFE4DC2}"/>
              </a:ext>
            </a:extLst>
          </p:cNvPr>
          <p:cNvGrpSpPr/>
          <p:nvPr/>
        </p:nvGrpSpPr>
        <p:grpSpPr>
          <a:xfrm>
            <a:off x="7004372" y="286603"/>
            <a:ext cx="5054277" cy="3274589"/>
            <a:chOff x="6880547" y="1846051"/>
            <a:chExt cx="5054277" cy="3274589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020F0B9B-8AEB-4763-80C3-29419E472976}"/>
                </a:ext>
              </a:extLst>
            </p:cNvPr>
            <p:cNvGrpSpPr/>
            <p:nvPr/>
          </p:nvGrpSpPr>
          <p:grpSpPr>
            <a:xfrm>
              <a:off x="7035805" y="2032665"/>
              <a:ext cx="4784079" cy="2954594"/>
              <a:chOff x="2984511" y="2360356"/>
              <a:chExt cx="4784079" cy="29545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6EB2AD-4BDA-4BF0-9491-119757142D63}"/>
                  </a:ext>
                </a:extLst>
              </p:cNvPr>
              <p:cNvSpPr txBox="1"/>
              <p:nvPr/>
            </p:nvSpPr>
            <p:spPr>
              <a:xfrm>
                <a:off x="4829176" y="2360356"/>
                <a:ext cx="2939414" cy="295459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Bank</a:t>
                </a:r>
                <a:endParaRPr lang="ru-RU" sz="2000" dirty="0"/>
              </a:p>
            </p:txBody>
          </p:sp>
          <p:sp>
            <p:nvSpPr>
              <p:cNvPr id="16" name="Стрелка: вправо 15">
                <a:extLst>
                  <a:ext uri="{FF2B5EF4-FFF2-40B4-BE49-F238E27FC236}">
                    <a16:creationId xmlns:a16="http://schemas.microsoft.com/office/drawing/2014/main" id="{9DABA9E7-BA12-472C-B3F2-3F7CD14D3B98}"/>
                  </a:ext>
                </a:extLst>
              </p:cNvPr>
              <p:cNvSpPr/>
              <p:nvPr/>
            </p:nvSpPr>
            <p:spPr>
              <a:xfrm>
                <a:off x="2984511" y="3391771"/>
                <a:ext cx="1600200" cy="487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B5F62-84F6-4462-B141-EE05B22EA361}"/>
                  </a:ext>
                </a:extLst>
              </p:cNvPr>
              <p:cNvSpPr txBox="1"/>
              <p:nvPr/>
            </p:nvSpPr>
            <p:spPr>
              <a:xfrm>
                <a:off x="2984511" y="3021239"/>
                <a:ext cx="1292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Customers</a:t>
                </a:r>
                <a:endParaRPr lang="ru-RU" sz="2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E02EF6-52E5-4888-8C92-7115F23B89D2}"/>
                  </a:ext>
                </a:extLst>
              </p:cNvPr>
              <p:cNvSpPr txBox="1"/>
              <p:nvPr/>
            </p:nvSpPr>
            <p:spPr>
              <a:xfrm>
                <a:off x="6381750" y="2844226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9D6018-93BD-4BCC-9FD9-05C5FE6701AA}"/>
                  </a:ext>
                </a:extLst>
              </p:cNvPr>
              <p:cNvSpPr txBox="1"/>
              <p:nvPr/>
            </p:nvSpPr>
            <p:spPr>
              <a:xfrm>
                <a:off x="6381749" y="3447077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746819-F79F-4CE8-8935-4B72C99FC44B}"/>
                  </a:ext>
                </a:extLst>
              </p:cNvPr>
              <p:cNvSpPr txBox="1"/>
              <p:nvPr/>
            </p:nvSpPr>
            <p:spPr>
              <a:xfrm>
                <a:off x="6381748" y="4585294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FEC604-C07F-4B3C-AE8B-BD4BA2A2BACD}"/>
                  </a:ext>
                </a:extLst>
              </p:cNvPr>
              <p:cNvSpPr txBox="1"/>
              <p:nvPr/>
            </p:nvSpPr>
            <p:spPr>
              <a:xfrm>
                <a:off x="6748937" y="3974721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…</a:t>
                </a:r>
                <a:endParaRPr lang="ru-RU" sz="2000" dirty="0"/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33947A16-2893-4CBC-AA8A-19687D48E310}"/>
                  </a:ext>
                </a:extLst>
              </p:cNvPr>
              <p:cNvSpPr/>
              <p:nvPr/>
            </p:nvSpPr>
            <p:spPr>
              <a:xfrm>
                <a:off x="5019675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32DEF67A-01D2-4FDA-9760-2C80B234A4D4}"/>
                  </a:ext>
                </a:extLst>
              </p:cNvPr>
              <p:cNvSpPr/>
              <p:nvPr/>
            </p:nvSpPr>
            <p:spPr>
              <a:xfrm>
                <a:off x="526542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E6BE0059-69B6-425E-9039-B294E3AE0612}"/>
                  </a:ext>
                </a:extLst>
              </p:cNvPr>
              <p:cNvSpPr/>
              <p:nvPr/>
            </p:nvSpPr>
            <p:spPr>
              <a:xfrm>
                <a:off x="552578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8BDD1A-9598-4E4A-AEB7-817271EA556B}"/>
                  </a:ext>
                </a:extLst>
              </p:cNvPr>
              <p:cNvSpPr txBox="1"/>
              <p:nvPr/>
            </p:nvSpPr>
            <p:spPr>
              <a:xfrm>
                <a:off x="4942880" y="3771900"/>
                <a:ext cx="845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queue</a:t>
                </a:r>
                <a:endParaRPr lang="ru-RU" sz="2000" dirty="0"/>
              </a:p>
            </p:txBody>
          </p:sp>
          <p:cxnSp>
            <p:nvCxnSpPr>
              <p:cNvPr id="26" name="Прямая со стрелкой 25">
                <a:extLst>
                  <a:ext uri="{FF2B5EF4-FFF2-40B4-BE49-F238E27FC236}">
                    <a16:creationId xmlns:a16="http://schemas.microsoft.com/office/drawing/2014/main" id="{13FCF7F0-BE89-4D45-A2BC-BE557ED1D0D2}"/>
                  </a:ext>
                </a:extLst>
              </p:cNvPr>
              <p:cNvCxnSpPr/>
              <p:nvPr/>
            </p:nvCxnSpPr>
            <p:spPr>
              <a:xfrm flipV="1">
                <a:off x="5867400" y="3162300"/>
                <a:ext cx="361950" cy="359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id="{DD27947E-4D4F-41E7-B3D8-8031AA5242BE}"/>
                  </a:ext>
                </a:extLst>
              </p:cNvPr>
              <p:cNvCxnSpPr/>
              <p:nvPr/>
            </p:nvCxnSpPr>
            <p:spPr>
              <a:xfrm>
                <a:off x="5829297" y="3657600"/>
                <a:ext cx="3810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80E4F9D2-EA96-40FA-A3F9-DD497318C2B5}"/>
                  </a:ext>
                </a:extLst>
              </p:cNvPr>
              <p:cNvCxnSpPr/>
              <p:nvPr/>
            </p:nvCxnSpPr>
            <p:spPr>
              <a:xfrm>
                <a:off x="5867400" y="3857655"/>
                <a:ext cx="361950" cy="613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85BEBEA-C783-4E74-A1C8-4B022A0494EC}"/>
                </a:ext>
              </a:extLst>
            </p:cNvPr>
            <p:cNvSpPr/>
            <p:nvPr/>
          </p:nvSpPr>
          <p:spPr>
            <a:xfrm>
              <a:off x="6880547" y="1846051"/>
              <a:ext cx="5054277" cy="3274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CBD45E-943C-45FA-904B-C6CD307F3FBC}"/>
              </a:ext>
            </a:extLst>
          </p:cNvPr>
          <p:cNvSpPr txBox="1"/>
          <p:nvPr/>
        </p:nvSpPr>
        <p:spPr>
          <a:xfrm>
            <a:off x="2975608" y="286402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EVENT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0F397C6-77C4-4CA5-902E-18F0B8B7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23" y="4217130"/>
            <a:ext cx="1833278" cy="4990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4DAF7C-044B-41A6-B13C-D84D5CB00DFC}"/>
              </a:ext>
            </a:extLst>
          </p:cNvPr>
          <p:cNvSpPr txBox="1"/>
          <p:nvPr/>
        </p:nvSpPr>
        <p:spPr>
          <a:xfrm>
            <a:off x="1390650" y="4080369"/>
            <a:ext cx="4151457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Number of served customers</a:t>
            </a:r>
            <a:endParaRPr lang="ru-RU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61DDC-E722-482B-B77D-6560E8CE8876}"/>
              </a:ext>
            </a:extLst>
          </p:cNvPr>
          <p:cNvSpPr txBox="1"/>
          <p:nvPr/>
        </p:nvSpPr>
        <p:spPr>
          <a:xfrm>
            <a:off x="1403402" y="4538343"/>
            <a:ext cx="4409669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Number of customers in queue</a:t>
            </a:r>
            <a:endParaRPr lang="ru-RU" sz="24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080DD36-A870-41F8-8F5B-0BAAA71FD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12" y="4672261"/>
            <a:ext cx="1735502" cy="4990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9DC818-0892-45A5-A3F2-44FDF7651CAB}"/>
              </a:ext>
            </a:extLst>
          </p:cNvPr>
          <p:cNvSpPr txBox="1"/>
          <p:nvPr/>
        </p:nvSpPr>
        <p:spPr>
          <a:xfrm>
            <a:off x="467861" y="5114129"/>
            <a:ext cx="363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For non-exponential times: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40361C-C2BF-4026-897A-A1DA38361E32}"/>
              </a:ext>
            </a:extLst>
          </p:cNvPr>
          <p:cNvSpPr txBox="1"/>
          <p:nvPr/>
        </p:nvSpPr>
        <p:spPr>
          <a:xfrm>
            <a:off x="4136707" y="5182729"/>
            <a:ext cx="5439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Residual service time for each served customer</a:t>
            </a:r>
            <a:endParaRPr lang="ru-RU" sz="2000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AF3B189-0B78-495B-B3A1-4FC544CB9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328" y="5228845"/>
            <a:ext cx="1159548" cy="3583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1602369-A618-47E1-ADC0-B1E8CCC40E70}"/>
              </a:ext>
            </a:extLst>
          </p:cNvPr>
          <p:cNvSpPr txBox="1"/>
          <p:nvPr/>
        </p:nvSpPr>
        <p:spPr>
          <a:xfrm>
            <a:off x="4136707" y="5540968"/>
            <a:ext cx="5096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Residual time for the next customer arrival   </a:t>
            </a:r>
            <a:r>
              <a:rPr lang="en-US" sz="2200" i="1" dirty="0"/>
              <a:t>z</a:t>
            </a:r>
            <a:endParaRPr lang="ru-RU" sz="22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E14F7D-D78C-43B8-B806-58CC83D5F49A}"/>
              </a:ext>
            </a:extLst>
          </p:cNvPr>
          <p:cNvSpPr txBox="1"/>
          <p:nvPr/>
        </p:nvSpPr>
        <p:spPr>
          <a:xfrm>
            <a:off x="7606" y="497562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!</a:t>
            </a:r>
            <a:endParaRPr lang="ru-RU" sz="7200" dirty="0">
              <a:solidFill>
                <a:srgbClr val="C00000"/>
              </a:solidFill>
            </a:endParaRPr>
          </a:p>
        </p:txBody>
      </p:sp>
      <p:sp>
        <p:nvSpPr>
          <p:cNvPr id="42" name="Пузырек для мыслей: облако 41">
            <a:extLst>
              <a:ext uri="{FF2B5EF4-FFF2-40B4-BE49-F238E27FC236}">
                <a16:creationId xmlns:a16="http://schemas.microsoft.com/office/drawing/2014/main" id="{E7D6A5D7-F178-401C-B3C6-63823E7CDA25}"/>
              </a:ext>
            </a:extLst>
          </p:cNvPr>
          <p:cNvSpPr/>
          <p:nvPr/>
        </p:nvSpPr>
        <p:spPr>
          <a:xfrm>
            <a:off x="2381250" y="29427"/>
            <a:ext cx="3444573" cy="1135553"/>
          </a:xfrm>
          <a:prstGeom prst="cloudCallout">
            <a:avLst>
              <a:gd name="adj1" fmla="val -15900"/>
              <a:gd name="adj2" fmla="val 190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buClr>
                <a:schemeClr val="accent2"/>
              </a:buClr>
            </a:pPr>
            <a:r>
              <a:rPr lang="en-US" sz="2000" dirty="0"/>
              <a:t>Customers’ arrivals</a:t>
            </a:r>
          </a:p>
          <a:p>
            <a:pPr algn="ctr">
              <a:lnSpc>
                <a:spcPct val="114000"/>
              </a:lnSpc>
              <a:buClr>
                <a:schemeClr val="accent2"/>
              </a:buClr>
            </a:pPr>
            <a:r>
              <a:rPr lang="en-US" sz="2000" dirty="0"/>
              <a:t> End of services</a:t>
            </a:r>
            <a:endParaRPr lang="ru-RU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A9658F-6016-4F6A-92B8-422591448127}"/>
              </a:ext>
            </a:extLst>
          </p:cNvPr>
          <p:cNvSpPr txBox="1"/>
          <p:nvPr/>
        </p:nvSpPr>
        <p:spPr>
          <a:xfrm>
            <a:off x="4136707" y="5924370"/>
            <a:ext cx="3786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Number of customers in queue </a:t>
            </a:r>
            <a:r>
              <a:rPr lang="en-US" sz="2200" i="1" dirty="0"/>
              <a:t>y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5397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  <p:bldP spid="13" grpId="0"/>
      <p:bldP spid="30" grpId="0"/>
      <p:bldP spid="34" grpId="0" build="p"/>
      <p:bldP spid="35" grpId="0" build="p"/>
      <p:bldP spid="37" grpId="0"/>
      <p:bldP spid="38" grpId="0" build="p"/>
      <p:bldP spid="40" grpId="0" build="p"/>
      <p:bldP spid="41" grpId="0"/>
      <p:bldP spid="42" grpId="0" animBg="1"/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0607-E872-429D-845D-4ECCDA32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  <a:endParaRPr lang="ru-RU" dirty="0"/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F455FB5E-D4F6-4542-9554-525DE7B4E37F}"/>
              </a:ext>
            </a:extLst>
          </p:cNvPr>
          <p:cNvSpPr txBox="1">
            <a:spLocks/>
          </p:cNvSpPr>
          <p:nvPr/>
        </p:nvSpPr>
        <p:spPr>
          <a:xfrm>
            <a:off x="1097280" y="1846052"/>
            <a:ext cx="5413218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STEP3: construct the algorithm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31BF972A-E96B-48B1-9B47-138581F890A4}"/>
              </a:ext>
            </a:extLst>
          </p:cNvPr>
          <p:cNvSpPr txBox="1">
            <a:spLocks/>
          </p:cNvSpPr>
          <p:nvPr/>
        </p:nvSpPr>
        <p:spPr>
          <a:xfrm>
            <a:off x="1097280" y="3770069"/>
            <a:ext cx="2397950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STEP1: events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Текст 7">
            <a:extLst>
              <a:ext uri="{FF2B5EF4-FFF2-40B4-BE49-F238E27FC236}">
                <a16:creationId xmlns:a16="http://schemas.microsoft.com/office/drawing/2014/main" id="{C1E9F007-3DBE-4F2C-9181-6101CF227B3F}"/>
              </a:ext>
            </a:extLst>
          </p:cNvPr>
          <p:cNvSpPr txBox="1">
            <a:spLocks/>
          </p:cNvSpPr>
          <p:nvPr/>
        </p:nvSpPr>
        <p:spPr>
          <a:xfrm>
            <a:off x="1097280" y="4366176"/>
            <a:ext cx="3779989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STEP2: state variables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70395AB3-632F-447F-A638-D33CBB300CFD}"/>
              </a:ext>
            </a:extLst>
          </p:cNvPr>
          <p:cNvSpPr/>
          <p:nvPr/>
        </p:nvSpPr>
        <p:spPr>
          <a:xfrm>
            <a:off x="4740536" y="3720236"/>
            <a:ext cx="273466" cy="1093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BDF5D-CEEF-4CAD-AA8A-834777D0B51D}"/>
              </a:ext>
            </a:extLst>
          </p:cNvPr>
          <p:cNvSpPr txBox="1"/>
          <p:nvPr/>
        </p:nvSpPr>
        <p:spPr>
          <a:xfrm>
            <a:off x="4981376" y="3720236"/>
            <a:ext cx="70782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Model occurrences of events</a:t>
            </a:r>
          </a:p>
          <a:p>
            <a:pPr indent="-1800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Determine what to do with state variables when an event occurs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475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9" grpId="0" build="p"/>
      <p:bldP spid="40" grpId="0" build="p"/>
      <p:bldP spid="3" grpId="0" animBg="1"/>
      <p:bldP spid="5" grpId="0" build="p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802</Words>
  <Application>Microsoft Office PowerPoint</Application>
  <PresentationFormat>Широкоэкранный</PresentationFormat>
  <Paragraphs>167</Paragraphs>
  <Slides>13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Broadway</vt:lpstr>
      <vt:lpstr>Calibri</vt:lpstr>
      <vt:lpstr>Calibri Light</vt:lpstr>
      <vt:lpstr>Courier New</vt:lpstr>
      <vt:lpstr>Ретро</vt:lpstr>
      <vt:lpstr>Simulation</vt:lpstr>
      <vt:lpstr>Modeling time</vt:lpstr>
      <vt:lpstr>Example</vt:lpstr>
      <vt:lpstr>Model description</vt:lpstr>
      <vt:lpstr>Model</vt:lpstr>
      <vt:lpstr>Mathematical Model (Queueing system)</vt:lpstr>
      <vt:lpstr>Simulation model</vt:lpstr>
      <vt:lpstr>Simulation model</vt:lpstr>
      <vt:lpstr>Simulation model</vt:lpstr>
      <vt:lpstr>Simple simulation algorithm</vt:lpstr>
      <vt:lpstr>Complex simulation algorithm</vt:lpstr>
      <vt:lpstr>Statistical processing for queueing systems</vt:lpstr>
      <vt:lpstr>Laboratory #13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Alexander Moiseev</cp:lastModifiedBy>
  <cp:revision>89</cp:revision>
  <dcterms:created xsi:type="dcterms:W3CDTF">2019-01-25T03:35:28Z</dcterms:created>
  <dcterms:modified xsi:type="dcterms:W3CDTF">2021-06-01T08:32:41Z</dcterms:modified>
</cp:coreProperties>
</file>