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Agent-based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B50A16-040F-4730-BA15-62B5B61DEF1D}"/>
              </a:ext>
            </a:extLst>
          </p:cNvPr>
          <p:cNvSpPr/>
          <p:nvPr/>
        </p:nvSpPr>
        <p:spPr>
          <a:xfrm>
            <a:off x="947742" y="2248250"/>
            <a:ext cx="4219663" cy="4001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A9BF3-B471-489D-BF27-B029BC3D94D6}"/>
              </a:ext>
            </a:extLst>
          </p:cNvPr>
          <p:cNvSpPr txBox="1"/>
          <p:nvPr/>
        </p:nvSpPr>
        <p:spPr>
          <a:xfrm>
            <a:off x="1087926" y="2323751"/>
            <a:ext cx="92429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3EF74-2302-436E-A452-83EDD7D84504}"/>
              </a:ext>
            </a:extLst>
          </p:cNvPr>
          <p:cNvSpPr txBox="1"/>
          <p:nvPr/>
        </p:nvSpPr>
        <p:spPr>
          <a:xfrm>
            <a:off x="3232598" y="2568967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E909D9-2847-4E88-B569-704FEF331F8C}"/>
              </a:ext>
            </a:extLst>
          </p:cNvPr>
          <p:cNvSpPr txBox="1"/>
          <p:nvPr/>
        </p:nvSpPr>
        <p:spPr>
          <a:xfrm>
            <a:off x="1726239" y="3125305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8A4200-0504-47F2-9C63-51570269EBC5}"/>
              </a:ext>
            </a:extLst>
          </p:cNvPr>
          <p:cNvSpPr txBox="1"/>
          <p:nvPr/>
        </p:nvSpPr>
        <p:spPr>
          <a:xfrm>
            <a:off x="3020788" y="3776284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40E2C2-4069-4A6F-8385-49164D59AA6A}"/>
              </a:ext>
            </a:extLst>
          </p:cNvPr>
          <p:cNvSpPr txBox="1"/>
          <p:nvPr/>
        </p:nvSpPr>
        <p:spPr>
          <a:xfrm>
            <a:off x="1146996" y="4064358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D43A48-F351-43D3-8EAB-D2D1FCA1AFB1}"/>
              </a:ext>
            </a:extLst>
          </p:cNvPr>
          <p:cNvSpPr txBox="1"/>
          <p:nvPr/>
        </p:nvSpPr>
        <p:spPr>
          <a:xfrm>
            <a:off x="4131084" y="3250410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139CF8E-1103-41C6-92DA-5408895D953E}"/>
              </a:ext>
            </a:extLst>
          </p:cNvPr>
          <p:cNvSpPr txBox="1"/>
          <p:nvPr/>
        </p:nvSpPr>
        <p:spPr>
          <a:xfrm>
            <a:off x="2306362" y="4609860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EAA6869-C6F7-41AA-B9EF-8F38F9212DD5}"/>
              </a:ext>
            </a:extLst>
          </p:cNvPr>
          <p:cNvSpPr txBox="1"/>
          <p:nvPr/>
        </p:nvSpPr>
        <p:spPr>
          <a:xfrm>
            <a:off x="4131084" y="4615448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B13392-118D-4C9D-8724-AAA33B119FF6}"/>
              </a:ext>
            </a:extLst>
          </p:cNvPr>
          <p:cNvSpPr txBox="1"/>
          <p:nvPr/>
        </p:nvSpPr>
        <p:spPr>
          <a:xfrm>
            <a:off x="1207959" y="5446444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0FCC95-82B9-4534-A5BF-0096686D1243}"/>
              </a:ext>
            </a:extLst>
          </p:cNvPr>
          <p:cNvSpPr txBox="1"/>
          <p:nvPr/>
        </p:nvSpPr>
        <p:spPr>
          <a:xfrm>
            <a:off x="2595899" y="5538349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A0BF5CA-86F8-4826-8B1C-57185FC89788}"/>
              </a:ext>
            </a:extLst>
          </p:cNvPr>
          <p:cNvSpPr txBox="1"/>
          <p:nvPr/>
        </p:nvSpPr>
        <p:spPr>
          <a:xfrm>
            <a:off x="4006731" y="5631110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39002C8-0E76-4AF8-A36A-82069E835626}"/>
              </a:ext>
            </a:extLst>
          </p:cNvPr>
          <p:cNvCxnSpPr/>
          <p:nvPr/>
        </p:nvCxnSpPr>
        <p:spPr>
          <a:xfrm flipV="1">
            <a:off x="2440665" y="2869035"/>
            <a:ext cx="791933" cy="44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75F1800-92F5-42E0-A85C-96C48645808F}"/>
              </a:ext>
            </a:extLst>
          </p:cNvPr>
          <p:cNvCxnSpPr>
            <a:endCxn id="102" idx="0"/>
          </p:cNvCxnSpPr>
          <p:nvPr/>
        </p:nvCxnSpPr>
        <p:spPr>
          <a:xfrm flipH="1">
            <a:off x="3378001" y="2938299"/>
            <a:ext cx="94828" cy="83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8505EFD-316D-45A0-8C49-D614345D7610}"/>
              </a:ext>
            </a:extLst>
          </p:cNvPr>
          <p:cNvCxnSpPr/>
          <p:nvPr/>
        </p:nvCxnSpPr>
        <p:spPr>
          <a:xfrm flipH="1">
            <a:off x="2735941" y="4175056"/>
            <a:ext cx="419150" cy="43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BCF52D7-101B-42F5-86A3-21D6EEFDBAAA}"/>
              </a:ext>
            </a:extLst>
          </p:cNvPr>
          <p:cNvCxnSpPr/>
          <p:nvPr/>
        </p:nvCxnSpPr>
        <p:spPr>
          <a:xfrm flipV="1">
            <a:off x="4363944" y="3630336"/>
            <a:ext cx="0" cy="99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51B1510-D262-4966-B96E-7CEB3244BDF6}"/>
              </a:ext>
            </a:extLst>
          </p:cNvPr>
          <p:cNvCxnSpPr/>
          <p:nvPr/>
        </p:nvCxnSpPr>
        <p:spPr>
          <a:xfrm flipH="1" flipV="1">
            <a:off x="3735214" y="2938299"/>
            <a:ext cx="395870" cy="4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DCE07B4-6532-4123-ABA5-3AD096559784}"/>
              </a:ext>
            </a:extLst>
          </p:cNvPr>
          <p:cNvCxnSpPr>
            <a:cxnSpLocks/>
          </p:cNvCxnSpPr>
          <p:nvPr/>
        </p:nvCxnSpPr>
        <p:spPr>
          <a:xfrm flipV="1">
            <a:off x="3057573" y="4794526"/>
            <a:ext cx="1073511" cy="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FED5FD6F-73C3-401C-B47E-629E21C791C1}"/>
              </a:ext>
            </a:extLst>
          </p:cNvPr>
          <p:cNvCxnSpPr>
            <a:cxnSpLocks/>
          </p:cNvCxnSpPr>
          <p:nvPr/>
        </p:nvCxnSpPr>
        <p:spPr>
          <a:xfrm>
            <a:off x="4363944" y="4979192"/>
            <a:ext cx="0" cy="65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CBDFB658-AE4F-43EC-BB24-51B81CBC44AF}"/>
              </a:ext>
            </a:extLst>
          </p:cNvPr>
          <p:cNvCxnSpPr/>
          <p:nvPr/>
        </p:nvCxnSpPr>
        <p:spPr>
          <a:xfrm>
            <a:off x="3057573" y="4979192"/>
            <a:ext cx="1020643" cy="65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1FBA468-F7BD-4F83-9BEF-F5060407F826}"/>
              </a:ext>
            </a:extLst>
          </p:cNvPr>
          <p:cNvCxnSpPr>
            <a:cxnSpLocks/>
            <a:stCxn id="131" idx="1"/>
            <a:endCxn id="122" idx="3"/>
          </p:cNvCxnSpPr>
          <p:nvPr/>
        </p:nvCxnSpPr>
        <p:spPr>
          <a:xfrm flipH="1" flipV="1">
            <a:off x="3310325" y="5723015"/>
            <a:ext cx="696406" cy="9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81E84B6C-5316-4623-B6F9-C912B516C5C8}"/>
              </a:ext>
            </a:extLst>
          </p:cNvPr>
          <p:cNvCxnSpPr/>
          <p:nvPr/>
        </p:nvCxnSpPr>
        <p:spPr>
          <a:xfrm flipH="1" flipV="1">
            <a:off x="2735941" y="4990369"/>
            <a:ext cx="100690" cy="5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C86986A2-7D9A-410E-9953-AFEED44FC120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1922385" y="5631110"/>
            <a:ext cx="673514" cy="9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B0F8EEFF-97EC-427D-BC8D-BEC5CE43F652}"/>
              </a:ext>
            </a:extLst>
          </p:cNvPr>
          <p:cNvCxnSpPr>
            <a:stCxn id="105" idx="2"/>
            <a:endCxn id="120" idx="0"/>
          </p:cNvCxnSpPr>
          <p:nvPr/>
        </p:nvCxnSpPr>
        <p:spPr>
          <a:xfrm>
            <a:off x="1504209" y="4433690"/>
            <a:ext cx="60963" cy="101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22D5C903-86BE-4B34-91C7-DAD53373DA81}"/>
              </a:ext>
            </a:extLst>
          </p:cNvPr>
          <p:cNvCxnSpPr>
            <a:endCxn id="105" idx="3"/>
          </p:cNvCxnSpPr>
          <p:nvPr/>
        </p:nvCxnSpPr>
        <p:spPr>
          <a:xfrm flipH="1" flipV="1">
            <a:off x="1861422" y="4249024"/>
            <a:ext cx="457515" cy="36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CA93E28F-D63B-4D84-B9DB-67D803C55F2F}"/>
              </a:ext>
            </a:extLst>
          </p:cNvPr>
          <p:cNvCxnSpPr>
            <a:endCxn id="105" idx="0"/>
          </p:cNvCxnSpPr>
          <p:nvPr/>
        </p:nvCxnSpPr>
        <p:spPr>
          <a:xfrm flipH="1">
            <a:off x="1504209" y="3488568"/>
            <a:ext cx="590073" cy="57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56C9C187-A21A-45E7-8D32-6CD6A790450D}"/>
              </a:ext>
            </a:extLst>
          </p:cNvPr>
          <p:cNvCxnSpPr/>
          <p:nvPr/>
        </p:nvCxnSpPr>
        <p:spPr>
          <a:xfrm flipH="1" flipV="1">
            <a:off x="2459993" y="3491603"/>
            <a:ext cx="560795" cy="28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762CA45C-1823-42D9-994C-336E0FC375AB}"/>
              </a:ext>
            </a:extLst>
          </p:cNvPr>
          <p:cNvCxnSpPr/>
          <p:nvPr/>
        </p:nvCxnSpPr>
        <p:spPr>
          <a:xfrm flipH="1">
            <a:off x="3761978" y="3647437"/>
            <a:ext cx="507805" cy="3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1BB662A6-14FD-4299-B5CC-919D3D1A9F20}"/>
              </a:ext>
            </a:extLst>
          </p:cNvPr>
          <p:cNvCxnSpPr/>
          <p:nvPr/>
        </p:nvCxnSpPr>
        <p:spPr>
          <a:xfrm>
            <a:off x="3735214" y="4145616"/>
            <a:ext cx="395870" cy="44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Текст 7">
            <a:extLst>
              <a:ext uri="{FF2B5EF4-FFF2-40B4-BE49-F238E27FC236}">
                <a16:creationId xmlns:a16="http://schemas.microsoft.com/office/drawing/2014/main" id="{86506E95-6B25-405F-8688-3D2EFD4F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8674" y="1759293"/>
            <a:ext cx="1677798" cy="527640"/>
          </a:xfrm>
        </p:spPr>
        <p:txBody>
          <a:bodyPr/>
          <a:lstStyle/>
          <a:p>
            <a:r>
              <a:rPr lang="en-US" dirty="0"/>
              <a:t>Structure</a:t>
            </a:r>
            <a:endParaRPr lang="ru-RU" dirty="0"/>
          </a:p>
        </p:txBody>
      </p:sp>
      <p:sp>
        <p:nvSpPr>
          <p:cNvPr id="149" name="Текст 7">
            <a:extLst>
              <a:ext uri="{FF2B5EF4-FFF2-40B4-BE49-F238E27FC236}">
                <a16:creationId xmlns:a16="http://schemas.microsoft.com/office/drawing/2014/main" id="{970093C0-309E-4105-A156-789803494E9A}"/>
              </a:ext>
            </a:extLst>
          </p:cNvPr>
          <p:cNvSpPr txBox="1">
            <a:spLocks/>
          </p:cNvSpPr>
          <p:nvPr/>
        </p:nvSpPr>
        <p:spPr>
          <a:xfrm>
            <a:off x="8444669" y="1759854"/>
            <a:ext cx="1677798" cy="527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</a:t>
            </a:r>
            <a:endParaRPr lang="ru-RU" dirty="0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A529B8-90E3-4183-A4F7-D8E6A8BF6445}"/>
              </a:ext>
            </a:extLst>
          </p:cNvPr>
          <p:cNvSpPr/>
          <p:nvPr/>
        </p:nvSpPr>
        <p:spPr>
          <a:xfrm>
            <a:off x="7173737" y="2248250"/>
            <a:ext cx="4219663" cy="4001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6A4266D-4820-440B-89FC-0DA624174B5F}"/>
              </a:ext>
            </a:extLst>
          </p:cNvPr>
          <p:cNvSpPr txBox="1"/>
          <p:nvPr/>
        </p:nvSpPr>
        <p:spPr>
          <a:xfrm>
            <a:off x="7313921" y="2323751"/>
            <a:ext cx="92429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ru-RU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AB3ED1F-B5CF-42CE-8DDD-2510D2164927}"/>
              </a:ext>
            </a:extLst>
          </p:cNvPr>
          <p:cNvSpPr txBox="1"/>
          <p:nvPr/>
        </p:nvSpPr>
        <p:spPr>
          <a:xfrm>
            <a:off x="10365642" y="2755973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F43A6ADA-BE45-4906-938F-2CB85647E918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8238213" y="2568967"/>
            <a:ext cx="2127429" cy="37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BCA4627-313E-48D0-AC03-C81D615199E7}"/>
              </a:ext>
            </a:extLst>
          </p:cNvPr>
          <p:cNvSpPr txBox="1"/>
          <p:nvPr/>
        </p:nvSpPr>
        <p:spPr>
          <a:xfrm rot="593733">
            <a:off x="8626438" y="2424360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ProcessEvent(…)</a:t>
            </a:r>
            <a:endParaRPr lang="ru-RU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4CE8EF-C80C-43F5-B050-E37E6C4D612B}"/>
              </a:ext>
            </a:extLst>
          </p:cNvPr>
          <p:cNvSpPr txBox="1"/>
          <p:nvPr/>
        </p:nvSpPr>
        <p:spPr>
          <a:xfrm>
            <a:off x="10122467" y="3464313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A1838B37-195D-49C8-BDE7-946086A60B6B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8238213" y="2693083"/>
            <a:ext cx="1884254" cy="95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CB9291F-4108-4869-8A19-D793C695276E}"/>
              </a:ext>
            </a:extLst>
          </p:cNvPr>
          <p:cNvSpPr txBox="1"/>
          <p:nvPr/>
        </p:nvSpPr>
        <p:spPr>
          <a:xfrm rot="1599881">
            <a:off x="8534815" y="2912950"/>
            <a:ext cx="171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ProcessEvent(…)</a:t>
            </a:r>
            <a:endParaRPr lang="ru-RU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A2009B-2140-4C96-BC40-00DD4059E7C6}"/>
              </a:ext>
            </a:extLst>
          </p:cNvPr>
          <p:cNvSpPr txBox="1"/>
          <p:nvPr/>
        </p:nvSpPr>
        <p:spPr>
          <a:xfrm>
            <a:off x="9392261" y="386923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ru-RU" sz="28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A22C480-A6D3-4F39-A4F1-601D1DF5B0AE}"/>
              </a:ext>
            </a:extLst>
          </p:cNvPr>
          <p:cNvSpPr txBox="1"/>
          <p:nvPr/>
        </p:nvSpPr>
        <p:spPr>
          <a:xfrm>
            <a:off x="8250246" y="4754958"/>
            <a:ext cx="714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  <a:endParaRPr lang="ru-RU" dirty="0"/>
          </a:p>
        </p:txBody>
      </p: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08E1860A-A2D0-49BA-B4BF-40EFC8757BD4}"/>
              </a:ext>
            </a:extLst>
          </p:cNvPr>
          <p:cNvCxnSpPr>
            <a:cxnSpLocks/>
            <a:stCxn id="151" idx="2"/>
            <a:endCxn id="162" idx="0"/>
          </p:cNvCxnSpPr>
          <p:nvPr/>
        </p:nvCxnSpPr>
        <p:spPr>
          <a:xfrm>
            <a:off x="7776067" y="2693083"/>
            <a:ext cx="831392" cy="206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07E6744-C4CF-4006-BF8E-23F210B293DB}"/>
              </a:ext>
            </a:extLst>
          </p:cNvPr>
          <p:cNvSpPr txBox="1"/>
          <p:nvPr/>
        </p:nvSpPr>
        <p:spPr>
          <a:xfrm rot="4060964">
            <a:off x="7645976" y="3820476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ProcessEvent(…)</a:t>
            </a:r>
            <a:endParaRPr lang="ru-RU" dirty="0"/>
          </a:p>
        </p:txBody>
      </p: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6CA32E44-237E-42B1-B8F8-C0ED02C35E7F}"/>
              </a:ext>
            </a:extLst>
          </p:cNvPr>
          <p:cNvCxnSpPr>
            <a:cxnSpLocks/>
          </p:cNvCxnSpPr>
          <p:nvPr/>
        </p:nvCxnSpPr>
        <p:spPr>
          <a:xfrm>
            <a:off x="8080355" y="2714256"/>
            <a:ext cx="1221572" cy="124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1" grpId="0" animBg="1"/>
      <p:bldP spid="102" grpId="0" animBg="1"/>
      <p:bldP spid="105" grpId="0" animBg="1"/>
      <p:bldP spid="109" grpId="0" animBg="1"/>
      <p:bldP spid="110" grpId="0" animBg="1"/>
      <p:bldP spid="116" grpId="0" animBg="1"/>
      <p:bldP spid="120" grpId="0" animBg="1"/>
      <p:bldP spid="122" grpId="0" animBg="1"/>
      <p:bldP spid="131" grpId="0" animBg="1"/>
      <p:bldP spid="148" grpId="0" build="p"/>
      <p:bldP spid="149" grpId="0" build="p"/>
      <p:bldP spid="150" grpId="0" animBg="1"/>
      <p:bldP spid="151" grpId="0" animBg="1"/>
      <p:bldP spid="152" grpId="0" animBg="1"/>
      <p:bldP spid="155" grpId="0"/>
      <p:bldP spid="157" grpId="0" animBg="1"/>
      <p:bldP spid="159" grpId="0"/>
      <p:bldP spid="161" grpId="0"/>
      <p:bldP spid="162" grpId="0" animBg="1"/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91CE9-28FA-4580-A216-DE713276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rules of an agent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93F6D1E-6D48-4AA8-9A1A-EB9ABCB4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45734"/>
            <a:ext cx="9936480" cy="4023360"/>
          </a:xfrm>
        </p:spPr>
        <p:txBody>
          <a:bodyPr>
            <a:normAutofit/>
          </a:bodyPr>
          <a:lstStyle/>
          <a:p>
            <a:pPr marL="357188" indent="-269875">
              <a:buFont typeface="Arial" panose="020B0604020202020204" pitchFamily="34" charset="0"/>
              <a:buChar char="•"/>
            </a:pPr>
            <a:r>
              <a:rPr lang="en-US" sz="2400" dirty="0"/>
              <a:t>each agent is individual, that is, it has its own set of characteristics and rules of behavior;</a:t>
            </a:r>
          </a:p>
          <a:p>
            <a:pPr marL="357188" indent="-269875">
              <a:buFont typeface="Arial" panose="020B0604020202020204" pitchFamily="34" charset="0"/>
              <a:buChar char="•"/>
            </a:pPr>
            <a:r>
              <a:rPr lang="en-US" sz="2400" dirty="0"/>
              <a:t>each agent is autonomous and can independently make decisions on its further actions;</a:t>
            </a:r>
          </a:p>
          <a:p>
            <a:pPr marL="357188" indent="-269875">
              <a:buFont typeface="Arial" panose="020B0604020202020204" pitchFamily="34" charset="0"/>
              <a:buChar char="•"/>
            </a:pPr>
            <a:r>
              <a:rPr lang="en-US" sz="2400" dirty="0"/>
              <a:t>an agent can interact with other agents to obtain information, adjust its behavior or notify other agents that its state was changed;</a:t>
            </a:r>
          </a:p>
          <a:p>
            <a:pPr marL="357188" indent="-269875">
              <a:buFont typeface="Arial" panose="020B0604020202020204" pitchFamily="34" charset="0"/>
              <a:buChar char="•"/>
            </a:pPr>
            <a:r>
              <a:rPr lang="en-US" sz="2400" dirty="0"/>
              <a:t>an agent must be in some environment that allows him to interact with other agents.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23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5BCD6-83B1-4E2B-94B4-60B6BE19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A00711-13E5-4EA0-B780-93E75B514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Queueing system (QS)</a:t>
            </a:r>
          </a:p>
          <a:p>
            <a:r>
              <a:rPr lang="ru-RU" dirty="0"/>
              <a:t>Система массового обслуживания (СМО)</a:t>
            </a:r>
          </a:p>
        </p:txBody>
      </p:sp>
    </p:spTree>
    <p:extLst>
      <p:ext uri="{BB962C8B-B14F-4D97-AF65-F5344CB8AC3E}">
        <p14:creationId xmlns:p14="http://schemas.microsoft.com/office/powerpoint/2010/main" val="365892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4A4B3E-A726-47A0-AE9C-3C2FCFFA5EA5}"/>
              </a:ext>
            </a:extLst>
          </p:cNvPr>
          <p:cNvSpPr txBox="1"/>
          <p:nvPr/>
        </p:nvSpPr>
        <p:spPr>
          <a:xfrm>
            <a:off x="4829176" y="2360356"/>
            <a:ext cx="2939414" cy="2954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Bank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E9BDC-3D91-47AB-9D0E-1C8BFF8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530C9F3-0F67-4FBC-A711-1B3A6B043D18}"/>
              </a:ext>
            </a:extLst>
          </p:cNvPr>
          <p:cNvSpPr/>
          <p:nvPr/>
        </p:nvSpPr>
        <p:spPr>
          <a:xfrm>
            <a:off x="2984511" y="3391771"/>
            <a:ext cx="160020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61574-1A9F-4161-A90B-D811D1ED0669}"/>
              </a:ext>
            </a:extLst>
          </p:cNvPr>
          <p:cNvSpPr txBox="1"/>
          <p:nvPr/>
        </p:nvSpPr>
        <p:spPr>
          <a:xfrm>
            <a:off x="2984511" y="3021239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Customers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195F8-8287-45D5-8EFE-49C35E90A9C5}"/>
              </a:ext>
            </a:extLst>
          </p:cNvPr>
          <p:cNvSpPr txBox="1"/>
          <p:nvPr/>
        </p:nvSpPr>
        <p:spPr>
          <a:xfrm>
            <a:off x="6381750" y="2844226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EA640-6F5D-411C-B016-4E87FB58AFD8}"/>
              </a:ext>
            </a:extLst>
          </p:cNvPr>
          <p:cNvSpPr txBox="1"/>
          <p:nvPr/>
        </p:nvSpPr>
        <p:spPr>
          <a:xfrm>
            <a:off x="6381749" y="3447077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898CE-6945-48E5-AFE2-CD12DB0BFA69}"/>
              </a:ext>
            </a:extLst>
          </p:cNvPr>
          <p:cNvSpPr txBox="1"/>
          <p:nvPr/>
        </p:nvSpPr>
        <p:spPr>
          <a:xfrm>
            <a:off x="6381748" y="4585294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D06C9-7093-4D6A-AB8C-04E003AB1C3A}"/>
              </a:ext>
            </a:extLst>
          </p:cNvPr>
          <p:cNvSpPr txBox="1"/>
          <p:nvPr/>
        </p:nvSpPr>
        <p:spPr>
          <a:xfrm>
            <a:off x="6748937" y="397472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0641E4-4027-477F-A41E-781B95BB442A}"/>
              </a:ext>
            </a:extLst>
          </p:cNvPr>
          <p:cNvSpPr/>
          <p:nvPr/>
        </p:nvSpPr>
        <p:spPr>
          <a:xfrm>
            <a:off x="5019675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24119B0-D4B5-4D9E-A197-B3D5FC11EF3C}"/>
              </a:ext>
            </a:extLst>
          </p:cNvPr>
          <p:cNvSpPr/>
          <p:nvPr/>
        </p:nvSpPr>
        <p:spPr>
          <a:xfrm>
            <a:off x="5265420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1DB8B61-08D4-49A9-85F9-FA0DD70DBBB0}"/>
              </a:ext>
            </a:extLst>
          </p:cNvPr>
          <p:cNvSpPr/>
          <p:nvPr/>
        </p:nvSpPr>
        <p:spPr>
          <a:xfrm>
            <a:off x="5525780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0D078-8157-46C2-9454-A4C8D8FD2FCA}"/>
              </a:ext>
            </a:extLst>
          </p:cNvPr>
          <p:cNvSpPr txBox="1"/>
          <p:nvPr/>
        </p:nvSpPr>
        <p:spPr>
          <a:xfrm>
            <a:off x="4942880" y="377190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queue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2E238DD-BD7E-440F-B335-BF8F7516F9B2}"/>
              </a:ext>
            </a:extLst>
          </p:cNvPr>
          <p:cNvCxnSpPr/>
          <p:nvPr/>
        </p:nvCxnSpPr>
        <p:spPr>
          <a:xfrm flipV="1">
            <a:off x="5867400" y="3162300"/>
            <a:ext cx="361950" cy="3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8A91A0-CED0-47BF-8335-518CF5BC7B3E}"/>
              </a:ext>
            </a:extLst>
          </p:cNvPr>
          <p:cNvCxnSpPr/>
          <p:nvPr/>
        </p:nvCxnSpPr>
        <p:spPr>
          <a:xfrm>
            <a:off x="5829297" y="3657600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6BC0B0D-9368-4E89-BCE6-4CD88D5583DD}"/>
              </a:ext>
            </a:extLst>
          </p:cNvPr>
          <p:cNvCxnSpPr/>
          <p:nvPr/>
        </p:nvCxnSpPr>
        <p:spPr>
          <a:xfrm>
            <a:off x="5867400" y="3857655"/>
            <a:ext cx="361950" cy="61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2F8DF-1C5A-48C3-9851-9AB624D9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modeling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648B-CC20-4E59-93D1-EB3DE584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921047" cy="1384027"/>
          </a:xfrm>
        </p:spPr>
        <p:txBody>
          <a:bodyPr/>
          <a:lstStyle/>
          <a:p>
            <a:r>
              <a:rPr lang="en-US" dirty="0"/>
              <a:t>Use constant time slot </a:t>
            </a:r>
            <a:r>
              <a:rPr lang="el-GR" dirty="0"/>
              <a:t>Δ</a:t>
            </a:r>
            <a:r>
              <a:rPr lang="en-US" i="1" dirty="0"/>
              <a:t>t</a:t>
            </a:r>
            <a:endParaRPr lang="ru-RU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727C3D-30AA-429B-B878-FF4665CB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22" y="1845734"/>
            <a:ext cx="3151905" cy="4090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6DB1D-99AD-4AAB-BDF2-654DCA547A00}"/>
              </a:ext>
            </a:extLst>
          </p:cNvPr>
          <p:cNvSpPr txBox="1"/>
          <p:nvPr/>
        </p:nvSpPr>
        <p:spPr>
          <a:xfrm>
            <a:off x="9126244" y="3105834"/>
            <a:ext cx="24502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determines here is it time to do </a:t>
            </a:r>
            <a:r>
              <a:rPr lang="en-US" dirty="0" err="1"/>
              <a:t>smth</a:t>
            </a:r>
            <a:r>
              <a:rPr lang="en-US" dirty="0"/>
              <a:t>. or not.</a:t>
            </a:r>
          </a:p>
          <a:p>
            <a:r>
              <a:rPr lang="en-US" dirty="0"/>
              <a:t>If yes, then it does.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FC454B8-E3E8-4EB3-9471-43DB0783444F}"/>
              </a:ext>
            </a:extLst>
          </p:cNvPr>
          <p:cNvCxnSpPr/>
          <p:nvPr/>
        </p:nvCxnSpPr>
        <p:spPr>
          <a:xfrm flipH="1">
            <a:off x="7368466" y="3429000"/>
            <a:ext cx="1757779" cy="5570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4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DB157-FCCA-41F5-9CBE-B1CBD692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527464" cy="2111477"/>
          </a:xfrm>
        </p:spPr>
        <p:txBody>
          <a:bodyPr>
            <a:normAutofit/>
          </a:bodyPr>
          <a:lstStyle/>
          <a:p>
            <a:r>
              <a:rPr lang="en-US" sz="4000" dirty="0"/>
              <a:t>Discrete-event modeling</a:t>
            </a:r>
            <a:endParaRPr lang="ru-RU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00715-59D2-49D9-9B2A-BD019DC3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06" y="274355"/>
            <a:ext cx="3505504" cy="5785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3817B-5C43-46C9-B59B-60A00D30A943}"/>
              </a:ext>
            </a:extLst>
          </p:cNvPr>
          <p:cNvSpPr txBox="1"/>
          <p:nvPr/>
        </p:nvSpPr>
        <p:spPr>
          <a:xfrm>
            <a:off x="9341970" y="1474750"/>
            <a:ext cx="24502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returns time instant when a should do </a:t>
            </a:r>
            <a:r>
              <a:rPr lang="en-US" dirty="0" err="1"/>
              <a:t>smth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61C516-4EFF-4E04-A7E6-5C7D89EAD7C4}"/>
              </a:ext>
            </a:extLst>
          </p:cNvPr>
          <p:cNvCxnSpPr/>
          <p:nvPr/>
        </p:nvCxnSpPr>
        <p:spPr>
          <a:xfrm flipH="1">
            <a:off x="7584192" y="1797916"/>
            <a:ext cx="1757779" cy="5570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15BF0C-A8BB-4196-A765-9B7447D6A6D8}"/>
              </a:ext>
            </a:extLst>
          </p:cNvPr>
          <p:cNvSpPr txBox="1"/>
          <p:nvPr/>
        </p:nvSpPr>
        <p:spPr>
          <a:xfrm>
            <a:off x="9341970" y="4817387"/>
            <a:ext cx="24502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do planned </a:t>
            </a:r>
            <a:r>
              <a:rPr lang="en-US" dirty="0" err="1"/>
              <a:t>smth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A763EAB-F0F8-4F78-A1CF-D7A30635E9A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457244" y="5002053"/>
            <a:ext cx="1884726" cy="271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99EBE4D-0BF3-48B7-B476-361BB0C5F70D}"/>
              </a:ext>
            </a:extLst>
          </p:cNvPr>
          <p:cNvCxnSpPr/>
          <p:nvPr/>
        </p:nvCxnSpPr>
        <p:spPr>
          <a:xfrm flipV="1">
            <a:off x="10910656" y="2053370"/>
            <a:ext cx="452761" cy="2855981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4A4B3E-A726-47A0-AE9C-3C2FCFFA5EA5}"/>
              </a:ext>
            </a:extLst>
          </p:cNvPr>
          <p:cNvSpPr txBox="1"/>
          <p:nvPr/>
        </p:nvSpPr>
        <p:spPr>
          <a:xfrm>
            <a:off x="5099142" y="3222504"/>
            <a:ext cx="2939414" cy="2954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Bank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E9BDC-3D91-47AB-9D0E-1C8BFF8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who can be an agent?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530C9F3-0F67-4FBC-A711-1B3A6B043D18}"/>
              </a:ext>
            </a:extLst>
          </p:cNvPr>
          <p:cNvSpPr/>
          <p:nvPr/>
        </p:nvSpPr>
        <p:spPr>
          <a:xfrm>
            <a:off x="3254477" y="4253919"/>
            <a:ext cx="160020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61574-1A9F-4161-A90B-D811D1ED0669}"/>
              </a:ext>
            </a:extLst>
          </p:cNvPr>
          <p:cNvSpPr txBox="1"/>
          <p:nvPr/>
        </p:nvSpPr>
        <p:spPr>
          <a:xfrm>
            <a:off x="3254477" y="3883387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Customers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195F8-8287-45D5-8EFE-49C35E90A9C5}"/>
              </a:ext>
            </a:extLst>
          </p:cNvPr>
          <p:cNvSpPr txBox="1"/>
          <p:nvPr/>
        </p:nvSpPr>
        <p:spPr>
          <a:xfrm>
            <a:off x="6651716" y="3706374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EA640-6F5D-411C-B016-4E87FB58AFD8}"/>
              </a:ext>
            </a:extLst>
          </p:cNvPr>
          <p:cNvSpPr txBox="1"/>
          <p:nvPr/>
        </p:nvSpPr>
        <p:spPr>
          <a:xfrm>
            <a:off x="6651715" y="4309225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898CE-6945-48E5-AFE2-CD12DB0BFA69}"/>
              </a:ext>
            </a:extLst>
          </p:cNvPr>
          <p:cNvSpPr txBox="1"/>
          <p:nvPr/>
        </p:nvSpPr>
        <p:spPr>
          <a:xfrm>
            <a:off x="6651714" y="5447442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D06C9-7093-4D6A-AB8C-04E003AB1C3A}"/>
              </a:ext>
            </a:extLst>
          </p:cNvPr>
          <p:cNvSpPr txBox="1"/>
          <p:nvPr/>
        </p:nvSpPr>
        <p:spPr>
          <a:xfrm>
            <a:off x="7018903" y="483686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0641E4-4027-477F-A41E-781B95BB442A}"/>
              </a:ext>
            </a:extLst>
          </p:cNvPr>
          <p:cNvSpPr/>
          <p:nvPr/>
        </p:nvSpPr>
        <p:spPr>
          <a:xfrm>
            <a:off x="5289641" y="4424498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24119B0-D4B5-4D9E-A197-B3D5FC11EF3C}"/>
              </a:ext>
            </a:extLst>
          </p:cNvPr>
          <p:cNvSpPr/>
          <p:nvPr/>
        </p:nvSpPr>
        <p:spPr>
          <a:xfrm>
            <a:off x="5535386" y="4424498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1DB8B61-08D4-49A9-85F9-FA0DD70DBBB0}"/>
              </a:ext>
            </a:extLst>
          </p:cNvPr>
          <p:cNvSpPr/>
          <p:nvPr/>
        </p:nvSpPr>
        <p:spPr>
          <a:xfrm>
            <a:off x="5795746" y="4424498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0D078-8157-46C2-9454-A4C8D8FD2FCA}"/>
              </a:ext>
            </a:extLst>
          </p:cNvPr>
          <p:cNvSpPr txBox="1"/>
          <p:nvPr/>
        </p:nvSpPr>
        <p:spPr>
          <a:xfrm>
            <a:off x="5212846" y="463404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queue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2E238DD-BD7E-440F-B335-BF8F7516F9B2}"/>
              </a:ext>
            </a:extLst>
          </p:cNvPr>
          <p:cNvCxnSpPr/>
          <p:nvPr/>
        </p:nvCxnSpPr>
        <p:spPr>
          <a:xfrm flipV="1">
            <a:off x="6137366" y="4024448"/>
            <a:ext cx="361950" cy="3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8A91A0-CED0-47BF-8335-518CF5BC7B3E}"/>
              </a:ext>
            </a:extLst>
          </p:cNvPr>
          <p:cNvCxnSpPr/>
          <p:nvPr/>
        </p:nvCxnSpPr>
        <p:spPr>
          <a:xfrm>
            <a:off x="6099263" y="4519748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6BC0B0D-9368-4E89-BCE6-4CD88D5583DD}"/>
              </a:ext>
            </a:extLst>
          </p:cNvPr>
          <p:cNvCxnSpPr/>
          <p:nvPr/>
        </p:nvCxnSpPr>
        <p:spPr>
          <a:xfrm>
            <a:off x="6137366" y="4719803"/>
            <a:ext cx="361950" cy="61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B9C583-6B8E-466A-82E5-11A3261078DD}"/>
              </a:ext>
            </a:extLst>
          </p:cNvPr>
          <p:cNvSpPr txBox="1"/>
          <p:nvPr/>
        </p:nvSpPr>
        <p:spPr>
          <a:xfrm>
            <a:off x="4721163" y="2687581"/>
            <a:ext cx="369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Where are the agents here?</a:t>
            </a:r>
            <a:endParaRPr lang="ru-RU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4F23C00-D60A-48CA-AC6E-8D03AB6A3FA4}"/>
              </a:ext>
            </a:extLst>
          </p:cNvPr>
          <p:cNvSpPr/>
          <p:nvPr/>
        </p:nvSpPr>
        <p:spPr>
          <a:xfrm>
            <a:off x="2963011" y="3883387"/>
            <a:ext cx="1793966" cy="370532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5B35242-A69C-4CD0-B7A2-5931AFAB3FB5}"/>
              </a:ext>
            </a:extLst>
          </p:cNvPr>
          <p:cNvSpPr/>
          <p:nvPr/>
        </p:nvSpPr>
        <p:spPr>
          <a:xfrm>
            <a:off x="2830286" y="3326674"/>
            <a:ext cx="2079091" cy="200646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E6EC6C5-AE00-439C-BB9C-C356C12A9A76}"/>
              </a:ext>
            </a:extLst>
          </p:cNvPr>
          <p:cNvSpPr/>
          <p:nvPr/>
        </p:nvSpPr>
        <p:spPr>
          <a:xfrm>
            <a:off x="5146142" y="4253920"/>
            <a:ext cx="987911" cy="9314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B2D6913-8E59-4CA3-AFF9-A5FEF243194E}"/>
              </a:ext>
            </a:extLst>
          </p:cNvPr>
          <p:cNvSpPr/>
          <p:nvPr/>
        </p:nvSpPr>
        <p:spPr>
          <a:xfrm>
            <a:off x="6302418" y="3593949"/>
            <a:ext cx="1793966" cy="65053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66126A5-6630-44A2-A682-8F6AF7E5E4D8}"/>
              </a:ext>
            </a:extLst>
          </p:cNvPr>
          <p:cNvSpPr/>
          <p:nvPr/>
        </p:nvSpPr>
        <p:spPr>
          <a:xfrm>
            <a:off x="6296336" y="4183567"/>
            <a:ext cx="1793966" cy="65053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167F2C6-66AF-4CDA-9CAE-CE981D3330CE}"/>
              </a:ext>
            </a:extLst>
          </p:cNvPr>
          <p:cNvSpPr/>
          <p:nvPr/>
        </p:nvSpPr>
        <p:spPr>
          <a:xfrm>
            <a:off x="6296336" y="4773548"/>
            <a:ext cx="1793966" cy="65053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F7CCC57-48A1-4395-8790-FFCF7FB40FE7}"/>
              </a:ext>
            </a:extLst>
          </p:cNvPr>
          <p:cNvSpPr/>
          <p:nvPr/>
        </p:nvSpPr>
        <p:spPr>
          <a:xfrm>
            <a:off x="6289764" y="5355435"/>
            <a:ext cx="1793966" cy="65053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657EA9-6319-4002-971B-61760CD19C59}"/>
              </a:ext>
            </a:extLst>
          </p:cNvPr>
          <p:cNvSpPr/>
          <p:nvPr/>
        </p:nvSpPr>
        <p:spPr>
          <a:xfrm>
            <a:off x="6194388" y="3241493"/>
            <a:ext cx="2079091" cy="3176724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B0AC70D0-DD60-41B8-9913-CDA786D09CF4}"/>
              </a:ext>
            </a:extLst>
          </p:cNvPr>
          <p:cNvSpPr/>
          <p:nvPr/>
        </p:nvSpPr>
        <p:spPr>
          <a:xfrm>
            <a:off x="4450120" y="2630539"/>
            <a:ext cx="4554543" cy="4144729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2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#18 (the last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3"/>
            <a:ext cx="4442386" cy="4430780"/>
          </a:xfrm>
        </p:spPr>
        <p:txBody>
          <a:bodyPr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Bank office</a:t>
            </a:r>
          </a:p>
          <a:p>
            <a:pPr indent="0">
              <a:buNone/>
            </a:pPr>
            <a:r>
              <a:rPr lang="en-US" dirty="0"/>
              <a:t>Model is as described in lectures. </a:t>
            </a:r>
          </a:p>
          <a:p>
            <a:pPr indent="0">
              <a:buNone/>
            </a:pPr>
            <a:r>
              <a:rPr lang="en-US" dirty="0"/>
              <a:t>Use agent-based modeling on base of discrete-event approach.</a:t>
            </a:r>
          </a:p>
          <a:p>
            <a:pPr indent="0">
              <a:buNone/>
            </a:pPr>
            <a:endParaRPr lang="ru-RU" sz="1800" dirty="0"/>
          </a:p>
        </p:txBody>
      </p:sp>
      <p:grpSp>
        <p:nvGrpSpPr>
          <p:cNvPr id="6" name="Группа 7">
            <a:extLst>
              <a:ext uri="{FF2B5EF4-FFF2-40B4-BE49-F238E27FC236}">
                <a16:creationId xmlns:a16="http://schemas.microsoft.com/office/drawing/2014/main" id="{4B21FDE7-8E05-4263-978F-34223E8169B6}"/>
              </a:ext>
            </a:extLst>
          </p:cNvPr>
          <p:cNvGrpSpPr/>
          <p:nvPr/>
        </p:nvGrpSpPr>
        <p:grpSpPr>
          <a:xfrm>
            <a:off x="6261716" y="1845733"/>
            <a:ext cx="5539665" cy="1591572"/>
            <a:chOff x="548639" y="1825952"/>
            <a:chExt cx="11083623" cy="4110028"/>
          </a:xfrm>
        </p:grpSpPr>
        <p:pic>
          <p:nvPicPr>
            <p:cNvPr id="7" name="Рисунок 5">
              <a:extLst>
                <a:ext uri="{FF2B5EF4-FFF2-40B4-BE49-F238E27FC236}">
                  <a16:creationId xmlns:a16="http://schemas.microsoft.com/office/drawing/2014/main" id="{487B3084-AF4F-470B-967D-F88451C0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48639" y="1825952"/>
              <a:ext cx="11083623" cy="41100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C8DFE2-F41F-4EB4-89CD-556CD6C5608F}"/>
                </a:ext>
              </a:extLst>
            </p:cNvPr>
            <p:cNvSpPr txBox="1"/>
            <p:nvPr/>
          </p:nvSpPr>
          <p:spPr>
            <a:xfrm>
              <a:off x="8946510" y="2586930"/>
              <a:ext cx="1711966" cy="45325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Broadway" panose="04040905080B02020502" pitchFamily="82" charset="0"/>
                </a:rPr>
                <a:t>B A N K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CDE437-E149-4896-8E29-82BD0E0D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534" y="3731987"/>
            <a:ext cx="3828028" cy="23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338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225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Broadway</vt:lpstr>
      <vt:lpstr>Calibri</vt:lpstr>
      <vt:lpstr>Calibri Light</vt:lpstr>
      <vt:lpstr>Ретро</vt:lpstr>
      <vt:lpstr>Simulation</vt:lpstr>
      <vt:lpstr>Main idea</vt:lpstr>
      <vt:lpstr>Four rules of an agent</vt:lpstr>
      <vt:lpstr>Example</vt:lpstr>
      <vt:lpstr>Model</vt:lpstr>
      <vt:lpstr>Continuous modeling</vt:lpstr>
      <vt:lpstr>Discrete-event modeling</vt:lpstr>
      <vt:lpstr>Model: who can be an agent?</vt:lpstr>
      <vt:lpstr>Laboratory #18 (the last 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Alexander Moiseev</cp:lastModifiedBy>
  <cp:revision>15</cp:revision>
  <dcterms:created xsi:type="dcterms:W3CDTF">2019-04-06T03:36:44Z</dcterms:created>
  <dcterms:modified xsi:type="dcterms:W3CDTF">2020-06-01T03:03:49Z</dcterms:modified>
</cp:coreProperties>
</file>