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1" r:id="rId4"/>
    <p:sldId id="274" r:id="rId5"/>
    <p:sldId id="288" r:id="rId6"/>
    <p:sldId id="289" r:id="rId7"/>
    <p:sldId id="290" r:id="rId8"/>
    <p:sldId id="291" r:id="rId9"/>
    <p:sldId id="297" r:id="rId10"/>
    <p:sldId id="296" r:id="rId11"/>
    <p:sldId id="292" r:id="rId12"/>
    <p:sldId id="293" r:id="rId13"/>
    <p:sldId id="294" r:id="rId14"/>
    <p:sldId id="267" r:id="rId15"/>
    <p:sldId id="295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A98BEEE-FB94-45E8-AEFA-58065184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renewal process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37E5E5-30B9-4137-B4CA-3AD239A9EC76}"/>
              </a:ext>
            </a:extLst>
          </p:cNvPr>
          <p:cNvSpPr/>
          <p:nvPr/>
        </p:nvSpPr>
        <p:spPr>
          <a:xfrm>
            <a:off x="5990254" y="1959429"/>
            <a:ext cx="5001208" cy="25429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MODELING: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 is given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08EDF7-6461-4925-960A-8E42EFFB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79" y="3511721"/>
            <a:ext cx="1606158" cy="5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0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1DF264-4E8E-4F0B-BE51-FB2977A2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1260" cy="1450757"/>
          </a:xfrm>
        </p:spPr>
        <p:txBody>
          <a:bodyPr/>
          <a:lstStyle/>
          <a:p>
            <a:r>
              <a:rPr lang="en-US" dirty="0"/>
              <a:t>Markov modulated Poisson Process (MMPP)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1E4E7-252F-4C39-A2AF-D025740E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04" y="2384913"/>
            <a:ext cx="8093374" cy="37228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Continuous-time Markov chain with generator matrix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endParaRPr lang="ru-RU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ABE615-34E5-4021-B7D1-56D6E627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1971"/>
            <a:ext cx="916638" cy="358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177F4-C672-4B7A-A259-F9CAE7746945}"/>
              </a:ext>
            </a:extLst>
          </p:cNvPr>
          <p:cNvSpPr txBox="1"/>
          <p:nvPr/>
        </p:nvSpPr>
        <p:spPr>
          <a:xfrm>
            <a:off x="2220685" y="1837379"/>
            <a:ext cx="2620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- conditional intensities</a:t>
            </a: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7AA53-C60C-4CD4-84D1-4376266912BC}"/>
              </a:ext>
            </a:extLst>
          </p:cNvPr>
          <p:cNvSpPr txBox="1"/>
          <p:nvPr/>
        </p:nvSpPr>
        <p:spPr>
          <a:xfrm>
            <a:off x="1444257" y="3035085"/>
            <a:ext cx="276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underlying Markov chain</a:t>
            </a: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14A9E919-2F52-4125-B6A9-7EEF8F8BD42C}"/>
              </a:ext>
            </a:extLst>
          </p:cNvPr>
          <p:cNvSpPr/>
          <p:nvPr/>
        </p:nvSpPr>
        <p:spPr>
          <a:xfrm rot="5400000">
            <a:off x="2686366" y="1084134"/>
            <a:ext cx="277887" cy="3624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D88001A3-6D18-4D4A-89D3-8EF04EA76485}"/>
              </a:ext>
            </a:extLst>
          </p:cNvPr>
          <p:cNvGrpSpPr/>
          <p:nvPr/>
        </p:nvGrpSpPr>
        <p:grpSpPr>
          <a:xfrm>
            <a:off x="5052653" y="3333095"/>
            <a:ext cx="6147108" cy="2693235"/>
            <a:chOff x="5052653" y="3333095"/>
            <a:chExt cx="6147108" cy="2693235"/>
          </a:xfrm>
        </p:grpSpPr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DC65B09D-160C-49BB-BC30-91CF45B0A26E}"/>
                </a:ext>
              </a:extLst>
            </p:cNvPr>
            <p:cNvGrpSpPr/>
            <p:nvPr/>
          </p:nvGrpSpPr>
          <p:grpSpPr>
            <a:xfrm>
              <a:off x="5052653" y="3333095"/>
              <a:ext cx="6147108" cy="2693235"/>
              <a:chOff x="5052653" y="3333095"/>
              <a:chExt cx="6147108" cy="2693235"/>
            </a:xfrm>
          </p:grpSpPr>
          <p:grpSp>
            <p:nvGrpSpPr>
              <p:cNvPr id="48" name="Группа 47">
                <a:extLst>
                  <a:ext uri="{FF2B5EF4-FFF2-40B4-BE49-F238E27FC236}">
                    <a16:creationId xmlns:a16="http://schemas.microsoft.com/office/drawing/2014/main" id="{89AD9EAD-3746-486C-AC9E-C8FD39EF40B3}"/>
                  </a:ext>
                </a:extLst>
              </p:cNvPr>
              <p:cNvGrpSpPr/>
              <p:nvPr/>
            </p:nvGrpSpPr>
            <p:grpSpPr>
              <a:xfrm>
                <a:off x="5052653" y="3333095"/>
                <a:ext cx="6147108" cy="2693235"/>
                <a:chOff x="5052653" y="3333095"/>
                <a:chExt cx="6147108" cy="2693235"/>
              </a:xfrm>
            </p:grpSpPr>
            <p:cxnSp>
              <p:nvCxnSpPr>
                <p:cNvPr id="9" name="Прямая со стрелкой 8">
                  <a:extLst>
                    <a:ext uri="{FF2B5EF4-FFF2-40B4-BE49-F238E27FC236}">
                      <a16:creationId xmlns:a16="http://schemas.microsoft.com/office/drawing/2014/main" id="{8AAE8100-BF3F-4E7D-BD09-F9B7DC1EE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00" y="5843451"/>
                  <a:ext cx="5399314" cy="870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Прямая со стрелкой 10">
                  <a:extLst>
                    <a:ext uri="{FF2B5EF4-FFF2-40B4-BE49-F238E27FC236}">
                      <a16:creationId xmlns:a16="http://schemas.microsoft.com/office/drawing/2014/main" id="{B08266AA-03D4-4526-BE31-62D8C15C6D5F}"/>
                    </a:ext>
                  </a:extLst>
                </p:cNvPr>
                <p:cNvCxnSpPr/>
                <p:nvPr/>
              </p:nvCxnSpPr>
              <p:spPr>
                <a:xfrm flipV="1">
                  <a:off x="5486400" y="3640183"/>
                  <a:ext cx="0" cy="22032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F06623A-8CB6-40DB-8500-0856A90F5A58}"/>
                    </a:ext>
                  </a:extLst>
                </p:cNvPr>
                <p:cNvSpPr txBox="1"/>
                <p:nvPr/>
              </p:nvSpPr>
              <p:spPr>
                <a:xfrm>
                  <a:off x="10938151" y="5656998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ru-RU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57801E5-2597-4D7C-89C5-4F5F26D0257B}"/>
                    </a:ext>
                  </a:extLst>
                </p:cNvPr>
                <p:cNvSpPr txBox="1"/>
                <p:nvPr/>
              </p:nvSpPr>
              <p:spPr>
                <a:xfrm>
                  <a:off x="5203041" y="3333095"/>
                  <a:ext cx="292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λ</a:t>
                  </a:r>
                  <a:endParaRPr lang="ru-RU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41332FF-BFEE-4B1C-B11E-60E99B83FDE1}"/>
                    </a:ext>
                  </a:extLst>
                </p:cNvPr>
                <p:cNvSpPr txBox="1"/>
                <p:nvPr/>
              </p:nvSpPr>
              <p:spPr>
                <a:xfrm>
                  <a:off x="5052653" y="529816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λ</a:t>
                  </a:r>
                  <a:r>
                    <a:rPr lang="en-US" baseline="-25000" dirty="0"/>
                    <a:t>1</a:t>
                  </a:r>
                  <a:endParaRPr lang="ru-RU" baseline="-250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FFB8FC-0EAD-427A-8AEF-BFD8232135B1}"/>
                    </a:ext>
                  </a:extLst>
                </p:cNvPr>
                <p:cNvSpPr txBox="1"/>
                <p:nvPr/>
              </p:nvSpPr>
              <p:spPr>
                <a:xfrm>
                  <a:off x="5052653" y="4741817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λ</a:t>
                  </a:r>
                  <a:r>
                    <a:rPr lang="en-US" baseline="-25000" dirty="0"/>
                    <a:t>2</a:t>
                  </a:r>
                  <a:endParaRPr lang="ru-RU" baseline="-250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E7C816E-0CDB-4886-9ADD-93CA5C6CF66F}"/>
                    </a:ext>
                  </a:extLst>
                </p:cNvPr>
                <p:cNvSpPr txBox="1"/>
                <p:nvPr/>
              </p:nvSpPr>
              <p:spPr>
                <a:xfrm>
                  <a:off x="5052653" y="3874274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λ</a:t>
                  </a:r>
                  <a:r>
                    <a:rPr lang="en-US" baseline="-25000" dirty="0"/>
                    <a:t>3</a:t>
                  </a:r>
                  <a:endParaRPr lang="ru-RU" baseline="-25000" dirty="0"/>
                </a:p>
              </p:txBody>
            </p:sp>
            <p:cxnSp>
              <p:nvCxnSpPr>
                <p:cNvPr id="21" name="Прямая соединительная линия 20">
                  <a:extLst>
                    <a:ext uri="{FF2B5EF4-FFF2-40B4-BE49-F238E27FC236}">
                      <a16:creationId xmlns:a16="http://schemas.microsoft.com/office/drawing/2014/main" id="{9DD6FAC2-F4B8-48F2-BBFB-71493066E9BB}"/>
                    </a:ext>
                  </a:extLst>
                </p:cNvPr>
                <p:cNvCxnSpPr/>
                <p:nvPr/>
              </p:nvCxnSpPr>
              <p:spPr>
                <a:xfrm>
                  <a:off x="5425440" y="4078137"/>
                  <a:ext cx="11321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единительная линия 21">
                  <a:extLst>
                    <a:ext uri="{FF2B5EF4-FFF2-40B4-BE49-F238E27FC236}">
                      <a16:creationId xmlns:a16="http://schemas.microsoft.com/office/drawing/2014/main" id="{4F36E00B-7722-4E0C-B4DC-11BC25D76360}"/>
                    </a:ext>
                  </a:extLst>
                </p:cNvPr>
                <p:cNvCxnSpPr/>
                <p:nvPr/>
              </p:nvCxnSpPr>
              <p:spPr>
                <a:xfrm>
                  <a:off x="5429787" y="4918509"/>
                  <a:ext cx="11321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Прямая соединительная линия 22">
                  <a:extLst>
                    <a:ext uri="{FF2B5EF4-FFF2-40B4-BE49-F238E27FC236}">
                      <a16:creationId xmlns:a16="http://schemas.microsoft.com/office/drawing/2014/main" id="{0C9CFA46-2244-40FD-84D3-96DAABED72A5}"/>
                    </a:ext>
                  </a:extLst>
                </p:cNvPr>
                <p:cNvCxnSpPr/>
                <p:nvPr/>
              </p:nvCxnSpPr>
              <p:spPr>
                <a:xfrm>
                  <a:off x="5429792" y="5475872"/>
                  <a:ext cx="11321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Соединитель: уступ 24">
                  <a:extLst>
                    <a:ext uri="{FF2B5EF4-FFF2-40B4-BE49-F238E27FC236}">
                      <a16:creationId xmlns:a16="http://schemas.microsoft.com/office/drawing/2014/main" id="{3DA51533-3844-4889-96B5-18262A161CC5}"/>
                    </a:ext>
                  </a:extLst>
                </p:cNvPr>
                <p:cNvCxnSpPr/>
                <p:nvPr/>
              </p:nvCxnSpPr>
              <p:spPr>
                <a:xfrm flipV="1">
                  <a:off x="5495109" y="4918509"/>
                  <a:ext cx="696685" cy="564319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Соединитель: уступ 26">
                  <a:extLst>
                    <a:ext uri="{FF2B5EF4-FFF2-40B4-BE49-F238E27FC236}">
                      <a16:creationId xmlns:a16="http://schemas.microsoft.com/office/drawing/2014/main" id="{4845471B-BBDE-497F-BBC3-5FE3F250A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00502" y="4100806"/>
                  <a:ext cx="1314995" cy="819501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Соединитель: уступ 31">
                  <a:extLst>
                    <a:ext uri="{FF2B5EF4-FFF2-40B4-BE49-F238E27FC236}">
                      <a16:creationId xmlns:a16="http://schemas.microsoft.com/office/drawing/2014/main" id="{CF88C690-81D1-4C5B-AEA1-6F6CCD9658E3}"/>
                    </a:ext>
                  </a:extLst>
                </p:cNvPr>
                <p:cNvCxnSpPr/>
                <p:nvPr/>
              </p:nvCxnSpPr>
              <p:spPr>
                <a:xfrm>
                  <a:off x="7515497" y="4100806"/>
                  <a:ext cx="1591181" cy="1375066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Соединитель: уступ 33">
                  <a:extLst>
                    <a:ext uri="{FF2B5EF4-FFF2-40B4-BE49-F238E27FC236}">
                      <a16:creationId xmlns:a16="http://schemas.microsoft.com/office/drawing/2014/main" id="{2A07A4B4-BB1F-47CD-96DD-84F83146A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06678" y="4058940"/>
                  <a:ext cx="1561322" cy="1416932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Знак умножения 37">
                  <a:extLst>
                    <a:ext uri="{FF2B5EF4-FFF2-40B4-BE49-F238E27FC236}">
                      <a16:creationId xmlns:a16="http://schemas.microsoft.com/office/drawing/2014/main" id="{7849317F-BC43-47C9-A3D1-A67FC3CE96CF}"/>
                    </a:ext>
                  </a:extLst>
                </p:cNvPr>
                <p:cNvSpPr/>
                <p:nvPr/>
              </p:nvSpPr>
              <p:spPr>
                <a:xfrm>
                  <a:off x="5627147" y="5425756"/>
                  <a:ext cx="142613" cy="126987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Знак умножения 38">
                  <a:extLst>
                    <a:ext uri="{FF2B5EF4-FFF2-40B4-BE49-F238E27FC236}">
                      <a16:creationId xmlns:a16="http://schemas.microsoft.com/office/drawing/2014/main" id="{EC791792-341F-4584-9A8E-66D37F4A333B}"/>
                    </a:ext>
                  </a:extLst>
                </p:cNvPr>
                <p:cNvSpPr/>
                <p:nvPr/>
              </p:nvSpPr>
              <p:spPr>
                <a:xfrm>
                  <a:off x="6014890" y="4862989"/>
                  <a:ext cx="142613" cy="126987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Знак умножения 39">
                  <a:extLst>
                    <a:ext uri="{FF2B5EF4-FFF2-40B4-BE49-F238E27FC236}">
                      <a16:creationId xmlns:a16="http://schemas.microsoft.com/office/drawing/2014/main" id="{586CE29B-2B82-45DD-96A5-291B8DBFBD28}"/>
                    </a:ext>
                  </a:extLst>
                </p:cNvPr>
                <p:cNvSpPr/>
                <p:nvPr/>
              </p:nvSpPr>
              <p:spPr>
                <a:xfrm>
                  <a:off x="6658783" y="4855015"/>
                  <a:ext cx="142613" cy="126987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Знак умножения 40">
                  <a:extLst>
                    <a:ext uri="{FF2B5EF4-FFF2-40B4-BE49-F238E27FC236}">
                      <a16:creationId xmlns:a16="http://schemas.microsoft.com/office/drawing/2014/main" id="{D0E8DA6C-2A4D-4DA6-B0A1-1BCA28383099}"/>
                    </a:ext>
                  </a:extLst>
                </p:cNvPr>
                <p:cNvSpPr/>
                <p:nvPr/>
              </p:nvSpPr>
              <p:spPr>
                <a:xfrm>
                  <a:off x="7006275" y="4039594"/>
                  <a:ext cx="142613" cy="126987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Знак умножения 41">
                  <a:extLst>
                    <a:ext uri="{FF2B5EF4-FFF2-40B4-BE49-F238E27FC236}">
                      <a16:creationId xmlns:a16="http://schemas.microsoft.com/office/drawing/2014/main" id="{4ED393F8-09F0-4416-B953-AE49CCACF541}"/>
                    </a:ext>
                  </a:extLst>
                </p:cNvPr>
                <p:cNvSpPr/>
                <p:nvPr/>
              </p:nvSpPr>
              <p:spPr>
                <a:xfrm>
                  <a:off x="7189579" y="4043592"/>
                  <a:ext cx="142613" cy="126987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Знак умножения 42">
                  <a:extLst>
                    <a:ext uri="{FF2B5EF4-FFF2-40B4-BE49-F238E27FC236}">
                      <a16:creationId xmlns:a16="http://schemas.microsoft.com/office/drawing/2014/main" id="{3A4FFC96-D076-4D81-B0E0-4BC777B0FB10}"/>
                    </a:ext>
                  </a:extLst>
                </p:cNvPr>
                <p:cNvSpPr/>
                <p:nvPr/>
              </p:nvSpPr>
              <p:spPr>
                <a:xfrm>
                  <a:off x="7627494" y="4040966"/>
                  <a:ext cx="142613" cy="126987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Знак умножения 43">
                  <a:extLst>
                    <a:ext uri="{FF2B5EF4-FFF2-40B4-BE49-F238E27FC236}">
                      <a16:creationId xmlns:a16="http://schemas.microsoft.com/office/drawing/2014/main" id="{99E1AF4B-C2C3-4001-A5DF-B5EB9A4F7A7E}"/>
                    </a:ext>
                  </a:extLst>
                </p:cNvPr>
                <p:cNvSpPr/>
                <p:nvPr/>
              </p:nvSpPr>
              <p:spPr>
                <a:xfrm>
                  <a:off x="7966917" y="4039594"/>
                  <a:ext cx="142613" cy="126987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Знак умножения 44">
                  <a:extLst>
                    <a:ext uri="{FF2B5EF4-FFF2-40B4-BE49-F238E27FC236}">
                      <a16:creationId xmlns:a16="http://schemas.microsoft.com/office/drawing/2014/main" id="{ED7CDFE0-B505-4FD4-9A60-1E5082C33F7C}"/>
                    </a:ext>
                  </a:extLst>
                </p:cNvPr>
                <p:cNvSpPr/>
                <p:nvPr/>
              </p:nvSpPr>
              <p:spPr>
                <a:xfrm>
                  <a:off x="10175769" y="3995446"/>
                  <a:ext cx="142613" cy="126987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Знак умножения 45">
                  <a:extLst>
                    <a:ext uri="{FF2B5EF4-FFF2-40B4-BE49-F238E27FC236}">
                      <a16:creationId xmlns:a16="http://schemas.microsoft.com/office/drawing/2014/main" id="{63FE627C-05A9-4532-9808-5F9E23ED569C}"/>
                    </a:ext>
                  </a:extLst>
                </p:cNvPr>
                <p:cNvSpPr/>
                <p:nvPr/>
              </p:nvSpPr>
              <p:spPr>
                <a:xfrm>
                  <a:off x="10421673" y="3994262"/>
                  <a:ext cx="142613" cy="126987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49" name="Знак умножения 48">
                <a:extLst>
                  <a:ext uri="{FF2B5EF4-FFF2-40B4-BE49-F238E27FC236}">
                    <a16:creationId xmlns:a16="http://schemas.microsoft.com/office/drawing/2014/main" id="{BB40D1C3-62BC-4BF2-8E9B-38E1EDA19BA9}"/>
                  </a:ext>
                </a:extLst>
              </p:cNvPr>
              <p:cNvSpPr/>
              <p:nvPr/>
            </p:nvSpPr>
            <p:spPr>
              <a:xfrm>
                <a:off x="5622462" y="5788666"/>
                <a:ext cx="142613" cy="126987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Знак умножения 49">
                <a:extLst>
                  <a:ext uri="{FF2B5EF4-FFF2-40B4-BE49-F238E27FC236}">
                    <a16:creationId xmlns:a16="http://schemas.microsoft.com/office/drawing/2014/main" id="{86217573-9358-47AB-87C7-BA128C264B6B}"/>
                  </a:ext>
                </a:extLst>
              </p:cNvPr>
              <p:cNvSpPr/>
              <p:nvPr/>
            </p:nvSpPr>
            <p:spPr>
              <a:xfrm>
                <a:off x="6014889" y="5779957"/>
                <a:ext cx="142613" cy="126987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Знак умножения 50">
                <a:extLst>
                  <a:ext uri="{FF2B5EF4-FFF2-40B4-BE49-F238E27FC236}">
                    <a16:creationId xmlns:a16="http://schemas.microsoft.com/office/drawing/2014/main" id="{CF556641-D7A4-4B39-84DB-6C83F196309B}"/>
                  </a:ext>
                </a:extLst>
              </p:cNvPr>
              <p:cNvSpPr/>
              <p:nvPr/>
            </p:nvSpPr>
            <p:spPr>
              <a:xfrm>
                <a:off x="6655352" y="5778171"/>
                <a:ext cx="142613" cy="126987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Знак умножения 51">
                <a:extLst>
                  <a:ext uri="{FF2B5EF4-FFF2-40B4-BE49-F238E27FC236}">
                    <a16:creationId xmlns:a16="http://schemas.microsoft.com/office/drawing/2014/main" id="{3A96200F-E72A-4115-9B86-D1F02874003E}"/>
                  </a:ext>
                </a:extLst>
              </p:cNvPr>
              <p:cNvSpPr/>
              <p:nvPr/>
            </p:nvSpPr>
            <p:spPr>
              <a:xfrm>
                <a:off x="7006275" y="5769783"/>
                <a:ext cx="142613" cy="126987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Знак умножения 52">
                <a:extLst>
                  <a:ext uri="{FF2B5EF4-FFF2-40B4-BE49-F238E27FC236}">
                    <a16:creationId xmlns:a16="http://schemas.microsoft.com/office/drawing/2014/main" id="{A87D3DD7-4FCB-44AA-8814-3CF01BE28422}"/>
                  </a:ext>
                </a:extLst>
              </p:cNvPr>
              <p:cNvSpPr/>
              <p:nvPr/>
            </p:nvSpPr>
            <p:spPr>
              <a:xfrm>
                <a:off x="7189579" y="5773781"/>
                <a:ext cx="142613" cy="126987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Знак умножения 53">
                <a:extLst>
                  <a:ext uri="{FF2B5EF4-FFF2-40B4-BE49-F238E27FC236}">
                    <a16:creationId xmlns:a16="http://schemas.microsoft.com/office/drawing/2014/main" id="{B70E1DFC-50E7-4A1B-A8A6-D870C8498A69}"/>
                  </a:ext>
                </a:extLst>
              </p:cNvPr>
              <p:cNvSpPr/>
              <p:nvPr/>
            </p:nvSpPr>
            <p:spPr>
              <a:xfrm>
                <a:off x="7627494" y="5771155"/>
                <a:ext cx="142613" cy="126987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Знак умножения 54">
                <a:extLst>
                  <a:ext uri="{FF2B5EF4-FFF2-40B4-BE49-F238E27FC236}">
                    <a16:creationId xmlns:a16="http://schemas.microsoft.com/office/drawing/2014/main" id="{4DE3D3C8-036B-4B69-B0C9-EEA20CD55342}"/>
                  </a:ext>
                </a:extLst>
              </p:cNvPr>
              <p:cNvSpPr/>
              <p:nvPr/>
            </p:nvSpPr>
            <p:spPr>
              <a:xfrm>
                <a:off x="7966917" y="5769783"/>
                <a:ext cx="142613" cy="126987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Знак умножения 55">
                <a:extLst>
                  <a:ext uri="{FF2B5EF4-FFF2-40B4-BE49-F238E27FC236}">
                    <a16:creationId xmlns:a16="http://schemas.microsoft.com/office/drawing/2014/main" id="{31EA428E-B54F-49FA-A39E-947B6FFDED83}"/>
                  </a:ext>
                </a:extLst>
              </p:cNvPr>
              <p:cNvSpPr/>
              <p:nvPr/>
            </p:nvSpPr>
            <p:spPr>
              <a:xfrm>
                <a:off x="10178291" y="5784680"/>
                <a:ext cx="142613" cy="126987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Знак умножения 56">
                <a:extLst>
                  <a:ext uri="{FF2B5EF4-FFF2-40B4-BE49-F238E27FC236}">
                    <a16:creationId xmlns:a16="http://schemas.microsoft.com/office/drawing/2014/main" id="{1FC76D2D-6FF3-49FD-AA0E-59820113C787}"/>
                  </a:ext>
                </a:extLst>
              </p:cNvPr>
              <p:cNvSpPr/>
              <p:nvPr/>
            </p:nvSpPr>
            <p:spPr>
              <a:xfrm>
                <a:off x="10424195" y="5783496"/>
                <a:ext cx="142613" cy="126987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708F18F9-4B3A-4619-A0E9-78F4F8A67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8574" y="5522244"/>
              <a:ext cx="4685" cy="29692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A784EF90-655D-4566-BFF1-874968599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8603" y="5015264"/>
              <a:ext cx="2343" cy="76248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>
              <a:extLst>
                <a:ext uri="{FF2B5EF4-FFF2-40B4-BE49-F238E27FC236}">
                  <a16:creationId xmlns:a16="http://schemas.microsoft.com/office/drawing/2014/main" id="{F07BE76D-AA33-4F92-95B1-37DA0C5D3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735" y="4990690"/>
              <a:ext cx="2343" cy="76248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D58B0D52-F58F-4D87-A581-050BF6DC7505}"/>
                </a:ext>
              </a:extLst>
            </p:cNvPr>
            <p:cNvCxnSpPr>
              <a:cxnSpLocks/>
            </p:cNvCxnSpPr>
            <p:nvPr/>
          </p:nvCxnSpPr>
          <p:spPr>
            <a:xfrm>
              <a:off x="7077581" y="4166581"/>
              <a:ext cx="0" cy="155429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DF246215-A8EA-41DF-BA72-D5A166419272}"/>
                </a:ext>
              </a:extLst>
            </p:cNvPr>
            <p:cNvCxnSpPr>
              <a:cxnSpLocks/>
            </p:cNvCxnSpPr>
            <p:nvPr/>
          </p:nvCxnSpPr>
          <p:spPr>
            <a:xfrm>
              <a:off x="7254043" y="4166581"/>
              <a:ext cx="0" cy="155429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A590E36D-A3B9-4AC2-89BB-84E76B94B65B}"/>
                </a:ext>
              </a:extLst>
            </p:cNvPr>
            <p:cNvCxnSpPr>
              <a:cxnSpLocks/>
            </p:cNvCxnSpPr>
            <p:nvPr/>
          </p:nvCxnSpPr>
          <p:spPr>
            <a:xfrm>
              <a:off x="7691958" y="4166581"/>
              <a:ext cx="0" cy="155429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2B3B5640-377B-4438-B986-751B4BE1CF58}"/>
                </a:ext>
              </a:extLst>
            </p:cNvPr>
            <p:cNvCxnSpPr>
              <a:cxnSpLocks/>
            </p:cNvCxnSpPr>
            <p:nvPr/>
          </p:nvCxnSpPr>
          <p:spPr>
            <a:xfrm>
              <a:off x="8038223" y="4166581"/>
              <a:ext cx="0" cy="155429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1B395EC0-05FB-4D01-8055-5FD6EB7637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47075" y="4141362"/>
              <a:ext cx="0" cy="155429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F2A9A878-A1A9-4467-9A2E-EAFF015BF075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979" y="4141362"/>
              <a:ext cx="0" cy="155429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0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7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963A-DAC2-4D2D-AA43-11BE49DA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MMPP</a:t>
            </a:r>
            <a:endParaRPr lang="ru-RU" dirty="0"/>
          </a:p>
        </p:txBody>
      </p:sp>
      <p:sp>
        <p:nvSpPr>
          <p:cNvPr id="35" name="Объект 34">
            <a:extLst>
              <a:ext uri="{FF2B5EF4-FFF2-40B4-BE49-F238E27FC236}">
                <a16:creationId xmlns:a16="http://schemas.microsoft.com/office/drawing/2014/main" id="{FD4BFFC0-A207-4235-A005-F5DEFF72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B28E58D9-D36C-4F32-A67F-EF6A3843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200400" cy="2876203"/>
          </a:xfrm>
        </p:spPr>
        <p:txBody>
          <a:bodyPr>
            <a:normAutofit/>
          </a:bodyPr>
          <a:lstStyle/>
          <a:p>
            <a:r>
              <a:rPr lang="en-US" sz="2000" b="1" dirty="0"/>
              <a:t>MODELING</a:t>
            </a:r>
            <a:endParaRPr lang="ru-RU" sz="2000" b="1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8BCEF16-687C-4421-9A78-50704D5AA88D}"/>
              </a:ext>
            </a:extLst>
          </p:cNvPr>
          <p:cNvCxnSpPr/>
          <p:nvPr/>
        </p:nvCxnSpPr>
        <p:spPr>
          <a:xfrm>
            <a:off x="457200" y="3237722"/>
            <a:ext cx="29204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AAC705-F15A-4F1C-AB4F-20EF3612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00" y="6529"/>
            <a:ext cx="525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EABC-6E8D-4EA6-8F07-7AEF01FC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5155475" cy="1450757"/>
          </a:xfrm>
        </p:spPr>
        <p:txBody>
          <a:bodyPr>
            <a:normAutofit/>
          </a:bodyPr>
          <a:lstStyle/>
          <a:p>
            <a:r>
              <a:rPr lang="en-US" b="1" dirty="0"/>
              <a:t>Statistical processing for point processes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F2EEC-5840-4FB8-AE53-D317156DED5A}"/>
              </a:ext>
            </a:extLst>
          </p:cNvPr>
          <p:cNvSpPr txBox="1"/>
          <p:nvPr/>
        </p:nvSpPr>
        <p:spPr>
          <a:xfrm>
            <a:off x="1272351" y="2225556"/>
            <a:ext cx="6459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We can analyze: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length of inter-arrival intervals </a:t>
            </a:r>
            <a:r>
              <a:rPr lang="ru-RU" sz="2000" dirty="0">
                <a:solidFill>
                  <a:schemeClr val="accent2"/>
                </a:solidFill>
              </a:rPr>
              <a:t>τ</a:t>
            </a:r>
            <a:r>
              <a:rPr lang="en-US" sz="2000" i="1" baseline="-25000" dirty="0">
                <a:solidFill>
                  <a:schemeClr val="accent2"/>
                </a:solidFill>
              </a:rPr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/>
              </a:solidFill>
            </a:endParaRPr>
          </a:p>
          <a:p>
            <a:pPr marL="539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number of points inside time interval of fixed length </a:t>
            </a:r>
            <a:r>
              <a:rPr lang="en-US" sz="2000" b="1" i="1" dirty="0">
                <a:solidFill>
                  <a:schemeClr val="accent2"/>
                </a:solidFill>
              </a:rPr>
              <a:t>T</a:t>
            </a:r>
            <a:endParaRPr lang="ru-RU" sz="2000" b="1" i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BD9DB-3477-4613-826D-A313D4A8642E}"/>
              </a:ext>
            </a:extLst>
          </p:cNvPr>
          <p:cNvSpPr txBox="1"/>
          <p:nvPr/>
        </p:nvSpPr>
        <p:spPr>
          <a:xfrm>
            <a:off x="8927994" y="2841109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continuous RV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19ED3-2955-4EF0-AFDB-33AFB230F3B0}"/>
              </a:ext>
            </a:extLst>
          </p:cNvPr>
          <p:cNvSpPr txBox="1"/>
          <p:nvPr/>
        </p:nvSpPr>
        <p:spPr>
          <a:xfrm>
            <a:off x="9093007" y="3416727"/>
            <a:ext cx="1353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discrete RV</a:t>
            </a:r>
            <a:endParaRPr lang="ru-RU" sz="2000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CF12-3F51-47AE-9BCB-EE2AF0280B27}"/>
              </a:ext>
            </a:extLst>
          </p:cNvPr>
          <p:cNvCxnSpPr>
            <a:cxnSpLocks/>
          </p:cNvCxnSpPr>
          <p:nvPr/>
        </p:nvCxnSpPr>
        <p:spPr>
          <a:xfrm>
            <a:off x="5468983" y="3041164"/>
            <a:ext cx="339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0352B00-2F4D-44CE-BAE1-61C2BB731C43}"/>
              </a:ext>
            </a:extLst>
          </p:cNvPr>
          <p:cNvCxnSpPr>
            <a:cxnSpLocks/>
          </p:cNvCxnSpPr>
          <p:nvPr/>
        </p:nvCxnSpPr>
        <p:spPr>
          <a:xfrm>
            <a:off x="7872549" y="3629055"/>
            <a:ext cx="992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7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DE1AFA09-4F37-4782-B171-00EA75546EDA}"/>
              </a:ext>
            </a:extLst>
          </p:cNvPr>
          <p:cNvSpPr/>
          <p:nvPr/>
        </p:nvSpPr>
        <p:spPr>
          <a:xfrm>
            <a:off x="7637417" y="69669"/>
            <a:ext cx="4241074" cy="65017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EABC-6E8D-4EA6-8F07-7AEF01FC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"/>
            <a:ext cx="6158185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processing for stochastic processes: </a:t>
            </a:r>
            <a:r>
              <a:rPr lang="en-US" b="1" dirty="0"/>
              <a:t>number of points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CDDA9-046D-414A-856E-0DA7D5520C08}"/>
              </a:ext>
            </a:extLst>
          </p:cNvPr>
          <p:cNvSpPr txBox="1"/>
          <p:nvPr/>
        </p:nvSpPr>
        <p:spPr>
          <a:xfrm>
            <a:off x="1201782" y="1985555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Algorithm 1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A4F7B-42E7-4F35-87F9-35942A479DBA}"/>
              </a:ext>
            </a:extLst>
          </p:cNvPr>
          <p:cNvSpPr txBox="1"/>
          <p:nvPr/>
        </p:nvSpPr>
        <p:spPr>
          <a:xfrm>
            <a:off x="9096437" y="642649"/>
            <a:ext cx="1209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Given: N, 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A8CDC-5ED7-470E-A613-AA0FC62E3EEE}"/>
              </a:ext>
            </a:extLst>
          </p:cNvPr>
          <p:cNvSpPr txBox="1"/>
          <p:nvPr/>
        </p:nvSpPr>
        <p:spPr>
          <a:xfrm>
            <a:off x="9347906" y="1388012"/>
            <a:ext cx="6896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 := 0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C9636-50A9-429F-A0C7-ABF278B1F74A}"/>
              </a:ext>
            </a:extLst>
          </p:cNvPr>
          <p:cNvSpPr txBox="1"/>
          <p:nvPr/>
        </p:nvSpPr>
        <p:spPr>
          <a:xfrm>
            <a:off x="7954140" y="2131815"/>
            <a:ext cx="34945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Simulate the process during time T </a:t>
            </a:r>
            <a:br>
              <a:rPr lang="en-US" dirty="0"/>
            </a:br>
            <a:r>
              <a:rPr lang="en-US" dirty="0"/>
              <a:t>-&gt; number of points i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E2CF7-56DE-4222-BA06-BBB68C04DA7A}"/>
              </a:ext>
            </a:extLst>
          </p:cNvPr>
          <p:cNvSpPr txBox="1"/>
          <p:nvPr/>
        </p:nvSpPr>
        <p:spPr>
          <a:xfrm>
            <a:off x="8740496" y="3143794"/>
            <a:ext cx="20349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Freq[i] := Freq[i] + 1</a:t>
            </a:r>
          </a:p>
          <a:p>
            <a:r>
              <a:rPr lang="en-US" dirty="0"/>
              <a:t>k := k + 1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2BBA3-B0AD-4F42-AD9B-82606E6F61D6}"/>
              </a:ext>
            </a:extLst>
          </p:cNvPr>
          <p:cNvSpPr txBox="1"/>
          <p:nvPr/>
        </p:nvSpPr>
        <p:spPr>
          <a:xfrm>
            <a:off x="8631492" y="5367999"/>
            <a:ext cx="22529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for each i</a:t>
            </a:r>
            <a:br>
              <a:rPr lang="en-US" dirty="0"/>
            </a:br>
            <a:r>
              <a:rPr lang="en-US" dirty="0"/>
              <a:t>    Freq[i] := Freq[i] / N</a:t>
            </a:r>
            <a:endParaRPr lang="ru-RU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FB273D70-9492-4E27-864B-A606E9091751}"/>
              </a:ext>
            </a:extLst>
          </p:cNvPr>
          <p:cNvSpPr/>
          <p:nvPr/>
        </p:nvSpPr>
        <p:spPr>
          <a:xfrm>
            <a:off x="8888591" y="4038991"/>
            <a:ext cx="1625636" cy="6463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 &lt; N</a:t>
            </a:r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82092A5-CAE3-4AB9-B7EF-E75E5DB55C68}"/>
              </a:ext>
            </a:extLst>
          </p:cNvPr>
          <p:cNvCxnSpPr>
            <a:cxnSpLocks/>
          </p:cNvCxnSpPr>
          <p:nvPr/>
        </p:nvCxnSpPr>
        <p:spPr>
          <a:xfrm flipH="1">
            <a:off x="7830500" y="4362156"/>
            <a:ext cx="10580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80FB220-06FB-4A02-AA6F-536001F951CB}"/>
              </a:ext>
            </a:extLst>
          </p:cNvPr>
          <p:cNvCxnSpPr>
            <a:cxnSpLocks/>
          </p:cNvCxnSpPr>
          <p:nvPr/>
        </p:nvCxnSpPr>
        <p:spPr>
          <a:xfrm>
            <a:off x="7830500" y="1936818"/>
            <a:ext cx="0" cy="24253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E801EDB-4221-4F01-846A-12622916DE29}"/>
              </a:ext>
            </a:extLst>
          </p:cNvPr>
          <p:cNvCxnSpPr>
            <a:cxnSpLocks/>
          </p:cNvCxnSpPr>
          <p:nvPr/>
        </p:nvCxnSpPr>
        <p:spPr>
          <a:xfrm flipH="1">
            <a:off x="10514227" y="4362156"/>
            <a:ext cx="8839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62CDC50-EF95-472C-8189-33BE29D3DE2C}"/>
              </a:ext>
            </a:extLst>
          </p:cNvPr>
          <p:cNvCxnSpPr>
            <a:cxnSpLocks/>
          </p:cNvCxnSpPr>
          <p:nvPr/>
        </p:nvCxnSpPr>
        <p:spPr>
          <a:xfrm>
            <a:off x="11398147" y="4362156"/>
            <a:ext cx="0" cy="6007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98AFF05-CDAB-4D8A-8E11-703DB236335F}"/>
              </a:ext>
            </a:extLst>
          </p:cNvPr>
          <p:cNvCxnSpPr>
            <a:cxnSpLocks/>
          </p:cNvCxnSpPr>
          <p:nvPr/>
        </p:nvCxnSpPr>
        <p:spPr>
          <a:xfrm flipH="1">
            <a:off x="9692712" y="4958693"/>
            <a:ext cx="17054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DA53425-5533-429C-9CA2-B29F696CA626}"/>
              </a:ext>
            </a:extLst>
          </p:cNvPr>
          <p:cNvCxnSpPr/>
          <p:nvPr/>
        </p:nvCxnSpPr>
        <p:spPr>
          <a:xfrm>
            <a:off x="9701409" y="1011981"/>
            <a:ext cx="0" cy="356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8F0D9D8-A802-4C6B-9D50-C9AFE19931B7}"/>
              </a:ext>
            </a:extLst>
          </p:cNvPr>
          <p:cNvCxnSpPr/>
          <p:nvPr/>
        </p:nvCxnSpPr>
        <p:spPr>
          <a:xfrm>
            <a:off x="9697115" y="1775770"/>
            <a:ext cx="0" cy="356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93E40A-B465-460A-8D6A-E8F4C9CE1D6B}"/>
              </a:ext>
            </a:extLst>
          </p:cNvPr>
          <p:cNvCxnSpPr>
            <a:cxnSpLocks/>
          </p:cNvCxnSpPr>
          <p:nvPr/>
        </p:nvCxnSpPr>
        <p:spPr>
          <a:xfrm>
            <a:off x="7830500" y="1929255"/>
            <a:ext cx="18666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F3568D9-37BE-46DE-8F25-96A9E25E58E8}"/>
              </a:ext>
            </a:extLst>
          </p:cNvPr>
          <p:cNvCxnSpPr/>
          <p:nvPr/>
        </p:nvCxnSpPr>
        <p:spPr>
          <a:xfrm>
            <a:off x="9697115" y="286604"/>
            <a:ext cx="0" cy="356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682E063-B368-47D1-8FE6-20FE09971C2D}"/>
              </a:ext>
            </a:extLst>
          </p:cNvPr>
          <p:cNvCxnSpPr/>
          <p:nvPr/>
        </p:nvCxnSpPr>
        <p:spPr>
          <a:xfrm>
            <a:off x="9697176" y="6014330"/>
            <a:ext cx="0" cy="356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99E2777-791A-472B-9959-534B6A0B9E88}"/>
              </a:ext>
            </a:extLst>
          </p:cNvPr>
          <p:cNvCxnSpPr/>
          <p:nvPr/>
        </p:nvCxnSpPr>
        <p:spPr>
          <a:xfrm>
            <a:off x="9697115" y="2778146"/>
            <a:ext cx="0" cy="356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45F3F4B-8D5E-48D1-B58A-C023121922C7}"/>
              </a:ext>
            </a:extLst>
          </p:cNvPr>
          <p:cNvCxnSpPr>
            <a:cxnSpLocks/>
          </p:cNvCxnSpPr>
          <p:nvPr/>
        </p:nvCxnSpPr>
        <p:spPr>
          <a:xfrm>
            <a:off x="9692712" y="4958693"/>
            <a:ext cx="0" cy="409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DADC7E9-EDE6-4306-9E58-C59B3A80FB5A}"/>
              </a:ext>
            </a:extLst>
          </p:cNvPr>
          <p:cNvCxnSpPr>
            <a:cxnSpLocks/>
          </p:cNvCxnSpPr>
          <p:nvPr/>
        </p:nvCxnSpPr>
        <p:spPr>
          <a:xfrm>
            <a:off x="9701409" y="3799728"/>
            <a:ext cx="0" cy="239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D7AFC8A-35EB-459B-9A12-8036F99A34F8}"/>
              </a:ext>
            </a:extLst>
          </p:cNvPr>
          <p:cNvSpPr txBox="1"/>
          <p:nvPr/>
        </p:nvSpPr>
        <p:spPr>
          <a:xfrm>
            <a:off x="8435812" y="40205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30EBEF-3685-4946-8871-DD0D2D093D01}"/>
              </a:ext>
            </a:extLst>
          </p:cNvPr>
          <p:cNvSpPr txBox="1"/>
          <p:nvPr/>
        </p:nvSpPr>
        <p:spPr>
          <a:xfrm>
            <a:off x="10492363" y="40634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96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EABC-6E8D-4EA6-8F07-7AEF01FC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"/>
            <a:ext cx="6017054" cy="173736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processing for stochastic processes: </a:t>
            </a:r>
            <a:r>
              <a:rPr lang="en-US" b="1" dirty="0"/>
              <a:t>number of points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63ACA30-2792-429A-B761-86E825010D44}"/>
              </a:ext>
            </a:extLst>
          </p:cNvPr>
          <p:cNvGrpSpPr/>
          <p:nvPr/>
        </p:nvGrpSpPr>
        <p:grpSpPr>
          <a:xfrm>
            <a:off x="7452664" y="108686"/>
            <a:ext cx="4528457" cy="6640628"/>
            <a:chOff x="7452664" y="108686"/>
            <a:chExt cx="4528457" cy="664062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DE1AFA09-4F37-4782-B171-00EA75546EDA}"/>
                </a:ext>
              </a:extLst>
            </p:cNvPr>
            <p:cNvSpPr/>
            <p:nvPr/>
          </p:nvSpPr>
          <p:spPr>
            <a:xfrm>
              <a:off x="7452664" y="108686"/>
              <a:ext cx="4528457" cy="6640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1A4F7B-42E7-4F35-87F9-35942A479DBA}"/>
                </a:ext>
              </a:extLst>
            </p:cNvPr>
            <p:cNvSpPr txBox="1"/>
            <p:nvPr/>
          </p:nvSpPr>
          <p:spPr>
            <a:xfrm>
              <a:off x="8347174" y="330624"/>
              <a:ext cx="2895023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Given: N, T,</a:t>
              </a:r>
              <a:br>
                <a:rPr lang="en-US" dirty="0"/>
              </a:br>
              <a:r>
                <a:rPr lang="en-US" dirty="0"/>
                <a:t>and the process is simulated </a:t>
              </a:r>
              <a:br>
                <a:rPr lang="en-US" dirty="0"/>
              </a:br>
              <a:r>
                <a:rPr lang="en-US" dirty="0"/>
                <a:t>during time T1 &gt;&gt; T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4A8CDC-5ED7-470E-A613-AA0FC62E3EEE}"/>
                </a:ext>
              </a:extLst>
            </p:cNvPr>
            <p:cNvSpPr txBox="1"/>
            <p:nvPr/>
          </p:nvSpPr>
          <p:spPr>
            <a:xfrm>
              <a:off x="9361041" y="1469905"/>
              <a:ext cx="6896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k := 0</a:t>
              </a:r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3C9636-50A9-429F-A0C7-ABF278B1F74A}"/>
                </a:ext>
              </a:extLst>
            </p:cNvPr>
            <p:cNvSpPr txBox="1"/>
            <p:nvPr/>
          </p:nvSpPr>
          <p:spPr>
            <a:xfrm>
              <a:off x="8443389" y="2087585"/>
              <a:ext cx="25378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 := </a:t>
              </a:r>
              <a:r>
                <a:rPr lang="en-US" dirty="0" err="1"/>
                <a:t>UniformRV</a:t>
              </a:r>
              <a:r>
                <a:rPr lang="en-US" dirty="0"/>
                <a:t>(0, T1 – T)</a:t>
              </a:r>
              <a:endParaRPr lang="ru-RU" dirty="0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FB273D70-9492-4E27-864B-A606E9091751}"/>
                </a:ext>
              </a:extLst>
            </p:cNvPr>
            <p:cNvSpPr/>
            <p:nvPr/>
          </p:nvSpPr>
          <p:spPr>
            <a:xfrm>
              <a:off x="8901723" y="4687507"/>
              <a:ext cx="1625636" cy="64633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 &lt; N</a:t>
              </a:r>
              <a:endParaRPr lang="ru-RU" dirty="0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382092A5-CAE3-4AB9-B7EF-E75E5DB55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9460" y="5010672"/>
              <a:ext cx="12322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80FB220-06FB-4A02-AA6F-536001F951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9626" y="1915541"/>
              <a:ext cx="4127" cy="31025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7E801EDB-4221-4F01-846A-12622916D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27359" y="5010672"/>
              <a:ext cx="8839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A62CDC50-EF95-472C-8189-33BE29D3DE2C}"/>
                </a:ext>
              </a:extLst>
            </p:cNvPr>
            <p:cNvCxnSpPr>
              <a:cxnSpLocks/>
            </p:cNvCxnSpPr>
            <p:nvPr/>
          </p:nvCxnSpPr>
          <p:spPr>
            <a:xfrm>
              <a:off x="11411279" y="5010672"/>
              <a:ext cx="0" cy="4690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B98AFF05-CDAB-4D8A-8E11-703DB2363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7257" y="5479770"/>
              <a:ext cx="170543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DDA53425-5533-429C-9CA2-B29F696CA626}"/>
                </a:ext>
              </a:extLst>
            </p:cNvPr>
            <p:cNvCxnSpPr>
              <a:cxnSpLocks/>
            </p:cNvCxnSpPr>
            <p:nvPr/>
          </p:nvCxnSpPr>
          <p:spPr>
            <a:xfrm>
              <a:off x="9712321" y="1260377"/>
              <a:ext cx="0" cy="209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48F0D9D8-A802-4C6B-9D50-C9AFE19931B7}"/>
                </a:ext>
              </a:extLst>
            </p:cNvPr>
            <p:cNvCxnSpPr>
              <a:cxnSpLocks/>
            </p:cNvCxnSpPr>
            <p:nvPr/>
          </p:nvCxnSpPr>
          <p:spPr>
            <a:xfrm>
              <a:off x="9712324" y="1839237"/>
              <a:ext cx="0" cy="2398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0493E40A-B465-460A-8D6A-E8F4C9CE1D6B}"/>
                </a:ext>
              </a:extLst>
            </p:cNvPr>
            <p:cNvCxnSpPr>
              <a:cxnSpLocks/>
            </p:cNvCxnSpPr>
            <p:nvPr/>
          </p:nvCxnSpPr>
          <p:spPr>
            <a:xfrm>
              <a:off x="7671537" y="1922425"/>
              <a:ext cx="20407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3F3568D9-37BE-46DE-8F25-96A9E25E58E8}"/>
                </a:ext>
              </a:extLst>
            </p:cNvPr>
            <p:cNvCxnSpPr>
              <a:cxnSpLocks/>
            </p:cNvCxnSpPr>
            <p:nvPr/>
          </p:nvCxnSpPr>
          <p:spPr>
            <a:xfrm>
              <a:off x="9723365" y="120273"/>
              <a:ext cx="0" cy="2036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9682E063-B368-47D1-8FE6-20FE09971C2D}"/>
                </a:ext>
              </a:extLst>
            </p:cNvPr>
            <p:cNvCxnSpPr>
              <a:cxnSpLocks/>
            </p:cNvCxnSpPr>
            <p:nvPr/>
          </p:nvCxnSpPr>
          <p:spPr>
            <a:xfrm>
              <a:off x="9720914" y="6371547"/>
              <a:ext cx="0" cy="2672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B45F3F4B-8D5E-48D1-B58A-C023121922C7}"/>
                </a:ext>
              </a:extLst>
            </p:cNvPr>
            <p:cNvCxnSpPr>
              <a:cxnSpLocks/>
            </p:cNvCxnSpPr>
            <p:nvPr/>
          </p:nvCxnSpPr>
          <p:spPr>
            <a:xfrm>
              <a:off x="9705847" y="5479770"/>
              <a:ext cx="0" cy="2525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8DADC7E9-EDE6-4306-9E58-C59B3A8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9714541" y="4448244"/>
              <a:ext cx="0" cy="2392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C4BAC33-0A48-418B-AB24-6C0536A37F20}"/>
                </a:ext>
              </a:extLst>
            </p:cNvPr>
            <p:cNvSpPr txBox="1"/>
            <p:nvPr/>
          </p:nvSpPr>
          <p:spPr>
            <a:xfrm>
              <a:off x="8410498" y="4648773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ru-R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1023AB-962F-4602-A990-580125A1EABF}"/>
                </a:ext>
              </a:extLst>
            </p:cNvPr>
            <p:cNvSpPr txBox="1"/>
            <p:nvPr/>
          </p:nvSpPr>
          <p:spPr>
            <a:xfrm>
              <a:off x="10467049" y="46917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ru-RU" dirty="0"/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1E470B86-7513-43F5-8046-BDDC88971584}"/>
                </a:ext>
              </a:extLst>
            </p:cNvPr>
            <p:cNvCxnSpPr>
              <a:cxnSpLocks/>
            </p:cNvCxnSpPr>
            <p:nvPr/>
          </p:nvCxnSpPr>
          <p:spPr>
            <a:xfrm>
              <a:off x="9697257" y="3583109"/>
              <a:ext cx="0" cy="2392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C82444-0603-482C-8BEF-545A3CBE269B}"/>
                </a:ext>
              </a:extLst>
            </p:cNvPr>
            <p:cNvSpPr txBox="1"/>
            <p:nvPr/>
          </p:nvSpPr>
          <p:spPr>
            <a:xfrm>
              <a:off x="8506992" y="2684475"/>
              <a:ext cx="2427844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Count number of points</a:t>
              </a:r>
              <a:br>
                <a:rPr lang="en-US" dirty="0"/>
              </a:br>
              <a:r>
                <a:rPr lang="en-US" dirty="0"/>
                <a:t>inside interval [a; a + T]</a:t>
              </a:r>
              <a:br>
                <a:rPr lang="en-US" dirty="0"/>
              </a:br>
              <a:r>
                <a:rPr lang="en-US" dirty="0"/>
                <a:t>-&gt; number of points i</a:t>
              </a:r>
              <a:endParaRPr lang="ru-RU" dirty="0"/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FF63F10-4CFD-49C0-BA37-01205B731BCB}"/>
                </a:ext>
              </a:extLst>
            </p:cNvPr>
            <p:cNvCxnSpPr>
              <a:cxnSpLocks/>
            </p:cNvCxnSpPr>
            <p:nvPr/>
          </p:nvCxnSpPr>
          <p:spPr>
            <a:xfrm>
              <a:off x="9720914" y="2456917"/>
              <a:ext cx="0" cy="2392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0D3BCF-21CD-4B9A-BFF6-69C7D6C72159}"/>
                </a:ext>
              </a:extLst>
            </p:cNvPr>
            <p:cNvSpPr txBox="1"/>
            <p:nvPr/>
          </p:nvSpPr>
          <p:spPr>
            <a:xfrm>
              <a:off x="8694863" y="3822372"/>
              <a:ext cx="2034916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Freq[i] := Freq[i] + 1</a:t>
              </a:r>
            </a:p>
            <a:p>
              <a:r>
                <a:rPr lang="en-US" dirty="0"/>
                <a:t>k := k + 1</a:t>
              </a:r>
              <a:endParaRPr lang="ru-R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7851F1-D5B4-4970-8073-7141847E81CA}"/>
                </a:ext>
              </a:extLst>
            </p:cNvPr>
            <p:cNvSpPr txBox="1"/>
            <p:nvPr/>
          </p:nvSpPr>
          <p:spPr>
            <a:xfrm>
              <a:off x="8579385" y="5725216"/>
              <a:ext cx="2252924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for each i</a:t>
              </a:r>
              <a:br>
                <a:rPr lang="en-US" dirty="0"/>
              </a:br>
              <a:r>
                <a:rPr lang="en-US" dirty="0"/>
                <a:t>    Freq[i] := Freq[i] / N</a:t>
              </a:r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B8EB6EC-C214-4A0A-9F4C-2151B1A3930A}"/>
              </a:ext>
            </a:extLst>
          </p:cNvPr>
          <p:cNvSpPr txBox="1"/>
          <p:nvPr/>
        </p:nvSpPr>
        <p:spPr>
          <a:xfrm>
            <a:off x="1201782" y="1985555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Algorithm 2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5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#17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8830490" cy="4454398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Aggregate Poisson point process</a:t>
            </a:r>
          </a:p>
          <a:p>
            <a:pPr indent="0">
              <a:buNone/>
            </a:pPr>
            <a:r>
              <a:rPr lang="en-US" dirty="0"/>
              <a:t>Simulate two stationary Poisson point processes with different intensities λ1 and λ2 simultaneously. Capture events of both processes at once. Such process is also called as an aggregate point process. </a:t>
            </a:r>
          </a:p>
          <a:p>
            <a:pPr indent="0">
              <a:buNone/>
            </a:pPr>
            <a:r>
              <a:rPr lang="en-US" dirty="0"/>
              <a:t>Perform statistical data processing for the aggregate process. Check does this process match the stationary Poisson point process with intensity </a:t>
            </a:r>
            <a:r>
              <a:rPr lang="el-GR" dirty="0"/>
              <a:t>(λ1 + λ2).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7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Random </a:t>
            </a:r>
            <a:r>
              <a:rPr lang="en-US" sz="2800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27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83C6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83C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568B8-26BF-4023-9370-C6E9E4D5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point processes</a:t>
            </a:r>
            <a:br>
              <a:rPr lang="en-US" dirty="0"/>
            </a:br>
            <a:br>
              <a:rPr lang="en-US" sz="3200" dirty="0"/>
            </a:br>
            <a:r>
              <a:rPr lang="en-US" sz="6000" dirty="0"/>
              <a:t>(random flows or streams)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C9F6F-1BEA-400C-A622-0D9352884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1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67FA3-7520-42DE-BA9B-3E63D5BB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Random point process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DACE974-A840-426D-B457-6AC0B794D9CB}"/>
              </a:ext>
            </a:extLst>
          </p:cNvPr>
          <p:cNvCxnSpPr/>
          <p:nvPr/>
        </p:nvCxnSpPr>
        <p:spPr>
          <a:xfrm>
            <a:off x="1585519" y="3355596"/>
            <a:ext cx="885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C050DC-2BDB-4282-A61F-216EC2BB51DC}"/>
              </a:ext>
            </a:extLst>
          </p:cNvPr>
          <p:cNvSpPr txBox="1"/>
          <p:nvPr/>
        </p:nvSpPr>
        <p:spPr>
          <a:xfrm>
            <a:off x="9999678" y="3429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Знак умножения 16">
            <a:extLst>
              <a:ext uri="{FF2B5EF4-FFF2-40B4-BE49-F238E27FC236}">
                <a16:creationId xmlns:a16="http://schemas.microsoft.com/office/drawing/2014/main" id="{075F5276-36DF-4CF9-8E48-88C5D3855618}"/>
              </a:ext>
            </a:extLst>
          </p:cNvPr>
          <p:cNvSpPr/>
          <p:nvPr/>
        </p:nvSpPr>
        <p:spPr>
          <a:xfrm>
            <a:off x="2273414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52C83AED-33B7-45D3-BFA1-BC893FBD0FB8}"/>
              </a:ext>
            </a:extLst>
          </p:cNvPr>
          <p:cNvSpPr/>
          <p:nvPr/>
        </p:nvSpPr>
        <p:spPr>
          <a:xfrm>
            <a:off x="3130491" y="3292102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12BAE56B-63A8-4B38-9B73-7C8306CA1EF6}"/>
              </a:ext>
            </a:extLst>
          </p:cNvPr>
          <p:cNvSpPr/>
          <p:nvPr/>
        </p:nvSpPr>
        <p:spPr>
          <a:xfrm>
            <a:off x="3414319" y="3292101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умножения 20">
            <a:extLst>
              <a:ext uri="{FF2B5EF4-FFF2-40B4-BE49-F238E27FC236}">
                <a16:creationId xmlns:a16="http://schemas.microsoft.com/office/drawing/2014/main" id="{A8561685-471C-46CA-9192-181E6C65FE8B}"/>
              </a:ext>
            </a:extLst>
          </p:cNvPr>
          <p:cNvSpPr/>
          <p:nvPr/>
        </p:nvSpPr>
        <p:spPr>
          <a:xfrm>
            <a:off x="4716359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нак умножения 21">
            <a:extLst>
              <a:ext uri="{FF2B5EF4-FFF2-40B4-BE49-F238E27FC236}">
                <a16:creationId xmlns:a16="http://schemas.microsoft.com/office/drawing/2014/main" id="{B0E2F6AC-114B-44F6-82DA-8AAB4B0C88B3}"/>
              </a:ext>
            </a:extLst>
          </p:cNvPr>
          <p:cNvSpPr/>
          <p:nvPr/>
        </p:nvSpPr>
        <p:spPr>
          <a:xfrm>
            <a:off x="5317920" y="3283708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нак умножения 22">
            <a:extLst>
              <a:ext uri="{FF2B5EF4-FFF2-40B4-BE49-F238E27FC236}">
                <a16:creationId xmlns:a16="http://schemas.microsoft.com/office/drawing/2014/main" id="{9C831DB2-BAF1-49C0-8813-3145B28B8B8C}"/>
              </a:ext>
            </a:extLst>
          </p:cNvPr>
          <p:cNvSpPr/>
          <p:nvPr/>
        </p:nvSpPr>
        <p:spPr>
          <a:xfrm>
            <a:off x="7536110" y="3283703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F38789C0-EB27-4D07-818E-25279D8DF91C}"/>
              </a:ext>
            </a:extLst>
          </p:cNvPr>
          <p:cNvSpPr/>
          <p:nvPr/>
        </p:nvSpPr>
        <p:spPr>
          <a:xfrm>
            <a:off x="8064614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нак умножения 24">
            <a:extLst>
              <a:ext uri="{FF2B5EF4-FFF2-40B4-BE49-F238E27FC236}">
                <a16:creationId xmlns:a16="http://schemas.microsoft.com/office/drawing/2014/main" id="{A30FF847-52CE-4004-AE38-AB08110FDBA9}"/>
              </a:ext>
            </a:extLst>
          </p:cNvPr>
          <p:cNvSpPr/>
          <p:nvPr/>
        </p:nvSpPr>
        <p:spPr>
          <a:xfrm>
            <a:off x="8347045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нак умножения 25">
            <a:extLst>
              <a:ext uri="{FF2B5EF4-FFF2-40B4-BE49-F238E27FC236}">
                <a16:creationId xmlns:a16="http://schemas.microsoft.com/office/drawing/2014/main" id="{3307C8C8-7CC5-44A6-A0C7-6283887CEE2E}"/>
              </a:ext>
            </a:extLst>
          </p:cNvPr>
          <p:cNvSpPr/>
          <p:nvPr/>
        </p:nvSpPr>
        <p:spPr>
          <a:xfrm>
            <a:off x="9395669" y="3283703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со скругленными углами 26">
            <a:extLst>
              <a:ext uri="{FF2B5EF4-FFF2-40B4-BE49-F238E27FC236}">
                <a16:creationId xmlns:a16="http://schemas.microsoft.com/office/drawing/2014/main" id="{C8A1E95D-E268-44DA-ACA2-99D0ED3C6899}"/>
              </a:ext>
            </a:extLst>
          </p:cNvPr>
          <p:cNvSpPr/>
          <p:nvPr/>
        </p:nvSpPr>
        <p:spPr>
          <a:xfrm>
            <a:off x="3963445" y="4446165"/>
            <a:ext cx="1648440" cy="855650"/>
          </a:xfrm>
          <a:prstGeom prst="wedgeRoundRectCallout">
            <a:avLst>
              <a:gd name="adj1" fmla="val 15299"/>
              <a:gd name="adj2" fmla="val -492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occurrences</a:t>
            </a:r>
            <a:endParaRPr lang="ru-RU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2243CBF-0E3B-4234-B2FD-B114E777BF2C}"/>
              </a:ext>
            </a:extLst>
          </p:cNvPr>
          <p:cNvCxnSpPr/>
          <p:nvPr/>
        </p:nvCxnSpPr>
        <p:spPr>
          <a:xfrm flipH="1" flipV="1">
            <a:off x="2416027" y="3429000"/>
            <a:ext cx="1547418" cy="101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3E5D5DB-C8B8-4144-92EE-33C143763B51}"/>
              </a:ext>
            </a:extLst>
          </p:cNvPr>
          <p:cNvCxnSpPr/>
          <p:nvPr/>
        </p:nvCxnSpPr>
        <p:spPr>
          <a:xfrm flipH="1" flipV="1">
            <a:off x="3273104" y="3455789"/>
            <a:ext cx="904613" cy="91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17FA96C-24EE-4EE6-B7CD-0CA4750C2C58}"/>
              </a:ext>
            </a:extLst>
          </p:cNvPr>
          <p:cNvCxnSpPr/>
          <p:nvPr/>
        </p:nvCxnSpPr>
        <p:spPr>
          <a:xfrm flipH="1" flipV="1">
            <a:off x="3556932" y="3480145"/>
            <a:ext cx="778426" cy="91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0BCA202-8781-4335-A151-281F8CACCE01}"/>
              </a:ext>
            </a:extLst>
          </p:cNvPr>
          <p:cNvCxnSpPr>
            <a:cxnSpLocks/>
          </p:cNvCxnSpPr>
          <p:nvPr/>
        </p:nvCxnSpPr>
        <p:spPr>
          <a:xfrm flipV="1">
            <a:off x="4716359" y="3464653"/>
            <a:ext cx="56977" cy="9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14305E6-2FA0-470F-8815-DF4284948BDB}"/>
              </a:ext>
            </a:extLst>
          </p:cNvPr>
          <p:cNvCxnSpPr>
            <a:cxnSpLocks/>
          </p:cNvCxnSpPr>
          <p:nvPr/>
        </p:nvCxnSpPr>
        <p:spPr>
          <a:xfrm flipV="1">
            <a:off x="5104350" y="3473042"/>
            <a:ext cx="264604" cy="8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A1D076E-1A32-4127-BE65-B1A7186535E1}"/>
              </a:ext>
            </a:extLst>
          </p:cNvPr>
          <p:cNvCxnSpPr>
            <a:cxnSpLocks/>
          </p:cNvCxnSpPr>
          <p:nvPr/>
        </p:nvCxnSpPr>
        <p:spPr>
          <a:xfrm flipV="1">
            <a:off x="5611885" y="3410690"/>
            <a:ext cx="1924225" cy="103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2964175-77DB-4E22-81A1-ACF3181F70D9}"/>
              </a:ext>
            </a:extLst>
          </p:cNvPr>
          <p:cNvCxnSpPr>
            <a:cxnSpLocks/>
          </p:cNvCxnSpPr>
          <p:nvPr/>
        </p:nvCxnSpPr>
        <p:spPr>
          <a:xfrm flipV="1">
            <a:off x="5705911" y="3447307"/>
            <a:ext cx="2308374" cy="10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269842D-AED1-4B79-9166-395E9A07CD43}"/>
              </a:ext>
            </a:extLst>
          </p:cNvPr>
          <p:cNvCxnSpPr>
            <a:cxnSpLocks/>
          </p:cNvCxnSpPr>
          <p:nvPr/>
        </p:nvCxnSpPr>
        <p:spPr>
          <a:xfrm flipV="1">
            <a:off x="5705911" y="3419089"/>
            <a:ext cx="2641134" cy="122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417B037-AB2D-42A5-A113-6A4E69D075C1}"/>
              </a:ext>
            </a:extLst>
          </p:cNvPr>
          <p:cNvCxnSpPr>
            <a:cxnSpLocks/>
          </p:cNvCxnSpPr>
          <p:nvPr/>
        </p:nvCxnSpPr>
        <p:spPr>
          <a:xfrm flipV="1">
            <a:off x="5705911" y="3447308"/>
            <a:ext cx="3597480" cy="130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Левая фигурная скобка 52">
            <a:extLst>
              <a:ext uri="{FF2B5EF4-FFF2-40B4-BE49-F238E27FC236}">
                <a16:creationId xmlns:a16="http://schemas.microsoft.com/office/drawing/2014/main" id="{45B7C42E-2C91-4698-BAE6-141B349E6B80}"/>
              </a:ext>
            </a:extLst>
          </p:cNvPr>
          <p:cNvSpPr/>
          <p:nvPr/>
        </p:nvSpPr>
        <p:spPr>
          <a:xfrm rot="5400000">
            <a:off x="4017047" y="2437589"/>
            <a:ext cx="239195" cy="1302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BF6EC7-46FA-4C11-9AAF-B12B918943DA}"/>
              </a:ext>
            </a:extLst>
          </p:cNvPr>
          <p:cNvSpPr txBox="1"/>
          <p:nvPr/>
        </p:nvSpPr>
        <p:spPr>
          <a:xfrm>
            <a:off x="2962713" y="2333380"/>
            <a:ext cx="23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 between two subsequent events</a:t>
            </a:r>
            <a:endParaRPr lang="ru-RU" dirty="0"/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0578AAB5-1695-425E-B751-23C45294236D}"/>
              </a:ext>
            </a:extLst>
          </p:cNvPr>
          <p:cNvSpPr txBox="1">
            <a:spLocks/>
          </p:cNvSpPr>
          <p:nvPr/>
        </p:nvSpPr>
        <p:spPr>
          <a:xfrm>
            <a:off x="1095947" y="5694655"/>
            <a:ext cx="2093789" cy="5522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Modeling: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68A94B-60AF-4197-8EE5-4E8E391DE527}"/>
              </a:ext>
            </a:extLst>
          </p:cNvPr>
          <p:cNvSpPr txBox="1"/>
          <p:nvPr/>
        </p:nvSpPr>
        <p:spPr>
          <a:xfrm>
            <a:off x="3130491" y="5694655"/>
            <a:ext cx="737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point is given. Model interval until the next event occurs, and so on…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F380A1-22B0-4271-8F40-21F43A5DE1FC}"/>
              </a:ext>
            </a:extLst>
          </p:cNvPr>
          <p:cNvSpPr txBox="1"/>
          <p:nvPr/>
        </p:nvSpPr>
        <p:spPr>
          <a:xfrm>
            <a:off x="4420648" y="3798267"/>
            <a:ext cx="109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arrivals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EA8C8C-5FE6-4C53-8AD0-41F5547A6177}"/>
              </a:ext>
            </a:extLst>
          </p:cNvPr>
          <p:cNvSpPr txBox="1"/>
          <p:nvPr/>
        </p:nvSpPr>
        <p:spPr>
          <a:xfrm>
            <a:off x="2871943" y="1955235"/>
            <a:ext cx="2626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interarrival (period)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3" grpId="0" animBg="1"/>
      <p:bldP spid="54" grpId="0"/>
      <p:bldP spid="65" grpId="0"/>
      <p:bldP spid="66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24F3D-E0DC-465E-95A6-7FFC3FFB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833740" cy="1450757"/>
          </a:xfrm>
        </p:spPr>
        <p:txBody>
          <a:bodyPr/>
          <a:lstStyle/>
          <a:p>
            <a:r>
              <a:rPr lang="en-US" dirty="0"/>
              <a:t>Poisson point process (PPP)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EBD8B6-9BBC-46B9-9322-8DC1CFDBC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By features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C2B34-947B-490F-B696-E9621CF75C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Independence: event occurrences are independent of each other.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Ordinarity</a:t>
            </a:r>
            <a:r>
              <a:rPr lang="en-US" dirty="0"/>
              <a:t>: only single event may occur at a time moment. 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Stationarity: the number of event occurrences in some interval does not depend on the interval starting point.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191EA7C-BEEB-4618-8CB1-4837B9C2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By distribution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09372C9-74D3-4607-A999-09CD9647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997471"/>
          </a:xfrm>
        </p:spPr>
        <p:txBody>
          <a:bodyPr>
            <a:normAutofit/>
          </a:bodyPr>
          <a:lstStyle/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The number of event occurrences in some time interval with length </a:t>
            </a:r>
            <a:r>
              <a:rPr lang="en-US" i="1" dirty="0"/>
              <a:t>t</a:t>
            </a:r>
            <a:r>
              <a:rPr lang="en-US" dirty="0"/>
              <a:t> is distributed according to Poisson distribution:</a:t>
            </a:r>
          </a:p>
          <a:p>
            <a:pPr marL="360000">
              <a:buFont typeface="Arial" panose="020B0604020202020204" pitchFamily="34" charset="0"/>
              <a:buChar char="•"/>
            </a:pPr>
            <a:endParaRPr lang="en-US" dirty="0"/>
          </a:p>
          <a:p>
            <a:pPr marL="268560" indent="0">
              <a:buNone/>
            </a:pPr>
            <a:endParaRPr lang="en-US" sz="10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2B31E0-F680-4FC5-B64A-43CAAE2F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32" y="3579806"/>
            <a:ext cx="2002856" cy="64590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3A02AF-65B5-48CD-9F60-80EC6A891C76}"/>
              </a:ext>
            </a:extLst>
          </p:cNvPr>
          <p:cNvSpPr/>
          <p:nvPr/>
        </p:nvSpPr>
        <p:spPr>
          <a:xfrm>
            <a:off x="914400" y="5222527"/>
            <a:ext cx="5050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λ is an intensity of event occurrence = intensity of arrivals = intensity of the process (PPP),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intensity = rate </a:t>
            </a: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954D18-B691-4473-8EC2-D833D61D71EF}"/>
              </a:ext>
            </a:extLst>
          </p:cNvPr>
          <p:cNvSpPr/>
          <p:nvPr/>
        </p:nvSpPr>
        <p:spPr>
          <a:xfrm>
            <a:off x="6156962" y="4256256"/>
            <a:ext cx="5426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9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This number is completely independent of all the other intervals that are disjoint with considering one.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060B1E-7B76-45CF-BD7D-66D6EB520C0C}"/>
              </a:ext>
            </a:extLst>
          </p:cNvPr>
          <p:cNvSpPr/>
          <p:nvPr/>
        </p:nvSpPr>
        <p:spPr>
          <a:xfrm>
            <a:off x="7592055" y="919178"/>
            <a:ext cx="3308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+mj-lt"/>
              </a:rPr>
              <a:t> - definitions</a:t>
            </a:r>
            <a:endParaRPr lang="ru-RU" sz="4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CB749-0790-43A3-B3AE-9DE220BB1616}"/>
              </a:ext>
            </a:extLst>
          </p:cNvPr>
          <p:cNvSpPr txBox="1"/>
          <p:nvPr/>
        </p:nvSpPr>
        <p:spPr>
          <a:xfrm>
            <a:off x="6635010" y="5530304"/>
            <a:ext cx="5383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event occurrence during interval </a:t>
            </a:r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dirty="0"/>
              <a:t>: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1DBEB9-6096-48D5-8AE4-1DE348E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67" y="5912229"/>
            <a:ext cx="1445997" cy="3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6" grpId="0" build="p"/>
      <p:bldP spid="7" grpId="0" build="p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DB90E-1D10-4FE2-BA6A-3D6DD6E9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point process - modeling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20A34-FDFE-4F72-9CCA-DF5B8CDB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4"/>
            <a:ext cx="3825551" cy="118671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accent2"/>
                </a:solidFill>
              </a:rPr>
              <a:t>Main property of PPP interarrivals</a:t>
            </a:r>
          </a:p>
          <a:p>
            <a:pPr>
              <a:spcBef>
                <a:spcPts val="600"/>
              </a:spcBef>
            </a:pPr>
            <a:r>
              <a:rPr lang="en-US" dirty="0"/>
              <a:t>they are all distributed according</a:t>
            </a:r>
            <a:br>
              <a:rPr lang="en-US" dirty="0"/>
            </a:br>
            <a:r>
              <a:rPr lang="en-US" dirty="0"/>
              <a:t>to Exponential Distribution Law: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786221-FB6A-4CA8-ACFA-F9B101C2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05" y="2239347"/>
            <a:ext cx="8569481" cy="3961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FC585A-DADA-4E84-85F7-7C9EB2FA8C38}"/>
              </a:ext>
            </a:extLst>
          </p:cNvPr>
          <p:cNvSpPr txBox="1"/>
          <p:nvPr/>
        </p:nvSpPr>
        <p:spPr>
          <a:xfrm>
            <a:off x="0" y="3429000"/>
            <a:ext cx="352250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Main property of exponentially distributed interarrivals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you can choose arbitrary point on the time axis during PPP evolution, the residual time will be distributed exponentially with the same parameter </a:t>
            </a:r>
            <a:r>
              <a:rPr lang="el-GR" sz="2000" dirty="0"/>
              <a:t>λ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39A042-4207-438E-A9A7-8FE85B4F0A16}"/>
              </a:ext>
            </a:extLst>
          </p:cNvPr>
          <p:cNvSpPr/>
          <p:nvPr/>
        </p:nvSpPr>
        <p:spPr>
          <a:xfrm>
            <a:off x="5990254" y="2130973"/>
            <a:ext cx="5001208" cy="3262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PPP MODELING: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 is given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3B3C4C-E1A1-49C7-AFE2-75284FE9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944" y="3986701"/>
            <a:ext cx="2269827" cy="8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24F3D-E0DC-465E-95A6-7FFC3FFB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71496" cy="1450757"/>
          </a:xfrm>
        </p:spPr>
        <p:txBody>
          <a:bodyPr/>
          <a:lstStyle/>
          <a:p>
            <a:r>
              <a:rPr lang="en-US" dirty="0"/>
              <a:t>Non-stationary Poisson point process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EBD8B6-9BBC-46B9-9322-8DC1CFDBC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Stationary PPP: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C2B34-947B-490F-B696-E9621CF75C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Independence: event occurrences are independent of each other.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Ordinarity</a:t>
            </a:r>
            <a:r>
              <a:rPr lang="en-US" dirty="0"/>
              <a:t>: only single event may occurs at a time moment. 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Stationarity: the number of event occurrences in some interval does not depend on the interval starting point.</a:t>
            </a:r>
          </a:p>
        </p:txBody>
      </p:sp>
      <p:sp>
        <p:nvSpPr>
          <p:cNvPr id="16" name="Знак умножения 15">
            <a:extLst>
              <a:ext uri="{FF2B5EF4-FFF2-40B4-BE49-F238E27FC236}">
                <a16:creationId xmlns:a16="http://schemas.microsoft.com/office/drawing/2014/main" id="{7718F5D4-5015-44C1-A3E7-C268CF3DB3F6}"/>
              </a:ext>
            </a:extLst>
          </p:cNvPr>
          <p:cNvSpPr/>
          <p:nvPr/>
        </p:nvSpPr>
        <p:spPr>
          <a:xfrm>
            <a:off x="1593908" y="3657601"/>
            <a:ext cx="3422708" cy="1812022"/>
          </a:xfrm>
          <a:prstGeom prst="mathMultiply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>
            <a:extLst>
              <a:ext uri="{FF2B5EF4-FFF2-40B4-BE49-F238E27FC236}">
                <a16:creationId xmlns:a16="http://schemas.microsoft.com/office/drawing/2014/main" id="{CE995FEC-038C-43A7-917C-EF4A7DE4A5E0}"/>
              </a:ext>
            </a:extLst>
          </p:cNvPr>
          <p:cNvSpPr/>
          <p:nvPr/>
        </p:nvSpPr>
        <p:spPr>
          <a:xfrm rot="10800000">
            <a:off x="5977497" y="2533474"/>
            <a:ext cx="411061" cy="14507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39074-C30D-4069-A48F-1136635CF2B1}"/>
              </a:ext>
            </a:extLst>
          </p:cNvPr>
          <p:cNvSpPr txBox="1"/>
          <p:nvPr/>
        </p:nvSpPr>
        <p:spPr>
          <a:xfrm>
            <a:off x="6388558" y="3058797"/>
            <a:ext cx="374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 probability of event occurrence </a:t>
            </a:r>
          </a:p>
          <a:p>
            <a:r>
              <a:rPr lang="en-US" sz="2000" dirty="0"/>
              <a:t>   during interval [</a:t>
            </a:r>
            <a:r>
              <a:rPr lang="en-US" sz="2000" i="1" dirty="0"/>
              <a:t>t</a:t>
            </a:r>
            <a:r>
              <a:rPr lang="en-US" sz="2000" dirty="0"/>
              <a:t>; </a:t>
            </a:r>
            <a:r>
              <a:rPr lang="en-US" sz="2000" i="1" dirty="0"/>
              <a:t>t</a:t>
            </a:r>
            <a:r>
              <a:rPr lang="en-US" sz="2000" dirty="0"/>
              <a:t> + </a:t>
            </a:r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dirty="0"/>
              <a:t>]:</a:t>
            </a:r>
            <a:endParaRPr lang="ru-RU" sz="2000" dirty="0"/>
          </a:p>
        </p:txBody>
      </p:sp>
      <p:sp>
        <p:nvSpPr>
          <p:cNvPr id="20" name="Равно 19">
            <a:extLst>
              <a:ext uri="{FF2B5EF4-FFF2-40B4-BE49-F238E27FC236}">
                <a16:creationId xmlns:a16="http://schemas.microsoft.com/office/drawing/2014/main" id="{82280A1D-FD33-4245-907B-E12961E31A88}"/>
              </a:ext>
            </a:extLst>
          </p:cNvPr>
          <p:cNvSpPr/>
          <p:nvPr/>
        </p:nvSpPr>
        <p:spPr>
          <a:xfrm rot="5400000">
            <a:off x="8644214" y="4092406"/>
            <a:ext cx="653143" cy="55462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7985AC7-B301-4259-8E18-80D230C3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313" y="3417381"/>
            <a:ext cx="1716407" cy="3446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8DF99B-6A71-4599-BB0F-C6C0171C14B0}"/>
              </a:ext>
            </a:extLst>
          </p:cNvPr>
          <p:cNvSpPr txBox="1"/>
          <p:nvPr/>
        </p:nvSpPr>
        <p:spPr>
          <a:xfrm>
            <a:off x="6553538" y="4857287"/>
            <a:ext cx="489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non-stationary Poisson point process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713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16" grpId="0" animBg="1"/>
      <p:bldP spid="17" grpId="0" animBg="1"/>
      <p:bldP spid="18" grpId="0"/>
      <p:bldP spid="20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963A-DAC2-4D2D-AA43-11BE49DA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Non-stationary Poisson point process</a:t>
            </a:r>
            <a:endParaRPr lang="ru-RU" dirty="0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B28E58D9-D36C-4F32-A67F-EF6A3843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200400" cy="2876203"/>
          </a:xfrm>
        </p:spPr>
        <p:txBody>
          <a:bodyPr>
            <a:normAutofit/>
          </a:bodyPr>
          <a:lstStyle/>
          <a:p>
            <a:r>
              <a:rPr lang="en-US" sz="2000" b="1" dirty="0"/>
              <a:t>MODELING</a:t>
            </a:r>
            <a:endParaRPr lang="ru-RU" sz="2000" b="1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8BCEF16-687C-4421-9A78-50704D5AA88D}"/>
              </a:ext>
            </a:extLst>
          </p:cNvPr>
          <p:cNvCxnSpPr/>
          <p:nvPr/>
        </p:nvCxnSpPr>
        <p:spPr>
          <a:xfrm>
            <a:off x="457200" y="3237722"/>
            <a:ext cx="29204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248512-B905-4C97-B52F-E4CB84DC9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5" r="10245"/>
          <a:stretch/>
        </p:blipFill>
        <p:spPr>
          <a:xfrm>
            <a:off x="7141028" y="97536"/>
            <a:ext cx="4754880" cy="66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5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67FA3-7520-42DE-BA9B-3E63D5BB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Stationary renewal process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DACE974-A840-426D-B457-6AC0B794D9CB}"/>
              </a:ext>
            </a:extLst>
          </p:cNvPr>
          <p:cNvCxnSpPr/>
          <p:nvPr/>
        </p:nvCxnSpPr>
        <p:spPr>
          <a:xfrm>
            <a:off x="1585519" y="3355596"/>
            <a:ext cx="885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C050DC-2BDB-4282-A61F-216EC2BB51DC}"/>
              </a:ext>
            </a:extLst>
          </p:cNvPr>
          <p:cNvSpPr txBox="1"/>
          <p:nvPr/>
        </p:nvSpPr>
        <p:spPr>
          <a:xfrm>
            <a:off x="9999678" y="3429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Знак умножения 16">
            <a:extLst>
              <a:ext uri="{FF2B5EF4-FFF2-40B4-BE49-F238E27FC236}">
                <a16:creationId xmlns:a16="http://schemas.microsoft.com/office/drawing/2014/main" id="{075F5276-36DF-4CF9-8E48-88C5D3855618}"/>
              </a:ext>
            </a:extLst>
          </p:cNvPr>
          <p:cNvSpPr/>
          <p:nvPr/>
        </p:nvSpPr>
        <p:spPr>
          <a:xfrm>
            <a:off x="2273414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52C83AED-33B7-45D3-BFA1-BC893FBD0FB8}"/>
              </a:ext>
            </a:extLst>
          </p:cNvPr>
          <p:cNvSpPr/>
          <p:nvPr/>
        </p:nvSpPr>
        <p:spPr>
          <a:xfrm>
            <a:off x="3130491" y="3292102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12BAE56B-63A8-4B38-9B73-7C8306CA1EF6}"/>
              </a:ext>
            </a:extLst>
          </p:cNvPr>
          <p:cNvSpPr/>
          <p:nvPr/>
        </p:nvSpPr>
        <p:spPr>
          <a:xfrm>
            <a:off x="3414319" y="3292101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умножения 20">
            <a:extLst>
              <a:ext uri="{FF2B5EF4-FFF2-40B4-BE49-F238E27FC236}">
                <a16:creationId xmlns:a16="http://schemas.microsoft.com/office/drawing/2014/main" id="{A8561685-471C-46CA-9192-181E6C65FE8B}"/>
              </a:ext>
            </a:extLst>
          </p:cNvPr>
          <p:cNvSpPr/>
          <p:nvPr/>
        </p:nvSpPr>
        <p:spPr>
          <a:xfrm>
            <a:off x="4716359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нак умножения 21">
            <a:extLst>
              <a:ext uri="{FF2B5EF4-FFF2-40B4-BE49-F238E27FC236}">
                <a16:creationId xmlns:a16="http://schemas.microsoft.com/office/drawing/2014/main" id="{B0E2F6AC-114B-44F6-82DA-8AAB4B0C88B3}"/>
              </a:ext>
            </a:extLst>
          </p:cNvPr>
          <p:cNvSpPr/>
          <p:nvPr/>
        </p:nvSpPr>
        <p:spPr>
          <a:xfrm>
            <a:off x="5317920" y="3283708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нак умножения 22">
            <a:extLst>
              <a:ext uri="{FF2B5EF4-FFF2-40B4-BE49-F238E27FC236}">
                <a16:creationId xmlns:a16="http://schemas.microsoft.com/office/drawing/2014/main" id="{9C831DB2-BAF1-49C0-8813-3145B28B8B8C}"/>
              </a:ext>
            </a:extLst>
          </p:cNvPr>
          <p:cNvSpPr/>
          <p:nvPr/>
        </p:nvSpPr>
        <p:spPr>
          <a:xfrm>
            <a:off x="7536110" y="3283703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F38789C0-EB27-4D07-818E-25279D8DF91C}"/>
              </a:ext>
            </a:extLst>
          </p:cNvPr>
          <p:cNvSpPr/>
          <p:nvPr/>
        </p:nvSpPr>
        <p:spPr>
          <a:xfrm>
            <a:off x="8064614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нак умножения 24">
            <a:extLst>
              <a:ext uri="{FF2B5EF4-FFF2-40B4-BE49-F238E27FC236}">
                <a16:creationId xmlns:a16="http://schemas.microsoft.com/office/drawing/2014/main" id="{A30FF847-52CE-4004-AE38-AB08110FDBA9}"/>
              </a:ext>
            </a:extLst>
          </p:cNvPr>
          <p:cNvSpPr/>
          <p:nvPr/>
        </p:nvSpPr>
        <p:spPr>
          <a:xfrm>
            <a:off x="8347045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нак умножения 25">
            <a:extLst>
              <a:ext uri="{FF2B5EF4-FFF2-40B4-BE49-F238E27FC236}">
                <a16:creationId xmlns:a16="http://schemas.microsoft.com/office/drawing/2014/main" id="{3307C8C8-7CC5-44A6-A0C7-6283887CEE2E}"/>
              </a:ext>
            </a:extLst>
          </p:cNvPr>
          <p:cNvSpPr/>
          <p:nvPr/>
        </p:nvSpPr>
        <p:spPr>
          <a:xfrm>
            <a:off x="9395669" y="3283703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со скругленными углами 26">
            <a:extLst>
              <a:ext uri="{FF2B5EF4-FFF2-40B4-BE49-F238E27FC236}">
                <a16:creationId xmlns:a16="http://schemas.microsoft.com/office/drawing/2014/main" id="{C8A1E95D-E268-44DA-ACA2-99D0ED3C6899}"/>
              </a:ext>
            </a:extLst>
          </p:cNvPr>
          <p:cNvSpPr/>
          <p:nvPr/>
        </p:nvSpPr>
        <p:spPr>
          <a:xfrm>
            <a:off x="3963445" y="4446165"/>
            <a:ext cx="1648440" cy="855650"/>
          </a:xfrm>
          <a:prstGeom prst="wedgeRoundRectCallout">
            <a:avLst>
              <a:gd name="adj1" fmla="val 15299"/>
              <a:gd name="adj2" fmla="val -492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occurrences</a:t>
            </a:r>
            <a:endParaRPr lang="ru-RU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2243CBF-0E3B-4234-B2FD-B114E777BF2C}"/>
              </a:ext>
            </a:extLst>
          </p:cNvPr>
          <p:cNvCxnSpPr/>
          <p:nvPr/>
        </p:nvCxnSpPr>
        <p:spPr>
          <a:xfrm flipH="1" flipV="1">
            <a:off x="2416027" y="3429000"/>
            <a:ext cx="1547418" cy="101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3E5D5DB-C8B8-4144-92EE-33C143763B51}"/>
              </a:ext>
            </a:extLst>
          </p:cNvPr>
          <p:cNvCxnSpPr/>
          <p:nvPr/>
        </p:nvCxnSpPr>
        <p:spPr>
          <a:xfrm flipH="1" flipV="1">
            <a:off x="3273104" y="3455789"/>
            <a:ext cx="904613" cy="91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17FA96C-24EE-4EE6-B7CD-0CA4750C2C58}"/>
              </a:ext>
            </a:extLst>
          </p:cNvPr>
          <p:cNvCxnSpPr/>
          <p:nvPr/>
        </p:nvCxnSpPr>
        <p:spPr>
          <a:xfrm flipH="1" flipV="1">
            <a:off x="3556932" y="3480145"/>
            <a:ext cx="778426" cy="91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0BCA202-8781-4335-A151-281F8CACCE01}"/>
              </a:ext>
            </a:extLst>
          </p:cNvPr>
          <p:cNvCxnSpPr>
            <a:cxnSpLocks/>
          </p:cNvCxnSpPr>
          <p:nvPr/>
        </p:nvCxnSpPr>
        <p:spPr>
          <a:xfrm flipV="1">
            <a:off x="4716359" y="3464653"/>
            <a:ext cx="56977" cy="9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14305E6-2FA0-470F-8815-DF4284948BDB}"/>
              </a:ext>
            </a:extLst>
          </p:cNvPr>
          <p:cNvCxnSpPr>
            <a:cxnSpLocks/>
          </p:cNvCxnSpPr>
          <p:nvPr/>
        </p:nvCxnSpPr>
        <p:spPr>
          <a:xfrm flipV="1">
            <a:off x="5104350" y="3473042"/>
            <a:ext cx="264604" cy="8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A1D076E-1A32-4127-BE65-B1A7186535E1}"/>
              </a:ext>
            </a:extLst>
          </p:cNvPr>
          <p:cNvCxnSpPr>
            <a:cxnSpLocks/>
          </p:cNvCxnSpPr>
          <p:nvPr/>
        </p:nvCxnSpPr>
        <p:spPr>
          <a:xfrm flipV="1">
            <a:off x="5611885" y="3410690"/>
            <a:ext cx="1924225" cy="103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2964175-77DB-4E22-81A1-ACF3181F70D9}"/>
              </a:ext>
            </a:extLst>
          </p:cNvPr>
          <p:cNvCxnSpPr>
            <a:cxnSpLocks/>
          </p:cNvCxnSpPr>
          <p:nvPr/>
        </p:nvCxnSpPr>
        <p:spPr>
          <a:xfrm flipV="1">
            <a:off x="5705911" y="3447307"/>
            <a:ext cx="2308374" cy="10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269842D-AED1-4B79-9166-395E9A07CD43}"/>
              </a:ext>
            </a:extLst>
          </p:cNvPr>
          <p:cNvCxnSpPr>
            <a:cxnSpLocks/>
          </p:cNvCxnSpPr>
          <p:nvPr/>
        </p:nvCxnSpPr>
        <p:spPr>
          <a:xfrm flipV="1">
            <a:off x="5705911" y="3419089"/>
            <a:ext cx="2641134" cy="122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417B037-AB2D-42A5-A113-6A4E69D075C1}"/>
              </a:ext>
            </a:extLst>
          </p:cNvPr>
          <p:cNvCxnSpPr>
            <a:cxnSpLocks/>
          </p:cNvCxnSpPr>
          <p:nvPr/>
        </p:nvCxnSpPr>
        <p:spPr>
          <a:xfrm flipV="1">
            <a:off x="5705911" y="3447308"/>
            <a:ext cx="3597480" cy="130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Левая фигурная скобка 52">
            <a:extLst>
              <a:ext uri="{FF2B5EF4-FFF2-40B4-BE49-F238E27FC236}">
                <a16:creationId xmlns:a16="http://schemas.microsoft.com/office/drawing/2014/main" id="{45B7C42E-2C91-4698-BAE6-141B349E6B80}"/>
              </a:ext>
            </a:extLst>
          </p:cNvPr>
          <p:cNvSpPr/>
          <p:nvPr/>
        </p:nvSpPr>
        <p:spPr>
          <a:xfrm rot="5400000">
            <a:off x="4017047" y="2437589"/>
            <a:ext cx="239195" cy="1302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BF6EC7-46FA-4C11-9AAF-B12B918943DA}"/>
              </a:ext>
            </a:extLst>
          </p:cNvPr>
          <p:cNvSpPr txBox="1"/>
          <p:nvPr/>
        </p:nvSpPr>
        <p:spPr>
          <a:xfrm>
            <a:off x="2962713" y="2333380"/>
            <a:ext cx="23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 between two subsequent events</a:t>
            </a:r>
            <a:endParaRPr lang="ru-RU" dirty="0"/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0578AAB5-1695-425E-B751-23C45294236D}"/>
              </a:ext>
            </a:extLst>
          </p:cNvPr>
          <p:cNvSpPr txBox="1">
            <a:spLocks/>
          </p:cNvSpPr>
          <p:nvPr/>
        </p:nvSpPr>
        <p:spPr>
          <a:xfrm>
            <a:off x="1095947" y="5694655"/>
            <a:ext cx="2093789" cy="5522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Modeling: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68A94B-60AF-4197-8EE5-4E8E391DE527}"/>
              </a:ext>
            </a:extLst>
          </p:cNvPr>
          <p:cNvSpPr txBox="1"/>
          <p:nvPr/>
        </p:nvSpPr>
        <p:spPr>
          <a:xfrm>
            <a:off x="3130491" y="5694655"/>
            <a:ext cx="737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point is given. Model interval until the next event occurs, and so on…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F380A1-22B0-4271-8F40-21F43A5DE1FC}"/>
              </a:ext>
            </a:extLst>
          </p:cNvPr>
          <p:cNvSpPr txBox="1"/>
          <p:nvPr/>
        </p:nvSpPr>
        <p:spPr>
          <a:xfrm>
            <a:off x="4420648" y="3798267"/>
            <a:ext cx="109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arrivals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EA8C8C-5FE6-4C53-8AD0-41F5547A6177}"/>
              </a:ext>
            </a:extLst>
          </p:cNvPr>
          <p:cNvSpPr txBox="1"/>
          <p:nvPr/>
        </p:nvSpPr>
        <p:spPr>
          <a:xfrm>
            <a:off x="2871943" y="1955235"/>
            <a:ext cx="2626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interarrival (period)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4F2D6-B180-468A-A08A-6ECBF8944C36}"/>
              </a:ext>
            </a:extLst>
          </p:cNvPr>
          <p:cNvSpPr txBox="1"/>
          <p:nvPr/>
        </p:nvSpPr>
        <p:spPr>
          <a:xfrm>
            <a:off x="5363943" y="2479247"/>
            <a:ext cx="28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= RV with given distribution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3" grpId="0" animBg="1"/>
      <p:bldP spid="54" grpId="0"/>
      <p:bldP spid="65" grpId="0"/>
      <p:bldP spid="66" grpId="0"/>
      <p:bldP spid="67" grpId="0"/>
      <p:bldP spid="68" grpId="0"/>
      <p:bldP spid="3" grpId="0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668</Words>
  <Application>Microsoft Office PowerPoint</Application>
  <PresentationFormat>Широкоэкранный</PresentationFormat>
  <Paragraphs>113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Ретро</vt:lpstr>
      <vt:lpstr>Simulation</vt:lpstr>
      <vt:lpstr>Random objects</vt:lpstr>
      <vt:lpstr>Random point processes  (random flows or streams)</vt:lpstr>
      <vt:lpstr>Random point process</vt:lpstr>
      <vt:lpstr>Poisson point process (PPP)</vt:lpstr>
      <vt:lpstr>Poisson point process - modeling</vt:lpstr>
      <vt:lpstr>Non-stationary Poisson point process</vt:lpstr>
      <vt:lpstr>Non-stationary Poisson point process</vt:lpstr>
      <vt:lpstr>Stationary renewal process</vt:lpstr>
      <vt:lpstr>Stationary renewal process</vt:lpstr>
      <vt:lpstr>Markov modulated Poisson Process (MMPP)</vt:lpstr>
      <vt:lpstr>MMPP</vt:lpstr>
      <vt:lpstr>Statistical processing for point processes</vt:lpstr>
      <vt:lpstr>Statistical processing for stochastic processes: number of points</vt:lpstr>
      <vt:lpstr>Statistical processing for stochastic processes: number of points</vt:lpstr>
      <vt:lpstr>Laboratory #17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Alexander Moiseev</cp:lastModifiedBy>
  <cp:revision>78</cp:revision>
  <dcterms:created xsi:type="dcterms:W3CDTF">2019-03-07T03:18:42Z</dcterms:created>
  <dcterms:modified xsi:type="dcterms:W3CDTF">2021-05-25T05:13:34Z</dcterms:modified>
</cp:coreProperties>
</file>