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2" r:id="rId3"/>
    <p:sldId id="281" r:id="rId4"/>
    <p:sldId id="271" r:id="rId5"/>
    <p:sldId id="283" r:id="rId6"/>
    <p:sldId id="284" r:id="rId7"/>
    <p:sldId id="285" r:id="rId8"/>
    <p:sldId id="286" r:id="rId9"/>
    <p:sldId id="28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75BB22-DDCC-42F4-9A4F-1E7EC4F07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86AF3C-0DF0-4311-AC7B-851BFA2F4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Stochastic modeling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510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DAF64D-59BC-4500-9CD1-012C1C00A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Random objects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088774F-DE5E-4488-9B5B-22879A834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u="sng" dirty="0">
              <a:solidFill>
                <a:schemeClr val="accent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Random events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Random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Random processes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Random point processes</a:t>
            </a:r>
          </a:p>
          <a:p>
            <a:endParaRPr lang="ru-RU" sz="28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150F4AC-48CA-4C61-A163-9D04488283D9}"/>
              </a:ext>
            </a:extLst>
          </p:cNvPr>
          <p:cNvSpPr/>
          <p:nvPr/>
        </p:nvSpPr>
        <p:spPr>
          <a:xfrm>
            <a:off x="5551834" y="2899445"/>
            <a:ext cx="1333850" cy="1059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BG</a:t>
            </a:r>
            <a:endParaRPr lang="ru-RU" sz="24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DCA8AF0-29E5-462F-8D22-C685DCBDDA83}"/>
              </a:ext>
            </a:extLst>
          </p:cNvPr>
          <p:cNvSpPr/>
          <p:nvPr/>
        </p:nvSpPr>
        <p:spPr>
          <a:xfrm>
            <a:off x="7927315" y="2899445"/>
            <a:ext cx="1802237" cy="1059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Transformation</a:t>
            </a:r>
            <a:endParaRPr lang="ru-RU" sz="2000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0DDDF8A5-B9DA-48F8-9D23-AE9EFEFC5BD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885684" y="3429000"/>
            <a:ext cx="1041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FA400E-A495-48C5-BA5E-2402ACA46FFA}"/>
              </a:ext>
            </a:extLst>
          </p:cNvPr>
          <p:cNvSpPr txBox="1"/>
          <p:nvPr/>
        </p:nvSpPr>
        <p:spPr>
          <a:xfrm>
            <a:off x="7236497" y="3069931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ru-RU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40D2C55-6442-4D40-BC8C-334FAEA11400}"/>
              </a:ext>
            </a:extLst>
          </p:cNvPr>
          <p:cNvCxnSpPr>
            <a:stCxn id="7" idx="3"/>
          </p:cNvCxnSpPr>
          <p:nvPr/>
        </p:nvCxnSpPr>
        <p:spPr>
          <a:xfrm>
            <a:off x="9729552" y="3429000"/>
            <a:ext cx="1426128" cy="1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EB8045-EB3C-413B-8626-F498FFB5362A}"/>
              </a:ext>
            </a:extLst>
          </p:cNvPr>
          <p:cNvSpPr txBox="1"/>
          <p:nvPr/>
        </p:nvSpPr>
        <p:spPr>
          <a:xfrm>
            <a:off x="10771183" y="30596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ru-RU" dirty="0"/>
          </a:p>
        </p:txBody>
      </p:sp>
      <p:sp>
        <p:nvSpPr>
          <p:cNvPr id="12" name="Заголовок 3">
            <a:extLst>
              <a:ext uri="{FF2B5EF4-FFF2-40B4-BE49-F238E27FC236}">
                <a16:creationId xmlns:a16="http://schemas.microsoft.com/office/drawing/2014/main" id="{17E44790-1836-461D-804C-D01914A6ABB3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Random objects and base generator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430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  <p:bldP spid="9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D324A-6DA5-4AC6-BE19-5697CEC1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 single event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0FBEA9-BE3F-41CB-B3C2-EE2B8EAE1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/>
              <a:t>A</a:t>
            </a:r>
            <a:r>
              <a:rPr lang="en-US" sz="2400" dirty="0"/>
              <a:t> is the event</a:t>
            </a:r>
          </a:p>
          <a:p>
            <a:r>
              <a:rPr lang="en-US" sz="2400" i="1" dirty="0"/>
              <a:t>p</a:t>
            </a:r>
            <a:r>
              <a:rPr lang="en-US" sz="2400" dirty="0"/>
              <a:t> = P{</a:t>
            </a:r>
            <a:r>
              <a:rPr lang="en-US" sz="2400" i="1" dirty="0"/>
              <a:t>A</a:t>
            </a:r>
            <a:r>
              <a:rPr lang="en-US" sz="2400" dirty="0"/>
              <a:t>} is a probability that event occurs</a:t>
            </a:r>
          </a:p>
          <a:p>
            <a:r>
              <a:rPr lang="en-US" sz="2400" dirty="0"/>
              <a:t>then P{</a:t>
            </a:r>
            <a:r>
              <a:rPr lang="el-GR" sz="2400" dirty="0"/>
              <a:t>α</a:t>
            </a:r>
            <a:r>
              <a:rPr lang="en-US" sz="2400" dirty="0"/>
              <a:t> &lt; </a:t>
            </a:r>
            <a:r>
              <a:rPr lang="en-US" sz="2400" i="1" dirty="0"/>
              <a:t>p</a:t>
            </a:r>
            <a:r>
              <a:rPr lang="en-US" sz="2400" dirty="0"/>
              <a:t>} = </a:t>
            </a:r>
            <a:r>
              <a:rPr lang="en-US" sz="2400" i="1" dirty="0"/>
              <a:t>p</a:t>
            </a:r>
            <a:endParaRPr lang="ru-RU" sz="2400" i="1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98EEF5F-F945-4609-8046-EC3F168BB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350" y="3578739"/>
            <a:ext cx="7840373" cy="218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9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D7634-33E3-48C4-8227-7FF84F68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Laboratory #8.1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22663E-5E5D-4074-A86D-CD04E3BC6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Assignment:</a:t>
            </a: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dirty="0"/>
              <a:t> “Tell me ‘yes’ or ‘no’  ”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5E051D9-4D09-43B2-969D-9575E31AE652}"/>
              </a:ext>
            </a:extLst>
          </p:cNvPr>
          <p:cNvSpPr/>
          <p:nvPr/>
        </p:nvSpPr>
        <p:spPr>
          <a:xfrm>
            <a:off x="5905850" y="2927758"/>
            <a:ext cx="3363985" cy="21928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A9FFB0E-3D34-4B14-A3E4-B7EE6642805B}"/>
              </a:ext>
            </a:extLst>
          </p:cNvPr>
          <p:cNvSpPr/>
          <p:nvPr/>
        </p:nvSpPr>
        <p:spPr>
          <a:xfrm>
            <a:off x="5989739" y="3061982"/>
            <a:ext cx="3212984" cy="5200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55FF808-DF3C-461C-A251-7367FEF6AB9E}"/>
              </a:ext>
            </a:extLst>
          </p:cNvPr>
          <p:cNvSpPr/>
          <p:nvPr/>
        </p:nvSpPr>
        <p:spPr>
          <a:xfrm>
            <a:off x="7180975" y="3735820"/>
            <a:ext cx="931178" cy="404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answer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D6E7A6D-AF39-4973-A3C9-A0E502326574}"/>
              </a:ext>
            </a:extLst>
          </p:cNvPr>
          <p:cNvSpPr/>
          <p:nvPr/>
        </p:nvSpPr>
        <p:spPr>
          <a:xfrm>
            <a:off x="6883166" y="4362275"/>
            <a:ext cx="1526797" cy="6543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NO!</a:t>
            </a:r>
            <a:endParaRPr lang="ru-RU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74AB5-B64D-40B3-A989-96BA6DF23B3C}"/>
              </a:ext>
            </a:extLst>
          </p:cNvPr>
          <p:cNvSpPr txBox="1"/>
          <p:nvPr/>
        </p:nvSpPr>
        <p:spPr>
          <a:xfrm>
            <a:off x="5989739" y="3137320"/>
            <a:ext cx="315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 I go to University today?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220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C6B8A-4B6B-4ECB-97D3-B0CF6FCA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from a group of events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6A364F-D6A5-4CC4-AAE7-817F82E81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Let </a:t>
            </a:r>
            <a:r>
              <a:rPr lang="en-US" sz="2400" i="1" dirty="0"/>
              <a:t>A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r>
              <a:rPr lang="en-US" sz="2400" i="1" dirty="0"/>
              <a:t>A</a:t>
            </a:r>
            <a:r>
              <a:rPr lang="en-US" sz="2400" baseline="-25000" dirty="0"/>
              <a:t>2</a:t>
            </a:r>
            <a:r>
              <a:rPr lang="en-US" sz="2400" dirty="0"/>
              <a:t>, …, </a:t>
            </a:r>
            <a:r>
              <a:rPr lang="en-US" sz="2400" i="1" dirty="0"/>
              <a:t>A</a:t>
            </a:r>
            <a:r>
              <a:rPr lang="en-US" sz="2400" i="1" baseline="-25000" dirty="0"/>
              <a:t>m</a:t>
            </a:r>
            <a:r>
              <a:rPr lang="en-US" sz="2400" dirty="0"/>
              <a:t> be a group of collectively exhaustive events</a:t>
            </a:r>
          </a:p>
          <a:p>
            <a:r>
              <a:rPr lang="en-US" sz="2400" dirty="0"/>
              <a:t>P{</a:t>
            </a:r>
            <a:r>
              <a:rPr lang="en-US" sz="2400" i="1" dirty="0"/>
              <a:t>A</a:t>
            </a:r>
            <a:r>
              <a:rPr lang="en-US" sz="2400" i="1" baseline="-25000" dirty="0"/>
              <a:t>i</a:t>
            </a:r>
            <a:r>
              <a:rPr lang="en-US" sz="2400" dirty="0"/>
              <a:t>} = </a:t>
            </a:r>
            <a:r>
              <a:rPr lang="en-US" sz="2400" i="1" dirty="0"/>
              <a:t>p</a:t>
            </a:r>
            <a:r>
              <a:rPr lang="en-US" sz="2400" i="1" baseline="-25000" dirty="0"/>
              <a:t>i</a:t>
            </a:r>
            <a:r>
              <a:rPr lang="en-US" sz="2400" i="1" dirty="0"/>
              <a:t>  </a:t>
            </a:r>
            <a:r>
              <a:rPr lang="en-US" sz="2400" dirty="0"/>
              <a:t>and  </a:t>
            </a:r>
            <a:endParaRPr lang="ru-RU" sz="2400" i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9D38513-623A-4579-9D93-04110BD4F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780" y="2127846"/>
            <a:ext cx="1198874" cy="90110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B3F2BE-2676-4AE0-96B1-F30EC276A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821" y="3137403"/>
            <a:ext cx="8929229" cy="149861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77C6E029-7EB5-458E-B18E-668D5A198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658" y="5004682"/>
            <a:ext cx="8420474" cy="972786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14012EE-0F0E-40C9-AA3D-09A540971433}"/>
              </a:ext>
            </a:extLst>
          </p:cNvPr>
          <p:cNvSpPr/>
          <p:nvPr/>
        </p:nvSpPr>
        <p:spPr>
          <a:xfrm>
            <a:off x="2256639" y="5176007"/>
            <a:ext cx="1149291" cy="6123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generator</a:t>
            </a:r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FA84BE58-F3E1-4AFF-B215-CBE99DA57891}"/>
              </a:ext>
            </a:extLst>
          </p:cNvPr>
          <p:cNvSpPr/>
          <p:nvPr/>
        </p:nvSpPr>
        <p:spPr>
          <a:xfrm>
            <a:off x="4362275" y="5117285"/>
            <a:ext cx="1837189" cy="7518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the number of interval where </a:t>
            </a:r>
            <a:r>
              <a:rPr lang="el-GR" dirty="0"/>
              <a:t>α</a:t>
            </a:r>
            <a:r>
              <a:rPr lang="en-US" dirty="0"/>
              <a:t> is located</a:t>
            </a:r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A68F4500-6912-4C1B-9D82-856082FF165B}"/>
              </a:ext>
            </a:extLst>
          </p:cNvPr>
          <p:cNvSpPr/>
          <p:nvPr/>
        </p:nvSpPr>
        <p:spPr>
          <a:xfrm>
            <a:off x="7667538" y="5176007"/>
            <a:ext cx="1778466" cy="612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A</a:t>
            </a:r>
            <a:r>
              <a:rPr lang="en-US" sz="2000" i="1" baseline="-25000" dirty="0"/>
              <a:t>k</a:t>
            </a:r>
            <a:r>
              <a:rPr lang="en-US" sz="2000" dirty="0"/>
              <a:t> occurs</a:t>
            </a:r>
            <a:endParaRPr lang="ru-RU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3EC5C2-3024-46BD-ADE9-A9B97E143BB9}"/>
              </a:ext>
            </a:extLst>
          </p:cNvPr>
          <p:cNvSpPr txBox="1"/>
          <p:nvPr/>
        </p:nvSpPr>
        <p:spPr>
          <a:xfrm>
            <a:off x="7214918" y="5076278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k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51403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  <p:bldP spid="22" grpId="0" animBg="1"/>
      <p:bldP spid="23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B8DD6-5096-4089-BB27-86996723E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2961800" cy="2397874"/>
          </a:xfrm>
        </p:spPr>
        <p:txBody>
          <a:bodyPr>
            <a:normAutofit/>
          </a:bodyPr>
          <a:lstStyle/>
          <a:p>
            <a:r>
              <a:rPr lang="en-US" sz="4000" dirty="0"/>
              <a:t>Generating from a group of events algorithm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886EF5-761F-4E31-880E-3D7B2C766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432" y="2398080"/>
            <a:ext cx="2944817" cy="3471013"/>
          </a:xfrm>
        </p:spPr>
        <p:txBody>
          <a:bodyPr>
            <a:normAutofit/>
          </a:bodyPr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0BA124A-B811-4B60-938B-027649B8DB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874"/>
          <a:stretch/>
        </p:blipFill>
        <p:spPr>
          <a:xfrm>
            <a:off x="4079928" y="762161"/>
            <a:ext cx="6792288" cy="508173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7C34054-98F8-4229-885E-04C52596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AAB964-B835-4B93-A1F3-4A30D1F3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11601EB-92BB-426B-A392-0F9ED8AE0ED2}"/>
              </a:ext>
            </a:extLst>
          </p:cNvPr>
          <p:cNvSpPr/>
          <p:nvPr/>
        </p:nvSpPr>
        <p:spPr>
          <a:xfrm>
            <a:off x="8586216" y="4535424"/>
            <a:ext cx="1728216" cy="457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A</a:t>
            </a:r>
            <a:r>
              <a:rPr lang="en-US" sz="2000" i="1" baseline="-25000" dirty="0"/>
              <a:t>k</a:t>
            </a:r>
            <a:r>
              <a:rPr lang="en-US" sz="2000" dirty="0"/>
              <a:t> occurs</a:t>
            </a:r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A18199-760D-47C8-BBB5-97F92775D70F}"/>
              </a:ext>
            </a:extLst>
          </p:cNvPr>
          <p:cNvSpPr txBox="1"/>
          <p:nvPr/>
        </p:nvSpPr>
        <p:spPr>
          <a:xfrm>
            <a:off x="8586216" y="3303028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DDB830-687C-422F-AA6A-68E3D0A38982}"/>
              </a:ext>
            </a:extLst>
          </p:cNvPr>
          <p:cNvSpPr txBox="1"/>
          <p:nvPr/>
        </p:nvSpPr>
        <p:spPr>
          <a:xfrm>
            <a:off x="5690589" y="330932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231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D7634-33E3-48C4-8227-7FF84F68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Laboratory #8.2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22663E-5E5D-4074-A86D-CD04E3BC6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Assignment:</a:t>
            </a: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dirty="0"/>
              <a:t> “Orb of predictions” (or “Magic 8-Ball”)</a:t>
            </a:r>
            <a:endParaRPr lang="ru-RU" dirty="0"/>
          </a:p>
        </p:txBody>
      </p:sp>
      <p:pic>
        <p:nvPicPr>
          <p:cNvPr id="2050" name="Picture 2" descr="https://upload.wikimedia.org/wikipedia/commons/9/90/Magic8ball.jpg">
            <a:extLst>
              <a:ext uri="{FF2B5EF4-FFF2-40B4-BE49-F238E27FC236}">
                <a16:creationId xmlns:a16="http://schemas.microsoft.com/office/drawing/2014/main" id="{BD3ED9A4-6513-49B3-9617-B39E9E4CA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480" y="2935224"/>
            <a:ext cx="3203448" cy="320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Трасса 60 / Interstate 60 | ВКонтакте">
            <a:extLst>
              <a:ext uri="{FF2B5EF4-FFF2-40B4-BE49-F238E27FC236}">
                <a16:creationId xmlns:a16="http://schemas.microsoft.com/office/drawing/2014/main" id="{04C886BE-E5D2-40D6-84ED-FB9E070EC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746" y="3880290"/>
            <a:ext cx="1532525" cy="227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623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7C626D-9813-40F2-B535-2606657DA3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6912" y="282236"/>
            <a:ext cx="5399088" cy="1449387"/>
          </a:xfrm>
        </p:spPr>
        <p:txBody>
          <a:bodyPr/>
          <a:lstStyle/>
          <a:p>
            <a:r>
              <a:rPr lang="en-US" dirty="0"/>
              <a:t>Statistical processing</a:t>
            </a:r>
            <a:endParaRPr lang="ru-RU" dirty="0"/>
          </a:p>
        </p:txBody>
      </p: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1ED555C8-CE3E-4A21-99DC-7C1ECC5FEA86}"/>
              </a:ext>
            </a:extLst>
          </p:cNvPr>
          <p:cNvGrpSpPr/>
          <p:nvPr/>
        </p:nvGrpSpPr>
        <p:grpSpPr>
          <a:xfrm>
            <a:off x="8260894" y="0"/>
            <a:ext cx="3323107" cy="6344024"/>
            <a:chOff x="8260894" y="0"/>
            <a:chExt cx="3323107" cy="634402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FFA6265-D015-4BE2-AF23-63A89FA21D99}"/>
                </a:ext>
              </a:extLst>
            </p:cNvPr>
            <p:cNvSpPr txBox="1"/>
            <p:nvPr/>
          </p:nvSpPr>
          <p:spPr>
            <a:xfrm>
              <a:off x="8769528" y="2889550"/>
              <a:ext cx="1981183" cy="3464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Generate event -&gt;k</a:t>
              </a:r>
              <a:endParaRPr lang="ru-RU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E2078C7-DC16-4B89-B06C-1D86BA36DC87}"/>
                </a:ext>
              </a:extLst>
            </p:cNvPr>
            <p:cNvSpPr txBox="1"/>
            <p:nvPr/>
          </p:nvSpPr>
          <p:spPr>
            <a:xfrm>
              <a:off x="8698658" y="233919"/>
              <a:ext cx="2117375" cy="3464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Array Statistics[m]=0</a:t>
              </a:r>
              <a:endParaRPr lang="ru-RU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00F5FE-3CF1-419A-85B8-E2864882A2E5}"/>
                </a:ext>
              </a:extLst>
            </p:cNvPr>
            <p:cNvSpPr txBox="1"/>
            <p:nvPr/>
          </p:nvSpPr>
          <p:spPr>
            <a:xfrm>
              <a:off x="9014707" y="3657548"/>
              <a:ext cx="1485278" cy="3464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Statistics[k]++</a:t>
              </a:r>
              <a:endParaRPr lang="ru-RU" dirty="0"/>
            </a:p>
          </p:txBody>
        </p:sp>
        <p:sp>
          <p:nvSpPr>
            <p:cNvPr id="7" name="Ромб 6">
              <a:extLst>
                <a:ext uri="{FF2B5EF4-FFF2-40B4-BE49-F238E27FC236}">
                  <a16:creationId xmlns:a16="http://schemas.microsoft.com/office/drawing/2014/main" id="{5C5FA758-A5B3-48AC-BA03-727219F05E7E}"/>
                </a:ext>
              </a:extLst>
            </p:cNvPr>
            <p:cNvSpPr/>
            <p:nvPr/>
          </p:nvSpPr>
          <p:spPr>
            <a:xfrm>
              <a:off x="8973078" y="1703901"/>
              <a:ext cx="1574084" cy="710667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i&lt;max</a:t>
              </a:r>
              <a:endParaRPr lang="ru-RU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B8D2842-3D56-4F51-B170-556D5CAC300D}"/>
                </a:ext>
              </a:extLst>
            </p:cNvPr>
            <p:cNvSpPr txBox="1"/>
            <p:nvPr/>
          </p:nvSpPr>
          <p:spPr>
            <a:xfrm>
              <a:off x="9472219" y="845547"/>
              <a:ext cx="575799" cy="3464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i = 0</a:t>
              </a:r>
              <a:endParaRPr lang="ru-RU" dirty="0"/>
            </a:p>
          </p:txBody>
        </p: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46FDC0A0-AECE-4E99-8B39-BA5395B67036}"/>
                </a:ext>
              </a:extLst>
            </p:cNvPr>
            <p:cNvCxnSpPr>
              <a:stCxn id="5" idx="2"/>
              <a:endCxn id="8" idx="0"/>
            </p:cNvCxnSpPr>
            <p:nvPr/>
          </p:nvCxnSpPr>
          <p:spPr>
            <a:xfrm>
              <a:off x="9757346" y="580350"/>
              <a:ext cx="2773" cy="265197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846CC522-A5AF-467A-AFAE-A0E09532968C}"/>
                </a:ext>
              </a:extLst>
            </p:cNvPr>
            <p:cNvCxnSpPr>
              <a:cxnSpLocks/>
              <a:stCxn id="8" idx="2"/>
              <a:endCxn id="7" idx="0"/>
            </p:cNvCxnSpPr>
            <p:nvPr/>
          </p:nvCxnSpPr>
          <p:spPr>
            <a:xfrm>
              <a:off x="9760119" y="1191978"/>
              <a:ext cx="1" cy="511923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5D29A053-1318-4489-AC31-940EB269EC89}"/>
                </a:ext>
              </a:extLst>
            </p:cNvPr>
            <p:cNvCxnSpPr>
              <a:cxnSpLocks/>
              <a:stCxn id="7" idx="2"/>
              <a:endCxn id="4" idx="0"/>
            </p:cNvCxnSpPr>
            <p:nvPr/>
          </p:nvCxnSpPr>
          <p:spPr>
            <a:xfrm>
              <a:off x="9760120" y="2414568"/>
              <a:ext cx="0" cy="474981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D95EDA0E-DF7E-47B8-9C4E-78E40BF74497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 flipH="1">
              <a:off x="9757346" y="3235981"/>
              <a:ext cx="2774" cy="421567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024B9EB-A728-44E9-80E9-9A6F56290FBE}"/>
                </a:ext>
              </a:extLst>
            </p:cNvPr>
            <p:cNvSpPr txBox="1"/>
            <p:nvPr/>
          </p:nvSpPr>
          <p:spPr>
            <a:xfrm>
              <a:off x="9757345" y="2467983"/>
              <a:ext cx="491225" cy="3464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  <a:endParaRPr lang="ru-RU" dirty="0"/>
            </a:p>
          </p:txBody>
        </p: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F2C8AC4D-4D57-4B31-8952-EF0E5394B21D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10547162" y="2059235"/>
              <a:ext cx="81752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6F505198-3F60-4D08-975A-E3776F69CC90}"/>
                </a:ext>
              </a:extLst>
            </p:cNvPr>
            <p:cNvCxnSpPr>
              <a:cxnSpLocks/>
            </p:cNvCxnSpPr>
            <p:nvPr/>
          </p:nvCxnSpPr>
          <p:spPr>
            <a:xfrm>
              <a:off x="11364685" y="2059235"/>
              <a:ext cx="0" cy="312364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A0A2FC63-8386-40D6-AC94-1C85FA57A8AC}"/>
                </a:ext>
              </a:extLst>
            </p:cNvPr>
            <p:cNvCxnSpPr/>
            <p:nvPr/>
          </p:nvCxnSpPr>
          <p:spPr>
            <a:xfrm flipH="1">
              <a:off x="9744878" y="5182882"/>
              <a:ext cx="160456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C1AA7BDE-1453-4914-B831-D8031ECAC202}"/>
                </a:ext>
              </a:extLst>
            </p:cNvPr>
            <p:cNvCxnSpPr>
              <a:cxnSpLocks/>
            </p:cNvCxnSpPr>
            <p:nvPr/>
          </p:nvCxnSpPr>
          <p:spPr>
            <a:xfrm>
              <a:off x="9748635" y="5182882"/>
              <a:ext cx="0" cy="23392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4ECCE9E-CF24-4234-B3D2-A05E7BF9634F}"/>
                </a:ext>
              </a:extLst>
            </p:cNvPr>
            <p:cNvSpPr txBox="1"/>
            <p:nvPr/>
          </p:nvSpPr>
          <p:spPr>
            <a:xfrm>
              <a:off x="11155679" y="1703901"/>
              <a:ext cx="428322" cy="3464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  <a:endParaRPr lang="ru-RU" dirty="0"/>
            </a:p>
          </p:txBody>
        </p: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846728BE-7115-43EB-BAF8-30779338AC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44878" y="4561250"/>
              <a:ext cx="1733" cy="43879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9A91C5AB-7FA0-45C6-A90E-465199F02B21}"/>
                </a:ext>
              </a:extLst>
            </p:cNvPr>
            <p:cNvCxnSpPr/>
            <p:nvPr/>
          </p:nvCxnSpPr>
          <p:spPr>
            <a:xfrm flipH="1">
              <a:off x="8445569" y="4993008"/>
              <a:ext cx="129930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625B4524-D825-4930-9984-E6C89B32E0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4732" y="1447939"/>
              <a:ext cx="0" cy="354506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>
              <a:extLst>
                <a:ext uri="{FF2B5EF4-FFF2-40B4-BE49-F238E27FC236}">
                  <a16:creationId xmlns:a16="http://schemas.microsoft.com/office/drawing/2014/main" id="{D79F19E6-C763-4B26-B4DD-3EE4D01EADE7}"/>
                </a:ext>
              </a:extLst>
            </p:cNvPr>
            <p:cNvCxnSpPr/>
            <p:nvPr/>
          </p:nvCxnSpPr>
          <p:spPr>
            <a:xfrm>
              <a:off x="8447314" y="1447939"/>
              <a:ext cx="1312804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1D50F7B8-36D4-435C-A73D-BB2E13B83CC7}"/>
                </a:ext>
              </a:extLst>
            </p:cNvPr>
            <p:cNvCxnSpPr>
              <a:cxnSpLocks/>
            </p:cNvCxnSpPr>
            <p:nvPr/>
          </p:nvCxnSpPr>
          <p:spPr>
            <a:xfrm>
              <a:off x="9760116" y="0"/>
              <a:ext cx="0" cy="240318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63877B3-77DD-4044-B866-676DAFDEB68F}"/>
                </a:ext>
              </a:extLst>
            </p:cNvPr>
            <p:cNvSpPr txBox="1"/>
            <p:nvPr/>
          </p:nvSpPr>
          <p:spPr>
            <a:xfrm>
              <a:off x="8260894" y="5438844"/>
              <a:ext cx="3185680" cy="6062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foreach</a:t>
              </a:r>
            </a:p>
            <a:p>
              <a:r>
                <a:rPr lang="en-US" dirty="0"/>
                <a:t>Frequency[i] = Statistics[i] / max</a:t>
              </a:r>
              <a:endParaRPr lang="ru-RU" dirty="0"/>
            </a:p>
          </p:txBody>
        </p: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D4CF2C34-D400-4ABD-AC09-3C3279249BDC}"/>
                </a:ext>
              </a:extLst>
            </p:cNvPr>
            <p:cNvCxnSpPr>
              <a:cxnSpLocks/>
            </p:cNvCxnSpPr>
            <p:nvPr/>
          </p:nvCxnSpPr>
          <p:spPr>
            <a:xfrm>
              <a:off x="9757348" y="6045099"/>
              <a:ext cx="0" cy="298925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12DA06A-8EF9-4933-82CA-E21C020399C7}"/>
                </a:ext>
              </a:extLst>
            </p:cNvPr>
            <p:cNvSpPr txBox="1"/>
            <p:nvPr/>
          </p:nvSpPr>
          <p:spPr>
            <a:xfrm>
              <a:off x="9476141" y="4231899"/>
              <a:ext cx="52296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i ++</a:t>
              </a:r>
              <a:endParaRPr lang="ru-RU" dirty="0"/>
            </a:p>
          </p:txBody>
        </p: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FA46DFE1-28FD-4D63-8900-D90E719B32E3}"/>
                </a:ext>
              </a:extLst>
            </p:cNvPr>
            <p:cNvCxnSpPr>
              <a:cxnSpLocks/>
            </p:cNvCxnSpPr>
            <p:nvPr/>
          </p:nvCxnSpPr>
          <p:spPr>
            <a:xfrm>
              <a:off x="9744728" y="4003979"/>
              <a:ext cx="0" cy="22792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EBC8926-B841-4FA1-93A8-1123CEB2742D}"/>
              </a:ext>
            </a:extLst>
          </p:cNvPr>
          <p:cNvSpPr txBox="1"/>
          <p:nvPr/>
        </p:nvSpPr>
        <p:spPr>
          <a:xfrm>
            <a:off x="11416937" y="5986740"/>
            <a:ext cx="84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max=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N</a:t>
            </a:r>
            <a:endParaRPr lang="ru-RU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E7EFE8E8-E47A-4DE0-A4BF-AA037ECA1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727" y="3151587"/>
            <a:ext cx="1255885" cy="104250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C6727B4-2799-4BB5-AF78-4DB289416E48}"/>
              </a:ext>
            </a:extLst>
          </p:cNvPr>
          <p:cNvSpPr txBox="1"/>
          <p:nvPr/>
        </p:nvSpPr>
        <p:spPr>
          <a:xfrm>
            <a:off x="696912" y="2638697"/>
            <a:ext cx="2364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Relative frequencies:</a:t>
            </a:r>
            <a:endParaRPr lang="ru-RU" sz="2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B56EA1-68B4-4C9B-BD91-648881F4B0B1}"/>
              </a:ext>
            </a:extLst>
          </p:cNvPr>
          <p:cNvSpPr txBox="1"/>
          <p:nvPr/>
        </p:nvSpPr>
        <p:spPr>
          <a:xfrm>
            <a:off x="696912" y="4580709"/>
            <a:ext cx="69477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/>
              <a:t>n</a:t>
            </a:r>
            <a:r>
              <a:rPr lang="en-US" sz="2000" i="1" baseline="-25000" dirty="0" err="1"/>
              <a:t>i</a:t>
            </a:r>
            <a:r>
              <a:rPr lang="en-US" sz="2000" dirty="0"/>
              <a:t> is the frequency of </a:t>
            </a:r>
            <a:r>
              <a:rPr lang="en-US" sz="2000" i="1" dirty="0"/>
              <a:t>A</a:t>
            </a:r>
            <a:r>
              <a:rPr lang="en-US" sz="2000" i="1" baseline="-25000" dirty="0"/>
              <a:t>i</a:t>
            </a:r>
            <a:r>
              <a:rPr lang="en-US" sz="2000" dirty="0"/>
              <a:t> occurrence (how many times it occurred)</a:t>
            </a:r>
          </a:p>
          <a:p>
            <a:r>
              <a:rPr lang="en-US" sz="2000" i="1" dirty="0"/>
              <a:t>N</a:t>
            </a:r>
            <a:r>
              <a:rPr lang="en-US" sz="2000" dirty="0"/>
              <a:t> is the total number of trials (experiments)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3350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D7634-33E3-48C4-8227-7FF84F68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Laboratory #9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22663E-5E5D-4074-A86D-CD04E3BC6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8586651" cy="1209446"/>
          </a:xfrm>
        </p:spPr>
        <p:txBody>
          <a:bodyPr>
            <a:normAutofit fontScale="92500" lnSpcReduction="10000"/>
          </a:bodyPr>
          <a:lstStyle/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Assignment:</a:t>
            </a: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dirty="0"/>
              <a:t> Application for statistics of event generating</a:t>
            </a:r>
          </a:p>
          <a:p>
            <a:pPr indent="91440">
              <a:buFont typeface="Arial" panose="020B0604020202020204" pitchFamily="34" charset="0"/>
              <a:buChar char="•"/>
            </a:pPr>
            <a:r>
              <a:rPr lang="en-US" dirty="0"/>
              <a:t> Analyze accuracy dependence on number of experiments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2D88B5-9CC7-48DE-B03B-01E297B15D14}"/>
              </a:ext>
            </a:extLst>
          </p:cNvPr>
          <p:cNvSpPr/>
          <p:nvPr/>
        </p:nvSpPr>
        <p:spPr>
          <a:xfrm>
            <a:off x="818606" y="3161211"/>
            <a:ext cx="3326674" cy="30915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49FD9-67AD-4DD4-A9C3-D8B0C263F0F6}"/>
              </a:ext>
            </a:extLst>
          </p:cNvPr>
          <p:cNvSpPr txBox="1"/>
          <p:nvPr/>
        </p:nvSpPr>
        <p:spPr>
          <a:xfrm>
            <a:off x="879566" y="3244334"/>
            <a:ext cx="7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 1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D5DFF1-5940-4211-9119-DE9EC370683F}"/>
              </a:ext>
            </a:extLst>
          </p:cNvPr>
          <p:cNvSpPr txBox="1"/>
          <p:nvPr/>
        </p:nvSpPr>
        <p:spPr>
          <a:xfrm>
            <a:off x="879566" y="3646323"/>
            <a:ext cx="7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 2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8EF22E-7F60-4279-9DBB-5664528CED1B}"/>
              </a:ext>
            </a:extLst>
          </p:cNvPr>
          <p:cNvSpPr txBox="1"/>
          <p:nvPr/>
        </p:nvSpPr>
        <p:spPr>
          <a:xfrm>
            <a:off x="879566" y="4062677"/>
            <a:ext cx="7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 3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FA05-D411-4568-985A-8E338F75AEF2}"/>
              </a:ext>
            </a:extLst>
          </p:cNvPr>
          <p:cNvSpPr txBox="1"/>
          <p:nvPr/>
        </p:nvSpPr>
        <p:spPr>
          <a:xfrm>
            <a:off x="880380" y="4479031"/>
            <a:ext cx="7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 4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E3C57-BD0A-47C5-A522-C8C7C62A8854}"/>
              </a:ext>
            </a:extLst>
          </p:cNvPr>
          <p:cNvSpPr txBox="1"/>
          <p:nvPr/>
        </p:nvSpPr>
        <p:spPr>
          <a:xfrm>
            <a:off x="879566" y="4881020"/>
            <a:ext cx="7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 5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9F9E2A-B2EE-494C-80FD-14ECD1261A34}"/>
              </a:ext>
            </a:extLst>
          </p:cNvPr>
          <p:cNvSpPr txBox="1"/>
          <p:nvPr/>
        </p:nvSpPr>
        <p:spPr>
          <a:xfrm>
            <a:off x="879566" y="5349302"/>
            <a:ext cx="242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experiments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73BD530-13A5-4037-BD89-B4A2F343862C}"/>
              </a:ext>
            </a:extLst>
          </p:cNvPr>
          <p:cNvSpPr/>
          <p:nvPr/>
        </p:nvSpPr>
        <p:spPr>
          <a:xfrm>
            <a:off x="1854926" y="3315788"/>
            <a:ext cx="609600" cy="226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6FA3407-77BF-4CFF-ACF7-94BDD8972166}"/>
              </a:ext>
            </a:extLst>
          </p:cNvPr>
          <p:cNvSpPr/>
          <p:nvPr/>
        </p:nvSpPr>
        <p:spPr>
          <a:xfrm>
            <a:off x="1854926" y="3716658"/>
            <a:ext cx="609600" cy="226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AF510D9-7173-4805-A368-769A01E08BC9}"/>
              </a:ext>
            </a:extLst>
          </p:cNvPr>
          <p:cNvSpPr/>
          <p:nvPr/>
        </p:nvSpPr>
        <p:spPr>
          <a:xfrm>
            <a:off x="1854926" y="4119766"/>
            <a:ext cx="609600" cy="226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BF12C1C-B454-43D0-9A45-A3815D6E062F}"/>
              </a:ext>
            </a:extLst>
          </p:cNvPr>
          <p:cNvSpPr/>
          <p:nvPr/>
        </p:nvSpPr>
        <p:spPr>
          <a:xfrm>
            <a:off x="1854926" y="4560741"/>
            <a:ext cx="609600" cy="226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0985D99-CD24-4A4F-8440-860C7335BC7E}"/>
              </a:ext>
            </a:extLst>
          </p:cNvPr>
          <p:cNvSpPr/>
          <p:nvPr/>
        </p:nvSpPr>
        <p:spPr>
          <a:xfrm>
            <a:off x="1854926" y="4959138"/>
            <a:ext cx="609600" cy="2264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auto</a:t>
            </a:r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CC2AD71-CC1B-41E9-BE18-9F3681B85CB7}"/>
              </a:ext>
            </a:extLst>
          </p:cNvPr>
          <p:cNvSpPr/>
          <p:nvPr/>
        </p:nvSpPr>
        <p:spPr>
          <a:xfrm>
            <a:off x="3242396" y="5420756"/>
            <a:ext cx="687479" cy="226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EC8BA569-E09E-40FE-A03F-FBD68B11FF4A}"/>
              </a:ext>
            </a:extLst>
          </p:cNvPr>
          <p:cNvSpPr/>
          <p:nvPr/>
        </p:nvSpPr>
        <p:spPr>
          <a:xfrm>
            <a:off x="4463142" y="4472156"/>
            <a:ext cx="1045029" cy="469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42E221E-8481-46D4-B300-390B1629B095}"/>
              </a:ext>
            </a:extLst>
          </p:cNvPr>
          <p:cNvSpPr/>
          <p:nvPr/>
        </p:nvSpPr>
        <p:spPr>
          <a:xfrm>
            <a:off x="5660572" y="3204768"/>
            <a:ext cx="4867277" cy="30218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D39D9EC-425A-401A-8ECE-A701158FCA88}"/>
              </a:ext>
            </a:extLst>
          </p:cNvPr>
          <p:cNvSpPr/>
          <p:nvPr/>
        </p:nvSpPr>
        <p:spPr>
          <a:xfrm>
            <a:off x="6061166" y="3472557"/>
            <a:ext cx="4162697" cy="25102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2496C28-A32C-4102-871F-8B5260139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166" y="3484534"/>
            <a:ext cx="4162697" cy="2506291"/>
          </a:xfrm>
          <a:prstGeom prst="rect">
            <a:avLst/>
          </a:prstGeom>
        </p:spPr>
      </p:pic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0C36560-CCB7-45C5-AE67-67329FA9D293}"/>
              </a:ext>
            </a:extLst>
          </p:cNvPr>
          <p:cNvSpPr/>
          <p:nvPr/>
        </p:nvSpPr>
        <p:spPr>
          <a:xfrm>
            <a:off x="1968137" y="5828370"/>
            <a:ext cx="1027611" cy="32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6279706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251</Words>
  <Application>Microsoft Office PowerPoint</Application>
  <PresentationFormat>Широкоэкранный</PresentationFormat>
  <Paragraphs>64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Ретро</vt:lpstr>
      <vt:lpstr>Simulation</vt:lpstr>
      <vt:lpstr>Random objects</vt:lpstr>
      <vt:lpstr>Generating a single event</vt:lpstr>
      <vt:lpstr>Laboratory #8.1</vt:lpstr>
      <vt:lpstr>Generating from a group of events</vt:lpstr>
      <vt:lpstr>Generating from a group of events algorithm</vt:lpstr>
      <vt:lpstr>Laboratory #8.2</vt:lpstr>
      <vt:lpstr>Statistical processing</vt:lpstr>
      <vt:lpstr>Laboratory #9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</dc:title>
  <dc:creator>Моисеева Светлана</dc:creator>
  <cp:lastModifiedBy>Alexander Moiseev</cp:lastModifiedBy>
  <cp:revision>23</cp:revision>
  <dcterms:created xsi:type="dcterms:W3CDTF">2019-02-17T03:59:10Z</dcterms:created>
  <dcterms:modified xsi:type="dcterms:W3CDTF">2021-04-06T08:43:43Z</dcterms:modified>
</cp:coreProperties>
</file>